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8"/>
  </p:notesMasterIdLst>
  <p:sldIdLst>
    <p:sldId id="1864" r:id="rId5"/>
    <p:sldId id="1848" r:id="rId6"/>
    <p:sldId id="1849" r:id="rId7"/>
    <p:sldId id="1866" r:id="rId8"/>
    <p:sldId id="1852" r:id="rId9"/>
    <p:sldId id="1865" r:id="rId10"/>
    <p:sldId id="1868" r:id="rId11"/>
    <p:sldId id="1869" r:id="rId12"/>
    <p:sldId id="1870" r:id="rId13"/>
    <p:sldId id="1871" r:id="rId14"/>
    <p:sldId id="1859" r:id="rId15"/>
    <p:sldId id="1858" r:id="rId16"/>
    <p:sldId id="1867" r:id="rId1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724" autoAdjust="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hyperlink" Target="https://www.bing.com/search?q=Elaine+May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bing.com/search?q=Elaine+May" TargetMode="External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8710C11-6766-4B48-9562-4B0C7B3F28D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hr-HR" sz="1400" b="1" dirty="0">
              <a:solidFill>
                <a:schemeClr val="accent1"/>
              </a:solidFill>
            </a:rPr>
            <a:t>Mitchel Baker</a:t>
          </a:r>
          <a:r>
            <a:rPr lang="en-US" sz="1400" b="1" dirty="0">
              <a:solidFill>
                <a:schemeClr val="accent1"/>
              </a:solidFill>
            </a:rPr>
            <a:t> </a:t>
          </a:r>
          <a:r>
            <a:rPr lang="hr-HR" sz="1400" b="1" dirty="0">
              <a:solidFill>
                <a:schemeClr val="bg1"/>
              </a:solidFill>
            </a:rPr>
            <a:t>-</a:t>
          </a:r>
          <a:r>
            <a:rPr lang="hr-HR" sz="1400" b="1" dirty="0">
              <a:solidFill>
                <a:schemeClr val="accent1"/>
              </a:solidFill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Executive Chairwoman and CEO of the Mozilla Foundation and of Mozilla Corporation</a:t>
          </a:r>
          <a:endParaRPr lang="en-US" sz="1400" dirty="0">
            <a:solidFill>
              <a:schemeClr val="bg1"/>
            </a:solidFill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6F9BADAF-DEBF-4CC2-B392-F7E0CD538B78}" type="par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EEC8625-83FA-4202-826E-84C1185A8E32}" type="sibTrans" cxnId="{E28F4DE8-1F7F-4CC4-B4F7-5167A5B9E0B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EE3C8DC-7BA8-479C-A581-E9DA099939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hr-HR" altLang="en-US" sz="1400" b="1" dirty="0">
              <a:solidFill>
                <a:schemeClr val="accent1"/>
              </a:solidFill>
              <a:latin typeface="+mn-lt"/>
            </a:rPr>
            <a:t>Bernard Eich </a:t>
          </a:r>
          <a:r>
            <a:rPr lang="hr-HR" altLang="en-US" sz="1400" b="1" dirty="0">
              <a:solidFill>
                <a:schemeClr val="bg1"/>
              </a:solidFill>
              <a:latin typeface="+mn-lt"/>
            </a:rPr>
            <a:t>-</a:t>
          </a:r>
          <a:r>
            <a:rPr lang="hr-HR" altLang="en-US" sz="1400" b="1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American computer programmer and technology executive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60ABFDD0-D409-4824-8102-DEA984738144}" type="par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AC4EAD7-53AC-40F0-BA2F-8B2633CEAE11}" type="sibTrans" cxnId="{6E8797D1-3A1C-4879-9FDC-A7D2EC6197E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65AC6C-44E0-4174-AB02-044A78D94DE3}">
      <dgm:prSet phldrT="[Text]" custT="1"/>
      <dgm:spPr/>
      <dgm:t>
        <a:bodyPr/>
        <a:lstStyle/>
        <a:p>
          <a:pPr>
            <a:lnSpc>
              <a:spcPct val="100000"/>
            </a:lnSpc>
          </a:pP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3FF598BD-2671-4ECB-AD79-D0E600EEC84F}" type="par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58DC239-2C60-44C0-830B-87DE5EB56A01}" type="sibTrans" cxnId="{E5875C5E-8817-4707-AA33-E7DDCAC1948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3" custScaleX="247241" custScaleY="180053" custLinFactY="54389" custLinFactNeighborX="-20941" custLinFactNeighborY="100000"/>
      <dgm:spPr>
        <a:blipFill rotWithShape="1">
          <a:blip xmlns:r="http://schemas.openxmlformats.org/officeDocument/2006/relationships" r:embed="rId2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25000" r="-25000"/>
          </a:stretch>
        </a:blipFill>
      </dgm:spPr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3" custScaleX="146822" custLinFactY="39150" custLinFactNeighborX="-7101" custLinFactNeighborY="100000">
        <dgm:presLayoutVars>
          <dgm:chMax val="1"/>
          <dgm:chPref val="1"/>
        </dgm:presLayoutVars>
      </dgm:prSet>
      <dgm:spPr/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3" custScaleX="218861" custScaleY="181163" custLinFactNeighborX="-9887" custLinFactNeighborY="-12319"/>
      <dgm:spPr>
        <a:blipFill rotWithShape="1">
          <a:blip xmlns:r="http://schemas.openxmlformats.org/officeDocument/2006/relationships" r:embed="rId3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3" custLinFactNeighborX="-3758" custLinFactNeighborY="-3273">
        <dgm:presLayoutVars>
          <dgm:chMax val="1"/>
          <dgm:chPref val="1"/>
        </dgm:presLayoutVars>
      </dgm:prSet>
      <dgm:spPr/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2" presStyleCnt="3" custFlipVert="0" custFlipHor="0" custScaleX="5650" custScaleY="5650" custLinFactX="92404" custLinFactNeighborX="100000" custLinFactNeighborY="11037"/>
      <dgm:spPr/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E5875C5E-8817-4707-AA33-E7DDCAC19481}" srcId="{3137DF2B-DECF-44A7-8971-07475E2BCFC3}" destId="{8865AC6C-44E0-4174-AB02-044A78D94DE3}" srcOrd="2" destOrd="0" parTransId="{3FF598BD-2671-4ECB-AD79-D0E600EEC84F}" sibTransId="{258DC239-2C60-44C0-830B-87DE5EB56A01}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3" destOrd="0" presId="urn:microsoft.com/office/officeart/2018/2/layout/IconLabelList#2"/>
    <dgm:cxn modelId="{5CAA210B-19EB-4E1B-A954-8ECCD13D15D2}" type="presParOf" srcId="{F365F799-91C6-467E-8005-77142388ADA7}" destId="{ED8AE489-0CC0-4251-92FB-1AC032073F86}" srcOrd="4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55B31-6174-4948-8B32-7FECC02D6991}">
      <dsp:nvSpPr>
        <dsp:cNvPr id="0" name=""/>
        <dsp:cNvSpPr/>
      </dsp:nvSpPr>
      <dsp:spPr>
        <a:xfrm>
          <a:off x="478742" y="1385972"/>
          <a:ext cx="1881397" cy="137012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563F8-B6A7-4F66-B65C-7F1D3844F472}">
      <dsp:nvSpPr>
        <dsp:cNvPr id="0" name=""/>
        <dsp:cNvSpPr/>
      </dsp:nvSpPr>
      <dsp:spPr>
        <a:xfrm>
          <a:off x="217322" y="2836260"/>
          <a:ext cx="2482782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b="1" kern="1200" dirty="0">
              <a:solidFill>
                <a:schemeClr val="accent1"/>
              </a:solidFill>
            </a:rPr>
            <a:t>Mitchel Baker</a:t>
          </a:r>
          <a:r>
            <a:rPr lang="en-US" sz="1400" b="1" kern="1200" dirty="0">
              <a:solidFill>
                <a:schemeClr val="accent1"/>
              </a:solidFill>
            </a:rPr>
            <a:t> </a:t>
          </a:r>
          <a:r>
            <a:rPr lang="hr-HR" sz="1400" b="1" kern="1200" dirty="0">
              <a:solidFill>
                <a:schemeClr val="bg1"/>
              </a:solidFill>
            </a:rPr>
            <a:t>-</a:t>
          </a:r>
          <a:r>
            <a:rPr lang="hr-HR" sz="1400" b="1" kern="1200" dirty="0">
              <a:solidFill>
                <a:schemeClr val="accent1"/>
              </a:solidFill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Executive Chairwoman and CEO of the Mozilla Foundation and of Mozilla Corporation</a:t>
          </a:r>
          <a:endParaRPr lang="en-US" sz="1400" kern="1200" dirty="0">
            <a:solidFill>
              <a:schemeClr val="bg1"/>
            </a:solidFill>
            <a:hlinkClick xmlns:r="http://schemas.openxmlformats.org/officeDocument/2006/relationships" r:id="rId2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sp:txBody>
      <dsp:txXfrm>
        <a:off x="217322" y="2836260"/>
        <a:ext cx="2482782" cy="908920"/>
      </dsp:txXfrm>
    </dsp:sp>
    <dsp:sp modelId="{FCA6A723-3A73-458A-AE3C-15B86CF5C55D}">
      <dsp:nvSpPr>
        <dsp:cNvPr id="0" name=""/>
        <dsp:cNvSpPr/>
      </dsp:nvSpPr>
      <dsp:spPr>
        <a:xfrm>
          <a:off x="3053665" y="115284"/>
          <a:ext cx="1665438" cy="1378572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schemeClr val="accent5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5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3052564" y="1543859"/>
          <a:ext cx="1691015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altLang="en-US" sz="1400" b="1" kern="1200" dirty="0">
              <a:solidFill>
                <a:schemeClr val="accent1"/>
              </a:solidFill>
              <a:latin typeface="+mn-lt"/>
            </a:rPr>
            <a:t>Bernard Eich </a:t>
          </a:r>
          <a:r>
            <a:rPr lang="hr-HR" altLang="en-US" sz="1400" b="1" kern="1200" dirty="0">
              <a:solidFill>
                <a:schemeClr val="bg1"/>
              </a:solidFill>
              <a:latin typeface="+mn-lt"/>
            </a:rPr>
            <a:t>-</a:t>
          </a:r>
          <a:r>
            <a:rPr lang="hr-HR" altLang="en-US" sz="1400" b="1" kern="1200" dirty="0">
              <a:solidFill>
                <a:schemeClr val="accent1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American computer programmer and technology executive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3052564" y="1543859"/>
        <a:ext cx="1691015" cy="908920"/>
      </dsp:txXfrm>
    </dsp:sp>
    <dsp:sp modelId="{5326D40B-04B6-4401-91A7-8A4487EDC6FC}">
      <dsp:nvSpPr>
        <dsp:cNvPr id="0" name=""/>
        <dsp:cNvSpPr/>
      </dsp:nvSpPr>
      <dsp:spPr>
        <a:xfrm>
          <a:off x="4014879" y="2989270"/>
          <a:ext cx="42994" cy="429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B9CF-BB76-4BDC-932B-A329BC03E697}">
      <dsp:nvSpPr>
        <dsp:cNvPr id="0" name=""/>
        <dsp:cNvSpPr/>
      </dsp:nvSpPr>
      <dsp:spPr>
        <a:xfrm>
          <a:off x="1726757" y="3602076"/>
          <a:ext cx="1691015" cy="908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1726757" y="3602076"/>
        <a:ext cx="1691015" cy="908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5536" y="2766218"/>
            <a:ext cx="6220101" cy="1325563"/>
          </a:xfrm>
        </p:spPr>
        <p:txBody>
          <a:bodyPr anchor="ctr">
            <a:noAutofit/>
          </a:bodyPr>
          <a:lstStyle/>
          <a:p>
            <a:r>
              <a:rPr lang="hr-HR" altLang="en-US" dirty="0">
                <a:solidFill>
                  <a:schemeClr val="accent2"/>
                </a:solidFill>
              </a:rPr>
              <a:t>Open </a:t>
            </a:r>
            <a:r>
              <a:rPr lang="hr-HR" altLang="en-US" dirty="0">
                <a:solidFill>
                  <a:srgbClr val="FF0000"/>
                </a:solidFill>
              </a:rPr>
              <a:t>Source</a:t>
            </a:r>
            <a:br>
              <a:rPr lang="hr-HR" altLang="en-US" dirty="0">
                <a:solidFill>
                  <a:schemeClr val="accent2"/>
                </a:solidFill>
              </a:rPr>
            </a:br>
            <a:r>
              <a:rPr lang="hr-HR" altLang="en-US" dirty="0"/>
              <a:t>Community</a:t>
            </a: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DF80E-6D6E-4708-A53C-61EBCF3794A2}"/>
              </a:ext>
            </a:extLst>
          </p:cNvPr>
          <p:cNvSpPr txBox="1"/>
          <p:nvPr/>
        </p:nvSpPr>
        <p:spPr>
          <a:xfrm>
            <a:off x="6348441" y="6638666"/>
            <a:ext cx="6499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>
                <a:solidFill>
                  <a:schemeClr val="bg1"/>
                </a:solidFill>
              </a:rPr>
              <a:t>Izradili: Ivor Cvetkovski, Entoni Korlević, David Katalinić, Marko Putić, Filip Jovanović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1567-64E7-4CB5-8E6E-BC2DBA51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2"/>
                </a:solidFill>
              </a:rPr>
              <a:t>Mozilla 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761A1-9228-4783-B4D5-97E92BD7AC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885568"/>
            <a:ext cx="10667999" cy="3827335"/>
          </a:xfrm>
        </p:spPr>
        <p:txBody>
          <a:bodyPr/>
          <a:lstStyle/>
          <a:p>
            <a:r>
              <a:rPr lang="hr-HR" sz="1800" dirty="0">
                <a:effectLst/>
                <a:ea typeface="Times New Roman" panose="02020603050405020304" pitchFamily="18" charset="0"/>
              </a:rPr>
              <a:t>Mozilla zajednica sastoji se od preko 40.000 aktivnih suradnika iz cijelog svijeta.</a:t>
            </a:r>
            <a:r>
              <a:rPr lang="hr-H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hr-HR" sz="1800" dirty="0">
                <a:effectLst/>
                <a:ea typeface="Times New Roman" panose="02020603050405020304" pitchFamily="18" charset="0"/>
              </a:rPr>
              <a:t>Postoji niz podzajednica na temelju njihove geografske lokacije.</a:t>
            </a:r>
          </a:p>
          <a:p>
            <a:endParaRPr lang="hr-HR" dirty="0"/>
          </a:p>
          <a:p>
            <a:r>
              <a:rPr lang="hr-HR" sz="1800" dirty="0">
                <a:effectLst/>
                <a:ea typeface="Times New Roman" panose="02020603050405020304" pitchFamily="18" charset="0"/>
              </a:rPr>
              <a:t>Program Mozilla Reps je volonterski program - volonteri moraju imati 18 godina ili više. </a:t>
            </a:r>
          </a:p>
          <a:p>
            <a:endParaRPr lang="hr-HR" dirty="0"/>
          </a:p>
          <a:p>
            <a:r>
              <a:rPr lang="hr-HR" sz="1800" dirty="0">
                <a:effectLst/>
                <a:ea typeface="Times New Roman" panose="02020603050405020304" pitchFamily="18" charset="0"/>
              </a:rPr>
              <a:t>Mozilla festival (MozFest) je jedinstvena hibridna aktivnost (sudionici iz više od 87 zemalja).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93959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2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altLang="en-US" dirty="0"/>
              <a:t>Invite questions from the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hr-HR" dirty="0"/>
              <a:t>Pitanja za ponavljanje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hr-HR" altLang="en-US" dirty="0"/>
              <a:t>/*ubaciti pitanja*/</a:t>
            </a:r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/>
              <a:t>Source #1</a:t>
            </a:r>
          </a:p>
          <a:p>
            <a:pPr lvl="1"/>
            <a:r>
              <a:rPr lang="fr-FR" dirty="0"/>
              <a:t>Source #2</a:t>
            </a:r>
          </a:p>
          <a:p>
            <a:pPr lvl="1"/>
            <a:r>
              <a:rPr lang="fr-FR" dirty="0"/>
              <a:t>Source #3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0018"/>
            <a:ext cx="10591800" cy="646332"/>
          </a:xfrm>
        </p:spPr>
        <p:txBody>
          <a:bodyPr/>
          <a:lstStyle/>
          <a:p>
            <a:r>
              <a:rPr lang="hr-HR" dirty="0"/>
              <a:t>Sadržaj</a:t>
            </a:r>
            <a:endParaRPr lang="en-US" dirty="0"/>
          </a:p>
        </p:txBody>
      </p:sp>
      <p:graphicFrame>
        <p:nvGraphicFramePr>
          <p:cNvPr id="18" name="Group 85">
            <a:extLst>
              <a:ext uri="{FF2B5EF4-FFF2-40B4-BE49-F238E27FC236}">
                <a16:creationId xmlns:a16="http://schemas.microsoft.com/office/drawing/2014/main" id="{14BC0987-DF66-4F47-953D-7A5171CA5B01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146950419"/>
              </p:ext>
            </p:extLst>
          </p:nvPr>
        </p:nvGraphicFramePr>
        <p:xfrm>
          <a:off x="762000" y="1628560"/>
          <a:ext cx="10668000" cy="3841364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43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6.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Općeito o open source-u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Linux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Mozilla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Apache http server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LibreOffice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Pitanja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4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/*dodat glavne naslove*/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/*dodat glavne naslove*/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 Općenito o Mozilli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Software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hr-H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Mozilla community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/*dodat glavne naslove*/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/*dodat glavne naslove*/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hr-H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 kratih pitanja za ponavljaje vezana za obrađenu temu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2396480"/>
            <a:ext cx="6477000" cy="1189037"/>
          </a:xfrm>
        </p:spPr>
        <p:txBody>
          <a:bodyPr/>
          <a:lstStyle/>
          <a:p>
            <a:r>
              <a:rPr lang="hr-HR" dirty="0"/>
              <a:t>Mozilla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3947984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hr-HR" sz="1800" dirty="0">
                <a:effectLst/>
                <a:ea typeface="Calibri" panose="020F0502020204030204" pitchFamily="34" charset="0"/>
              </a:rPr>
              <a:t>Mozilla je zajednica slobodnog softvera </a:t>
            </a:r>
          </a:p>
          <a:p>
            <a:pPr lvl="1"/>
            <a:r>
              <a:rPr lang="hr-HR" sz="1800" dirty="0">
                <a:effectLst/>
                <a:ea typeface="Calibri" panose="020F0502020204030204" pitchFamily="34" charset="0"/>
              </a:rPr>
              <a:t>Osnovana 1998. godine</a:t>
            </a:r>
          </a:p>
          <a:p>
            <a:pPr lvl="1"/>
            <a:r>
              <a:rPr lang="hr-HR" dirty="0">
                <a:ea typeface="Calibri" panose="020F0502020204030204" pitchFamily="34" charset="0"/>
              </a:rPr>
              <a:t>Zasnivači: članovi Netscapea</a:t>
            </a:r>
            <a:endParaRPr lang="hr-HR" sz="1800" dirty="0">
              <a:effectLst/>
              <a:ea typeface="Calibri" panose="020F050202020403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Općenito o Mozilli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F52EDA-7F85-46DD-9A9E-95E0E3EC3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hr-HR" sz="1800" b="0" dirty="0">
                <a:effectLst/>
                <a:ea typeface="Times New Roman" panose="02020603050405020304" pitchFamily="18" charset="0"/>
              </a:rPr>
              <a:t>Zajednica Mozilla koristi, razvija, širi i podržava Mozilla proizvode</a:t>
            </a:r>
          </a:p>
          <a:p>
            <a:pPr marL="285750" indent="-285750">
              <a:buFontTx/>
              <a:buChar char="-"/>
            </a:pPr>
            <a:r>
              <a:rPr lang="hr-HR" sz="1800" b="0" dirty="0">
                <a:effectLst/>
                <a:ea typeface="Times New Roman" panose="02020603050405020304" pitchFamily="18" charset="0"/>
              </a:rPr>
              <a:t>Zajednicu institucionalno podržava neprofitna Mozilla Foundation i njezina podružnica Mozilla Corporation</a:t>
            </a:r>
            <a:r>
              <a:rPr lang="hr-HR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b="0" dirty="0"/>
          </a:p>
        </p:txBody>
      </p:sp>
      <p:graphicFrame>
        <p:nvGraphicFramePr>
          <p:cNvPr id="10" name="Content Placeholder 6" descr="key people SmartArt Graphic">
            <a:extLst>
              <a:ext uri="{FF2B5EF4-FFF2-40B4-BE49-F238E27FC236}">
                <a16:creationId xmlns:a16="http://schemas.microsoft.com/office/drawing/2014/main" id="{5669122F-FDDA-4356-9679-4DD826F9B99C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3117014747"/>
              </p:ext>
            </p:extLst>
          </p:nvPr>
        </p:nvGraphicFramePr>
        <p:xfrm>
          <a:off x="6858000" y="947351"/>
          <a:ext cx="5144530" cy="472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979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altLang="en-US" dirty="0"/>
              <a:t>Što je Manifest? </a:t>
            </a:r>
          </a:p>
          <a:p>
            <a:endParaRPr lang="en-US" altLang="en-US" dirty="0"/>
          </a:p>
          <a:p>
            <a:pPr lvl="1"/>
            <a:r>
              <a:rPr lang="hr-HR" sz="1800" dirty="0">
                <a:effectLst/>
                <a:ea typeface="Times New Roman" panose="02020603050405020304" pitchFamily="18" charset="0"/>
              </a:rPr>
              <a:t>Opisuje Mozilline ciljeve i načela.</a:t>
            </a:r>
          </a:p>
          <a:p>
            <a:pPr marL="0" lvl="1" indent="0">
              <a:buNone/>
            </a:pPr>
            <a:endParaRPr lang="hr-HR" sz="1800" dirty="0">
              <a:effectLst/>
              <a:ea typeface="Times New Roman" panose="02020603050405020304" pitchFamily="18" charset="0"/>
            </a:endParaRPr>
          </a:p>
          <a:p>
            <a:pPr lvl="1"/>
            <a:r>
              <a:rPr lang="hr-HR" dirty="0">
                <a:ea typeface="Times New Roman" panose="02020603050405020304" pitchFamily="18" charset="0"/>
              </a:rPr>
              <a:t>O</a:t>
            </a:r>
            <a:r>
              <a:rPr lang="hr-HR" sz="1800" dirty="0">
                <a:effectLst/>
                <a:ea typeface="Times New Roman" panose="02020603050405020304" pitchFamily="18" charset="0"/>
              </a:rPr>
              <a:t>crtava ono što Mozilla vidi kao svoje mjesto u razvoju interneta.</a:t>
            </a:r>
          </a:p>
          <a:p>
            <a:pPr lvl="1"/>
            <a:endParaRPr lang="hr-HR" altLang="en-US" dirty="0"/>
          </a:p>
          <a:p>
            <a:pPr lvl="1"/>
            <a:r>
              <a:rPr lang="hr-HR" altLang="en-US" dirty="0"/>
              <a:t>Izlaže 10 njihovih principa.</a:t>
            </a:r>
            <a:endParaRPr lang="en-US" alt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FDC014BA-00DC-45BF-903B-A883CEB0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00634"/>
            <a:ext cx="4320746" cy="379668"/>
          </a:xfrm>
        </p:spPr>
        <p:txBody>
          <a:bodyPr>
            <a:normAutofit fontScale="90000"/>
          </a:bodyPr>
          <a:lstStyle/>
          <a:p>
            <a:r>
              <a:rPr lang="hr-HR" dirty="0">
                <a:solidFill>
                  <a:schemeClr val="accent3">
                    <a:lumMod val="75000"/>
                  </a:schemeClr>
                </a:solidFill>
              </a:rPr>
              <a:t>Mozillin ”Manifest”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D0E0C-F9A4-4F38-8264-10EB9D147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212" y="400458"/>
            <a:ext cx="3679092" cy="2350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2EAB65-FD6E-4F0F-AB4E-19DE4FF39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211" y="3396564"/>
            <a:ext cx="3673162" cy="2066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Software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374390"/>
            <a:ext cx="3060357" cy="4767649"/>
          </a:xfrm>
        </p:spPr>
        <p:txBody>
          <a:bodyPr/>
          <a:lstStyle/>
          <a:p>
            <a:r>
              <a:rPr lang="hr-HR" altLang="en-US" dirty="0"/>
              <a:t>Popis projekata</a:t>
            </a:r>
            <a:r>
              <a:rPr lang="en-US" altLang="en-US" dirty="0"/>
              <a:t>: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Firefiox:</a:t>
            </a:r>
          </a:p>
          <a:p>
            <a:pPr lvl="2"/>
            <a:r>
              <a:rPr lang="hr-HR" sz="1400" dirty="0"/>
              <a:t>Pretraživač</a:t>
            </a:r>
          </a:p>
          <a:p>
            <a:pPr lvl="2"/>
            <a:r>
              <a:rPr lang="hr-HR" sz="1400" dirty="0"/>
              <a:t>za mobitele</a:t>
            </a:r>
          </a:p>
          <a:p>
            <a:pPr lvl="2"/>
            <a:r>
              <a:rPr lang="hr-HR" sz="1400" dirty="0"/>
              <a:t>Focus</a:t>
            </a:r>
          </a:p>
          <a:p>
            <a:pPr lvl="2"/>
            <a:r>
              <a:rPr lang="hr-HR" sz="1400" dirty="0"/>
              <a:t>Lockwise</a:t>
            </a:r>
          </a:p>
          <a:p>
            <a:pPr lvl="2"/>
            <a:r>
              <a:rPr lang="hr-HR" sz="1400" dirty="0"/>
              <a:t>Monitor</a:t>
            </a:r>
          </a:p>
          <a:p>
            <a:pPr lvl="2"/>
            <a:r>
              <a:rPr lang="hr-HR" sz="1400" dirty="0"/>
              <a:t>Send</a:t>
            </a:r>
          </a:p>
          <a:p>
            <a:pPr lvl="2"/>
            <a:r>
              <a:rPr lang="hr-HR" sz="1400" dirty="0"/>
              <a:t>Private Relay</a:t>
            </a:r>
          </a:p>
          <a:p>
            <a:pPr lvl="2"/>
            <a:r>
              <a:rPr lang="hr-HR" sz="1400" dirty="0"/>
              <a:t>Reality</a:t>
            </a:r>
          </a:p>
          <a:p>
            <a:pPr lvl="2"/>
            <a:r>
              <a:rPr lang="hr-HR" sz="1400" dirty="0"/>
              <a:t>OS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Thunderbird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SeaMonkey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Bugzilla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SpiderMonkey</a:t>
            </a:r>
          </a:p>
          <a:p>
            <a:pPr lvl="1"/>
            <a:r>
              <a:rPr lang="hr-HR" b="1" dirty="0">
                <a:solidFill>
                  <a:schemeClr val="accent1"/>
                </a:solidFill>
              </a:rPr>
              <a:t>Mozilla VPN</a:t>
            </a:r>
          </a:p>
          <a:p>
            <a:pPr lvl="1"/>
            <a:endParaRPr lang="hr-HR" b="1" dirty="0">
              <a:solidFill>
                <a:schemeClr val="accent1"/>
              </a:solidFill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8F263B7-E042-485F-8355-68312DD0E5FD}"/>
              </a:ext>
            </a:extLst>
          </p:cNvPr>
          <p:cNvSpPr txBox="1">
            <a:spLocks/>
          </p:cNvSpPr>
          <p:nvPr/>
        </p:nvSpPr>
        <p:spPr>
          <a:xfrm>
            <a:off x="4178643" y="1814383"/>
            <a:ext cx="3060357" cy="47676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Rhino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Gecko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Rust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XULRunner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Pdf.js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Shumway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Servo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SOPS (Secret OperationS)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NSS</a:t>
            </a:r>
          </a:p>
          <a:p>
            <a:pPr lvl="1" fontAlgn="auto">
              <a:spcAft>
                <a:spcPts val="0"/>
              </a:spcAft>
            </a:pPr>
            <a:r>
              <a:rPr lang="hr-HR" b="1" dirty="0">
                <a:solidFill>
                  <a:schemeClr val="accent1"/>
                </a:solidFill>
              </a:rPr>
              <a:t>Pocket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157BAA84-E655-4014-86C9-4177F975E295}"/>
              </a:ext>
            </a:extLst>
          </p:cNvPr>
          <p:cNvSpPr/>
          <p:nvPr/>
        </p:nvSpPr>
        <p:spPr>
          <a:xfrm>
            <a:off x="2829695" y="5062038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4E833929-9457-4AD8-A687-A68C83C2C1F4}"/>
              </a:ext>
            </a:extLst>
          </p:cNvPr>
          <p:cNvSpPr/>
          <p:nvPr/>
        </p:nvSpPr>
        <p:spPr>
          <a:xfrm>
            <a:off x="5324731" y="5459831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86047110-4AF9-4708-A0C6-E7AB06597864}"/>
              </a:ext>
            </a:extLst>
          </p:cNvPr>
          <p:cNvSpPr/>
          <p:nvPr/>
        </p:nvSpPr>
        <p:spPr>
          <a:xfrm>
            <a:off x="2829695" y="5414112"/>
            <a:ext cx="551935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AEB0-0025-414C-BFF2-62913677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98960"/>
            <a:ext cx="6477000" cy="1189038"/>
          </a:xfrm>
        </p:spPr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SeaMonkey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7924D-69DA-4D19-9CAC-20C6F2AB33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r-H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40018-6B5B-4F84-896F-F4C89DA1EF98}"/>
              </a:ext>
            </a:extLst>
          </p:cNvPr>
          <p:cNvSpPr txBox="1"/>
          <p:nvPr/>
        </p:nvSpPr>
        <p:spPr>
          <a:xfrm>
            <a:off x="845791" y="2803620"/>
            <a:ext cx="51026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Besplatan i open-source paket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Web preglednik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Omogućuje primanje i slanje e-pošte i poruka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>
                <a:solidFill>
                  <a:schemeClr val="bg1"/>
                </a:solidFill>
              </a:rPr>
              <a:t>Mozila Composer </a:t>
            </a:r>
            <a:r>
              <a:rPr lang="hr-HR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hr-H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99999-0E7B-4E3B-BCED-095DE39E4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744" y="1000244"/>
            <a:ext cx="1809511" cy="1809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3DCDE7-9CF8-409F-933E-B81B825B0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131" y="4223579"/>
            <a:ext cx="3423799" cy="256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5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1C00-6EF1-4F9B-A910-22B0E001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Bugzilla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174AD-4C57-4838-9140-0E0FC663B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3102" y="3939746"/>
            <a:ext cx="6477000" cy="3276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Koristi za praćenje bugova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Netscape izdao ga 1998. godine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b="0" dirty="0"/>
              <a:t>Software otvorenog koda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68137-FE0D-45F7-A11B-28F820A1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202210"/>
            <a:ext cx="1866900" cy="2457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65CA79-CB0C-475B-A2CB-35E7D5572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02" y="5726037"/>
            <a:ext cx="1725312" cy="966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A54F07-A893-4498-94F7-B755F13E2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459" y="5426161"/>
            <a:ext cx="2545491" cy="1431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37C220-29A0-49DD-8847-FE42598AF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521" y="5398871"/>
            <a:ext cx="1293341" cy="12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6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1AAD-F49C-4DED-9AE3-F203A7A3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1"/>
                </a:solidFill>
              </a:rPr>
              <a:t>NSS (Network Security Services)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09DFD-DEBE-4AF1-AEDF-0BC476F947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r-HR" b="0" dirty="0">
                <a:ea typeface="Times New Roman" panose="02020603050405020304" pitchFamily="18" charset="0"/>
              </a:rPr>
              <a:t>O</a:t>
            </a:r>
            <a:r>
              <a:rPr lang="hr-HR" sz="1800" b="0" dirty="0">
                <a:effectLst/>
                <a:ea typeface="Times New Roman" panose="02020603050405020304" pitchFamily="18" charset="0"/>
              </a:rPr>
              <a:t>buhvaćaju skup knjižnica dizajniranih da podrže razvoj na više platformi klijentskih i poslužiteljskih aplikacija s sigurnošću.</a:t>
            </a:r>
          </a:p>
          <a:p>
            <a:endParaRPr lang="hr-HR" b="0" dirty="0"/>
          </a:p>
          <a:p>
            <a:r>
              <a:rPr lang="hr-HR" b="0" dirty="0"/>
              <a:t>Tvrtke koje uz Mozillu razvijaju NSS: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6E606-D24D-47E7-9880-7C41345E5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79" y="3778178"/>
            <a:ext cx="2490327" cy="1403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4A9748-9938-445A-B15A-F7A5F15B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859" y="3778178"/>
            <a:ext cx="1464633" cy="1464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3A469E-7950-4565-A5C7-A03E523F7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081" y="5242811"/>
            <a:ext cx="1116228" cy="1116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1838D5-2B53-412D-84CE-B52EE882B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666" y="5501459"/>
            <a:ext cx="1116228" cy="111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03E54B797CDE4D91D8827125F9D87A" ma:contentTypeVersion="0" ma:contentTypeDescription="Create a new document." ma:contentTypeScope="" ma:versionID="18adb4cc97980dca1658d4b83a09a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17581d6d4d432103422426420c4d2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F283A3-AA81-4663-8764-64F64C723FD1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1673A1C-D129-4B55-9ABB-91F8176200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347</TotalTime>
  <Words>375</Words>
  <Application>Microsoft Office PowerPoint</Application>
  <PresentationFormat>Widescreen</PresentationFormat>
  <Paragraphs>105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Segoe UI</vt:lpstr>
      <vt:lpstr>Times New Roman</vt:lpstr>
      <vt:lpstr>Office Theme</vt:lpstr>
      <vt:lpstr>Open Source Community</vt:lpstr>
      <vt:lpstr>Sadržaj</vt:lpstr>
      <vt:lpstr>Mozilla </vt:lpstr>
      <vt:lpstr>Općenito o Mozilli</vt:lpstr>
      <vt:lpstr>Mozillin ”Manifest”</vt:lpstr>
      <vt:lpstr>Software</vt:lpstr>
      <vt:lpstr>SeaMonkey</vt:lpstr>
      <vt:lpstr>Bugzilla</vt:lpstr>
      <vt:lpstr>NSS (Network Security Services)</vt:lpstr>
      <vt:lpstr>Mozilla community</vt:lpstr>
      <vt:lpstr>Questions &amp; answers</vt:lpstr>
      <vt:lpstr>Pitanja za ponavljanje</vt:lpstr>
      <vt:lpstr>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Community</dc:title>
  <dc:subject/>
  <dc:creator>Filip Jovanović</dc:creator>
  <cp:keywords/>
  <dc:description/>
  <cp:lastModifiedBy>Filip Jovanović</cp:lastModifiedBy>
  <cp:revision>2</cp:revision>
  <dcterms:created xsi:type="dcterms:W3CDTF">2022-03-30T15:20:55Z</dcterms:created>
  <dcterms:modified xsi:type="dcterms:W3CDTF">2022-03-31T11:31:03Z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0x0101008F03E54B797CDE4D91D8827125F9D87A</vt:lpwstr>
  </property>
</Properties>
</file>