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8"/>
  </p:notesMasterIdLst>
  <p:sldIdLst>
    <p:sldId id="1864" r:id="rId5"/>
    <p:sldId id="1848" r:id="rId6"/>
    <p:sldId id="1882" r:id="rId7"/>
    <p:sldId id="1883" r:id="rId8"/>
    <p:sldId id="1884" r:id="rId9"/>
    <p:sldId id="1885" r:id="rId10"/>
    <p:sldId id="1872" r:id="rId11"/>
    <p:sldId id="1875" r:id="rId12"/>
    <p:sldId id="1876" r:id="rId13"/>
    <p:sldId id="1877" r:id="rId14"/>
    <p:sldId id="1878" r:id="rId15"/>
    <p:sldId id="1849" r:id="rId16"/>
    <p:sldId id="1866" r:id="rId17"/>
    <p:sldId id="1852" r:id="rId18"/>
    <p:sldId id="1865" r:id="rId19"/>
    <p:sldId id="1868" r:id="rId20"/>
    <p:sldId id="1869" r:id="rId21"/>
    <p:sldId id="1870" r:id="rId22"/>
    <p:sldId id="1871" r:id="rId23"/>
    <p:sldId id="1879" r:id="rId24"/>
    <p:sldId id="1873" r:id="rId25"/>
    <p:sldId id="1880" r:id="rId26"/>
    <p:sldId id="1874" r:id="rId27"/>
    <p:sldId id="1881" r:id="rId28"/>
    <p:sldId id="1886" r:id="rId29"/>
    <p:sldId id="1887" r:id="rId30"/>
    <p:sldId id="1888" r:id="rId31"/>
    <p:sldId id="1889" r:id="rId32"/>
    <p:sldId id="1890" r:id="rId33"/>
    <p:sldId id="1891" r:id="rId34"/>
    <p:sldId id="1892" r:id="rId35"/>
    <p:sldId id="1859" r:id="rId36"/>
    <p:sldId id="1858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AB525B"/>
    <a:srgbClr val="FE4387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</a:t>
          </a:r>
          <a:r>
            <a:rPr lang="hr-HR" sz="1400" b="0" i="0" dirty="0">
              <a:solidFill>
                <a:schemeClr val="bg1"/>
              </a:solidFill>
            </a:rPr>
            <a:t>x</a:t>
          </a:r>
          <a:r>
            <a:rPr lang="en-US" sz="1400" b="0" i="0" dirty="0" err="1">
              <a:solidFill>
                <a:schemeClr val="bg1"/>
              </a:solidFill>
            </a:rPr>
            <a:t>ecutive</a:t>
          </a:r>
          <a:r>
            <a:rPr lang="en-US" sz="1400" b="0" i="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</a:t>
          </a:r>
          <a:r>
            <a:rPr lang="hr-HR" sz="1400" b="0" i="0" kern="1200" dirty="0">
              <a:solidFill>
                <a:schemeClr val="bg1"/>
              </a:solidFill>
            </a:rPr>
            <a:t>x</a:t>
          </a:r>
          <a:r>
            <a:rPr lang="en-US" sz="1400" b="0" i="0" kern="1200" dirty="0" err="1">
              <a:solidFill>
                <a:schemeClr val="bg1"/>
              </a:solidFill>
            </a:rPr>
            <a:t>ecutive</a:t>
          </a:r>
          <a:r>
            <a:rPr lang="en-US" sz="1400" b="0" i="0" kern="120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4631" y="2116900"/>
            <a:ext cx="5523977" cy="1974882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Development </a:t>
            </a:r>
            <a:r>
              <a:rPr lang="hr-HR" altLang="en-US" dirty="0" err="1">
                <a:solidFill>
                  <a:schemeClr val="accent2"/>
                </a:solidFill>
              </a:rPr>
              <a:t>in</a:t>
            </a:r>
            <a:r>
              <a:rPr lang="hr-HR" altLang="en-US" dirty="0">
                <a:solidFill>
                  <a:schemeClr val="accent2"/>
                </a:solidFill>
              </a:rPr>
              <a:t> </a:t>
            </a:r>
            <a:r>
              <a:rPr lang="hr-HR" altLang="en-US" dirty="0" err="1">
                <a:solidFill>
                  <a:schemeClr val="accent2"/>
                </a:solidFill>
              </a:rPr>
              <a:t>an</a:t>
            </a:r>
            <a:r>
              <a:rPr lang="hr-HR" altLang="en-US" dirty="0">
                <a:solidFill>
                  <a:schemeClr val="accent2"/>
                </a:solidFill>
              </a:rPr>
              <a:t> </a:t>
            </a:r>
            <a:r>
              <a:rPr lang="hr-HR" altLang="en-US" dirty="0" err="1">
                <a:solidFill>
                  <a:srgbClr val="FF0000"/>
                </a:solidFill>
              </a:rPr>
              <a:t>open</a:t>
            </a:r>
            <a:r>
              <a:rPr lang="hr-HR" altLang="en-US" dirty="0">
                <a:solidFill>
                  <a:srgbClr val="FF0000"/>
                </a:solidFill>
              </a:rPr>
              <a:t> </a:t>
            </a:r>
            <a:r>
              <a:rPr lang="hr-HR" altLang="en-US" dirty="0" err="1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 err="1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Fedora, </a:t>
            </a:r>
            <a:r>
              <a:rPr lang="hr-HR" b="0" dirty="0" err="1"/>
              <a:t>Mint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software-a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Netscape-a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organizacija Mozilla Foundation i njezina podružnica Mozilla Corporation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376886839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principa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8160" cy="1124534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5130042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2203869" cy="45071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</a:t>
            </a:r>
            <a:r>
              <a:rPr lang="hr-HR" dirty="0" err="1">
                <a:solidFill>
                  <a:schemeClr val="bg1"/>
                </a:solidFill>
              </a:rPr>
              <a:t>open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source</a:t>
            </a:r>
            <a:r>
              <a:rPr lang="hr-HR" dirty="0">
                <a:solidFill>
                  <a:schemeClr val="bg1"/>
                </a:solidFill>
              </a:rPr>
              <a:t>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se za praćenje </a:t>
            </a:r>
            <a:r>
              <a:rPr lang="hr-HR" b="0" dirty="0" err="1"/>
              <a:t>bugova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Izdao ga Netscape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sa sigurnošću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728678711"/>
              </p:ext>
            </p:extLst>
          </p:nvPr>
        </p:nvGraphicFramePr>
        <p:xfrm>
          <a:off x="762000" y="1628560"/>
          <a:ext cx="10668000" cy="534270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i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Open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zajednice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Značajnost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1.Kratko o Linuxu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Linux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Vremenski razvoj Linux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Kernela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Libre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Sadržaj programskog paketa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Počeci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 samom programu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Nekoliko kratkih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17931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Donose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27076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LibreOffice</a:t>
            </a:r>
            <a:br>
              <a:rPr lang="hr-HR" dirty="0"/>
            </a:br>
            <a:r>
              <a:rPr lang="hr-HR" sz="1700" dirty="0" err="1"/>
              <a:t>The</a:t>
            </a:r>
            <a:r>
              <a:rPr lang="hr-HR" sz="1700" dirty="0"/>
              <a:t> </a:t>
            </a:r>
            <a:r>
              <a:rPr lang="hr-HR" sz="1700" dirty="0" err="1"/>
              <a:t>Document</a:t>
            </a:r>
            <a:r>
              <a:rPr lang="hr-HR" sz="1700" dirty="0"/>
              <a:t> </a:t>
            </a:r>
            <a:r>
              <a:rPr lang="hr-HR" sz="1700" dirty="0" err="1"/>
              <a:t>Foundation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Općenito o </a:t>
            </a:r>
            <a:r>
              <a:rPr lang="hr-HR" dirty="0" err="1">
                <a:solidFill>
                  <a:schemeClr val="accent1"/>
                </a:solidFill>
              </a:rPr>
              <a:t>LibreOffice</a:t>
            </a:r>
            <a:r>
              <a:rPr lang="hr-HR" dirty="0">
                <a:solidFill>
                  <a:schemeClr val="accent1"/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27632"/>
            <a:ext cx="6340929" cy="4956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Programski paket za uredsku obradu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The</a:t>
            </a:r>
            <a:r>
              <a:rPr lang="hr-HR" b="0" dirty="0"/>
              <a:t> </a:t>
            </a:r>
            <a:r>
              <a:rPr lang="hr-HR" b="0" dirty="0" err="1"/>
              <a:t>Document</a:t>
            </a:r>
            <a:r>
              <a:rPr lang="hr-HR" b="0" dirty="0"/>
              <a:t> </a:t>
            </a:r>
            <a:r>
              <a:rPr lang="hr-HR" b="0" dirty="0" err="1"/>
              <a:t>Foundation</a:t>
            </a:r>
            <a:r>
              <a:rPr lang="hr-HR" b="0" dirty="0"/>
              <a:t> - osnivač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Sadržan unutar Linux distribucija: Ubuntu, </a:t>
            </a:r>
            <a:r>
              <a:rPr lang="hr-HR" b="0" dirty="0" err="1"/>
              <a:t>OpenSUSE</a:t>
            </a:r>
            <a:r>
              <a:rPr lang="hr-HR" b="0" dirty="0"/>
              <a:t>,                    </a:t>
            </a:r>
            <a:r>
              <a:rPr lang="hr-HR" b="0" dirty="0" err="1"/>
              <a:t>Mint</a:t>
            </a:r>
            <a:r>
              <a:rPr lang="hr-HR" b="0" dirty="0"/>
              <a:t> i Fedora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C++, XML i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Podržan i na Windowsima te uređajima s </a:t>
            </a:r>
            <a:r>
              <a:rPr lang="hr-HR" b="0" dirty="0" err="1"/>
              <a:t>MacOS</a:t>
            </a:r>
            <a:r>
              <a:rPr lang="hr-HR" b="0" dirty="0"/>
              <a:t>-om</a:t>
            </a:r>
          </a:p>
        </p:txBody>
      </p:sp>
    </p:spTree>
    <p:extLst>
      <p:ext uri="{BB962C8B-B14F-4D97-AF65-F5344CB8AC3E}">
        <p14:creationId xmlns:p14="http://schemas.microsoft.com/office/powerpoint/2010/main" val="426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7065264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Sadržaj programskog paketa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1021568" cy="389839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Writer</a:t>
            </a:r>
            <a:r>
              <a:rPr lang="hr-HR" b="0" dirty="0"/>
              <a:t> – obrada teksta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Calc</a:t>
            </a:r>
            <a:r>
              <a:rPr lang="hr-HR" b="0" dirty="0"/>
              <a:t> – tablična obrada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Impress</a:t>
            </a:r>
            <a:r>
              <a:rPr lang="hr-HR" b="0" dirty="0"/>
              <a:t> – prezentacijski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/>
              <a:t>Base – upravljanje relacijskim bazama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Draw</a:t>
            </a:r>
            <a:r>
              <a:rPr lang="hr-HR" b="0" dirty="0"/>
              <a:t> – vektorsko crtanje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Math</a:t>
            </a:r>
            <a:r>
              <a:rPr lang="hr-HR" b="0" dirty="0"/>
              <a:t> – kreiranje i uređivanje matematičkih formula</a:t>
            </a:r>
            <a:endParaRPr lang="en-US" b="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D35BC4-177B-4AED-98F9-0F905FF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78" y="1717687"/>
            <a:ext cx="1473708" cy="98247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5DA7E4-7F7A-479F-BB3C-0BDFAE3D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6" y="2632926"/>
            <a:ext cx="558546" cy="67025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0F28BC4D-E758-4EDF-92F2-C3972A19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6" y="3303181"/>
            <a:ext cx="670255" cy="670255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43C6BACE-25C7-42F9-BF55-0F7735C52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45" y="3794925"/>
            <a:ext cx="1550670" cy="1033780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6B9D2A49-5AB0-41D3-9B29-78D8B8C73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2" y="4700556"/>
            <a:ext cx="670255" cy="670255"/>
          </a:xfrm>
          <a:prstGeom prst="rect">
            <a:avLst/>
          </a:prstGeom>
        </p:spPr>
      </p:pic>
      <p:pic>
        <p:nvPicPr>
          <p:cNvPr id="18" name="Slika 17" descr="Slika na kojoj se prikazuje tekst&#10;&#10;Opis je automatski generiran">
            <a:extLst>
              <a:ext uri="{FF2B5EF4-FFF2-40B4-BE49-F238E27FC236}">
                <a16:creationId xmlns:a16="http://schemas.microsoft.com/office/drawing/2014/main" id="{F22DDD3D-B50F-449F-944B-9CC4E75C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352" y="5320449"/>
            <a:ext cx="670256" cy="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Prva inačica predstavljena u siječnju 2011.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Baziran na </a:t>
            </a:r>
            <a:r>
              <a:rPr lang="hr-HR" b="0" dirty="0" err="1"/>
              <a:t>OpenOffice</a:t>
            </a:r>
            <a:r>
              <a:rPr lang="hr-HR" b="0" dirty="0"/>
              <a:t>-u, njegovom prethodniku i temelju prve verzije </a:t>
            </a:r>
            <a:r>
              <a:rPr lang="hr-HR" b="0" dirty="0" err="1"/>
              <a:t>LibreOffice</a:t>
            </a:r>
            <a:r>
              <a:rPr lang="hr-HR" b="0" dirty="0"/>
              <a:t>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StarDivision</a:t>
            </a:r>
            <a:r>
              <a:rPr lang="hr-HR" b="0" dirty="0"/>
              <a:t> &amp; </a:t>
            </a:r>
            <a:r>
              <a:rPr lang="hr-HR" b="0" dirty="0" err="1"/>
              <a:t>StarOffice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Kompatibilan s .</a:t>
            </a:r>
            <a:r>
              <a:rPr lang="hr-HR" b="0" dirty="0" err="1"/>
              <a:t>docx</a:t>
            </a:r>
            <a:r>
              <a:rPr lang="hr-HR" b="0" dirty="0"/>
              <a:t>, .</a:t>
            </a:r>
            <a:r>
              <a:rPr lang="hr-HR" b="0" dirty="0" err="1"/>
              <a:t>xlsx</a:t>
            </a:r>
            <a:r>
              <a:rPr lang="hr-HR" b="0" dirty="0"/>
              <a:t>, .</a:t>
            </a:r>
            <a:r>
              <a:rPr lang="hr-HR" b="0" dirty="0" err="1"/>
              <a:t>pptx</a:t>
            </a:r>
            <a:r>
              <a:rPr lang="hr-HR" b="0" dirty="0"/>
              <a:t> i mnogim drugim formatima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LibreOffice</a:t>
            </a:r>
            <a:r>
              <a:rPr lang="hr-HR" b="0" dirty="0"/>
              <a:t> </a:t>
            </a:r>
            <a:r>
              <a:rPr lang="hr-HR" b="0" dirty="0" err="1"/>
              <a:t>Basic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Jedan od poznatijih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projekata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87BD702-0726-48AD-A3AF-6401A1B8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0" y="3325367"/>
            <a:ext cx="2052066" cy="1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VideoLan</a:t>
            </a:r>
            <a:br>
              <a:rPr lang="hr-HR" dirty="0"/>
            </a:br>
            <a:r>
              <a:rPr lang="hr-HR" sz="1700" dirty="0" err="1"/>
              <a:t>VideoLan</a:t>
            </a:r>
            <a:r>
              <a:rPr lang="hr-HR" sz="1700" dirty="0"/>
              <a:t> </a:t>
            </a:r>
            <a:r>
              <a:rPr lang="hr-HR" sz="1700" dirty="0" err="1"/>
              <a:t>Organisation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437-4B59-43FC-88EB-ED551D8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Open source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801D-8F67-4FB9-B59E-AD6BF6A6C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Software potpunog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Svi dijelovi projekata javno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Open </a:t>
            </a:r>
            <a:r>
              <a:rPr lang="hr-HR" dirty="0" err="1"/>
              <a:t>source</a:t>
            </a:r>
            <a:r>
              <a:rPr lang="hr-HR" dirty="0"/>
              <a:t> licence dominiraju tržištem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6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Počeci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Projekt studenata tehničkog sveučilišta </a:t>
            </a:r>
            <a:r>
              <a:rPr lang="hr-HR" b="0" dirty="0" err="1"/>
              <a:t>École</a:t>
            </a:r>
            <a:r>
              <a:rPr lang="hr-HR" b="0" dirty="0"/>
              <a:t> Centrale u Parizu 1996.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Želja za unapređenjem mreže sveučilišta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VideoLanServer</a:t>
            </a:r>
            <a:r>
              <a:rPr lang="hr-HR" b="0" dirty="0"/>
              <a:t>(VLS) i </a:t>
            </a:r>
            <a:r>
              <a:rPr lang="hr-HR" b="0" dirty="0" err="1"/>
              <a:t>VideoLanClient</a:t>
            </a:r>
            <a:r>
              <a:rPr lang="hr-HR" b="0" dirty="0"/>
              <a:t>(VLC) – MPEG-2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1. veljače 2001. programi postaju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0300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 samom programu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453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Najpoznatija VLC Media </a:t>
            </a:r>
            <a:r>
              <a:rPr lang="hr-HR" b="0" dirty="0" err="1"/>
              <a:t>player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Linux, Windows, </a:t>
            </a:r>
            <a:r>
              <a:rPr lang="hr-HR" b="0" dirty="0" err="1"/>
              <a:t>MacOS</a:t>
            </a:r>
            <a:r>
              <a:rPr lang="hr-HR" b="0" dirty="0"/>
              <a:t>, Android, </a:t>
            </a:r>
            <a:r>
              <a:rPr lang="hr-HR" b="0" dirty="0" err="1"/>
              <a:t>iOS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Formati: MPEG-1/2/4, h264, </a:t>
            </a:r>
            <a:r>
              <a:rPr lang="hr-HR" b="0" dirty="0" err="1"/>
              <a:t>webm</a:t>
            </a:r>
            <a:r>
              <a:rPr lang="hr-HR" b="0" dirty="0"/>
              <a:t>, </a:t>
            </a:r>
            <a:r>
              <a:rPr lang="hr-HR" b="0" dirty="0" err="1"/>
              <a:t>mkv</a:t>
            </a:r>
            <a:r>
              <a:rPr lang="hr-HR" b="0" dirty="0"/>
              <a:t>, DVD,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Čitanje prijenosa iz raznih izvora(satelitski, kabelski izvor, TV kartice)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Podržava različite tipove mrežnih </a:t>
            </a:r>
            <a:r>
              <a:rPr lang="hr-HR" b="0" dirty="0" err="1"/>
              <a:t>streamova</a:t>
            </a:r>
            <a:endParaRPr lang="hr-HR" b="0" dirty="0"/>
          </a:p>
          <a:p>
            <a:r>
              <a:rPr lang="hr-HR" b="0" dirty="0"/>
              <a:t>	-UDP/RTP </a:t>
            </a:r>
            <a:r>
              <a:rPr lang="hr-HR" b="0" dirty="0" err="1"/>
              <a:t>Unicast</a:t>
            </a:r>
            <a:r>
              <a:rPr lang="hr-HR" b="0" dirty="0"/>
              <a:t> i </a:t>
            </a:r>
            <a:r>
              <a:rPr lang="hr-HR" b="0" dirty="0" err="1"/>
              <a:t>Multicast</a:t>
            </a:r>
            <a:r>
              <a:rPr lang="hr-HR" b="0" dirty="0"/>
              <a:t>, HTTP, RTSP…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C, C++, </a:t>
            </a:r>
            <a:r>
              <a:rPr lang="hr-HR" b="0" dirty="0" err="1"/>
              <a:t>Cocoa</a:t>
            </a:r>
            <a:r>
              <a:rPr lang="hr-HR" b="0" dirty="0"/>
              <a:t>, </a:t>
            </a:r>
            <a:r>
              <a:rPr lang="hr-HR" b="0" dirty="0" err="1"/>
              <a:t>Objective</a:t>
            </a:r>
            <a:r>
              <a:rPr lang="hr-HR" b="0" dirty="0"/>
              <a:t> C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182AF4-08E5-40CF-87F8-786B09A1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47648"/>
            <a:ext cx="3272028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96267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hr-HR" altLang="en-US" dirty="0"/>
              <a:t>Što je </a:t>
            </a:r>
            <a:r>
              <a:rPr lang="hr-HR" altLang="en-US" dirty="0" err="1"/>
              <a:t>open</a:t>
            </a:r>
            <a:r>
              <a:rPr lang="hr-HR" altLang="en-US" dirty="0"/>
              <a:t> </a:t>
            </a:r>
            <a:r>
              <a:rPr lang="hr-HR" altLang="en-US" dirty="0" err="1"/>
              <a:t>source</a:t>
            </a:r>
            <a:r>
              <a:rPr lang="hr-HR" altLang="en-US" dirty="0"/>
              <a:t> software?</a:t>
            </a:r>
          </a:p>
          <a:p>
            <a:pPr marL="342900" indent="-342900">
              <a:buAutoNum type="arabicPeriod"/>
            </a:pPr>
            <a:r>
              <a:rPr lang="hr-HR" altLang="en-US" dirty="0"/>
              <a:t>Navedi neke karakteristike </a:t>
            </a:r>
            <a:r>
              <a:rPr lang="hr-HR" altLang="en-US" dirty="0" err="1"/>
              <a:t>open</a:t>
            </a:r>
            <a:r>
              <a:rPr lang="hr-HR" altLang="en-US" dirty="0"/>
              <a:t> </a:t>
            </a:r>
            <a:r>
              <a:rPr lang="hr-HR" altLang="en-US" dirty="0" err="1"/>
              <a:t>source</a:t>
            </a:r>
            <a:r>
              <a:rPr lang="hr-HR" altLang="en-US" dirty="0"/>
              <a:t> zajednica?</a:t>
            </a:r>
          </a:p>
          <a:p>
            <a:pPr marL="342900" indent="-342900">
              <a:buAutoNum type="arabicPeriod"/>
            </a:pPr>
            <a:r>
              <a:rPr lang="hr-HR" altLang="en-US" dirty="0"/>
              <a:t>Objasni prednosti </a:t>
            </a:r>
            <a:r>
              <a:rPr lang="hr-HR" altLang="en-US" dirty="0" err="1"/>
              <a:t>open</a:t>
            </a:r>
            <a:r>
              <a:rPr lang="hr-HR" altLang="en-US" dirty="0"/>
              <a:t> </a:t>
            </a:r>
            <a:r>
              <a:rPr lang="hr-HR" altLang="en-US" dirty="0" err="1"/>
              <a:t>source</a:t>
            </a:r>
            <a:r>
              <a:rPr lang="hr-HR" altLang="en-US" dirty="0"/>
              <a:t> software-a nad komercijalnim software-om?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kojeg mogu svi vidjeti i izmjenjivati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 se na suradnji i dijeljenju kodova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Svaka verzija modificiranog koda treba imati istu slobodu pristupa kao i izvorni kod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1614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C7C-5F47-461F-8D75-3BE580E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Open source zajednice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E56-CF88-4316-B726-E61BC0CE0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Skupine pridonositelja projektima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Služe spajanju ljudi sa sličnim interesima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Open source platforme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Organizacije 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624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3F84-832F-4358-B553-67D9B0F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Značajnost open sourcea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7BC2-E9D7-48AE-B79B-16457675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Istraživanja pokazuju porast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-a u tvrtkama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Red Hat istraživanje ukazuje na porast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Većina proizvoda koje danas koristimo sadrži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software(OSS)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Nedostatci su rijetki, dok su prednosti mnoge</a:t>
            </a:r>
          </a:p>
        </p:txBody>
      </p:sp>
    </p:spTree>
    <p:extLst>
      <p:ext uri="{BB962C8B-B14F-4D97-AF65-F5344CB8AC3E}">
        <p14:creationId xmlns:p14="http://schemas.microsoft.com/office/powerpoint/2010/main" val="4217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osobni projekt </a:t>
            </a:r>
            <a:r>
              <a:rPr lang="hr-HR" b="0" dirty="0" err="1"/>
              <a:t>Linusa</a:t>
            </a:r>
            <a:r>
              <a:rPr lang="hr-HR" b="0" dirty="0"/>
              <a:t> </a:t>
            </a:r>
            <a:r>
              <a:rPr lang="hr-HR" b="0" dirty="0" err="1"/>
              <a:t>Torvaldsa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bio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755</TotalTime>
  <Words>1073</Words>
  <Application>Microsoft Office PowerPoint</Application>
  <PresentationFormat>Široki zaslon</PresentationFormat>
  <Paragraphs>242</Paragraphs>
  <Slides>33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33</vt:i4>
      </vt:variant>
    </vt:vector>
  </HeadingPairs>
  <TitlesOfParts>
    <vt:vector size="37" baseType="lpstr">
      <vt:lpstr>Arial</vt:lpstr>
      <vt:lpstr>Segoe UI</vt:lpstr>
      <vt:lpstr>Times New Roman</vt:lpstr>
      <vt:lpstr>Office Theme</vt:lpstr>
      <vt:lpstr>Development in an open source community</vt:lpstr>
      <vt:lpstr>Sadržaj</vt:lpstr>
      <vt:lpstr>Open source </vt:lpstr>
      <vt:lpstr>Općenito o open source-u</vt:lpstr>
      <vt:lpstr>Open source zajednice</vt:lpstr>
      <vt:lpstr>Značajnost open sourcea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LibreOffice The Document Foundation </vt:lpstr>
      <vt:lpstr>Općenito o LibreOffice-u</vt:lpstr>
      <vt:lpstr>Sadržaj programskog paketa</vt:lpstr>
      <vt:lpstr>Povijest razvoja</vt:lpstr>
      <vt:lpstr>VideoLan VideoLan Organisation </vt:lpstr>
      <vt:lpstr>Počeci razvoja</vt:lpstr>
      <vt:lpstr>O samom programu</vt:lpstr>
      <vt:lpstr>Questions &amp; answers</vt:lpstr>
      <vt:lpstr>Pitanja za ponavljanje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David Katalinić</cp:lastModifiedBy>
  <cp:revision>22</cp:revision>
  <dcterms:created xsi:type="dcterms:W3CDTF">2022-03-30T15:20:55Z</dcterms:created>
  <dcterms:modified xsi:type="dcterms:W3CDTF">2022-04-04T15:01:02Z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