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38"/>
  </p:notesMasterIdLst>
  <p:sldIdLst>
    <p:sldId id="1864" r:id="rId5"/>
    <p:sldId id="1848" r:id="rId6"/>
    <p:sldId id="1882" r:id="rId7"/>
    <p:sldId id="1883" r:id="rId8"/>
    <p:sldId id="1884" r:id="rId9"/>
    <p:sldId id="1885" r:id="rId10"/>
    <p:sldId id="1872" r:id="rId11"/>
    <p:sldId id="1875" r:id="rId12"/>
    <p:sldId id="1876" r:id="rId13"/>
    <p:sldId id="1877" r:id="rId14"/>
    <p:sldId id="1878" r:id="rId15"/>
    <p:sldId id="1849" r:id="rId16"/>
    <p:sldId id="1866" r:id="rId17"/>
    <p:sldId id="1852" r:id="rId18"/>
    <p:sldId id="1865" r:id="rId19"/>
    <p:sldId id="1868" r:id="rId20"/>
    <p:sldId id="1869" r:id="rId21"/>
    <p:sldId id="1870" r:id="rId22"/>
    <p:sldId id="1871" r:id="rId23"/>
    <p:sldId id="1879" r:id="rId24"/>
    <p:sldId id="1873" r:id="rId25"/>
    <p:sldId id="1880" r:id="rId26"/>
    <p:sldId id="1874" r:id="rId27"/>
    <p:sldId id="1881" r:id="rId28"/>
    <p:sldId id="1886" r:id="rId29"/>
    <p:sldId id="1887" r:id="rId30"/>
    <p:sldId id="1888" r:id="rId31"/>
    <p:sldId id="1889" r:id="rId32"/>
    <p:sldId id="1890" r:id="rId33"/>
    <p:sldId id="1891" r:id="rId34"/>
    <p:sldId id="1892" r:id="rId35"/>
    <p:sldId id="1859" r:id="rId36"/>
    <p:sldId id="1858" r:id="rId3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525B"/>
    <a:srgbClr val="FE4387"/>
    <a:srgbClr val="FF2625"/>
    <a:srgbClr val="007788"/>
    <a:srgbClr val="297C2A"/>
    <a:srgbClr val="F69000"/>
    <a:srgbClr val="01C2D1"/>
    <a:srgbClr val="D6D734"/>
    <a:srgbClr val="005C68"/>
    <a:srgbClr val="3B2E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724" autoAdjust="0"/>
  </p:normalViewPr>
  <p:slideViewPr>
    <p:cSldViewPr snapToGrid="0">
      <p:cViewPr varScale="1">
        <p:scale>
          <a:sx n="125" d="100"/>
          <a:sy n="125" d="100"/>
        </p:scale>
        <p:origin x="240" y="77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hyperlink" Target="https://www.bing.com/search?q=Elaine+May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bing.com/search?q=Elaine+May" TargetMode="External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37DF2B-DECF-44A7-8971-07475E2BCFC3}" type="doc">
      <dgm:prSet loTypeId="urn:microsoft.com/office/officeart/2018/2/layout/IconLabelList#2" loCatId="other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8710C11-6766-4B48-9562-4B0C7B3F28D6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hr-HR" sz="1400" b="1" dirty="0">
              <a:solidFill>
                <a:schemeClr val="accent1"/>
              </a:solidFill>
            </a:rPr>
            <a:t>Mitchel Baker</a:t>
          </a:r>
          <a:r>
            <a:rPr lang="en-US" sz="1400" b="1" dirty="0">
              <a:solidFill>
                <a:schemeClr val="accent1"/>
              </a:solidFill>
            </a:rPr>
            <a:t> </a:t>
          </a:r>
          <a:r>
            <a:rPr lang="hr-HR" sz="1400" b="1" dirty="0">
              <a:solidFill>
                <a:schemeClr val="bg1"/>
              </a:solidFill>
            </a:rPr>
            <a:t>-</a:t>
          </a:r>
          <a:r>
            <a:rPr lang="hr-HR" sz="1400" b="1" dirty="0">
              <a:solidFill>
                <a:schemeClr val="accent1"/>
              </a:solidFill>
            </a:rPr>
            <a:t> </a:t>
          </a:r>
          <a:r>
            <a:rPr lang="en-US" sz="1400" b="0" i="0" dirty="0">
              <a:solidFill>
                <a:schemeClr val="bg1"/>
              </a:solidFill>
            </a:rPr>
            <a:t>E</a:t>
          </a:r>
          <a:r>
            <a:rPr lang="hr-HR" sz="1400" b="0" i="0" dirty="0">
              <a:solidFill>
                <a:schemeClr val="bg1"/>
              </a:solidFill>
            </a:rPr>
            <a:t>x</a:t>
          </a:r>
          <a:r>
            <a:rPr lang="en-US" sz="1400" b="0" i="0" dirty="0" err="1">
              <a:solidFill>
                <a:schemeClr val="bg1"/>
              </a:solidFill>
            </a:rPr>
            <a:t>ecutive</a:t>
          </a:r>
          <a:r>
            <a:rPr lang="en-US" sz="1400" b="0" i="0" dirty="0">
              <a:solidFill>
                <a:schemeClr val="bg1"/>
              </a:solidFill>
            </a:rPr>
            <a:t> Chairwoman and CEO of the Mozilla Foundation and of Mozilla Corporation</a:t>
          </a:r>
          <a:endParaRPr lang="en-US" sz="1400" dirty="0">
            <a:solidFill>
              <a:schemeClr val="bg1"/>
            </a:solidFill>
            <a:hlinkClick xmlns:r="http://schemas.openxmlformats.org/officeDocument/2006/relationships" r:id="rId1">
              <a:extLst>
                <a:ext uri="{A12FA001-AC4F-418D-AE19-62706E023703}">
                  <ahyp:hlinkClr xmlns:ahyp="http://schemas.microsoft.com/office/drawing/2018/hyperlinkcolor" val="tx"/>
                </a:ext>
              </a:extLst>
            </a:hlinkClick>
          </a:endParaRPr>
        </a:p>
      </dgm:t>
    </dgm:pt>
    <dgm:pt modelId="{6F9BADAF-DEBF-4CC2-B392-F7E0CD538B78}" type="parTrans" cxnId="{E28F4DE8-1F7F-4CC4-B4F7-5167A5B9E0B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EEC8625-83FA-4202-826E-84C1185A8E32}" type="sibTrans" cxnId="{E28F4DE8-1F7F-4CC4-B4F7-5167A5B9E0B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EE3C8DC-7BA8-479C-A581-E9DA099939F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hr-HR" altLang="en-US" sz="1400" b="1" dirty="0">
              <a:solidFill>
                <a:schemeClr val="accent1"/>
              </a:solidFill>
              <a:latin typeface="+mn-lt"/>
            </a:rPr>
            <a:t>Bernard Eich </a:t>
          </a:r>
          <a:r>
            <a:rPr lang="hr-HR" altLang="en-US" sz="1400" b="1" dirty="0">
              <a:solidFill>
                <a:schemeClr val="bg1"/>
              </a:solidFill>
              <a:latin typeface="+mn-lt"/>
            </a:rPr>
            <a:t>-</a:t>
          </a:r>
          <a:r>
            <a:rPr lang="hr-HR" altLang="en-US" sz="1400" b="1" dirty="0">
              <a:solidFill>
                <a:schemeClr val="accent1"/>
              </a:solidFill>
              <a:latin typeface="+mn-lt"/>
            </a:rPr>
            <a:t> </a:t>
          </a:r>
          <a:r>
            <a:rPr lang="en-US" sz="1400" b="0" i="0" dirty="0">
              <a:solidFill>
                <a:schemeClr val="bg1"/>
              </a:solidFill>
            </a:rPr>
            <a:t>American computer programmer and technology executive</a:t>
          </a:r>
          <a:endParaRPr lang="en-US" sz="1400" dirty="0">
            <a:solidFill>
              <a:schemeClr val="bg1"/>
            </a:solidFill>
            <a:latin typeface="+mn-lt"/>
          </a:endParaRPr>
        </a:p>
      </dgm:t>
    </dgm:pt>
    <dgm:pt modelId="{60ABFDD0-D409-4824-8102-DEA984738144}" type="parTrans" cxnId="{6E8797D1-3A1C-4879-9FDC-A7D2EC6197E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AC4EAD7-53AC-40F0-BA2F-8B2633CEAE11}" type="sibTrans" cxnId="{6E8797D1-3A1C-4879-9FDC-A7D2EC6197E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865AC6C-44E0-4174-AB02-044A78D94DE3}">
      <dgm:prSet phldrT="[Text]" custT="1"/>
      <dgm:spPr/>
      <dgm:t>
        <a:bodyPr/>
        <a:lstStyle/>
        <a:p>
          <a:pPr>
            <a:lnSpc>
              <a:spcPct val="100000"/>
            </a:lnSpc>
          </a:pPr>
          <a:endParaRPr lang="en-US" sz="1400" dirty="0">
            <a:solidFill>
              <a:schemeClr val="bg1"/>
            </a:solidFill>
            <a:latin typeface="+mn-lt"/>
          </a:endParaRPr>
        </a:p>
      </dgm:t>
    </dgm:pt>
    <dgm:pt modelId="{3FF598BD-2671-4ECB-AD79-D0E600EEC84F}" type="parTrans" cxnId="{E5875C5E-8817-4707-AA33-E7DDCAC1948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58DC239-2C60-44C0-830B-87DE5EB56A01}" type="sibTrans" cxnId="{E5875C5E-8817-4707-AA33-E7DDCAC1948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365F799-91C6-467E-8005-77142388ADA7}" type="pres">
      <dgm:prSet presAssocID="{3137DF2B-DECF-44A7-8971-07475E2BCFC3}" presName="root" presStyleCnt="0">
        <dgm:presLayoutVars>
          <dgm:dir/>
          <dgm:resizeHandles val="exact"/>
        </dgm:presLayoutVars>
      </dgm:prSet>
      <dgm:spPr/>
    </dgm:pt>
    <dgm:pt modelId="{CA712F04-4B2E-4073-826D-66E0748C08F8}" type="pres">
      <dgm:prSet presAssocID="{C8710C11-6766-4B48-9562-4B0C7B3F28D6}" presName="compNode" presStyleCnt="0"/>
      <dgm:spPr/>
    </dgm:pt>
    <dgm:pt modelId="{9A755B31-6174-4948-8B32-7FECC02D6991}" type="pres">
      <dgm:prSet presAssocID="{C8710C11-6766-4B48-9562-4B0C7B3F28D6}" presName="iconRect" presStyleLbl="node1" presStyleIdx="0" presStyleCnt="3" custScaleX="247241" custScaleY="180053" custLinFactY="54389" custLinFactNeighborX="-20941" custLinFactNeighborY="100000"/>
      <dgm:spPr>
        <a:blipFill rotWithShape="1">
          <a:blip xmlns:r="http://schemas.openxmlformats.org/officeDocument/2006/relationships" r:embed="rId2">
            <a:duotone>
              <a:schemeClr val="accent5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l="-25000" r="-25000"/>
          </a:stretch>
        </a:blipFill>
      </dgm:spPr>
    </dgm:pt>
    <dgm:pt modelId="{6AE71D8A-2F35-4756-A4AD-A549FB035E3F}" type="pres">
      <dgm:prSet presAssocID="{C8710C11-6766-4B48-9562-4B0C7B3F28D6}" presName="spaceRect" presStyleCnt="0"/>
      <dgm:spPr/>
    </dgm:pt>
    <dgm:pt modelId="{5CD563F8-B6A7-4F66-B65C-7F1D3844F472}" type="pres">
      <dgm:prSet presAssocID="{C8710C11-6766-4B48-9562-4B0C7B3F28D6}" presName="textRect" presStyleLbl="revTx" presStyleIdx="0" presStyleCnt="3" custScaleX="146822" custLinFactY="39150" custLinFactNeighborX="-7101" custLinFactNeighborY="100000">
        <dgm:presLayoutVars>
          <dgm:chMax val="1"/>
          <dgm:chPref val="1"/>
        </dgm:presLayoutVars>
      </dgm:prSet>
      <dgm:spPr/>
    </dgm:pt>
    <dgm:pt modelId="{114DEDBD-1AAB-4DDF-B848-DA92D960826E}" type="pres">
      <dgm:prSet presAssocID="{CEEC8625-83FA-4202-826E-84C1185A8E32}" presName="sibTrans" presStyleCnt="0"/>
      <dgm:spPr/>
    </dgm:pt>
    <dgm:pt modelId="{14161BF4-3B2E-4990-9AA5-1E7113657AFE}" type="pres">
      <dgm:prSet presAssocID="{8EE3C8DC-7BA8-479C-A581-E9DA099939F2}" presName="compNode" presStyleCnt="0"/>
      <dgm:spPr/>
    </dgm:pt>
    <dgm:pt modelId="{FCA6A723-3A73-458A-AE3C-15B86CF5C55D}" type="pres">
      <dgm:prSet presAssocID="{8EE3C8DC-7BA8-479C-A581-E9DA099939F2}" presName="iconRect" presStyleLbl="node1" presStyleIdx="1" presStyleCnt="3" custScaleX="218861" custScaleY="181163" custLinFactNeighborX="-9887" custLinFactNeighborY="-12319"/>
      <dgm:spPr>
        <a:blipFill rotWithShape="1">
          <a:blip xmlns:r="http://schemas.openxmlformats.org/officeDocument/2006/relationships" r:embed="rId3">
            <a:duotone>
              <a:schemeClr val="accent5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</dgm:spPr>
    </dgm:pt>
    <dgm:pt modelId="{E9430B85-543F-4592-A6DD-AEEA4B48C6A1}" type="pres">
      <dgm:prSet presAssocID="{8EE3C8DC-7BA8-479C-A581-E9DA099939F2}" presName="spaceRect" presStyleCnt="0"/>
      <dgm:spPr/>
    </dgm:pt>
    <dgm:pt modelId="{2D06D90C-4774-439F-8532-60F8B9D1D8A7}" type="pres">
      <dgm:prSet presAssocID="{8EE3C8DC-7BA8-479C-A581-E9DA099939F2}" presName="textRect" presStyleLbl="revTx" presStyleIdx="1" presStyleCnt="3" custLinFactNeighborX="-3758" custLinFactNeighborY="-3273">
        <dgm:presLayoutVars>
          <dgm:chMax val="1"/>
          <dgm:chPref val="1"/>
        </dgm:presLayoutVars>
      </dgm:prSet>
      <dgm:spPr/>
    </dgm:pt>
    <dgm:pt modelId="{6AB9F53E-D91E-4E48-8AD8-05932101491C}" type="pres">
      <dgm:prSet presAssocID="{DAC4EAD7-53AC-40F0-BA2F-8B2633CEAE11}" presName="sibTrans" presStyleCnt="0"/>
      <dgm:spPr/>
    </dgm:pt>
    <dgm:pt modelId="{ED8AE489-0CC0-4251-92FB-1AC032073F86}" type="pres">
      <dgm:prSet presAssocID="{8865AC6C-44E0-4174-AB02-044A78D94DE3}" presName="compNode" presStyleCnt="0"/>
      <dgm:spPr/>
    </dgm:pt>
    <dgm:pt modelId="{5326D40B-04B6-4401-91A7-8A4487EDC6FC}" type="pres">
      <dgm:prSet presAssocID="{8865AC6C-44E0-4174-AB02-044A78D94DE3}" presName="iconRect" presStyleLbl="node1" presStyleIdx="2" presStyleCnt="3" custFlipVert="0" custFlipHor="0" custScaleX="5650" custScaleY="5650" custLinFactX="92404" custLinFactNeighborX="100000" custLinFactNeighborY="11037"/>
      <dgm:spPr/>
    </dgm:pt>
    <dgm:pt modelId="{45C20058-83ED-45AC-83B6-B4CEEE13D9F9}" type="pres">
      <dgm:prSet presAssocID="{8865AC6C-44E0-4174-AB02-044A78D94DE3}" presName="spaceRect" presStyleCnt="0"/>
      <dgm:spPr/>
    </dgm:pt>
    <dgm:pt modelId="{1DCFB9CF-BB76-4BDC-932B-A329BC03E697}" type="pres">
      <dgm:prSet presAssocID="{8865AC6C-44E0-4174-AB02-044A78D94DE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A89CB18-8B09-4590-A761-274BEAAD8172}" type="presOf" srcId="{8EE3C8DC-7BA8-479C-A581-E9DA099939F2}" destId="{2D06D90C-4774-439F-8532-60F8B9D1D8A7}" srcOrd="0" destOrd="0" presId="urn:microsoft.com/office/officeart/2018/2/layout/IconLabelList#2"/>
    <dgm:cxn modelId="{E5875C5E-8817-4707-AA33-E7DDCAC19481}" srcId="{3137DF2B-DECF-44A7-8971-07475E2BCFC3}" destId="{8865AC6C-44E0-4174-AB02-044A78D94DE3}" srcOrd="2" destOrd="0" parTransId="{3FF598BD-2671-4ECB-AD79-D0E600EEC84F}" sibTransId="{258DC239-2C60-44C0-830B-87DE5EB56A01}"/>
    <dgm:cxn modelId="{8B07B579-2924-4601-907B-DC2D84F91335}" type="presOf" srcId="{C8710C11-6766-4B48-9562-4B0C7B3F28D6}" destId="{5CD563F8-B6A7-4F66-B65C-7F1D3844F472}" srcOrd="0" destOrd="0" presId="urn:microsoft.com/office/officeart/2018/2/layout/IconLabelList#2"/>
    <dgm:cxn modelId="{65A961CC-3B95-4066-B70A-466BC535A8B1}" type="presOf" srcId="{8865AC6C-44E0-4174-AB02-044A78D94DE3}" destId="{1DCFB9CF-BB76-4BDC-932B-A329BC03E697}" srcOrd="0" destOrd="0" presId="urn:microsoft.com/office/officeart/2018/2/layout/IconLabelList#2"/>
    <dgm:cxn modelId="{6E8797D1-3A1C-4879-9FDC-A7D2EC6197EA}" srcId="{3137DF2B-DECF-44A7-8971-07475E2BCFC3}" destId="{8EE3C8DC-7BA8-479C-A581-E9DA099939F2}" srcOrd="1" destOrd="0" parTransId="{60ABFDD0-D409-4824-8102-DEA984738144}" sibTransId="{DAC4EAD7-53AC-40F0-BA2F-8B2633CEAE11}"/>
    <dgm:cxn modelId="{E28F4DE8-1F7F-4CC4-B4F7-5167A5B9E0BA}" srcId="{3137DF2B-DECF-44A7-8971-07475E2BCFC3}" destId="{C8710C11-6766-4B48-9562-4B0C7B3F28D6}" srcOrd="0" destOrd="0" parTransId="{6F9BADAF-DEBF-4CC2-B392-F7E0CD538B78}" sibTransId="{CEEC8625-83FA-4202-826E-84C1185A8E32}"/>
    <dgm:cxn modelId="{02F767F8-F42A-4F3B-A329-DEC0D12CD806}" type="presOf" srcId="{3137DF2B-DECF-44A7-8971-07475E2BCFC3}" destId="{F365F799-91C6-467E-8005-77142388ADA7}" srcOrd="0" destOrd="0" presId="urn:microsoft.com/office/officeart/2018/2/layout/IconLabelList#2"/>
    <dgm:cxn modelId="{80A490A9-8618-4D89-B253-C4B2425A15D0}" type="presParOf" srcId="{F365F799-91C6-467E-8005-77142388ADA7}" destId="{CA712F04-4B2E-4073-826D-66E0748C08F8}" srcOrd="0" destOrd="0" presId="urn:microsoft.com/office/officeart/2018/2/layout/IconLabelList#2"/>
    <dgm:cxn modelId="{484F421F-4E99-48D3-AE36-608B91CC5346}" type="presParOf" srcId="{CA712F04-4B2E-4073-826D-66E0748C08F8}" destId="{9A755B31-6174-4948-8B32-7FECC02D6991}" srcOrd="0" destOrd="0" presId="urn:microsoft.com/office/officeart/2018/2/layout/IconLabelList#2"/>
    <dgm:cxn modelId="{0EED1B20-3FF9-4C70-ADD9-4DE2CCE6D9DD}" type="presParOf" srcId="{CA712F04-4B2E-4073-826D-66E0748C08F8}" destId="{6AE71D8A-2F35-4756-A4AD-A549FB035E3F}" srcOrd="1" destOrd="0" presId="urn:microsoft.com/office/officeart/2018/2/layout/IconLabelList#2"/>
    <dgm:cxn modelId="{56B7F5F9-3AD0-4879-BD8D-FB3362B818E9}" type="presParOf" srcId="{CA712F04-4B2E-4073-826D-66E0748C08F8}" destId="{5CD563F8-B6A7-4F66-B65C-7F1D3844F472}" srcOrd="2" destOrd="0" presId="urn:microsoft.com/office/officeart/2018/2/layout/IconLabelList#2"/>
    <dgm:cxn modelId="{B8FA11BD-8E20-4882-9D4D-DF2BBE04B958}" type="presParOf" srcId="{F365F799-91C6-467E-8005-77142388ADA7}" destId="{114DEDBD-1AAB-4DDF-B848-DA92D960826E}" srcOrd="1" destOrd="0" presId="urn:microsoft.com/office/officeart/2018/2/layout/IconLabelList#2"/>
    <dgm:cxn modelId="{A377F2C4-8774-4B04-BECB-EB51AC2353E5}" type="presParOf" srcId="{F365F799-91C6-467E-8005-77142388ADA7}" destId="{14161BF4-3B2E-4990-9AA5-1E7113657AFE}" srcOrd="2" destOrd="0" presId="urn:microsoft.com/office/officeart/2018/2/layout/IconLabelList#2"/>
    <dgm:cxn modelId="{DC4C4434-0D6A-4AED-9A2E-CC7C5B063571}" type="presParOf" srcId="{14161BF4-3B2E-4990-9AA5-1E7113657AFE}" destId="{FCA6A723-3A73-458A-AE3C-15B86CF5C55D}" srcOrd="0" destOrd="0" presId="urn:microsoft.com/office/officeart/2018/2/layout/IconLabelList#2"/>
    <dgm:cxn modelId="{89B5121F-9599-4794-9AA1-DD6EF55DE189}" type="presParOf" srcId="{14161BF4-3B2E-4990-9AA5-1E7113657AFE}" destId="{E9430B85-543F-4592-A6DD-AEEA4B48C6A1}" srcOrd="1" destOrd="0" presId="urn:microsoft.com/office/officeart/2018/2/layout/IconLabelList#2"/>
    <dgm:cxn modelId="{AB2BC4E4-5B33-4C26-8C3F-E77225D58E3E}" type="presParOf" srcId="{14161BF4-3B2E-4990-9AA5-1E7113657AFE}" destId="{2D06D90C-4774-439F-8532-60F8B9D1D8A7}" srcOrd="2" destOrd="0" presId="urn:microsoft.com/office/officeart/2018/2/layout/IconLabelList#2"/>
    <dgm:cxn modelId="{23BAA7AF-17F0-4F65-9E90-273EF7D3B929}" type="presParOf" srcId="{F365F799-91C6-467E-8005-77142388ADA7}" destId="{6AB9F53E-D91E-4E48-8AD8-05932101491C}" srcOrd="3" destOrd="0" presId="urn:microsoft.com/office/officeart/2018/2/layout/IconLabelList#2"/>
    <dgm:cxn modelId="{5CAA210B-19EB-4E1B-A954-8ECCD13D15D2}" type="presParOf" srcId="{F365F799-91C6-467E-8005-77142388ADA7}" destId="{ED8AE489-0CC0-4251-92FB-1AC032073F86}" srcOrd="4" destOrd="0" presId="urn:microsoft.com/office/officeart/2018/2/layout/IconLabelList#2"/>
    <dgm:cxn modelId="{D02AAB89-D273-4A42-BD22-FC8E4FBD89B6}" type="presParOf" srcId="{ED8AE489-0CC0-4251-92FB-1AC032073F86}" destId="{5326D40B-04B6-4401-91A7-8A4487EDC6FC}" srcOrd="0" destOrd="0" presId="urn:microsoft.com/office/officeart/2018/2/layout/IconLabelList#2"/>
    <dgm:cxn modelId="{D277A401-05A8-428C-89F2-F5C3F0254AF4}" type="presParOf" srcId="{ED8AE489-0CC0-4251-92FB-1AC032073F86}" destId="{45C20058-83ED-45AC-83B6-B4CEEE13D9F9}" srcOrd="1" destOrd="0" presId="urn:microsoft.com/office/officeart/2018/2/layout/IconLabelList#2"/>
    <dgm:cxn modelId="{321AE61B-556D-4E47-8A54-9BC14D9E1263}" type="presParOf" srcId="{ED8AE489-0CC0-4251-92FB-1AC032073F86}" destId="{1DCFB9CF-BB76-4BDC-932B-A329BC03E697}" srcOrd="2" destOrd="0" presId="urn:microsoft.com/office/officeart/2018/2/layout/IconLabelList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55B31-6174-4948-8B32-7FECC02D6991}">
      <dsp:nvSpPr>
        <dsp:cNvPr id="0" name=""/>
        <dsp:cNvSpPr/>
      </dsp:nvSpPr>
      <dsp:spPr>
        <a:xfrm>
          <a:off x="478742" y="1385972"/>
          <a:ext cx="1881397" cy="1370125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563F8-B6A7-4F66-B65C-7F1D3844F472}">
      <dsp:nvSpPr>
        <dsp:cNvPr id="0" name=""/>
        <dsp:cNvSpPr/>
      </dsp:nvSpPr>
      <dsp:spPr>
        <a:xfrm>
          <a:off x="217322" y="2836260"/>
          <a:ext cx="2482782" cy="908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b="1" kern="1200" dirty="0">
              <a:solidFill>
                <a:schemeClr val="accent1"/>
              </a:solidFill>
            </a:rPr>
            <a:t>Mitchel Baker</a:t>
          </a:r>
          <a:r>
            <a:rPr lang="en-US" sz="1400" b="1" kern="1200" dirty="0">
              <a:solidFill>
                <a:schemeClr val="accent1"/>
              </a:solidFill>
            </a:rPr>
            <a:t> </a:t>
          </a:r>
          <a:r>
            <a:rPr lang="hr-HR" sz="1400" b="1" kern="1200" dirty="0">
              <a:solidFill>
                <a:schemeClr val="bg1"/>
              </a:solidFill>
            </a:rPr>
            <a:t>-</a:t>
          </a:r>
          <a:r>
            <a:rPr lang="hr-HR" sz="1400" b="1" kern="1200" dirty="0">
              <a:solidFill>
                <a:schemeClr val="accent1"/>
              </a:solidFill>
            </a:rPr>
            <a:t> </a:t>
          </a:r>
          <a:r>
            <a:rPr lang="en-US" sz="1400" b="0" i="0" kern="1200" dirty="0">
              <a:solidFill>
                <a:schemeClr val="bg1"/>
              </a:solidFill>
            </a:rPr>
            <a:t>E</a:t>
          </a:r>
          <a:r>
            <a:rPr lang="hr-HR" sz="1400" b="0" i="0" kern="1200" dirty="0">
              <a:solidFill>
                <a:schemeClr val="bg1"/>
              </a:solidFill>
            </a:rPr>
            <a:t>x</a:t>
          </a:r>
          <a:r>
            <a:rPr lang="en-US" sz="1400" b="0" i="0" kern="1200" dirty="0" err="1">
              <a:solidFill>
                <a:schemeClr val="bg1"/>
              </a:solidFill>
            </a:rPr>
            <a:t>ecutive</a:t>
          </a:r>
          <a:r>
            <a:rPr lang="en-US" sz="1400" b="0" i="0" kern="1200" dirty="0">
              <a:solidFill>
                <a:schemeClr val="bg1"/>
              </a:solidFill>
            </a:rPr>
            <a:t> Chairwoman and CEO of the Mozilla Foundation and of Mozilla Corporation</a:t>
          </a:r>
          <a:endParaRPr lang="en-US" sz="1400" kern="1200" dirty="0">
            <a:solidFill>
              <a:schemeClr val="bg1"/>
            </a:solidFill>
            <a:hlinkClick xmlns:r="http://schemas.openxmlformats.org/officeDocument/2006/relationships" r:id="rId2">
              <a:extLst>
                <a:ext uri="{A12FA001-AC4F-418D-AE19-62706E023703}">
                  <ahyp:hlinkClr xmlns:ahyp="http://schemas.microsoft.com/office/drawing/2018/hyperlinkcolor" val="tx"/>
                </a:ext>
              </a:extLst>
            </a:hlinkClick>
          </a:endParaRPr>
        </a:p>
      </dsp:txBody>
      <dsp:txXfrm>
        <a:off x="217322" y="2836260"/>
        <a:ext cx="2482782" cy="908920"/>
      </dsp:txXfrm>
    </dsp:sp>
    <dsp:sp modelId="{FCA6A723-3A73-458A-AE3C-15B86CF5C55D}">
      <dsp:nvSpPr>
        <dsp:cNvPr id="0" name=""/>
        <dsp:cNvSpPr/>
      </dsp:nvSpPr>
      <dsp:spPr>
        <a:xfrm>
          <a:off x="3053665" y="115284"/>
          <a:ext cx="1665438" cy="1378572"/>
        </a:xfrm>
        <a:prstGeom prst="rect">
          <a:avLst/>
        </a:prstGeom>
        <a:blipFill rotWithShape="1">
          <a:blip xmlns:r="http://schemas.openxmlformats.org/officeDocument/2006/relationships" r:embed="rId3">
            <a:duotone>
              <a:schemeClr val="accent5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6D90C-4774-439F-8532-60F8B9D1D8A7}">
      <dsp:nvSpPr>
        <dsp:cNvPr id="0" name=""/>
        <dsp:cNvSpPr/>
      </dsp:nvSpPr>
      <dsp:spPr>
        <a:xfrm>
          <a:off x="3052564" y="1543859"/>
          <a:ext cx="1691015" cy="908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altLang="en-US" sz="1400" b="1" kern="1200" dirty="0">
              <a:solidFill>
                <a:schemeClr val="accent1"/>
              </a:solidFill>
              <a:latin typeface="+mn-lt"/>
            </a:rPr>
            <a:t>Bernard Eich </a:t>
          </a:r>
          <a:r>
            <a:rPr lang="hr-HR" altLang="en-US" sz="1400" b="1" kern="1200" dirty="0">
              <a:solidFill>
                <a:schemeClr val="bg1"/>
              </a:solidFill>
              <a:latin typeface="+mn-lt"/>
            </a:rPr>
            <a:t>-</a:t>
          </a:r>
          <a:r>
            <a:rPr lang="hr-HR" altLang="en-US" sz="1400" b="1" kern="1200" dirty="0">
              <a:solidFill>
                <a:schemeClr val="accent1"/>
              </a:solidFill>
              <a:latin typeface="+mn-lt"/>
            </a:rPr>
            <a:t> </a:t>
          </a:r>
          <a:r>
            <a:rPr lang="en-US" sz="1400" b="0" i="0" kern="1200" dirty="0">
              <a:solidFill>
                <a:schemeClr val="bg1"/>
              </a:solidFill>
            </a:rPr>
            <a:t>American computer programmer and technology executive</a:t>
          </a:r>
          <a:endParaRPr lang="en-US" sz="1400" kern="1200" dirty="0">
            <a:solidFill>
              <a:schemeClr val="bg1"/>
            </a:solidFill>
            <a:latin typeface="+mn-lt"/>
          </a:endParaRPr>
        </a:p>
      </dsp:txBody>
      <dsp:txXfrm>
        <a:off x="3052564" y="1543859"/>
        <a:ext cx="1691015" cy="908920"/>
      </dsp:txXfrm>
    </dsp:sp>
    <dsp:sp modelId="{5326D40B-04B6-4401-91A7-8A4487EDC6FC}">
      <dsp:nvSpPr>
        <dsp:cNvPr id="0" name=""/>
        <dsp:cNvSpPr/>
      </dsp:nvSpPr>
      <dsp:spPr>
        <a:xfrm>
          <a:off x="4014879" y="2989270"/>
          <a:ext cx="42994" cy="429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FB9CF-BB76-4BDC-932B-A329BC03E697}">
      <dsp:nvSpPr>
        <dsp:cNvPr id="0" name=""/>
        <dsp:cNvSpPr/>
      </dsp:nvSpPr>
      <dsp:spPr>
        <a:xfrm>
          <a:off x="1726757" y="3602076"/>
          <a:ext cx="1691015" cy="908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solidFill>
              <a:schemeClr val="bg1"/>
            </a:solidFill>
            <a:latin typeface="+mn-lt"/>
          </a:endParaRPr>
        </a:p>
      </dsp:txBody>
      <dsp:txXfrm>
        <a:off x="1726757" y="3602076"/>
        <a:ext cx="1691015" cy="908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#2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3417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DB60B1-BEF5-4848-BB02-98EBFE355C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1"/>
            <a:ext cx="12191998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906BF34F-6945-4E11-BAEC-F66F7254C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BC85C715-EF0D-4E33-AC89-C35DD2596E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340929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8FD53BA4-73D2-4CCA-8580-11F422152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White Striped background">
            <a:extLst>
              <a:ext uri="{FF2B5EF4-FFF2-40B4-BE49-F238E27FC236}">
                <a16:creationId xmlns:a16="http://schemas.microsoft.com/office/drawing/2014/main" id="{3917D528-010E-4303-97BF-F7F67BC661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5" descr="Red, blue grey white pattern background">
            <a:extLst>
              <a:ext uri="{FF2B5EF4-FFF2-40B4-BE49-F238E27FC236}">
                <a16:creationId xmlns:a16="http://schemas.microsoft.com/office/drawing/2014/main" id="{CD2D4C14-919B-45F8-8FB9-55AAC8A8FC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6" descr="Red, blue grey white pattern background">
            <a:extLst>
              <a:ext uri="{FF2B5EF4-FFF2-40B4-BE49-F238E27FC236}">
                <a16:creationId xmlns:a16="http://schemas.microsoft.com/office/drawing/2014/main" id="{3A82D859-AED3-485F-A04E-40320B1043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8" descr="Red, blue grey white pattern background">
            <a:extLst>
              <a:ext uri="{FF2B5EF4-FFF2-40B4-BE49-F238E27FC236}">
                <a16:creationId xmlns:a16="http://schemas.microsoft.com/office/drawing/2014/main" id="{EFDBB6A3-9760-4B41-9E31-6D5DD396E1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1" name="Picture Placeholder 5" descr="Red, blue grey white pattern background">
            <a:extLst>
              <a:ext uri="{FF2B5EF4-FFF2-40B4-BE49-F238E27FC236}">
                <a16:creationId xmlns:a16="http://schemas.microsoft.com/office/drawing/2014/main" id="{1014381E-E235-4624-9267-69EEEE9826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Gra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6696C96D-182E-490E-A117-B60FF18536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Picture placeholder ">
            <a:extLst>
              <a:ext uri="{FF2B5EF4-FFF2-40B4-BE49-F238E27FC236}">
                <a16:creationId xmlns:a16="http://schemas.microsoft.com/office/drawing/2014/main" id="{21F9B252-B7D4-4DA8-92E8-8A98BFEF4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703" r:id="rId9"/>
    <p:sldLayoutId id="2147483690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4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25536" y="2766218"/>
            <a:ext cx="6220101" cy="1325563"/>
          </a:xfrm>
        </p:spPr>
        <p:txBody>
          <a:bodyPr anchor="ctr">
            <a:noAutofit/>
          </a:bodyPr>
          <a:lstStyle/>
          <a:p>
            <a:r>
              <a:rPr lang="hr-HR" altLang="en-US" dirty="0">
                <a:solidFill>
                  <a:schemeClr val="accent2"/>
                </a:solidFill>
              </a:rPr>
              <a:t>Open </a:t>
            </a:r>
            <a:r>
              <a:rPr lang="hr-HR" altLang="en-US" dirty="0">
                <a:solidFill>
                  <a:srgbClr val="FF0000"/>
                </a:solidFill>
              </a:rPr>
              <a:t>Source</a:t>
            </a:r>
            <a:br>
              <a:rPr lang="hr-HR" altLang="en-US" dirty="0">
                <a:solidFill>
                  <a:schemeClr val="accent2"/>
                </a:solidFill>
              </a:rPr>
            </a:br>
            <a:r>
              <a:rPr lang="hr-HR" altLang="en-US" dirty="0"/>
              <a:t>Community</a:t>
            </a:r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DDF80E-6D6E-4708-A53C-61EBCF3794A2}"/>
              </a:ext>
            </a:extLst>
          </p:cNvPr>
          <p:cNvSpPr txBox="1"/>
          <p:nvPr/>
        </p:nvSpPr>
        <p:spPr>
          <a:xfrm>
            <a:off x="6348441" y="6638666"/>
            <a:ext cx="6499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dirty="0">
                <a:solidFill>
                  <a:schemeClr val="bg1"/>
                </a:solidFill>
              </a:rPr>
              <a:t>Izradili: Ivor Cvetkovski, Entoni Korlević, David Katalinić, Marko Putić, Filip Jovanović</a:t>
            </a:r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6D20F-D3AB-42E1-938C-096C201C8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Linux zajednica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50357-2408-4CA6-B920-DC83783FAF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Najveći doprinos razvoju Linuxa od strane njegove zajednice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Tvrtke koje se bave razvojem Linuxa: </a:t>
            </a:r>
            <a:r>
              <a:rPr lang="hr-HR" b="0" dirty="0" err="1"/>
              <a:t>Redhat</a:t>
            </a:r>
            <a:r>
              <a:rPr lang="hr-HR" b="0" dirty="0"/>
              <a:t>, </a:t>
            </a:r>
            <a:r>
              <a:rPr lang="hr-HR" b="0" dirty="0" err="1"/>
              <a:t>Canonical</a:t>
            </a:r>
            <a:r>
              <a:rPr lang="hr-HR" b="0" dirty="0"/>
              <a:t>, </a:t>
            </a:r>
            <a:r>
              <a:rPr lang="hr-HR" b="0" dirty="0" err="1"/>
              <a:t>Slackware</a:t>
            </a:r>
            <a:r>
              <a:rPr lang="hr-HR" b="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Neke od distribucija: Ubuntu, </a:t>
            </a:r>
            <a:r>
              <a:rPr lang="hr-HR" b="0" dirty="0" err="1"/>
              <a:t>Manjaro</a:t>
            </a:r>
            <a:r>
              <a:rPr lang="hr-HR" b="0" dirty="0"/>
              <a:t>, </a:t>
            </a:r>
            <a:r>
              <a:rPr lang="hr-HR" b="0" dirty="0" err="1"/>
              <a:t>Debian</a:t>
            </a:r>
            <a:r>
              <a:rPr lang="hr-HR" b="0" dirty="0"/>
              <a:t>, Fedora, </a:t>
            </a:r>
            <a:r>
              <a:rPr lang="hr-HR" b="0" dirty="0" err="1"/>
              <a:t>Mint</a:t>
            </a:r>
            <a:r>
              <a:rPr lang="hr-HR" b="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</p:txBody>
      </p:sp>
    </p:spTree>
    <p:extLst>
      <p:ext uri="{BB962C8B-B14F-4D97-AF65-F5344CB8AC3E}">
        <p14:creationId xmlns:p14="http://schemas.microsoft.com/office/powerpoint/2010/main" val="294703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E30B8-90FF-4074-BFD6-E1B1E50D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Vremenski razvoj Linux </a:t>
            </a:r>
            <a:r>
              <a:rPr lang="hr-HR" dirty="0" err="1"/>
              <a:t>Kernela</a:t>
            </a:r>
            <a:endParaRPr lang="hr-H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0D501-3CC9-4BD6-B00F-577C005BCA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1991. Započet rad na Linuxu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1994. Linux objavljuje Linux verziju 1.0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2013. 75% mobilnih telefona koristi Android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2014. Ubuntu izjavljuje da ima 22 milijuna korisnika</a:t>
            </a:r>
          </a:p>
        </p:txBody>
      </p:sp>
    </p:spTree>
    <p:extLst>
      <p:ext uri="{BB962C8B-B14F-4D97-AF65-F5344CB8AC3E}">
        <p14:creationId xmlns:p14="http://schemas.microsoft.com/office/powerpoint/2010/main" val="228258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2396480"/>
            <a:ext cx="6477000" cy="1189037"/>
          </a:xfrm>
        </p:spPr>
        <p:txBody>
          <a:bodyPr/>
          <a:lstStyle/>
          <a:p>
            <a:r>
              <a:rPr lang="hr-HR" dirty="0"/>
              <a:t>Mozilla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2" y="3947984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hr-HR" sz="1800" dirty="0">
                <a:effectLst/>
                <a:ea typeface="Calibri" panose="020F0502020204030204" pitchFamily="34" charset="0"/>
              </a:rPr>
              <a:t>Mozilla je zajednica slobodnog software-a</a:t>
            </a:r>
          </a:p>
          <a:p>
            <a:pPr lvl="1"/>
            <a:r>
              <a:rPr lang="hr-HR" sz="1800" dirty="0">
                <a:effectLst/>
                <a:ea typeface="Calibri" panose="020F0502020204030204" pitchFamily="34" charset="0"/>
              </a:rPr>
              <a:t>Osnovana 1998. godine</a:t>
            </a:r>
          </a:p>
          <a:p>
            <a:pPr lvl="1"/>
            <a:r>
              <a:rPr lang="hr-HR" dirty="0">
                <a:ea typeface="Calibri" panose="020F0502020204030204" pitchFamily="34" charset="0"/>
              </a:rPr>
              <a:t>Zasnivači: članovi Netscape-a</a:t>
            </a:r>
            <a:endParaRPr lang="hr-HR" sz="1800" dirty="0">
              <a:effectLst/>
              <a:ea typeface="Calibri" panose="020F050202020403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18C6B5-87AC-4DA5-94CA-6E092A6A0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3">
                    <a:lumMod val="75000"/>
                  </a:schemeClr>
                </a:solidFill>
              </a:rPr>
              <a:t>Općenito o Mozilli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F52EDA-7F85-46DD-9A9E-95E0E3EC3F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1800" b="0" dirty="0">
                <a:effectLst/>
                <a:ea typeface="Times New Roman" panose="02020603050405020304" pitchFamily="18" charset="0"/>
              </a:rPr>
              <a:t>Zajednica Mozilla koristi, razvija, širi i podržava Mozilla proizvode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1800" b="0" dirty="0">
                <a:effectLst/>
                <a:ea typeface="Times New Roman" panose="02020603050405020304" pitchFamily="18" charset="0"/>
              </a:rPr>
              <a:t>Zajednicu institucionalno podržava neprofitna organizacija Mozilla Foundation i njezina podružnica Mozilla Corporation</a:t>
            </a:r>
            <a:endParaRPr lang="en-US" b="0" dirty="0"/>
          </a:p>
        </p:txBody>
      </p:sp>
      <p:graphicFrame>
        <p:nvGraphicFramePr>
          <p:cNvPr id="10" name="Content Placeholder 6" descr="key people SmartArt Graphic">
            <a:extLst>
              <a:ext uri="{FF2B5EF4-FFF2-40B4-BE49-F238E27FC236}">
                <a16:creationId xmlns:a16="http://schemas.microsoft.com/office/drawing/2014/main" id="{5669122F-FDDA-4356-9679-4DD826F9B99C}"/>
              </a:ext>
            </a:extLst>
          </p:cNvPr>
          <p:cNvGraphicFramePr>
            <a:graphicFrameLocks noGrp="1"/>
          </p:cNvGraphicFramePr>
          <p:nvPr>
            <p:ph type="pic" sz="quarter" idx="13"/>
            <p:extLst>
              <p:ext uri="{D42A27DB-BD31-4B8C-83A1-F6EECF244321}">
                <p14:modId xmlns:p14="http://schemas.microsoft.com/office/powerpoint/2010/main" val="1376886839"/>
              </p:ext>
            </p:extLst>
          </p:nvPr>
        </p:nvGraphicFramePr>
        <p:xfrm>
          <a:off x="6858000" y="947351"/>
          <a:ext cx="5144530" cy="4720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097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 altLang="en-US" dirty="0"/>
              <a:t>Što je Manifest? </a:t>
            </a:r>
          </a:p>
          <a:p>
            <a:endParaRPr lang="en-US" altLang="en-US" dirty="0"/>
          </a:p>
          <a:p>
            <a:pPr lvl="1"/>
            <a:r>
              <a:rPr lang="hr-HR" sz="1800" dirty="0">
                <a:effectLst/>
                <a:ea typeface="Times New Roman" panose="02020603050405020304" pitchFamily="18" charset="0"/>
              </a:rPr>
              <a:t>Opisuje Mozilline ciljeve i načela</a:t>
            </a:r>
          </a:p>
          <a:p>
            <a:pPr marL="0" lvl="1" indent="0">
              <a:buNone/>
            </a:pPr>
            <a:endParaRPr lang="hr-HR" sz="1800" dirty="0">
              <a:effectLst/>
              <a:ea typeface="Times New Roman" panose="02020603050405020304" pitchFamily="18" charset="0"/>
            </a:endParaRPr>
          </a:p>
          <a:p>
            <a:pPr lvl="1"/>
            <a:r>
              <a:rPr lang="hr-HR" dirty="0">
                <a:ea typeface="Times New Roman" panose="02020603050405020304" pitchFamily="18" charset="0"/>
              </a:rPr>
              <a:t>O</a:t>
            </a:r>
            <a:r>
              <a:rPr lang="hr-HR" sz="1800" dirty="0">
                <a:effectLst/>
                <a:ea typeface="Times New Roman" panose="02020603050405020304" pitchFamily="18" charset="0"/>
              </a:rPr>
              <a:t>crtava ono što Mozilla vidi kao svoje mjesto u razvoju interneta</a:t>
            </a:r>
          </a:p>
          <a:p>
            <a:pPr lvl="1"/>
            <a:endParaRPr lang="hr-HR" altLang="en-US" dirty="0"/>
          </a:p>
          <a:p>
            <a:pPr lvl="1"/>
            <a:r>
              <a:rPr lang="hr-HR" altLang="en-US" dirty="0"/>
              <a:t>Izlaže 10 principa</a:t>
            </a:r>
            <a:endParaRPr lang="en-US" alt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FDC014BA-00DC-45BF-903B-A883CEB0B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00634"/>
            <a:ext cx="4328160" cy="1124534"/>
          </a:xfrm>
        </p:spPr>
        <p:txBody>
          <a:bodyPr>
            <a:normAutofit fontScale="90000"/>
          </a:bodyPr>
          <a:lstStyle/>
          <a:p>
            <a:r>
              <a:rPr lang="hr-HR" dirty="0">
                <a:solidFill>
                  <a:schemeClr val="accent3">
                    <a:lumMod val="75000"/>
                  </a:schemeClr>
                </a:solidFill>
              </a:rPr>
              <a:t>Mozillin ”Manifest”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CD0E0C-F9A4-4F38-8264-10EB9D147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212" y="400458"/>
            <a:ext cx="3679092" cy="2350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2EAB65-FD6E-4F0F-AB4E-19DE4FF39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0211" y="3396564"/>
            <a:ext cx="3673162" cy="20661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02AD8E-4C7C-4A1B-89B1-9A0997F4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hr-HR" dirty="0">
                <a:solidFill>
                  <a:schemeClr val="accent1"/>
                </a:solidFill>
              </a:rPr>
              <a:t>Software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A8ACB1-6D36-496B-91DD-D1C3128C1C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374390"/>
            <a:ext cx="3060357" cy="5130042"/>
          </a:xfrm>
        </p:spPr>
        <p:txBody>
          <a:bodyPr/>
          <a:lstStyle/>
          <a:p>
            <a:r>
              <a:rPr lang="hr-HR" altLang="en-US" dirty="0"/>
              <a:t>Popis projekata</a:t>
            </a:r>
            <a:r>
              <a:rPr lang="en-US" altLang="en-US" dirty="0"/>
              <a:t>:</a:t>
            </a:r>
          </a:p>
          <a:p>
            <a:pPr lvl="1"/>
            <a:r>
              <a:rPr lang="hr-HR" b="1" dirty="0">
                <a:solidFill>
                  <a:schemeClr val="accent1"/>
                </a:solidFill>
              </a:rPr>
              <a:t>Firefox:</a:t>
            </a:r>
          </a:p>
          <a:p>
            <a:pPr lvl="2"/>
            <a:r>
              <a:rPr lang="hr-HR" sz="1400" dirty="0"/>
              <a:t>Pretraživač</a:t>
            </a:r>
          </a:p>
          <a:p>
            <a:pPr lvl="2"/>
            <a:r>
              <a:rPr lang="hr-HR" sz="1400" dirty="0"/>
              <a:t>za mobitele</a:t>
            </a:r>
          </a:p>
          <a:p>
            <a:pPr lvl="2"/>
            <a:r>
              <a:rPr lang="hr-HR" sz="1400" dirty="0"/>
              <a:t>Focus</a:t>
            </a:r>
          </a:p>
          <a:p>
            <a:pPr lvl="2"/>
            <a:r>
              <a:rPr lang="hr-HR" sz="1400" dirty="0"/>
              <a:t>Lockwise</a:t>
            </a:r>
          </a:p>
          <a:p>
            <a:pPr lvl="2"/>
            <a:r>
              <a:rPr lang="hr-HR" sz="1400" dirty="0"/>
              <a:t>Monitor</a:t>
            </a:r>
          </a:p>
          <a:p>
            <a:pPr lvl="2"/>
            <a:r>
              <a:rPr lang="hr-HR" sz="1400" dirty="0"/>
              <a:t>Send</a:t>
            </a:r>
          </a:p>
          <a:p>
            <a:pPr lvl="2"/>
            <a:r>
              <a:rPr lang="hr-HR" sz="1400" dirty="0"/>
              <a:t>Private Relay</a:t>
            </a:r>
          </a:p>
          <a:p>
            <a:pPr lvl="2"/>
            <a:r>
              <a:rPr lang="hr-HR" sz="1400" dirty="0"/>
              <a:t>Reality</a:t>
            </a:r>
          </a:p>
          <a:p>
            <a:pPr lvl="2"/>
            <a:r>
              <a:rPr lang="hr-HR" sz="1400" dirty="0"/>
              <a:t>OS</a:t>
            </a:r>
          </a:p>
          <a:p>
            <a:pPr lvl="1"/>
            <a:r>
              <a:rPr lang="hr-HR" b="1" dirty="0">
                <a:solidFill>
                  <a:schemeClr val="accent1"/>
                </a:solidFill>
              </a:rPr>
              <a:t>Thunderbird</a:t>
            </a:r>
          </a:p>
          <a:p>
            <a:pPr lvl="1"/>
            <a:r>
              <a:rPr lang="hr-HR" b="1" dirty="0">
                <a:solidFill>
                  <a:schemeClr val="accent1"/>
                </a:solidFill>
              </a:rPr>
              <a:t>SeaMonkey</a:t>
            </a:r>
          </a:p>
          <a:p>
            <a:pPr lvl="1"/>
            <a:r>
              <a:rPr lang="hr-HR" b="1" dirty="0">
                <a:solidFill>
                  <a:schemeClr val="accent1"/>
                </a:solidFill>
              </a:rPr>
              <a:t>Bugzilla</a:t>
            </a:r>
          </a:p>
          <a:p>
            <a:pPr lvl="1"/>
            <a:r>
              <a:rPr lang="hr-HR" b="1" dirty="0">
                <a:solidFill>
                  <a:schemeClr val="accent1"/>
                </a:solidFill>
              </a:rPr>
              <a:t>SpiderMonkey</a:t>
            </a:r>
          </a:p>
          <a:p>
            <a:pPr lvl="1"/>
            <a:r>
              <a:rPr lang="hr-HR" b="1" dirty="0">
                <a:solidFill>
                  <a:schemeClr val="accent1"/>
                </a:solidFill>
              </a:rPr>
              <a:t>Mozilla VPN</a:t>
            </a:r>
          </a:p>
          <a:p>
            <a:pPr lvl="1"/>
            <a:endParaRPr lang="hr-HR" b="1" dirty="0">
              <a:solidFill>
                <a:schemeClr val="accent1"/>
              </a:solidFill>
            </a:endParaRP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18F263B7-E042-485F-8355-68312DD0E5FD}"/>
              </a:ext>
            </a:extLst>
          </p:cNvPr>
          <p:cNvSpPr txBox="1">
            <a:spLocks/>
          </p:cNvSpPr>
          <p:nvPr/>
        </p:nvSpPr>
        <p:spPr>
          <a:xfrm>
            <a:off x="4178643" y="1814383"/>
            <a:ext cx="2203869" cy="450716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Rhino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Gecko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Rust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XULRunner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Pdf.js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Shumway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Servo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SOPS (Secret OperationS)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NSS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Pocket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157BAA84-E655-4014-86C9-4177F975E295}"/>
              </a:ext>
            </a:extLst>
          </p:cNvPr>
          <p:cNvSpPr/>
          <p:nvPr/>
        </p:nvSpPr>
        <p:spPr>
          <a:xfrm>
            <a:off x="2829695" y="5062038"/>
            <a:ext cx="551935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4E833929-9457-4AD8-A687-A68C83C2C1F4}"/>
              </a:ext>
            </a:extLst>
          </p:cNvPr>
          <p:cNvSpPr/>
          <p:nvPr/>
        </p:nvSpPr>
        <p:spPr>
          <a:xfrm>
            <a:off x="5324731" y="5459831"/>
            <a:ext cx="551935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86047110-4AF9-4708-A0C6-E7AB06597864}"/>
              </a:ext>
            </a:extLst>
          </p:cNvPr>
          <p:cNvSpPr/>
          <p:nvPr/>
        </p:nvSpPr>
        <p:spPr>
          <a:xfrm>
            <a:off x="2829695" y="5414112"/>
            <a:ext cx="551935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3066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1AEB0-0025-414C-BFF2-629136774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98960"/>
            <a:ext cx="6477000" cy="1189038"/>
          </a:xfrm>
        </p:spPr>
        <p:txBody>
          <a:bodyPr/>
          <a:lstStyle/>
          <a:p>
            <a:r>
              <a:rPr lang="hr-HR" dirty="0">
                <a:solidFill>
                  <a:schemeClr val="accent1"/>
                </a:solidFill>
              </a:rPr>
              <a:t>SeaMonkey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7924D-69DA-4D19-9CAC-20C6F2AB33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r-HR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640018-6B5B-4F84-896F-F4C89DA1EF98}"/>
              </a:ext>
            </a:extLst>
          </p:cNvPr>
          <p:cNvSpPr txBox="1"/>
          <p:nvPr/>
        </p:nvSpPr>
        <p:spPr>
          <a:xfrm>
            <a:off x="845791" y="2803620"/>
            <a:ext cx="51026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bg1"/>
                </a:solidFill>
              </a:rPr>
              <a:t>Besplatan i </a:t>
            </a:r>
            <a:r>
              <a:rPr lang="hr-HR" dirty="0" err="1">
                <a:solidFill>
                  <a:schemeClr val="bg1"/>
                </a:solidFill>
              </a:rPr>
              <a:t>open</a:t>
            </a:r>
            <a:r>
              <a:rPr lang="hr-HR" dirty="0">
                <a:solidFill>
                  <a:schemeClr val="bg1"/>
                </a:solidFill>
              </a:rPr>
              <a:t> </a:t>
            </a:r>
            <a:r>
              <a:rPr lang="hr-HR" dirty="0" err="1">
                <a:solidFill>
                  <a:schemeClr val="bg1"/>
                </a:solidFill>
              </a:rPr>
              <a:t>source</a:t>
            </a:r>
            <a:r>
              <a:rPr lang="hr-HR" dirty="0">
                <a:solidFill>
                  <a:schemeClr val="bg1"/>
                </a:solidFill>
              </a:rPr>
              <a:t> paket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bg1"/>
                </a:solidFill>
              </a:rPr>
              <a:t>Web preglednik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bg1"/>
                </a:solidFill>
              </a:rPr>
              <a:t>Omogućuje primanje i slanje e-pošte i poruka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bg1"/>
                </a:solidFill>
              </a:rPr>
              <a:t>Mozilla Composer </a:t>
            </a:r>
            <a:r>
              <a:rPr lang="hr-HR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hr-H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699999-0E7B-4E3B-BCED-095DE39E4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744" y="1000244"/>
            <a:ext cx="1809511" cy="1809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3DCDE7-9CF8-409F-933E-B81B825B0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131" y="4223579"/>
            <a:ext cx="3423799" cy="256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5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1C00-6EF1-4F9B-A910-22B0E0014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1"/>
                </a:solidFill>
              </a:rPr>
              <a:t>Bugzilla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174AD-4C57-4838-9140-0E0FC663B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3102" y="3939746"/>
            <a:ext cx="6477000" cy="3276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Koristi se za praćenje </a:t>
            </a:r>
            <a:r>
              <a:rPr lang="hr-HR" b="0" dirty="0" err="1"/>
              <a:t>bugova</a:t>
            </a: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Izdao ga Netscape 1998. godine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Software otvorenog koda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468137-FE0D-45F7-A11B-28F820A1B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1202210"/>
            <a:ext cx="1866900" cy="2457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65CA79-CB0C-475B-A2CB-35E7D5572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02" y="5726037"/>
            <a:ext cx="1725312" cy="966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A54F07-A893-4498-94F7-B755F13E2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459" y="5426161"/>
            <a:ext cx="2545491" cy="14318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37C220-29A0-49DD-8847-FE42598AF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3521" y="5398871"/>
            <a:ext cx="1293341" cy="129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6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91AAD-F49C-4DED-9AE3-F203A7A3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1"/>
                </a:solidFill>
              </a:rPr>
              <a:t>NSS (Network Security Services)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09DFD-DEBE-4AF1-AEDF-0BC476F947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>
                <a:ea typeface="Times New Roman" panose="02020603050405020304" pitchFamily="18" charset="0"/>
              </a:rPr>
              <a:t>O</a:t>
            </a:r>
            <a:r>
              <a:rPr lang="hr-HR" sz="1800" b="0" dirty="0">
                <a:effectLst/>
                <a:ea typeface="Times New Roman" panose="02020603050405020304" pitchFamily="18" charset="0"/>
              </a:rPr>
              <a:t>buhvaćaju skup knjižnica dizajniranih da podrže razvoj na više platformi klijentskih i poslužiteljskih aplikacija sa sigurnošću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Tvrtke koje uz Mozillu razvijaju NSS: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96E606-D24D-47E7-9880-7C41345E5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79" y="3778178"/>
            <a:ext cx="2490327" cy="14034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4A9748-9938-445A-B15A-F7A5F15B4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859" y="3778178"/>
            <a:ext cx="1464633" cy="1464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3A469E-7950-4565-A5C7-A03E523F7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081" y="5242811"/>
            <a:ext cx="1116228" cy="11162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1838D5-2B53-412D-84CE-B52EE882B0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5666" y="5501459"/>
            <a:ext cx="1116228" cy="111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7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1567-64E7-4CB5-8E6E-BC2DBA51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2"/>
                </a:solidFill>
              </a:rPr>
              <a:t>Mozilla community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761A1-9228-4783-B4D5-97E92BD7AC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1885568"/>
            <a:ext cx="10667999" cy="382733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1800" dirty="0">
                <a:effectLst/>
                <a:ea typeface="Times New Roman" panose="02020603050405020304" pitchFamily="18" charset="0"/>
              </a:rPr>
              <a:t>Mozilla zajednica sastoji se od preko 40.000 aktivnih suradnika iz cijelog svijeta</a:t>
            </a:r>
          </a:p>
          <a:p>
            <a:endParaRPr lang="hr-H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1800" dirty="0">
                <a:effectLst/>
                <a:ea typeface="Times New Roman" panose="02020603050405020304" pitchFamily="18" charset="0"/>
              </a:rPr>
              <a:t>Postoji niz podzajednica na temelju njihove geografske lokacije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1800" dirty="0">
                <a:effectLst/>
                <a:ea typeface="Times New Roman" panose="02020603050405020304" pitchFamily="18" charset="0"/>
              </a:rPr>
              <a:t>Program Mozilla Reps je volonterski program - volonteri moraju imati 18 godina ili više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1800" dirty="0">
                <a:effectLst/>
                <a:ea typeface="Times New Roman" panose="02020603050405020304" pitchFamily="18" charset="0"/>
              </a:rPr>
              <a:t>Mozilla festival (MozFest) je jedinstvena hibridna aktivnost (sudionici iz više od 87 zemalja)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9395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10018"/>
            <a:ext cx="10591800" cy="646332"/>
          </a:xfrm>
        </p:spPr>
        <p:txBody>
          <a:bodyPr/>
          <a:lstStyle/>
          <a:p>
            <a:r>
              <a:rPr lang="hr-HR" dirty="0"/>
              <a:t>Sadržaj</a:t>
            </a:r>
            <a:endParaRPr lang="en-US" dirty="0"/>
          </a:p>
        </p:txBody>
      </p:sp>
      <p:graphicFrame>
        <p:nvGraphicFramePr>
          <p:cNvPr id="18" name="Group 85">
            <a:extLst>
              <a:ext uri="{FF2B5EF4-FFF2-40B4-BE49-F238E27FC236}">
                <a16:creationId xmlns:a16="http://schemas.microsoft.com/office/drawing/2014/main" id="{14BC0987-DF66-4F47-953D-7A5171CA5B01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728678711"/>
              </p:ext>
            </p:extLst>
          </p:nvPr>
        </p:nvGraphicFramePr>
        <p:xfrm>
          <a:off x="762000" y="1628560"/>
          <a:ext cx="10668000" cy="5342700"/>
        </p:xfrm>
        <a:graphic>
          <a:graphicData uri="http://schemas.openxmlformats.org/drawingml/2006/table">
            <a:tbl>
              <a:tblPr firstRow="1"/>
              <a:tblGrid>
                <a:gridCol w="177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434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kumimoji="0" lang="hr-H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.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2.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3.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4.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5.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6.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4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Općenito o open source-u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Linux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Mozilla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Apache http server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LibreOffice</a:t>
                      </a: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 i </a:t>
                      </a:r>
                      <a:r>
                        <a:rPr kumimoji="0" lang="hr-H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VideoLan</a:t>
                      </a:r>
                      <a:endParaRPr kumimoji="0" lang="hr-H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Pitanja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43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 Općenito o </a:t>
                      </a:r>
                      <a:r>
                        <a:rPr kumimoji="0" lang="hr-H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open</a:t>
                      </a: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hr-H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source</a:t>
                      </a: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 Open </a:t>
                      </a:r>
                      <a:r>
                        <a:rPr kumimoji="0" lang="hr-H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source</a:t>
                      </a: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zajednice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 Značajnost </a:t>
                      </a:r>
                      <a:r>
                        <a:rPr kumimoji="0" lang="hr-H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open</a:t>
                      </a: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hr-H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sourcea</a:t>
                      </a:r>
                      <a:endParaRPr kumimoji="0" lang="hr-H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1.Kratko o Linuxu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 Povijest razvoja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 Linux zajednica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 Vremenski razvoj Linux </a:t>
                      </a:r>
                      <a:r>
                        <a:rPr kumimoji="0" lang="hr-H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Kernela</a:t>
                      </a:r>
                      <a:endParaRPr kumimoji="0" lang="hr-H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 Općenito o Mozilli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 Software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 Mozilla community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 Apache HTTP Server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2. Razvoj Apache HTTP Servera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 Dodjela zaduženja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 Apache zajednica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 Apache Software </a:t>
                      </a:r>
                      <a:r>
                        <a:rPr kumimoji="0" lang="hr-H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Foundation</a:t>
                      </a:r>
                      <a:endParaRPr kumimoji="0" lang="hr-H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</a:pPr>
                      <a:r>
                        <a:rPr kumimoji="0" lang="hr-HR" sz="14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LibreOffice</a:t>
                      </a:r>
                      <a:endParaRPr kumimoji="0" lang="hr-HR" sz="1400" b="0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 Općenito o Libre </a:t>
                      </a:r>
                      <a:r>
                        <a:rPr kumimoji="0" lang="hr-H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office</a:t>
                      </a: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 Sadržaj programskog paketa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 Povijest razvoja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</a:pPr>
                      <a:r>
                        <a:rPr kumimoji="0" lang="hr-HR" sz="14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VideoLan</a:t>
                      </a:r>
                      <a:endParaRPr kumimoji="0" lang="hr-HR" sz="1400" b="0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 Počeci razvoja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 O samom programu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AutoNum type="arabicPeriod"/>
                        <a:tabLst/>
                      </a:pPr>
                      <a:endParaRPr kumimoji="0" lang="hr-H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  <a:tabLst/>
                      </a:pPr>
                      <a:endParaRPr kumimoji="0" lang="hr-H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  <a:tabLst/>
                      </a:pPr>
                      <a:endParaRPr kumimoji="0" lang="hr-H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Nekoliko kratkih pitanja za ponavljaje vezana za obrađenu temu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67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258D5B2-2C61-4F5A-B8A5-A9328E0B8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1221988"/>
            <a:ext cx="6477000" cy="1189037"/>
          </a:xfrm>
        </p:spPr>
        <p:txBody>
          <a:bodyPr/>
          <a:lstStyle/>
          <a:p>
            <a:r>
              <a:rPr lang="hr-HR" dirty="0"/>
              <a:t>Apache HTTP Server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1503EF2C-7A0E-4B96-964A-D89FBB4AB0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2" y="2659602"/>
            <a:ext cx="6731846" cy="3276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Besplatan, </a:t>
            </a:r>
            <a:r>
              <a:rPr lang="hr-HR" b="0" dirty="0" err="1"/>
              <a:t>open</a:t>
            </a:r>
            <a:r>
              <a:rPr lang="hr-HR" b="0" dirty="0"/>
              <a:t> </a:t>
            </a:r>
            <a:r>
              <a:rPr lang="hr-HR" b="0" dirty="0" err="1"/>
              <a:t>source</a:t>
            </a:r>
            <a:r>
              <a:rPr lang="hr-HR" b="0" dirty="0"/>
              <a:t> više </a:t>
            </a:r>
            <a:r>
              <a:rPr lang="hr-HR" b="0" dirty="0" err="1"/>
              <a:t>platformski</a:t>
            </a:r>
            <a:r>
              <a:rPr lang="hr-HR" b="0" dirty="0"/>
              <a:t> web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Najpopularniji HTTP server u svijetu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Omogućuje komunikaciju između klijenta i servera preko mreže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Omogućuje izbor između različitih MPM-a(Multi Processing </a:t>
            </a:r>
            <a:r>
              <a:rPr lang="hr-HR" b="0" dirty="0" err="1"/>
              <a:t>Modules</a:t>
            </a:r>
            <a:r>
              <a:rPr lang="hr-HR" b="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12E6CB90-0120-4F13-BC71-2A5B2001D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559" y="4875195"/>
            <a:ext cx="4847948" cy="152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1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F46E575-732A-4DD5-A39B-3B55E492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Razvoj Apache HTTP Servera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BB9ADE43-36BC-4D1D-B1E1-D037A272D1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2" y="2179318"/>
            <a:ext cx="6477000" cy="3276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Razvoj je počeo u veljači 1995.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U siječnju 1996. nastaje prva  službena verzija Apache servera (Apache </a:t>
            </a:r>
            <a:r>
              <a:rPr lang="hr-HR" b="0" dirty="0" err="1"/>
              <a:t>httpd</a:t>
            </a:r>
            <a:r>
              <a:rPr lang="hr-HR" b="0" dirty="0"/>
              <a:t> 1.0)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Članovi Apache grupe:</a:t>
            </a:r>
          </a:p>
          <a:p>
            <a:pPr marL="1428750" lvl="2" indent="-285750"/>
            <a:r>
              <a:rPr lang="hr-HR" sz="1800" dirty="0"/>
              <a:t>Donose odluke</a:t>
            </a:r>
          </a:p>
          <a:p>
            <a:pPr marL="1428750" lvl="2" indent="-285750"/>
            <a:r>
              <a:rPr lang="hr-HR" sz="1800" b="0" dirty="0"/>
              <a:t>Imaju direktan pristup repozitoriju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Uvjet za članstvo  u grupi:</a:t>
            </a:r>
            <a:endParaRPr lang="hr-HR" sz="1600" b="0" dirty="0"/>
          </a:p>
          <a:p>
            <a:pPr marL="1428750" lvl="2" indent="-285750"/>
            <a:r>
              <a:rPr lang="hr-HR" sz="1800" b="0" dirty="0"/>
              <a:t>Ak</a:t>
            </a:r>
            <a:r>
              <a:rPr lang="hr-HR" sz="1800" dirty="0"/>
              <a:t>tivan doprinos projektu tijekom 6 mjeseci</a:t>
            </a:r>
          </a:p>
          <a:p>
            <a:pPr marL="1428750" lvl="2" indent="-285750"/>
            <a:r>
              <a:rPr lang="hr-HR" sz="1800" b="0" dirty="0"/>
              <a:t>Nominacija od strane postojećeg člana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sz="1600" dirty="0"/>
          </a:p>
          <a:p>
            <a:pPr lvl="2" indent="0">
              <a:buNone/>
            </a:pPr>
            <a:endParaRPr lang="hr-HR" sz="1600" b="0" dirty="0"/>
          </a:p>
          <a:p>
            <a:pPr lvl="2" indent="0">
              <a:buNone/>
            </a:pPr>
            <a:endParaRPr lang="hr-HR" sz="1800" b="0" dirty="0"/>
          </a:p>
          <a:p>
            <a:pPr lvl="2" indent="0">
              <a:buNone/>
            </a:pPr>
            <a:endParaRPr lang="hr-HR" sz="1800" dirty="0"/>
          </a:p>
          <a:p>
            <a:pPr marL="1885950" lvl="3" indent="-285750"/>
            <a:endParaRPr lang="hr-HR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</p:txBody>
      </p:sp>
    </p:spTree>
    <p:extLst>
      <p:ext uri="{BB962C8B-B14F-4D97-AF65-F5344CB8AC3E}">
        <p14:creationId xmlns:p14="http://schemas.microsoft.com/office/powerpoint/2010/main" val="153992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352EAD8-E135-44EB-8D36-9C480B12C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Dodjela zaduženja u razvoju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5AB3C75A-6A01-4C8C-A101-00DC90CB6B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2" y="2270760"/>
            <a:ext cx="6477000" cy="3276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Svaki developer specijalizira se za pojedini dio koda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Testiranje provodi pojedini 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Glavne odluke donosi cijela Apache grupa zajedno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Ulogu </a:t>
            </a:r>
            <a:r>
              <a:rPr lang="hr-HR" b="0" dirty="0" err="1"/>
              <a:t>release</a:t>
            </a:r>
            <a:r>
              <a:rPr lang="hr-HR" b="0" dirty="0"/>
              <a:t> manager-a preuzima jedan developer</a:t>
            </a:r>
          </a:p>
        </p:txBody>
      </p:sp>
    </p:spTree>
    <p:extLst>
      <p:ext uri="{BB962C8B-B14F-4D97-AF65-F5344CB8AC3E}">
        <p14:creationId xmlns:p14="http://schemas.microsoft.com/office/powerpoint/2010/main" val="193326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C2EFF81-71DA-4270-AF75-C29F24346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1017802"/>
            <a:ext cx="6477000" cy="1189037"/>
          </a:xfrm>
        </p:spPr>
        <p:txBody>
          <a:bodyPr/>
          <a:lstStyle/>
          <a:p>
            <a:r>
              <a:rPr lang="hr-HR" dirty="0"/>
              <a:t>Apache zajednica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8EE8274F-E12A-409E-A1F4-6162BE8A25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38902" y="2473171"/>
            <a:ext cx="6598680" cy="3276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U razvoju je sudjelovalo preko 400 volontera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Top 15 developera odgovorno je za 88% dodanih linija koda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Zajednica ima glavnu ulogu u sistem testiranju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15 najaktivnijih developera kreiralo je 66% rješenja za prijavljene probleme</a:t>
            </a:r>
          </a:p>
        </p:txBody>
      </p:sp>
    </p:spTree>
    <p:extLst>
      <p:ext uri="{BB962C8B-B14F-4D97-AF65-F5344CB8AC3E}">
        <p14:creationId xmlns:p14="http://schemas.microsoft.com/office/powerpoint/2010/main" val="230586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A133F95-CD1B-480F-919F-7BC3B2056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Apache Software </a:t>
            </a:r>
            <a:r>
              <a:rPr lang="hr-HR" dirty="0" err="1"/>
              <a:t>Foundation</a:t>
            </a:r>
            <a:r>
              <a:rPr lang="hr-HR" dirty="0"/>
              <a:t>(ASF)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C2BC976F-1F2A-48ED-AA46-B6EF200030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Osnovana 1999. godine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Danas ima preko 1000 članova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ASF postoji samo kao virtualni entitet na internetu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Upravljanje organizacijom:</a:t>
            </a:r>
          </a:p>
          <a:p>
            <a:pPr marL="1428750" lvl="2" indent="-285750"/>
            <a:r>
              <a:rPr lang="hr-HR" sz="1800" b="0" dirty="0"/>
              <a:t>Upravni odbor</a:t>
            </a:r>
          </a:p>
          <a:p>
            <a:pPr marL="1428750" lvl="2" indent="-285750"/>
            <a:r>
              <a:rPr lang="hr-HR" sz="1800" dirty="0"/>
              <a:t>Odbor za upravljanje projektima</a:t>
            </a:r>
          </a:p>
          <a:p>
            <a:pPr marL="1428750" lvl="2" indent="-285750"/>
            <a:r>
              <a:rPr lang="hr-HR" sz="1800" b="0" dirty="0"/>
              <a:t>Časnici</a:t>
            </a:r>
          </a:p>
          <a:p>
            <a:endParaRPr lang="hr-HR" b="0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1E46549D-0744-4080-B198-1B828260B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171" y="4678485"/>
            <a:ext cx="4918969" cy="171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2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2396480"/>
            <a:ext cx="6477000" cy="1189037"/>
          </a:xfrm>
        </p:spPr>
        <p:txBody>
          <a:bodyPr>
            <a:normAutofit fontScale="90000"/>
          </a:bodyPr>
          <a:lstStyle/>
          <a:p>
            <a:r>
              <a:rPr lang="hr-HR" sz="4400" dirty="0" err="1"/>
              <a:t>LibreOffice</a:t>
            </a:r>
            <a:br>
              <a:rPr lang="hr-HR" dirty="0"/>
            </a:br>
            <a:r>
              <a:rPr lang="hr-HR" sz="1700" dirty="0" err="1"/>
              <a:t>The</a:t>
            </a:r>
            <a:r>
              <a:rPr lang="hr-HR" sz="1700" dirty="0"/>
              <a:t> </a:t>
            </a:r>
            <a:r>
              <a:rPr lang="hr-HR" sz="1700" dirty="0" err="1"/>
              <a:t>Document</a:t>
            </a:r>
            <a:r>
              <a:rPr lang="hr-HR" sz="1700" dirty="0"/>
              <a:t> </a:t>
            </a:r>
            <a:r>
              <a:rPr lang="hr-HR" sz="1700" dirty="0" err="1"/>
              <a:t>Foundation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37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68BD7-2B30-4C5D-99AC-112B4A57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1"/>
                </a:solidFill>
              </a:rPr>
              <a:t>Općenito o </a:t>
            </a:r>
            <a:r>
              <a:rPr lang="hr-HR" dirty="0" err="1">
                <a:solidFill>
                  <a:schemeClr val="accent1"/>
                </a:solidFill>
              </a:rPr>
              <a:t>LibreOffice</a:t>
            </a:r>
            <a:r>
              <a:rPr lang="hr-HR" dirty="0">
                <a:solidFill>
                  <a:schemeClr val="accent1"/>
                </a:solidFill>
              </a:rPr>
              <a:t>-u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9384C-2540-480C-A33C-8D69E1DC98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627632"/>
            <a:ext cx="6340929" cy="49560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Programski paket za uredsku obradu podataka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 err="1"/>
              <a:t>The</a:t>
            </a:r>
            <a:r>
              <a:rPr lang="hr-HR" b="0" dirty="0"/>
              <a:t> </a:t>
            </a:r>
            <a:r>
              <a:rPr lang="hr-HR" b="0" dirty="0" err="1"/>
              <a:t>Document</a:t>
            </a:r>
            <a:r>
              <a:rPr lang="hr-HR" b="0" dirty="0"/>
              <a:t> </a:t>
            </a:r>
            <a:r>
              <a:rPr lang="hr-HR" b="0" dirty="0" err="1"/>
              <a:t>Foundation</a:t>
            </a:r>
            <a:r>
              <a:rPr lang="hr-HR" b="0" dirty="0"/>
              <a:t> - osnivač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Sadržan unutar Linux distribucija: Ubuntu, </a:t>
            </a:r>
            <a:r>
              <a:rPr lang="hr-HR" b="0" dirty="0" err="1"/>
              <a:t>OpenSUSE</a:t>
            </a:r>
            <a:r>
              <a:rPr lang="hr-HR" b="0" dirty="0"/>
              <a:t>,                    </a:t>
            </a:r>
            <a:r>
              <a:rPr lang="hr-HR" b="0" dirty="0" err="1"/>
              <a:t>Mint</a:t>
            </a:r>
            <a:r>
              <a:rPr lang="hr-HR" b="0" dirty="0"/>
              <a:t> i Fedora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C++, XML i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Podržan i na Windowsima te uređajima s </a:t>
            </a:r>
            <a:r>
              <a:rPr lang="hr-HR" b="0" dirty="0" err="1"/>
              <a:t>MacOS</a:t>
            </a:r>
            <a:r>
              <a:rPr lang="hr-HR" b="0" dirty="0"/>
              <a:t>-om</a:t>
            </a:r>
          </a:p>
        </p:txBody>
      </p:sp>
    </p:spTree>
    <p:extLst>
      <p:ext uri="{BB962C8B-B14F-4D97-AF65-F5344CB8AC3E}">
        <p14:creationId xmlns:p14="http://schemas.microsoft.com/office/powerpoint/2010/main" val="426702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18C6B5-87AC-4DA5-94CA-6E092A6A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3"/>
            <a:ext cx="7065264" cy="1189038"/>
          </a:xfrm>
        </p:spPr>
        <p:txBody>
          <a:bodyPr/>
          <a:lstStyle/>
          <a:p>
            <a:r>
              <a:rPr lang="hr-HR" dirty="0">
                <a:solidFill>
                  <a:schemeClr val="accent1"/>
                </a:solidFill>
              </a:rPr>
              <a:t>Sadržaj programskog paketa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F52EDA-7F85-46DD-9A9E-95E0E3EC3F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11021568" cy="3898392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b="0" dirty="0" err="1"/>
              <a:t>Writer</a:t>
            </a:r>
            <a:r>
              <a:rPr lang="hr-HR" b="0" dirty="0"/>
              <a:t> – obrada teksta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b="0" dirty="0" err="1"/>
              <a:t>Calc</a:t>
            </a:r>
            <a:r>
              <a:rPr lang="hr-HR" b="0" dirty="0"/>
              <a:t> – tablična obrada podataka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b="0" dirty="0" err="1"/>
              <a:t>Impress</a:t>
            </a:r>
            <a:r>
              <a:rPr lang="hr-HR" b="0" dirty="0"/>
              <a:t> – prezentacijski program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b="0" dirty="0"/>
              <a:t>Base – upravljanje relacijskim bazama podataka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b="0" dirty="0" err="1"/>
              <a:t>Draw</a:t>
            </a:r>
            <a:r>
              <a:rPr lang="hr-HR" b="0" dirty="0"/>
              <a:t> – vektorsko crtanje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b="0" dirty="0" err="1"/>
              <a:t>Math</a:t>
            </a:r>
            <a:r>
              <a:rPr lang="hr-HR" b="0" dirty="0"/>
              <a:t> – kreiranje i uređivanje matematičkih formula</a:t>
            </a:r>
            <a:endParaRPr lang="en-US" b="0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78D35BC4-177B-4AED-98F9-0F905FF28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778" y="1717687"/>
            <a:ext cx="1473708" cy="982472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3D5DA7E4-7F7A-479F-BB3C-0BDFAE3D9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006" y="2632926"/>
            <a:ext cx="558546" cy="670255"/>
          </a:xfrm>
          <a:prstGeom prst="rect">
            <a:avLst/>
          </a:prstGeom>
        </p:spPr>
      </p:pic>
      <p:pic>
        <p:nvPicPr>
          <p:cNvPr id="12" name="Slika 11">
            <a:extLst>
              <a:ext uri="{FF2B5EF4-FFF2-40B4-BE49-F238E27FC236}">
                <a16:creationId xmlns:a16="http://schemas.microsoft.com/office/drawing/2014/main" id="{0F28BC4D-E758-4EDF-92F2-C3972A198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156" y="3303181"/>
            <a:ext cx="670255" cy="670255"/>
          </a:xfrm>
          <a:prstGeom prst="rect">
            <a:avLst/>
          </a:prstGeom>
        </p:spPr>
      </p:pic>
      <p:pic>
        <p:nvPicPr>
          <p:cNvPr id="14" name="Slika 13">
            <a:extLst>
              <a:ext uri="{FF2B5EF4-FFF2-40B4-BE49-F238E27FC236}">
                <a16:creationId xmlns:a16="http://schemas.microsoft.com/office/drawing/2014/main" id="{43C6BACE-25C7-42F9-BF55-0F7735C521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4145" y="3794925"/>
            <a:ext cx="1550670" cy="1033780"/>
          </a:xfrm>
          <a:prstGeom prst="rect">
            <a:avLst/>
          </a:prstGeom>
        </p:spPr>
      </p:pic>
      <p:pic>
        <p:nvPicPr>
          <p:cNvPr id="16" name="Slika 15">
            <a:extLst>
              <a:ext uri="{FF2B5EF4-FFF2-40B4-BE49-F238E27FC236}">
                <a16:creationId xmlns:a16="http://schemas.microsoft.com/office/drawing/2014/main" id="{6B9D2A49-5AB0-41D3-9B29-78D8B8C731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3852" y="4700556"/>
            <a:ext cx="670255" cy="670255"/>
          </a:xfrm>
          <a:prstGeom prst="rect">
            <a:avLst/>
          </a:prstGeom>
        </p:spPr>
      </p:pic>
      <p:pic>
        <p:nvPicPr>
          <p:cNvPr id="18" name="Slika 17" descr="Slika na kojoj se prikazuje tekst&#10;&#10;Opis je automatski generiran">
            <a:extLst>
              <a:ext uri="{FF2B5EF4-FFF2-40B4-BE49-F238E27FC236}">
                <a16:creationId xmlns:a16="http://schemas.microsoft.com/office/drawing/2014/main" id="{F22DDD3D-B50F-449F-944B-9CC4E75CCF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4352" y="5320449"/>
            <a:ext cx="670256" cy="67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79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68BD7-2B30-4C5D-99AC-112B4A57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1"/>
                </a:solidFill>
              </a:rPr>
              <a:t>Povijest razvoja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9384C-2540-480C-A33C-8D69E1DC98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Prva inačica predstavljena u siječnju 2011. godine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Baziran na </a:t>
            </a:r>
            <a:r>
              <a:rPr lang="hr-HR" b="0" dirty="0" err="1"/>
              <a:t>OpenOffice</a:t>
            </a:r>
            <a:r>
              <a:rPr lang="hr-HR" b="0" dirty="0"/>
              <a:t>-u, njegovom prethodniku i temelju prve verzije </a:t>
            </a:r>
            <a:r>
              <a:rPr lang="hr-HR" b="0" dirty="0" err="1"/>
              <a:t>LibreOffice</a:t>
            </a:r>
            <a:r>
              <a:rPr lang="hr-HR" b="0" dirty="0"/>
              <a:t>-a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 err="1"/>
              <a:t>StarDivision</a:t>
            </a:r>
            <a:r>
              <a:rPr lang="hr-HR" b="0" dirty="0"/>
              <a:t> &amp; </a:t>
            </a:r>
            <a:r>
              <a:rPr lang="hr-HR" b="0" dirty="0" err="1"/>
              <a:t>StarOffice</a:t>
            </a: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Kompatibilan s .</a:t>
            </a:r>
            <a:r>
              <a:rPr lang="hr-HR" b="0" dirty="0" err="1"/>
              <a:t>docx</a:t>
            </a:r>
            <a:r>
              <a:rPr lang="hr-HR" b="0" dirty="0"/>
              <a:t>, .</a:t>
            </a:r>
            <a:r>
              <a:rPr lang="hr-HR" b="0" dirty="0" err="1"/>
              <a:t>xlsx</a:t>
            </a:r>
            <a:r>
              <a:rPr lang="hr-HR" b="0" dirty="0"/>
              <a:t>, .</a:t>
            </a:r>
            <a:r>
              <a:rPr lang="hr-HR" b="0" dirty="0" err="1"/>
              <a:t>pptx</a:t>
            </a:r>
            <a:r>
              <a:rPr lang="hr-HR" b="0" dirty="0"/>
              <a:t> i mnogim drugim formatima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 err="1"/>
              <a:t>LibreOffice</a:t>
            </a:r>
            <a:r>
              <a:rPr lang="hr-HR" b="0" dirty="0"/>
              <a:t> </a:t>
            </a:r>
            <a:r>
              <a:rPr lang="hr-HR" b="0" dirty="0" err="1"/>
              <a:t>Basic</a:t>
            </a: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Jedan od poznatijih </a:t>
            </a:r>
            <a:r>
              <a:rPr lang="hr-HR" b="0" dirty="0" err="1"/>
              <a:t>open</a:t>
            </a:r>
            <a:r>
              <a:rPr lang="hr-HR" b="0" dirty="0"/>
              <a:t> </a:t>
            </a:r>
            <a:r>
              <a:rPr lang="hr-HR" b="0" dirty="0" err="1"/>
              <a:t>source</a:t>
            </a:r>
            <a:r>
              <a:rPr lang="hr-HR" b="0" dirty="0"/>
              <a:t> projekata u svijetu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187BD702-0726-48AD-A3AF-6401A1B8B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510" y="3325367"/>
            <a:ext cx="2052066" cy="102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3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2396480"/>
            <a:ext cx="6477000" cy="1189037"/>
          </a:xfrm>
        </p:spPr>
        <p:txBody>
          <a:bodyPr>
            <a:normAutofit fontScale="90000"/>
          </a:bodyPr>
          <a:lstStyle/>
          <a:p>
            <a:r>
              <a:rPr lang="hr-HR" sz="4400" dirty="0" err="1"/>
              <a:t>VideoLan</a:t>
            </a:r>
            <a:br>
              <a:rPr lang="hr-HR" dirty="0"/>
            </a:br>
            <a:r>
              <a:rPr lang="hr-HR" sz="1700" dirty="0" err="1"/>
              <a:t>VideoLan</a:t>
            </a:r>
            <a:r>
              <a:rPr lang="hr-HR" sz="1700" dirty="0"/>
              <a:t> </a:t>
            </a:r>
            <a:r>
              <a:rPr lang="hr-HR" sz="1700" dirty="0" err="1"/>
              <a:t>Organisation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17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6E437-4B59-43FC-88EB-ED551D8FE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Open source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8801D-8F67-4FB9-B59E-AD6BF6A6CC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Software potpunog pristupa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Svi dijelovi projekata javno dostupni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Open </a:t>
            </a:r>
            <a:r>
              <a:rPr lang="hr-HR" dirty="0" err="1"/>
              <a:t>source</a:t>
            </a:r>
            <a:r>
              <a:rPr lang="hr-HR" dirty="0"/>
              <a:t> licence dominiraju tržištem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0260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68BD7-2B30-4C5D-99AC-112B4A57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1"/>
                </a:solidFill>
              </a:rPr>
              <a:t>Počeci razvoja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9384C-2540-480C-A33C-8D69E1DC98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Projekt studenata tehničkog sveučilišta </a:t>
            </a:r>
            <a:r>
              <a:rPr lang="hr-HR" b="0" dirty="0" err="1"/>
              <a:t>École</a:t>
            </a:r>
            <a:r>
              <a:rPr lang="hr-HR" b="0" dirty="0"/>
              <a:t> Centrale u Parizu 1996. godine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Želja za unapređenjem mreže sveučilišta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 err="1"/>
              <a:t>VideoLanServer</a:t>
            </a:r>
            <a:r>
              <a:rPr lang="hr-HR" b="0" dirty="0"/>
              <a:t>(VLS) i </a:t>
            </a:r>
            <a:r>
              <a:rPr lang="hr-HR" b="0" dirty="0" err="1"/>
              <a:t>VideoLanClient</a:t>
            </a:r>
            <a:r>
              <a:rPr lang="hr-HR" b="0" dirty="0"/>
              <a:t>(VLC) – MPEG-2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1. veljače 2001. programi postaju </a:t>
            </a:r>
            <a:r>
              <a:rPr lang="hr-HR" b="0" dirty="0" err="1"/>
              <a:t>open</a:t>
            </a:r>
            <a:r>
              <a:rPr lang="hr-HR" b="0" dirty="0"/>
              <a:t> </a:t>
            </a:r>
            <a:r>
              <a:rPr lang="hr-HR" b="0" dirty="0" err="1"/>
              <a:t>source</a:t>
            </a:r>
            <a:endParaRPr lang="hr-HR" b="0" dirty="0"/>
          </a:p>
        </p:txBody>
      </p:sp>
    </p:spTree>
    <p:extLst>
      <p:ext uri="{BB962C8B-B14F-4D97-AF65-F5344CB8AC3E}">
        <p14:creationId xmlns:p14="http://schemas.microsoft.com/office/powerpoint/2010/main" val="203009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68BD7-2B30-4C5D-99AC-112B4A57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1"/>
                </a:solidFill>
              </a:rPr>
              <a:t>O samom programu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9384C-2540-480C-A33C-8D69E1DC98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340929" cy="453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Najpoznatija VLC Media </a:t>
            </a:r>
            <a:r>
              <a:rPr lang="hr-HR" b="0" dirty="0" err="1"/>
              <a:t>player</a:t>
            </a: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Linux, Windows, </a:t>
            </a:r>
            <a:r>
              <a:rPr lang="hr-HR" b="0" dirty="0" err="1"/>
              <a:t>MacOS</a:t>
            </a:r>
            <a:r>
              <a:rPr lang="hr-HR" b="0" dirty="0"/>
              <a:t>, Android, </a:t>
            </a:r>
            <a:r>
              <a:rPr lang="hr-HR" b="0" dirty="0" err="1"/>
              <a:t>iOS</a:t>
            </a: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Formati: MPEG-1/2/4, h264, </a:t>
            </a:r>
            <a:r>
              <a:rPr lang="hr-HR" b="0" dirty="0" err="1"/>
              <a:t>webm</a:t>
            </a:r>
            <a:r>
              <a:rPr lang="hr-HR" b="0" dirty="0"/>
              <a:t>, </a:t>
            </a:r>
            <a:r>
              <a:rPr lang="hr-HR" b="0" dirty="0" err="1"/>
              <a:t>mkv</a:t>
            </a:r>
            <a:r>
              <a:rPr lang="hr-HR" b="0" dirty="0"/>
              <a:t>, DVD, CD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Čitanje prijenosa iz raznih izvora(satelitski, kabelski izvor, TV kartice)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Podržava različite tipove mrežnih </a:t>
            </a:r>
            <a:r>
              <a:rPr lang="hr-HR" b="0" dirty="0" err="1"/>
              <a:t>streamova</a:t>
            </a:r>
            <a:endParaRPr lang="hr-HR" b="0" dirty="0"/>
          </a:p>
          <a:p>
            <a:r>
              <a:rPr lang="hr-HR" b="0" dirty="0"/>
              <a:t>	-UDP/RTP </a:t>
            </a:r>
            <a:r>
              <a:rPr lang="hr-HR" b="0" dirty="0" err="1"/>
              <a:t>Unicast</a:t>
            </a:r>
            <a:r>
              <a:rPr lang="hr-HR" b="0" dirty="0"/>
              <a:t> i </a:t>
            </a:r>
            <a:r>
              <a:rPr lang="hr-HR" b="0" dirty="0" err="1"/>
              <a:t>Multicast</a:t>
            </a:r>
            <a:r>
              <a:rPr lang="hr-HR" b="0" dirty="0"/>
              <a:t>, HTTP, RTSP…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C, C++, </a:t>
            </a:r>
            <a:r>
              <a:rPr lang="hr-HR" b="0" dirty="0" err="1"/>
              <a:t>Cocoa</a:t>
            </a:r>
            <a:r>
              <a:rPr lang="hr-HR" b="0" dirty="0"/>
              <a:t>, </a:t>
            </a:r>
            <a:r>
              <a:rPr lang="hr-HR" b="0" dirty="0" err="1"/>
              <a:t>Objective</a:t>
            </a:r>
            <a:r>
              <a:rPr lang="hr-HR" b="0" dirty="0"/>
              <a:t> C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49182AF4-08E5-40CF-87F8-786B09A1E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0" y="1247648"/>
            <a:ext cx="3272028" cy="218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23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Questions </a:t>
            </a:r>
            <a:r>
              <a:rPr lang="en-US" dirty="0">
                <a:solidFill>
                  <a:schemeClr val="accent2"/>
                </a:solidFill>
              </a:rPr>
              <a:t>&amp;</a:t>
            </a:r>
            <a:r>
              <a:rPr lang="en-US" dirty="0"/>
              <a:t> answers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/>
          <a:lstStyle/>
          <a:p>
            <a:endParaRPr lang="en-US" altLang="en-US" dirty="0"/>
          </a:p>
          <a:p>
            <a:endParaRPr lang="en-US" dirty="0"/>
          </a:p>
        </p:txBody>
      </p:sp>
      <p:sp>
        <p:nvSpPr>
          <p:cNvPr id="2" name="Nasmiješeno lice 1">
            <a:extLst>
              <a:ext uri="{FF2B5EF4-FFF2-40B4-BE49-F238E27FC236}">
                <a16:creationId xmlns:a16="http://schemas.microsoft.com/office/drawing/2014/main" id="{F32B7D3D-4454-41CA-8D1E-5538AFAE7AF9}"/>
              </a:ext>
            </a:extLst>
          </p:cNvPr>
          <p:cNvSpPr/>
          <p:nvPr/>
        </p:nvSpPr>
        <p:spPr>
          <a:xfrm>
            <a:off x="0" y="3602736"/>
            <a:ext cx="12131039" cy="1322832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ka 4" descr="Slika na kojoj se prikazuje nož, oružje&#10;&#10;Opis je automatski generiran">
            <a:extLst>
              <a:ext uri="{FF2B5EF4-FFF2-40B4-BE49-F238E27FC236}">
                <a16:creationId xmlns:a16="http://schemas.microsoft.com/office/drawing/2014/main" id="{2AE64BC9-5EA7-4BBF-B859-AD0828F49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00759">
            <a:off x="5838354" y="4410843"/>
            <a:ext cx="1998657" cy="2043864"/>
          </a:xfrm>
          <a:prstGeom prst="rect">
            <a:avLst/>
          </a:prstGeom>
        </p:spPr>
      </p:pic>
      <p:pic>
        <p:nvPicPr>
          <p:cNvPr id="10" name="Slika 9" descr="Slika na kojoj se prikazuje člankonožac, beskralješnjak&#10;&#10;Opis je automatski generiran">
            <a:extLst>
              <a:ext uri="{FF2B5EF4-FFF2-40B4-BE49-F238E27FC236}">
                <a16:creationId xmlns:a16="http://schemas.microsoft.com/office/drawing/2014/main" id="{97EEF9BD-AC47-4C21-9CF3-9451B8440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9159" y="4891619"/>
            <a:ext cx="751959" cy="75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1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hr-HR" dirty="0"/>
              <a:t>Pitanja za ponavljanje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55E1D-F4AD-41A7-B948-E2D246CC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hr-HR" altLang="en-US" dirty="0"/>
              <a:t>/*ubaciti pitanja*/</a:t>
            </a:r>
            <a:endParaRPr lang="en-US" alt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6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68BD7-2B30-4C5D-99AC-112B4A57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3">
                    <a:lumMod val="75000"/>
                  </a:schemeClr>
                </a:solidFill>
              </a:rPr>
              <a:t>Općenito o </a:t>
            </a:r>
            <a:r>
              <a:rPr lang="hr-HR" dirty="0" err="1">
                <a:solidFill>
                  <a:schemeClr val="accent3">
                    <a:lumMod val="75000"/>
                  </a:schemeClr>
                </a:solidFill>
              </a:rPr>
              <a:t>open</a:t>
            </a:r>
            <a:r>
              <a:rPr lang="hr-H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hr-HR" dirty="0" err="1">
                <a:solidFill>
                  <a:schemeClr val="accent3">
                    <a:lumMod val="75000"/>
                  </a:schemeClr>
                </a:solidFill>
              </a:rPr>
              <a:t>source</a:t>
            </a:r>
            <a:r>
              <a:rPr lang="hr-HR" dirty="0">
                <a:solidFill>
                  <a:schemeClr val="accent3">
                    <a:lumMod val="75000"/>
                  </a:schemeClr>
                </a:solidFill>
              </a:rPr>
              <a:t>-u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9384C-2540-480C-A33C-8D69E1DC98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Software kojeg mogu svi vidjeti i izmjenjivati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Bazira se na suradnji i dijeljenju kodova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Svaka verzija modificiranog koda treba imati istu slobodu pristupa kao i izvorni kod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</p:txBody>
      </p:sp>
    </p:spTree>
    <p:extLst>
      <p:ext uri="{BB962C8B-B14F-4D97-AF65-F5344CB8AC3E}">
        <p14:creationId xmlns:p14="http://schemas.microsoft.com/office/powerpoint/2010/main" val="216147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99C7C-5F47-461F-8D75-3BE580E8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3">
                    <a:lumMod val="75000"/>
                  </a:schemeClr>
                </a:solidFill>
              </a:rPr>
              <a:t>Open source zajednice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07E56-CF88-4316-B726-E61BC0CE00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Skupine pridonositelja projektima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Služe spajanju ljudi sa sličnim interesima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Open source platforme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Organizacije u </a:t>
            </a:r>
            <a:r>
              <a:rPr lang="hr-HR" b="0" dirty="0" err="1"/>
              <a:t>open</a:t>
            </a:r>
            <a:r>
              <a:rPr lang="hr-HR" b="0" dirty="0"/>
              <a:t> </a:t>
            </a:r>
            <a:r>
              <a:rPr lang="hr-HR" b="0" dirty="0" err="1"/>
              <a:t>source</a:t>
            </a:r>
            <a:r>
              <a:rPr lang="hr-HR" b="0" dirty="0"/>
              <a:t>-u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</p:txBody>
      </p:sp>
    </p:spTree>
    <p:extLst>
      <p:ext uri="{BB962C8B-B14F-4D97-AF65-F5344CB8AC3E}">
        <p14:creationId xmlns:p14="http://schemas.microsoft.com/office/powerpoint/2010/main" val="162488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3F84-832F-4358-B553-67D9B0FA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3">
                    <a:lumMod val="75000"/>
                  </a:schemeClr>
                </a:solidFill>
              </a:rPr>
              <a:t>Značajnost open sourcea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87BC2-E9D7-48AE-B79B-1645767572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Istraživanja pokazuju porast </a:t>
            </a:r>
            <a:r>
              <a:rPr lang="hr-HR" b="0" dirty="0" err="1"/>
              <a:t>open</a:t>
            </a:r>
            <a:r>
              <a:rPr lang="hr-HR" b="0" dirty="0"/>
              <a:t> </a:t>
            </a:r>
            <a:r>
              <a:rPr lang="hr-HR" b="0" dirty="0" err="1"/>
              <a:t>source</a:t>
            </a:r>
            <a:r>
              <a:rPr lang="hr-HR" b="0" dirty="0"/>
              <a:t>-a u tvrtkama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Red Hat istraživanje ukazuje na porast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Većina proizvoda koje danas koristimo sadrži </a:t>
            </a:r>
            <a:r>
              <a:rPr lang="hr-HR" b="0" dirty="0" err="1"/>
              <a:t>open</a:t>
            </a:r>
            <a:r>
              <a:rPr lang="hr-HR" b="0" dirty="0"/>
              <a:t> </a:t>
            </a:r>
            <a:r>
              <a:rPr lang="hr-HR" b="0" dirty="0" err="1"/>
              <a:t>source</a:t>
            </a:r>
            <a:r>
              <a:rPr lang="hr-HR" b="0" dirty="0"/>
              <a:t> software(OSS)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Nedostatci su rijetki, dok su prednosti mnoge</a:t>
            </a:r>
          </a:p>
        </p:txBody>
      </p:sp>
    </p:spTree>
    <p:extLst>
      <p:ext uri="{BB962C8B-B14F-4D97-AF65-F5344CB8AC3E}">
        <p14:creationId xmlns:p14="http://schemas.microsoft.com/office/powerpoint/2010/main" val="421760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2396480"/>
            <a:ext cx="6477000" cy="1189037"/>
          </a:xfrm>
        </p:spPr>
        <p:txBody>
          <a:bodyPr/>
          <a:lstStyle/>
          <a:p>
            <a:r>
              <a:rPr lang="hr-HR" dirty="0"/>
              <a:t>Linux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2" y="3947984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hr-HR" sz="1800" dirty="0">
                <a:effectLst/>
                <a:ea typeface="Calibri" panose="020F0502020204030204" pitchFamily="34" charset="0"/>
              </a:rPr>
              <a:t>Open </a:t>
            </a:r>
            <a:r>
              <a:rPr lang="hr-HR" sz="1800" dirty="0" err="1">
                <a:effectLst/>
                <a:ea typeface="Calibri" panose="020F0502020204030204" pitchFamily="34" charset="0"/>
              </a:rPr>
              <a:t>source</a:t>
            </a:r>
            <a:r>
              <a:rPr lang="hr-HR" sz="1800" dirty="0">
                <a:effectLst/>
                <a:ea typeface="Calibri" panose="020F0502020204030204" pitchFamily="34" charset="0"/>
              </a:rPr>
              <a:t> operacijski sustav</a:t>
            </a:r>
          </a:p>
          <a:p>
            <a:pPr lvl="1"/>
            <a:r>
              <a:rPr lang="hr-HR" dirty="0">
                <a:ea typeface="Calibri" panose="020F0502020204030204" pitchFamily="34" charset="0"/>
              </a:rPr>
              <a:t>Preko 300 distribucija se aktivno održava</a:t>
            </a:r>
            <a:endParaRPr lang="hr-HR" sz="1800" dirty="0">
              <a:effectLst/>
              <a:ea typeface="Calibri" panose="020F0502020204030204" pitchFamily="34" charset="0"/>
            </a:endParaRPr>
          </a:p>
          <a:p>
            <a:pPr lvl="1"/>
            <a:r>
              <a:rPr lang="hr-HR" dirty="0">
                <a:ea typeface="Calibri" panose="020F0502020204030204" pitchFamily="34" charset="0"/>
              </a:rPr>
              <a:t>Najveći </a:t>
            </a:r>
            <a:r>
              <a:rPr lang="hr-HR" dirty="0" err="1">
                <a:ea typeface="Calibri" panose="020F0502020204030204" pitchFamily="34" charset="0"/>
              </a:rPr>
              <a:t>open</a:t>
            </a:r>
            <a:r>
              <a:rPr lang="hr-HR" dirty="0">
                <a:ea typeface="Calibri" panose="020F0502020204030204" pitchFamily="34" charset="0"/>
              </a:rPr>
              <a:t> </a:t>
            </a:r>
            <a:r>
              <a:rPr lang="hr-HR" dirty="0" err="1">
                <a:ea typeface="Calibri" panose="020F0502020204030204" pitchFamily="34" charset="0"/>
              </a:rPr>
              <a:t>source</a:t>
            </a:r>
            <a:r>
              <a:rPr lang="hr-HR" dirty="0">
                <a:ea typeface="Calibri" panose="020F0502020204030204" pitchFamily="34" charset="0"/>
              </a:rPr>
              <a:t> projekt</a:t>
            </a:r>
            <a:endParaRPr lang="hr-HR" sz="1800" dirty="0">
              <a:effectLst/>
              <a:ea typeface="Calibri" panose="020F050202020403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1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1A8EA32-49D0-8B46-6D4C-BF4D7E3D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hr-HR" dirty="0"/>
              <a:t>Kratko o Linuxu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08ECEB8-E85E-BCCF-A2CA-3AE04D944C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Svatko može:</a:t>
            </a:r>
          </a:p>
          <a:p>
            <a:pPr marL="571500" lvl="1" indent="-342900"/>
            <a:r>
              <a:rPr lang="hr-HR" dirty="0"/>
              <a:t>Pokretati</a:t>
            </a:r>
          </a:p>
          <a:p>
            <a:pPr marL="571500" lvl="1" indent="-342900"/>
            <a:r>
              <a:rPr lang="hr-HR" b="0" dirty="0"/>
              <a:t>Modificirati</a:t>
            </a:r>
          </a:p>
          <a:p>
            <a:pPr marL="571500" lvl="1" indent="-342900"/>
            <a:r>
              <a:rPr lang="hr-HR" dirty="0"/>
              <a:t>Redistribuirati </a:t>
            </a: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U razvoju Linux </a:t>
            </a:r>
            <a:r>
              <a:rPr lang="hr-HR" b="0" dirty="0" err="1"/>
              <a:t>Kernela</a:t>
            </a:r>
            <a:r>
              <a:rPr lang="hr-HR" b="0" dirty="0"/>
              <a:t> i njegovom nadograđivanju sudjelovalo preko 15 600 programera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Primarno bio namijenjen za stolna računala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9433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5E0C-BE21-4A82-84D1-FEBAAFA6E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Povijest razvoja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E2ED8-3865-44D8-93F5-56A418B281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Započet kao osobni projekt </a:t>
            </a:r>
            <a:r>
              <a:rPr lang="hr-HR" b="0" dirty="0" err="1"/>
              <a:t>Linusa</a:t>
            </a:r>
            <a:r>
              <a:rPr lang="hr-HR" b="0" dirty="0"/>
              <a:t> </a:t>
            </a:r>
            <a:r>
              <a:rPr lang="hr-HR" b="0" dirty="0" err="1"/>
              <a:t>Torvaldsa</a:t>
            </a: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Cilj je bio izraditi novi besplatni OS </a:t>
            </a:r>
            <a:r>
              <a:rPr lang="hr-HR" b="0" dirty="0" err="1"/>
              <a:t>kernel</a:t>
            </a: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1992. izbacuje Linux </a:t>
            </a:r>
            <a:r>
              <a:rPr lang="hr-HR" b="0" dirty="0" err="1"/>
              <a:t>Kernel</a:t>
            </a:r>
            <a:r>
              <a:rPr lang="hr-HR" b="0" dirty="0"/>
              <a:t> pod GNU GPL licencom</a:t>
            </a:r>
          </a:p>
        </p:txBody>
      </p:sp>
    </p:spTree>
    <p:extLst>
      <p:ext uri="{BB962C8B-B14F-4D97-AF65-F5344CB8AC3E}">
        <p14:creationId xmlns:p14="http://schemas.microsoft.com/office/powerpoint/2010/main" val="409396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23042"/>
      </a:accent1>
      <a:accent2>
        <a:srgbClr val="3578AF"/>
      </a:accent2>
      <a:accent3>
        <a:srgbClr val="C4C4C4"/>
      </a:accent3>
      <a:accent4>
        <a:srgbClr val="A80B22"/>
      </a:accent4>
      <a:accent5>
        <a:srgbClr val="E2E2E2"/>
      </a:accent5>
      <a:accent6>
        <a:srgbClr val="2A6187"/>
      </a:accent6>
      <a:hlink>
        <a:srgbClr val="0563C1"/>
      </a:hlink>
      <a:folHlink>
        <a:srgbClr val="954F72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wish American Heritage Month_Win32_JC_SL_v3" id="{5A91364D-DD38-4994-BB9C-41D074FD197A}" vid="{8577DF34-D72C-48EB-902A-0A54C766E0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03E54B797CDE4D91D8827125F9D87A" ma:contentTypeVersion="0" ma:contentTypeDescription="Create a new document." ma:contentTypeScope="" ma:versionID="18adb4cc97980dca1658d4b83a09ab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17581d6d4d432103422426420c4d24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F283A3-AA81-4663-8764-64F64C723FD1}">
  <ds:schemaRefs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15C1F8C-D27A-4CE7-9DF4-4AFDB2880F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673A1C-D129-4B55-9ABB-91F8176200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Jewish American Heritage Month presentation</Template>
  <TotalTime>656</TotalTime>
  <Words>1079</Words>
  <Application>Microsoft Office PowerPoint</Application>
  <PresentationFormat>Široki zaslon</PresentationFormat>
  <Paragraphs>243</Paragraphs>
  <Slides>33</Slides>
  <Notes>4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33</vt:i4>
      </vt:variant>
    </vt:vector>
  </HeadingPairs>
  <TitlesOfParts>
    <vt:vector size="37" baseType="lpstr">
      <vt:lpstr>Arial</vt:lpstr>
      <vt:lpstr>Segoe UI</vt:lpstr>
      <vt:lpstr>Times New Roman</vt:lpstr>
      <vt:lpstr>Office Theme</vt:lpstr>
      <vt:lpstr>Open Source Community</vt:lpstr>
      <vt:lpstr>Sadržaj</vt:lpstr>
      <vt:lpstr>Open source </vt:lpstr>
      <vt:lpstr>Općenito o open source-u</vt:lpstr>
      <vt:lpstr>Open source zajednice</vt:lpstr>
      <vt:lpstr>Značajnost open sourcea</vt:lpstr>
      <vt:lpstr>Linux</vt:lpstr>
      <vt:lpstr>Kratko o Linuxu</vt:lpstr>
      <vt:lpstr>Povijest razvoja</vt:lpstr>
      <vt:lpstr>Linux zajednica</vt:lpstr>
      <vt:lpstr>Vremenski razvoj Linux Kernela</vt:lpstr>
      <vt:lpstr>Mozilla </vt:lpstr>
      <vt:lpstr>Općenito o Mozilli</vt:lpstr>
      <vt:lpstr>Mozillin ”Manifest”</vt:lpstr>
      <vt:lpstr>Software</vt:lpstr>
      <vt:lpstr>SeaMonkey</vt:lpstr>
      <vt:lpstr>Bugzilla</vt:lpstr>
      <vt:lpstr>NSS (Network Security Services)</vt:lpstr>
      <vt:lpstr>Mozilla community</vt:lpstr>
      <vt:lpstr>Apache HTTP Server</vt:lpstr>
      <vt:lpstr>Razvoj Apache HTTP Servera</vt:lpstr>
      <vt:lpstr>Dodjela zaduženja u razvoju</vt:lpstr>
      <vt:lpstr>Apache zajednica</vt:lpstr>
      <vt:lpstr>Apache Software Foundation(ASF)</vt:lpstr>
      <vt:lpstr>LibreOffice The Document Foundation </vt:lpstr>
      <vt:lpstr>Općenito o LibreOffice-u</vt:lpstr>
      <vt:lpstr>Sadržaj programskog paketa</vt:lpstr>
      <vt:lpstr>Povijest razvoja</vt:lpstr>
      <vt:lpstr>VideoLan VideoLan Organisation </vt:lpstr>
      <vt:lpstr>Počeci razvoja</vt:lpstr>
      <vt:lpstr>O samom programu</vt:lpstr>
      <vt:lpstr>Questions &amp; answers</vt:lpstr>
      <vt:lpstr>Pitanja za ponavljanje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Community</dc:title>
  <dc:subject/>
  <dc:creator>Filip Jovanović</dc:creator>
  <cp:keywords/>
  <dc:description/>
  <cp:lastModifiedBy>Marko Putić</cp:lastModifiedBy>
  <cp:revision>18</cp:revision>
  <dcterms:created xsi:type="dcterms:W3CDTF">2022-03-30T15:20:55Z</dcterms:created>
  <dcterms:modified xsi:type="dcterms:W3CDTF">2022-04-03T19:30:23Z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0x0101008F03E54B797CDE4D91D8827125F9D87A</vt:lpwstr>
  </property>
</Properties>
</file>