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38"/>
  </p:notesMasterIdLst>
  <p:sldIdLst>
    <p:sldId id="1864" r:id="rId5"/>
    <p:sldId id="1848" r:id="rId6"/>
    <p:sldId id="1882" r:id="rId7"/>
    <p:sldId id="1883" r:id="rId8"/>
    <p:sldId id="1884" r:id="rId9"/>
    <p:sldId id="1885" r:id="rId10"/>
    <p:sldId id="1872" r:id="rId11"/>
    <p:sldId id="1875" r:id="rId12"/>
    <p:sldId id="1876" r:id="rId13"/>
    <p:sldId id="1877" r:id="rId14"/>
    <p:sldId id="1878" r:id="rId15"/>
    <p:sldId id="1849" r:id="rId16"/>
    <p:sldId id="1866" r:id="rId17"/>
    <p:sldId id="1852" r:id="rId18"/>
    <p:sldId id="1865" r:id="rId19"/>
    <p:sldId id="1868" r:id="rId20"/>
    <p:sldId id="1869" r:id="rId21"/>
    <p:sldId id="1870" r:id="rId22"/>
    <p:sldId id="1871" r:id="rId23"/>
    <p:sldId id="1879" r:id="rId24"/>
    <p:sldId id="1873" r:id="rId25"/>
    <p:sldId id="1880" r:id="rId26"/>
    <p:sldId id="1874" r:id="rId27"/>
    <p:sldId id="1881" r:id="rId28"/>
    <p:sldId id="1886" r:id="rId29"/>
    <p:sldId id="1887" r:id="rId30"/>
    <p:sldId id="1888" r:id="rId31"/>
    <p:sldId id="1889" r:id="rId32"/>
    <p:sldId id="1890" r:id="rId33"/>
    <p:sldId id="1891" r:id="rId34"/>
    <p:sldId id="1892" r:id="rId35"/>
    <p:sldId id="1859" r:id="rId36"/>
    <p:sldId id="1858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AB525B"/>
    <a:srgbClr val="FE4387"/>
    <a:srgbClr val="007788"/>
    <a:srgbClr val="297C2A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724" autoAdjust="0"/>
  </p:normalViewPr>
  <p:slideViewPr>
    <p:cSldViewPr snapToGrid="0">
      <p:cViewPr varScale="1">
        <p:scale>
          <a:sx n="122" d="100"/>
          <a:sy n="122" d="100"/>
        </p:scale>
        <p:origin x="365" y="9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sz="1400" b="1" dirty="0">
              <a:solidFill>
                <a:schemeClr val="accent1"/>
              </a:solidFill>
            </a:rPr>
            <a:t>Mitchel Baker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hr-HR" sz="1400" b="1" dirty="0">
              <a:solidFill>
                <a:schemeClr val="bg1"/>
              </a:solidFill>
            </a:rPr>
            <a:t>-</a:t>
          </a:r>
          <a:r>
            <a:rPr lang="hr-HR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E</a:t>
          </a:r>
          <a:r>
            <a:rPr lang="hr-HR" sz="1400" b="0" i="0" dirty="0">
              <a:solidFill>
                <a:schemeClr val="bg1"/>
              </a:solidFill>
            </a:rPr>
            <a:t>x</a:t>
          </a:r>
          <a:r>
            <a:rPr lang="en-US" sz="1400" b="0" i="0" dirty="0" err="1">
              <a:solidFill>
                <a:schemeClr val="bg1"/>
              </a:solidFill>
            </a:rPr>
            <a:t>ecutive</a:t>
          </a:r>
          <a:r>
            <a:rPr lang="en-US" sz="1400" b="0" i="0" dirty="0">
              <a:solidFill>
                <a:schemeClr val="bg1"/>
              </a:solidFill>
            </a:rPr>
            <a:t> Chairwoman and CEO of the Mozilla Foundation and of Mozilla Corporation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altLang="en-US" sz="1400" b="1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American computer programmer and technology executive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47241" custScaleY="180053" custLinFactY="54389" custLinFactNeighborX="-20941" custLinFactNeighborY="100000"/>
      <dgm:spPr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46822" custLinFactY="39150" custLinFactNeighborX="-7101" custLinFactNeighborY="100000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18861" custScaleY="181163" custLinFactNeighborX="-9887" custLinFactNeighborY="-12319"/>
      <dgm:spPr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LinFactNeighborX="-3758" custLinFactNeighborY="-327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FlipVert="0" custFlipHor="0" custScaleX="5650" custScaleY="5650" custLinFactX="92404" custLinFactNeighborX="100000" custLinFactNeighborY="11037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478742" y="1385972"/>
          <a:ext cx="1881397" cy="13701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217322" y="2836260"/>
          <a:ext cx="2482782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>
              <a:solidFill>
                <a:schemeClr val="accent1"/>
              </a:solidFill>
            </a:rPr>
            <a:t>Mitchel Baker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hr-HR" sz="1400" b="1" kern="1200" dirty="0">
              <a:solidFill>
                <a:schemeClr val="bg1"/>
              </a:solidFill>
            </a:rPr>
            <a:t>-</a:t>
          </a:r>
          <a:r>
            <a:rPr lang="hr-HR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E</a:t>
          </a:r>
          <a:r>
            <a:rPr lang="hr-HR" sz="1400" b="0" i="0" kern="1200" dirty="0">
              <a:solidFill>
                <a:schemeClr val="bg1"/>
              </a:solidFill>
            </a:rPr>
            <a:t>x</a:t>
          </a:r>
          <a:r>
            <a:rPr lang="en-US" sz="1400" b="0" i="0" kern="1200" dirty="0" err="1">
              <a:solidFill>
                <a:schemeClr val="bg1"/>
              </a:solidFill>
            </a:rPr>
            <a:t>ecutive</a:t>
          </a:r>
          <a:r>
            <a:rPr lang="en-US" sz="1400" b="0" i="0" kern="1200" dirty="0">
              <a:solidFill>
                <a:schemeClr val="bg1"/>
              </a:solidFill>
            </a:rPr>
            <a:t> Chairwoman and CEO of the Mozilla Foundation and of Mozilla Corporation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17322" y="2836260"/>
        <a:ext cx="2482782" cy="908920"/>
      </dsp:txXfrm>
    </dsp:sp>
    <dsp:sp modelId="{FCA6A723-3A73-458A-AE3C-15B86CF5C55D}">
      <dsp:nvSpPr>
        <dsp:cNvPr id="0" name=""/>
        <dsp:cNvSpPr/>
      </dsp:nvSpPr>
      <dsp:spPr>
        <a:xfrm>
          <a:off x="3053665" y="115284"/>
          <a:ext cx="1665438" cy="137857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052564" y="1543859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kern="1200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American computer programmer and technology executive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052564" y="1543859"/>
        <a:ext cx="1691015" cy="908920"/>
      </dsp:txXfrm>
    </dsp:sp>
    <dsp:sp modelId="{5326D40B-04B6-4401-91A7-8A4487EDC6FC}">
      <dsp:nvSpPr>
        <dsp:cNvPr id="0" name=""/>
        <dsp:cNvSpPr/>
      </dsp:nvSpPr>
      <dsp:spPr>
        <a:xfrm>
          <a:off x="4014879" y="2989270"/>
          <a:ext cx="42994" cy="42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1726757" y="3602076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726757" y="3602076"/>
        <a:ext cx="1691015" cy="9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4631" y="2116900"/>
            <a:ext cx="5523977" cy="1974882"/>
          </a:xfrm>
        </p:spPr>
        <p:txBody>
          <a:bodyPr anchor="ctr">
            <a:noAutofit/>
          </a:bodyPr>
          <a:lstStyle/>
          <a:p>
            <a:r>
              <a:rPr lang="hr-HR" altLang="en-US" dirty="0">
                <a:solidFill>
                  <a:schemeClr val="accent2"/>
                </a:solidFill>
              </a:rPr>
              <a:t>Development </a:t>
            </a:r>
            <a:r>
              <a:rPr lang="hr-HR" altLang="en-US" dirty="0" err="1">
                <a:solidFill>
                  <a:schemeClr val="accent2"/>
                </a:solidFill>
              </a:rPr>
              <a:t>in</a:t>
            </a:r>
            <a:r>
              <a:rPr lang="hr-HR" altLang="en-US" dirty="0">
                <a:solidFill>
                  <a:schemeClr val="accent2"/>
                </a:solidFill>
              </a:rPr>
              <a:t> </a:t>
            </a:r>
            <a:r>
              <a:rPr lang="hr-HR" altLang="en-US" dirty="0" err="1">
                <a:solidFill>
                  <a:schemeClr val="accent2"/>
                </a:solidFill>
              </a:rPr>
              <a:t>an</a:t>
            </a:r>
            <a:r>
              <a:rPr lang="hr-HR" altLang="en-US" dirty="0">
                <a:solidFill>
                  <a:schemeClr val="accent2"/>
                </a:solidFill>
              </a:rPr>
              <a:t> </a:t>
            </a:r>
            <a:r>
              <a:rPr lang="hr-HR" altLang="en-US" dirty="0" err="1">
                <a:solidFill>
                  <a:srgbClr val="FF0000"/>
                </a:solidFill>
              </a:rPr>
              <a:t>open</a:t>
            </a:r>
            <a:r>
              <a:rPr lang="hr-HR" altLang="en-US" dirty="0">
                <a:solidFill>
                  <a:srgbClr val="FF0000"/>
                </a:solidFill>
              </a:rPr>
              <a:t> </a:t>
            </a:r>
            <a:r>
              <a:rPr lang="hr-HR" altLang="en-US" dirty="0" err="1">
                <a:solidFill>
                  <a:srgbClr val="FF0000"/>
                </a:solidFill>
              </a:rPr>
              <a:t>source</a:t>
            </a:r>
            <a:br>
              <a:rPr lang="hr-HR" altLang="en-US" dirty="0">
                <a:solidFill>
                  <a:schemeClr val="accent2"/>
                </a:solidFill>
              </a:rPr>
            </a:br>
            <a:r>
              <a:rPr lang="hr-HR" altLang="en-US" dirty="0" err="1"/>
              <a:t>community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F80E-6D6E-4708-A53C-61EBCF3794A2}"/>
              </a:ext>
            </a:extLst>
          </p:cNvPr>
          <p:cNvSpPr txBox="1"/>
          <p:nvPr/>
        </p:nvSpPr>
        <p:spPr>
          <a:xfrm>
            <a:off x="6348441" y="6638666"/>
            <a:ext cx="649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Izradili: Ivor Cvetkovski, Entoni Korlević, David Katalinić, Marko Putić, Filip Jovanović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D20F-D3AB-42E1-938C-096C201C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Linux zajednica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50357-2408-4CA6-B920-DC83783FA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Najveći doprinos razvoju Linuxa od strane njegove zajednice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se bave razvojem Linuxa: </a:t>
            </a:r>
            <a:r>
              <a:rPr lang="hr-HR" b="0" dirty="0" err="1"/>
              <a:t>Redhat</a:t>
            </a:r>
            <a:r>
              <a:rPr lang="hr-HR" b="0" dirty="0"/>
              <a:t>, </a:t>
            </a:r>
            <a:r>
              <a:rPr lang="hr-HR" b="0" dirty="0" err="1"/>
              <a:t>Canonical</a:t>
            </a:r>
            <a:r>
              <a:rPr lang="hr-HR" b="0" dirty="0"/>
              <a:t>, </a:t>
            </a:r>
            <a:r>
              <a:rPr lang="hr-HR" b="0" dirty="0" err="1"/>
              <a:t>Slackware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Neke od distribucija: Ubuntu, </a:t>
            </a:r>
            <a:r>
              <a:rPr lang="hr-HR" b="0" dirty="0" err="1"/>
              <a:t>Manjaro</a:t>
            </a:r>
            <a:r>
              <a:rPr lang="hr-HR" b="0" dirty="0"/>
              <a:t>, </a:t>
            </a:r>
            <a:r>
              <a:rPr lang="hr-HR" b="0" dirty="0" err="1"/>
              <a:t>Debian</a:t>
            </a:r>
            <a:r>
              <a:rPr lang="hr-HR" b="0" dirty="0"/>
              <a:t>, Fedora, </a:t>
            </a:r>
            <a:r>
              <a:rPr lang="hr-HR" b="0" dirty="0" err="1"/>
              <a:t>Mint</a:t>
            </a:r>
            <a:r>
              <a:rPr lang="hr-HR" b="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9470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30B8-90FF-4074-BFD6-E1B1E50D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Vremenski razvoj Linux </a:t>
            </a:r>
            <a:r>
              <a:rPr lang="hr-HR" dirty="0" err="1"/>
              <a:t>Kernela</a:t>
            </a:r>
            <a:endParaRPr lang="hr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D501-3CC9-4BD6-B00F-577C005BC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1991. Započet rad na Linuxu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1994. Linux objavljuje Linux verziju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2013. 75% mobilnih telefona koristi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2014. Ubuntu izjavljuje da ima 22 milijuna korisnika</a:t>
            </a:r>
          </a:p>
        </p:txBody>
      </p:sp>
    </p:spTree>
    <p:extLst>
      <p:ext uri="{BB962C8B-B14F-4D97-AF65-F5344CB8AC3E}">
        <p14:creationId xmlns:p14="http://schemas.microsoft.com/office/powerpoint/2010/main" val="228258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Mozilla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Mozilla je zajednica slobodnog software-a</a:t>
            </a:r>
          </a:p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Osnovana 1998. godine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Zasnivači: članovi Netscape-a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Mozilli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Zajednica Mozilla koristi, razvija, širi i podržava Mozilla proizvode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Zajednicu institucionalno podržava neprofitna organizacija Mozilla Foundation i njezina podružnica Mozilla Corporation</a:t>
            </a:r>
            <a:endParaRPr lang="en-US" b="0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376886839"/>
              </p:ext>
            </p:extLst>
          </p:nvPr>
        </p:nvGraphicFramePr>
        <p:xfrm>
          <a:off x="6858000" y="947351"/>
          <a:ext cx="5144530" cy="47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altLang="en-US" dirty="0"/>
              <a:t>Što je Manifest? </a:t>
            </a:r>
          </a:p>
          <a:p>
            <a:endParaRPr lang="en-US" altLang="en-US" dirty="0"/>
          </a:p>
          <a:p>
            <a:pPr lvl="1"/>
            <a:r>
              <a:rPr lang="hr-HR" sz="1800" dirty="0">
                <a:effectLst/>
                <a:ea typeface="Times New Roman" panose="02020603050405020304" pitchFamily="18" charset="0"/>
              </a:rPr>
              <a:t>Opisuje Mozilline ciljeve i načela</a:t>
            </a:r>
          </a:p>
          <a:p>
            <a:pPr marL="0" lvl="1" indent="0">
              <a:buNone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hr-HR" dirty="0">
                <a:ea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crtava ono što Mozilla vidi kao svoje mjesto u razvoju interneta</a:t>
            </a:r>
          </a:p>
          <a:p>
            <a:pPr lvl="1"/>
            <a:endParaRPr lang="hr-HR" altLang="en-US" dirty="0"/>
          </a:p>
          <a:p>
            <a:pPr lvl="1"/>
            <a:r>
              <a:rPr lang="hr-HR" altLang="en-US" dirty="0"/>
              <a:t>Izlaže 10 principa</a:t>
            </a:r>
            <a:endParaRPr lang="en-US" alt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DC014BA-00DC-45BF-903B-A883CE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0634"/>
            <a:ext cx="4328160" cy="1124534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Mozillin ”Manifest”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D0E0C-F9A4-4F38-8264-10EB9D14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2" y="400458"/>
            <a:ext cx="3679092" cy="23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EAB65-FD6E-4F0F-AB4E-19DE4FF3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11" y="3396564"/>
            <a:ext cx="3673162" cy="20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74390"/>
            <a:ext cx="3060357" cy="5130042"/>
          </a:xfrm>
        </p:spPr>
        <p:txBody>
          <a:bodyPr/>
          <a:lstStyle/>
          <a:p>
            <a:r>
              <a:rPr lang="hr-HR" altLang="en-US" dirty="0"/>
              <a:t>Popis projekata</a:t>
            </a:r>
            <a:r>
              <a:rPr lang="en-US" altLang="en-US" dirty="0"/>
              <a:t>: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Firefox:</a:t>
            </a:r>
          </a:p>
          <a:p>
            <a:pPr lvl="2"/>
            <a:r>
              <a:rPr lang="hr-HR" sz="1400" dirty="0"/>
              <a:t>Pretraživač</a:t>
            </a:r>
          </a:p>
          <a:p>
            <a:pPr lvl="2"/>
            <a:r>
              <a:rPr lang="hr-HR" sz="1400" dirty="0"/>
              <a:t>za mobitele</a:t>
            </a:r>
          </a:p>
          <a:p>
            <a:pPr lvl="2"/>
            <a:r>
              <a:rPr lang="hr-HR" sz="1400" dirty="0"/>
              <a:t>Focus</a:t>
            </a:r>
          </a:p>
          <a:p>
            <a:pPr lvl="2"/>
            <a:r>
              <a:rPr lang="hr-HR" sz="1400" dirty="0"/>
              <a:t>Lockwise</a:t>
            </a:r>
          </a:p>
          <a:p>
            <a:pPr lvl="2"/>
            <a:r>
              <a:rPr lang="hr-HR" sz="1400" dirty="0"/>
              <a:t>Monitor</a:t>
            </a:r>
          </a:p>
          <a:p>
            <a:pPr lvl="2"/>
            <a:r>
              <a:rPr lang="hr-HR" sz="1400" dirty="0"/>
              <a:t>Send</a:t>
            </a:r>
          </a:p>
          <a:p>
            <a:pPr lvl="2"/>
            <a:r>
              <a:rPr lang="hr-HR" sz="1400" dirty="0"/>
              <a:t>Private Relay</a:t>
            </a:r>
          </a:p>
          <a:p>
            <a:pPr lvl="2"/>
            <a:r>
              <a:rPr lang="hr-HR" sz="1400" dirty="0"/>
              <a:t>Reality</a:t>
            </a:r>
          </a:p>
          <a:p>
            <a:pPr lvl="2"/>
            <a:r>
              <a:rPr lang="hr-HR" sz="1400" dirty="0"/>
              <a:t>OS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Thunderbird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SeaMonkey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Bugzilla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SpiderMonkey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Mozilla VPN</a:t>
            </a:r>
          </a:p>
          <a:p>
            <a:pPr lvl="1"/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F263B7-E042-485F-8355-68312DD0E5FD}"/>
              </a:ext>
            </a:extLst>
          </p:cNvPr>
          <p:cNvSpPr txBox="1">
            <a:spLocks/>
          </p:cNvSpPr>
          <p:nvPr/>
        </p:nvSpPr>
        <p:spPr>
          <a:xfrm>
            <a:off x="4178643" y="1814383"/>
            <a:ext cx="2203869" cy="45071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Rhino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Gecko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Rust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XULRunner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Pdf.js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Shumway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Servo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SOPS (Secret OperationS)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NSS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Pocket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57BAA84-E655-4014-86C9-4177F975E295}"/>
              </a:ext>
            </a:extLst>
          </p:cNvPr>
          <p:cNvSpPr/>
          <p:nvPr/>
        </p:nvSpPr>
        <p:spPr>
          <a:xfrm>
            <a:off x="2829695" y="5062038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E833929-9457-4AD8-A687-A68C83C2C1F4}"/>
              </a:ext>
            </a:extLst>
          </p:cNvPr>
          <p:cNvSpPr/>
          <p:nvPr/>
        </p:nvSpPr>
        <p:spPr>
          <a:xfrm>
            <a:off x="5324731" y="5459831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047110-4AF9-4708-A0C6-E7AB06597864}"/>
              </a:ext>
            </a:extLst>
          </p:cNvPr>
          <p:cNvSpPr/>
          <p:nvPr/>
        </p:nvSpPr>
        <p:spPr>
          <a:xfrm>
            <a:off x="2829695" y="5414112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EB0-0025-414C-BFF2-6291367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960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SeaMonkey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924D-69DA-4D19-9CAC-20C6F2AB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0018-6B5B-4F84-896F-F4C89DA1EF98}"/>
              </a:ext>
            </a:extLst>
          </p:cNvPr>
          <p:cNvSpPr txBox="1"/>
          <p:nvPr/>
        </p:nvSpPr>
        <p:spPr>
          <a:xfrm>
            <a:off x="845791" y="2803620"/>
            <a:ext cx="5102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Besplatan i </a:t>
            </a:r>
            <a:r>
              <a:rPr lang="hr-HR" dirty="0" err="1">
                <a:solidFill>
                  <a:schemeClr val="bg1"/>
                </a:solidFill>
              </a:rPr>
              <a:t>open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source</a:t>
            </a:r>
            <a:r>
              <a:rPr lang="hr-HR" dirty="0">
                <a:solidFill>
                  <a:schemeClr val="bg1"/>
                </a:solidFill>
              </a:rPr>
              <a:t> 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Web preglednik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Omogućuje primanje i slanje e-pošte i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Mozilla Composer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9999-0E7B-4E3B-BCED-095DE39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44" y="1000244"/>
            <a:ext cx="1809511" cy="18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DCDE7-9CF8-409F-933E-B81B825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31" y="4223579"/>
            <a:ext cx="3423799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00-6EF1-4F9B-A910-22B0E00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Bugzilla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74AD-4C57-4838-9140-0E0FC663B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02" y="3939746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Koristi se za praćenje </a:t>
            </a:r>
            <a:r>
              <a:rPr lang="hr-HR" b="0" dirty="0" err="1"/>
              <a:t>bugova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Izdao ga Netscape 1998.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otvorenog koda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8137-FE0D-45F7-A11B-28F820A1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02210"/>
            <a:ext cx="18669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CA79-CB0C-475B-A2CB-35E7D557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5726037"/>
            <a:ext cx="1725312" cy="96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4F07-A893-4498-94F7-B755F13E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9" y="5426161"/>
            <a:ext cx="2545491" cy="143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7C220-29A0-49DD-8847-FE42598A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21" y="5398871"/>
            <a:ext cx="129334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AAD-F49C-4DED-9AE3-F203A7A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NSS (Network Security 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DFD-DEBE-4AF1-AEDF-0BC476F9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>
                <a:ea typeface="Times New Roman" panose="02020603050405020304" pitchFamily="18" charset="0"/>
              </a:rPr>
              <a:t>O</a:t>
            </a:r>
            <a:r>
              <a:rPr lang="hr-HR" sz="1800" b="0" dirty="0">
                <a:effectLst/>
                <a:ea typeface="Times New Roman" panose="02020603050405020304" pitchFamily="18" charset="0"/>
              </a:rPr>
              <a:t>buhvaćaju skup knjižnica dizajniranih da podrže razvoj na više platformi klijentskih i poslužiteljskih aplikacija sa sigurnošću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Tvrtke koje uz Mozillu razvijaju NSS: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E606-D24D-47E7-9880-7C41345E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3778178"/>
            <a:ext cx="2490327" cy="140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A9748-9938-445A-B15A-F7A5F15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59" y="3778178"/>
            <a:ext cx="1464633" cy="146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469E-7950-4565-A5C7-A03E523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81" y="5242811"/>
            <a:ext cx="1116228" cy="11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38D5-2B53-412D-84CE-B52EE88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66" y="5501459"/>
            <a:ext cx="1116228" cy="11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1567-64E7-4CB5-8E6E-BC2DBA5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Mozilla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61A1-9228-4783-B4D5-97E92BD7A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885568"/>
            <a:ext cx="10667999" cy="38273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Mozilla zajednica sastoji se od preko 40.000 aktivnih suradnika iz cijelog svijeta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Postoji niz podzajednica na temelju njihove geografske lokacije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Program Mozilla Reps je volonterski program - volonteri moraju imati 18 godina ili više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Mozilla festival (MozFest) je jedinstvena hibridna aktivnost (sudionici iz više od 87 zemalja)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39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018"/>
            <a:ext cx="10591800" cy="646332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728678711"/>
              </p:ext>
            </p:extLst>
          </p:nvPr>
        </p:nvGraphicFramePr>
        <p:xfrm>
          <a:off x="762000" y="1628560"/>
          <a:ext cx="10668000" cy="534270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Općenito o open source-u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Mozilla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Apache http server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LibreOffice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 i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VideoLan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Pitanja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Open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zajednice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Značajnost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sourcea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1.Kratko o Linuxu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Povijest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Linux zajednica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Vremenski razvoj Linux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Kernela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Mozilli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Software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Mozilla community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Apache HTTP Server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2. Razvoj Apache HTTP Servera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Dodjela zaduženja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 Apache zajednica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 Apache Software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Foundation</a:t>
                      </a: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LibreOffice</a:t>
                      </a:r>
                      <a:endParaRPr kumimoji="0" lang="hr-HR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Libre </a:t>
                      </a:r>
                      <a:r>
                        <a:rPr kumimoji="0" lang="hr-H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office</a:t>
                      </a: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Sadržaj programskog paketa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Povijest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VideoLan</a:t>
                      </a:r>
                      <a:endParaRPr kumimoji="0" lang="hr-HR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Počeci razvoja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O samom programu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Nekoliko kratkih pitanja za ponavljaje vezana za obrađenu temu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58D5B2-2C61-4F5A-B8A5-A9328E0B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221988"/>
            <a:ext cx="6477000" cy="1189037"/>
          </a:xfrm>
        </p:spPr>
        <p:txBody>
          <a:bodyPr/>
          <a:lstStyle/>
          <a:p>
            <a:r>
              <a:rPr lang="hr-HR" dirty="0"/>
              <a:t>Apache HTTP Server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1503EF2C-7A0E-4B96-964A-D89FBB4AB0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659602"/>
            <a:ext cx="6731846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Besplatan,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više </a:t>
            </a:r>
            <a:r>
              <a:rPr lang="hr-HR" b="0" dirty="0" err="1"/>
              <a:t>platformski</a:t>
            </a:r>
            <a:r>
              <a:rPr lang="hr-HR" b="0" dirty="0"/>
              <a:t> 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Najpopularniji HTTP server u svijetu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komunikaciju između klijenta i servera preko mreže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Omogućuje izbor između različitih MPM-a(Multi Processing </a:t>
            </a:r>
            <a:r>
              <a:rPr lang="hr-HR" b="0" dirty="0" err="1"/>
              <a:t>Modules</a:t>
            </a:r>
            <a:r>
              <a:rPr lang="hr-HR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2E6CB90-0120-4F13-BC71-2A5B2001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59" y="4875195"/>
            <a:ext cx="4847948" cy="15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46E575-732A-4DD5-A39B-3B55E49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 Apache HTTP Servera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B9ADE43-36BC-4D1D-B1E1-D037A272D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179318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Razvoj je počeo u veljači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siječnju 1996. nastaje prva  službena verzija Apache servera (Apache </a:t>
            </a:r>
            <a:r>
              <a:rPr lang="hr-HR" b="0" dirty="0" err="1"/>
              <a:t>httpd</a:t>
            </a:r>
            <a:r>
              <a:rPr lang="hr-HR" b="0" dirty="0"/>
              <a:t>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Članovi Apache grupe:</a:t>
            </a:r>
          </a:p>
          <a:p>
            <a:pPr marL="1428750" lvl="2" indent="-285750"/>
            <a:r>
              <a:rPr lang="hr-HR" sz="1800" dirty="0"/>
              <a:t>Donose odluke</a:t>
            </a:r>
          </a:p>
          <a:p>
            <a:pPr marL="1428750" lvl="2" indent="-285750"/>
            <a:r>
              <a:rPr lang="hr-HR" sz="1800" b="0" dirty="0"/>
              <a:t>Imaju direktan pristup repozitoriju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Uvjet za članstvo  u grupi:</a:t>
            </a:r>
            <a:endParaRPr lang="hr-HR" sz="1600" b="0" dirty="0"/>
          </a:p>
          <a:p>
            <a:pPr marL="1428750" lvl="2" indent="-285750"/>
            <a:r>
              <a:rPr lang="hr-HR" sz="1800" b="0" dirty="0"/>
              <a:t>Ak</a:t>
            </a:r>
            <a:r>
              <a:rPr lang="hr-HR" sz="1800" dirty="0"/>
              <a:t>tivan doprinos projektu tijekom 6 mjeseci</a:t>
            </a:r>
          </a:p>
          <a:p>
            <a:pPr marL="1428750" lvl="2" indent="-285750"/>
            <a:r>
              <a:rPr lang="hr-HR" sz="1800" b="0" dirty="0"/>
              <a:t>Nominacija od strane postojećeg člana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sz="1600" dirty="0"/>
          </a:p>
          <a:p>
            <a:pPr lvl="2" indent="0">
              <a:buNone/>
            </a:pPr>
            <a:endParaRPr lang="hr-HR" sz="1600" b="0" dirty="0"/>
          </a:p>
          <a:p>
            <a:pPr lvl="2" indent="0">
              <a:buNone/>
            </a:pPr>
            <a:endParaRPr lang="hr-HR" sz="1800" b="0" dirty="0"/>
          </a:p>
          <a:p>
            <a:pPr lvl="2" indent="0">
              <a:buNone/>
            </a:pPr>
            <a:endParaRPr lang="hr-HR" sz="1800" dirty="0"/>
          </a:p>
          <a:p>
            <a:pPr marL="1885950" lvl="3" indent="-285750"/>
            <a:endParaRPr lang="hr-HR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5399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52EAD8-E135-44EB-8D36-9C480B12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Dodjela zaduženja u razvoju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AB3C75A-6A01-4C8C-A101-00DC90CB6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227076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Svaki developer specijalizira se za pojedini dio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Testiranje provodi pojedini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Glavne odluke donosi cijela Apache grupa zajedno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Ulogu </a:t>
            </a:r>
            <a:r>
              <a:rPr lang="hr-HR" b="0" dirty="0" err="1"/>
              <a:t>release</a:t>
            </a:r>
            <a:r>
              <a:rPr lang="hr-HR" b="0" dirty="0"/>
              <a:t> manager-a preuzima jedan developer</a:t>
            </a:r>
          </a:p>
        </p:txBody>
      </p:sp>
    </p:spTree>
    <p:extLst>
      <p:ext uri="{BB962C8B-B14F-4D97-AF65-F5344CB8AC3E}">
        <p14:creationId xmlns:p14="http://schemas.microsoft.com/office/powerpoint/2010/main" val="19332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2EFF81-71DA-4270-AF75-C29F2434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1017802"/>
            <a:ext cx="6477000" cy="1189037"/>
          </a:xfrm>
        </p:spPr>
        <p:txBody>
          <a:bodyPr/>
          <a:lstStyle/>
          <a:p>
            <a:r>
              <a:rPr lang="hr-HR" dirty="0"/>
              <a:t>Apache zajednica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EE8274F-E12A-409E-A1F4-6162BE8A25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8902" y="2473171"/>
            <a:ext cx="659868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je sudjelovalo preko 400 volontera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Top 15 developera odgovorno je za 88% dodanih linija koda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Zajednica ima glavnu ulogu u sistem testiranju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15 najaktivnijih developera kreiralo je 66% rješenja za prijavljene probleme</a:t>
            </a:r>
          </a:p>
        </p:txBody>
      </p:sp>
    </p:spTree>
    <p:extLst>
      <p:ext uri="{BB962C8B-B14F-4D97-AF65-F5344CB8AC3E}">
        <p14:creationId xmlns:p14="http://schemas.microsoft.com/office/powerpoint/2010/main" val="23058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133F95-CD1B-480F-919F-7BC3B205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Apache Software </a:t>
            </a:r>
            <a:r>
              <a:rPr lang="hr-HR" dirty="0" err="1"/>
              <a:t>Foundation</a:t>
            </a:r>
            <a:r>
              <a:rPr lang="hr-HR" dirty="0"/>
              <a:t>(ASF)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2BC976F-1F2A-48ED-AA46-B6EF20003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Osnovana 1999.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Danas ima preko 1000 članova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ASF postoji samo kao virtualni entitet na internetu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Upravljanje organizacijom:</a:t>
            </a:r>
          </a:p>
          <a:p>
            <a:pPr marL="1428750" lvl="2" indent="-285750"/>
            <a:r>
              <a:rPr lang="hr-HR" sz="1800" b="0" dirty="0"/>
              <a:t>Upravni odbor</a:t>
            </a:r>
          </a:p>
          <a:p>
            <a:pPr marL="1428750" lvl="2" indent="-285750"/>
            <a:r>
              <a:rPr lang="hr-HR" sz="1800" dirty="0"/>
              <a:t>Odbor za upravljanje projektima</a:t>
            </a:r>
          </a:p>
          <a:p>
            <a:pPr marL="1428750" lvl="2" indent="-285750"/>
            <a:r>
              <a:rPr lang="hr-HR" sz="1800" b="0" dirty="0"/>
              <a:t>Časnici</a:t>
            </a:r>
          </a:p>
          <a:p>
            <a:endParaRPr lang="hr-HR" b="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E46549D-0744-4080-B198-1B828260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71" y="4678485"/>
            <a:ext cx="4918969" cy="17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>
            <a:normAutofit fontScale="90000"/>
          </a:bodyPr>
          <a:lstStyle/>
          <a:p>
            <a:r>
              <a:rPr lang="hr-HR" sz="4400" dirty="0" err="1"/>
              <a:t>LibreOffice</a:t>
            </a:r>
            <a:br>
              <a:rPr lang="hr-HR" dirty="0"/>
            </a:br>
            <a:r>
              <a:rPr lang="hr-HR" sz="1700" dirty="0" err="1"/>
              <a:t>The</a:t>
            </a:r>
            <a:r>
              <a:rPr lang="hr-HR" sz="1700" dirty="0"/>
              <a:t> </a:t>
            </a:r>
            <a:r>
              <a:rPr lang="hr-HR" sz="1700" dirty="0" err="1"/>
              <a:t>Document</a:t>
            </a:r>
            <a:r>
              <a:rPr lang="hr-HR" sz="1700" dirty="0"/>
              <a:t> </a:t>
            </a:r>
            <a:r>
              <a:rPr lang="hr-HR" sz="1700" dirty="0" err="1"/>
              <a:t>Foundation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Općenito o </a:t>
            </a:r>
            <a:r>
              <a:rPr lang="hr-HR" dirty="0" err="1">
                <a:solidFill>
                  <a:schemeClr val="accent1"/>
                </a:solidFill>
              </a:rPr>
              <a:t>LibreOffice</a:t>
            </a:r>
            <a:r>
              <a:rPr lang="hr-HR" dirty="0">
                <a:solidFill>
                  <a:schemeClr val="accent1"/>
                </a:solidFill>
              </a:rPr>
              <a:t>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27632"/>
            <a:ext cx="6340929" cy="49560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Programski paket za uredsku obradu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The</a:t>
            </a:r>
            <a:r>
              <a:rPr lang="hr-HR" b="0" dirty="0"/>
              <a:t> </a:t>
            </a:r>
            <a:r>
              <a:rPr lang="hr-HR" b="0" dirty="0" err="1"/>
              <a:t>Document</a:t>
            </a:r>
            <a:r>
              <a:rPr lang="hr-HR" b="0" dirty="0"/>
              <a:t> </a:t>
            </a:r>
            <a:r>
              <a:rPr lang="hr-HR" b="0" dirty="0" err="1"/>
              <a:t>Foundation</a:t>
            </a:r>
            <a:r>
              <a:rPr lang="hr-HR" b="0" dirty="0"/>
              <a:t> - osnivač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Sadržan unutar Linux distribucija: Ubuntu, </a:t>
            </a:r>
            <a:r>
              <a:rPr lang="hr-HR" b="0" dirty="0" err="1"/>
              <a:t>OpenSUSE</a:t>
            </a:r>
            <a:r>
              <a:rPr lang="hr-HR" b="0" dirty="0"/>
              <a:t>,                    </a:t>
            </a:r>
            <a:r>
              <a:rPr lang="hr-HR" b="0" dirty="0" err="1"/>
              <a:t>Mint</a:t>
            </a:r>
            <a:r>
              <a:rPr lang="hr-HR" b="0" dirty="0"/>
              <a:t> i Fedora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C++, XML i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Podržan i na Windowsima te uređajima s </a:t>
            </a:r>
            <a:r>
              <a:rPr lang="hr-HR" b="0" dirty="0" err="1"/>
              <a:t>MacOS</a:t>
            </a:r>
            <a:r>
              <a:rPr lang="hr-HR" b="0" dirty="0"/>
              <a:t>-om</a:t>
            </a:r>
          </a:p>
        </p:txBody>
      </p:sp>
    </p:spTree>
    <p:extLst>
      <p:ext uri="{BB962C8B-B14F-4D97-AF65-F5344CB8AC3E}">
        <p14:creationId xmlns:p14="http://schemas.microsoft.com/office/powerpoint/2010/main" val="42670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7065264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Sadržaj programskog paketa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11021568" cy="3898392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Writer</a:t>
            </a:r>
            <a:r>
              <a:rPr lang="hr-HR" b="0" dirty="0"/>
              <a:t> – obrada teksta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Calc</a:t>
            </a:r>
            <a:r>
              <a:rPr lang="hr-HR" b="0" dirty="0"/>
              <a:t> – tablična obrada podataka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Impress</a:t>
            </a:r>
            <a:r>
              <a:rPr lang="hr-HR" b="0" dirty="0"/>
              <a:t> – prezentacijski program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/>
              <a:t>Base – upravljanje relacijskim bazama podataka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Draw</a:t>
            </a:r>
            <a:r>
              <a:rPr lang="hr-HR" b="0" dirty="0"/>
              <a:t> – vektorsko crtanje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b="0" dirty="0" err="1"/>
              <a:t>Math</a:t>
            </a:r>
            <a:r>
              <a:rPr lang="hr-HR" b="0" dirty="0"/>
              <a:t> – kreiranje i uređivanje matematičkih formula</a:t>
            </a:r>
            <a:endParaRPr lang="en-US" b="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8D35BC4-177B-4AED-98F9-0F905FF2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778" y="1717687"/>
            <a:ext cx="1473708" cy="982472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3D5DA7E4-7F7A-479F-BB3C-0BDFAE3D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006" y="2632926"/>
            <a:ext cx="558546" cy="67025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0F28BC4D-E758-4EDF-92F2-C3972A198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56" y="3303181"/>
            <a:ext cx="670255" cy="670255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43C6BACE-25C7-42F9-BF55-0F7735C52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45" y="3794925"/>
            <a:ext cx="1550670" cy="1033780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6B9D2A49-5AB0-41D3-9B29-78D8B8C73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852" y="4700556"/>
            <a:ext cx="670255" cy="670255"/>
          </a:xfrm>
          <a:prstGeom prst="rect">
            <a:avLst/>
          </a:prstGeom>
        </p:spPr>
      </p:pic>
      <p:pic>
        <p:nvPicPr>
          <p:cNvPr id="18" name="Slika 17" descr="Slika na kojoj se prikazuje tekst&#10;&#10;Opis je automatski generiran">
            <a:extLst>
              <a:ext uri="{FF2B5EF4-FFF2-40B4-BE49-F238E27FC236}">
                <a16:creationId xmlns:a16="http://schemas.microsoft.com/office/drawing/2014/main" id="{F22DDD3D-B50F-449F-944B-9CC4E75CC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4352" y="5320449"/>
            <a:ext cx="670256" cy="6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Prva inačica predstavljena u siječnju 2011.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Baziran na </a:t>
            </a:r>
            <a:r>
              <a:rPr lang="hr-HR" b="0" dirty="0" err="1"/>
              <a:t>OpenOffice</a:t>
            </a:r>
            <a:r>
              <a:rPr lang="hr-HR" b="0" dirty="0"/>
              <a:t>-u, njegovom prethodniku i temelju prve verzije </a:t>
            </a:r>
            <a:r>
              <a:rPr lang="hr-HR" b="0" dirty="0" err="1"/>
              <a:t>LibreOffice</a:t>
            </a:r>
            <a:r>
              <a:rPr lang="hr-HR" b="0" dirty="0"/>
              <a:t>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StarDivision</a:t>
            </a:r>
            <a:r>
              <a:rPr lang="hr-HR" b="0" dirty="0"/>
              <a:t> &amp; </a:t>
            </a:r>
            <a:r>
              <a:rPr lang="hr-HR" b="0" dirty="0" err="1"/>
              <a:t>StarOffice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Kompatibilan s .</a:t>
            </a:r>
            <a:r>
              <a:rPr lang="hr-HR" b="0" dirty="0" err="1"/>
              <a:t>docx</a:t>
            </a:r>
            <a:r>
              <a:rPr lang="hr-HR" b="0" dirty="0"/>
              <a:t>, .</a:t>
            </a:r>
            <a:r>
              <a:rPr lang="hr-HR" b="0" dirty="0" err="1"/>
              <a:t>xlsx</a:t>
            </a:r>
            <a:r>
              <a:rPr lang="hr-HR" b="0" dirty="0"/>
              <a:t>, .</a:t>
            </a:r>
            <a:r>
              <a:rPr lang="hr-HR" b="0" dirty="0" err="1"/>
              <a:t>pptx</a:t>
            </a:r>
            <a:r>
              <a:rPr lang="hr-HR" b="0" dirty="0"/>
              <a:t> i mnogim drugim formatima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LibreOffice</a:t>
            </a:r>
            <a:r>
              <a:rPr lang="hr-HR" b="0" dirty="0"/>
              <a:t> </a:t>
            </a:r>
            <a:r>
              <a:rPr lang="hr-HR" b="0" dirty="0" err="1"/>
              <a:t>Basic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Jedan od poznatijih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projekata u svijetu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87BD702-0726-48AD-A3AF-6401A1B8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510" y="3325367"/>
            <a:ext cx="2052066" cy="10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>
            <a:normAutofit fontScale="90000"/>
          </a:bodyPr>
          <a:lstStyle/>
          <a:p>
            <a:r>
              <a:rPr lang="hr-HR" sz="4400" dirty="0" err="1"/>
              <a:t>VideoLan</a:t>
            </a:r>
            <a:br>
              <a:rPr lang="hr-HR" dirty="0"/>
            </a:br>
            <a:r>
              <a:rPr lang="hr-HR" sz="1700" dirty="0" err="1"/>
              <a:t>VideoLan</a:t>
            </a:r>
            <a:r>
              <a:rPr lang="hr-HR" sz="1700" dirty="0"/>
              <a:t> </a:t>
            </a:r>
            <a:r>
              <a:rPr lang="hr-HR" sz="1700" dirty="0" err="1"/>
              <a:t>Organisation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E437-4B59-43FC-88EB-ED551D8F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Open source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8801D-8F67-4FB9-B59E-AD6BF6A6CC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Software potpunog pristupa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Svi dijelovi projekata javno dostupni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Open </a:t>
            </a:r>
            <a:r>
              <a:rPr lang="hr-HR" dirty="0" err="1"/>
              <a:t>source</a:t>
            </a:r>
            <a:r>
              <a:rPr lang="hr-HR" dirty="0"/>
              <a:t> licence dominiraju tržištem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26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Počeci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Projekt studenata tehničkog sveučilišta </a:t>
            </a:r>
            <a:r>
              <a:rPr lang="hr-HR" b="0" dirty="0" err="1"/>
              <a:t>École</a:t>
            </a:r>
            <a:r>
              <a:rPr lang="hr-HR" b="0" dirty="0"/>
              <a:t> Centrale u Parizu 1996.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Želja za unapređenjem mreže sveučilišta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 err="1"/>
              <a:t>VideoLanServer</a:t>
            </a:r>
            <a:r>
              <a:rPr lang="hr-HR" b="0" dirty="0"/>
              <a:t>(VLS) i </a:t>
            </a:r>
            <a:r>
              <a:rPr lang="hr-HR" b="0" dirty="0" err="1"/>
              <a:t>VideoLanClient</a:t>
            </a:r>
            <a:r>
              <a:rPr lang="hr-HR" b="0" dirty="0"/>
              <a:t>(VLC) – MPEG-2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1. veljače 2001. programi postaju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0300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O samom programu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453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Najpoznatija VLC Media </a:t>
            </a:r>
            <a:r>
              <a:rPr lang="hr-HR" b="0" dirty="0" err="1"/>
              <a:t>player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Linux, Windows, </a:t>
            </a:r>
            <a:r>
              <a:rPr lang="hr-HR" b="0" dirty="0" err="1"/>
              <a:t>MacOS</a:t>
            </a:r>
            <a:r>
              <a:rPr lang="hr-HR" b="0" dirty="0"/>
              <a:t>, Android, </a:t>
            </a:r>
            <a:r>
              <a:rPr lang="hr-HR" b="0" dirty="0" err="1"/>
              <a:t>iOS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Formati: MPEG-1/2/4, h264, </a:t>
            </a:r>
            <a:r>
              <a:rPr lang="hr-HR" b="0" dirty="0" err="1"/>
              <a:t>webm</a:t>
            </a:r>
            <a:r>
              <a:rPr lang="hr-HR" b="0" dirty="0"/>
              <a:t>, </a:t>
            </a:r>
            <a:r>
              <a:rPr lang="hr-HR" b="0" dirty="0" err="1"/>
              <a:t>mkv</a:t>
            </a:r>
            <a:r>
              <a:rPr lang="hr-HR" b="0" dirty="0"/>
              <a:t>, DVD, 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Čitanje prijenosa iz raznih izvora(satelitski, kabelski izvor, TV kartice)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Podržava različite tipove mrežnih </a:t>
            </a:r>
            <a:r>
              <a:rPr lang="hr-HR" b="0" dirty="0" err="1"/>
              <a:t>streamova</a:t>
            </a:r>
            <a:endParaRPr lang="hr-HR" b="0" dirty="0"/>
          </a:p>
          <a:p>
            <a:r>
              <a:rPr lang="hr-HR" b="0" dirty="0"/>
              <a:t>	-UDP/RTP </a:t>
            </a:r>
            <a:r>
              <a:rPr lang="hr-HR" b="0" dirty="0" err="1"/>
              <a:t>Unicast</a:t>
            </a:r>
            <a:r>
              <a:rPr lang="hr-HR" b="0" dirty="0"/>
              <a:t> i </a:t>
            </a:r>
            <a:r>
              <a:rPr lang="hr-HR" b="0" dirty="0" err="1"/>
              <a:t>Multicast</a:t>
            </a:r>
            <a:r>
              <a:rPr lang="hr-HR" b="0" dirty="0"/>
              <a:t>, HTTP, RTSP…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C, C++, </a:t>
            </a:r>
            <a:r>
              <a:rPr lang="hr-HR" b="0" dirty="0" err="1"/>
              <a:t>Cocoa</a:t>
            </a:r>
            <a:r>
              <a:rPr lang="hr-HR" b="0" dirty="0"/>
              <a:t>, </a:t>
            </a:r>
            <a:r>
              <a:rPr lang="hr-HR" b="0" dirty="0" err="1"/>
              <a:t>Objective</a:t>
            </a:r>
            <a:r>
              <a:rPr lang="hr-HR" b="0" dirty="0"/>
              <a:t> C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9182AF4-08E5-40CF-87F8-786B09A1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247648"/>
            <a:ext cx="3272028" cy="21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endParaRPr lang="en-US" altLang="en-US" dirty="0"/>
          </a:p>
          <a:p>
            <a:endParaRPr lang="en-US" dirty="0"/>
          </a:p>
        </p:txBody>
      </p:sp>
      <p:sp>
        <p:nvSpPr>
          <p:cNvPr id="2" name="Nasmiješeno lice 1">
            <a:extLst>
              <a:ext uri="{FF2B5EF4-FFF2-40B4-BE49-F238E27FC236}">
                <a16:creationId xmlns:a16="http://schemas.microsoft.com/office/drawing/2014/main" id="{F32B7D3D-4454-41CA-8D1E-5538AFAE7AF9}"/>
              </a:ext>
            </a:extLst>
          </p:cNvPr>
          <p:cNvSpPr/>
          <p:nvPr/>
        </p:nvSpPr>
        <p:spPr>
          <a:xfrm>
            <a:off x="0" y="3602736"/>
            <a:ext cx="12131039" cy="1322832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nož, oružje&#10;&#10;Opis je automatski generiran">
            <a:extLst>
              <a:ext uri="{FF2B5EF4-FFF2-40B4-BE49-F238E27FC236}">
                <a16:creationId xmlns:a16="http://schemas.microsoft.com/office/drawing/2014/main" id="{2AE64BC9-5EA7-4BBF-B859-AD0828F4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0759">
            <a:off x="5838354" y="4410843"/>
            <a:ext cx="1998657" cy="2043864"/>
          </a:xfrm>
          <a:prstGeom prst="rect">
            <a:avLst/>
          </a:prstGeom>
        </p:spPr>
      </p:pic>
      <p:pic>
        <p:nvPicPr>
          <p:cNvPr id="10" name="Slika 9" descr="Slika na kojoj se prikazuje člankonožac, beskralješnjak&#10;&#10;Opis je automatski generiran">
            <a:extLst>
              <a:ext uri="{FF2B5EF4-FFF2-40B4-BE49-F238E27FC236}">
                <a16:creationId xmlns:a16="http://schemas.microsoft.com/office/drawing/2014/main" id="{97EEF9BD-AC47-4C21-9CF3-9451B844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59" y="4891619"/>
            <a:ext cx="751959" cy="7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hr-HR" altLang="en-US" dirty="0"/>
              <a:t>/*ubaciti pitanja*/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8BD7-2B30-4C5D-99AC-112B4A57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Općenito o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open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-u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9384C-2540-480C-A33C-8D69E1DC9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kojeg mogu svi vidjeti i izmjenjivati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Bazira se na suradnji i dijeljenju kodova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Svaka verzija modificiranog koda treba imati istu slobodu pristupa kao i izvorni kod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21614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9C7C-5F47-461F-8D75-3BE580E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Open source zajednice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7E56-CF88-4316-B726-E61BC0CE0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Skupine pridonositelja projektima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Služe spajanju ljudi sa sličnim interesima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Open source platforme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Organizacije u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-u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</p:txBody>
      </p:sp>
    </p:spTree>
    <p:extLst>
      <p:ext uri="{BB962C8B-B14F-4D97-AF65-F5344CB8AC3E}">
        <p14:creationId xmlns:p14="http://schemas.microsoft.com/office/powerpoint/2010/main" val="162488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3F84-832F-4358-B553-67D9B0FA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Značajnost open sourcea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7BC2-E9D7-48AE-B79B-1645767572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Istraživanja pokazuju porast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-a u tvrtkama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Red Hat istraživanje ukazuje na porast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Većina proizvoda koje danas koristimo sadrži </a:t>
            </a:r>
            <a:r>
              <a:rPr lang="hr-HR" b="0" dirty="0" err="1"/>
              <a:t>open</a:t>
            </a:r>
            <a:r>
              <a:rPr lang="hr-HR" b="0" dirty="0"/>
              <a:t> </a:t>
            </a:r>
            <a:r>
              <a:rPr lang="hr-HR" b="0" dirty="0" err="1"/>
              <a:t>source</a:t>
            </a:r>
            <a:r>
              <a:rPr lang="hr-HR" b="0" dirty="0"/>
              <a:t> software(OSS)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Nedostatci su rijetki, dok su prednosti mnoge</a:t>
            </a:r>
          </a:p>
        </p:txBody>
      </p:sp>
    </p:spTree>
    <p:extLst>
      <p:ext uri="{BB962C8B-B14F-4D97-AF65-F5344CB8AC3E}">
        <p14:creationId xmlns:p14="http://schemas.microsoft.com/office/powerpoint/2010/main" val="42176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Linux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Open </a:t>
            </a:r>
            <a:r>
              <a:rPr lang="hr-HR" sz="1800" dirty="0" err="1">
                <a:effectLst/>
                <a:ea typeface="Calibri" panose="020F0502020204030204" pitchFamily="34" charset="0"/>
              </a:rPr>
              <a:t>source</a:t>
            </a:r>
            <a:r>
              <a:rPr lang="hr-HR" sz="1800" dirty="0">
                <a:effectLst/>
                <a:ea typeface="Calibri" panose="020F0502020204030204" pitchFamily="34" charset="0"/>
              </a:rPr>
              <a:t> operacijski sustav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Preko 300 distribucija se aktivno održava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r>
              <a:rPr lang="hr-HR" dirty="0">
                <a:ea typeface="Calibri" panose="020F0502020204030204" pitchFamily="34" charset="0"/>
              </a:rPr>
              <a:t>Najveći </a:t>
            </a:r>
            <a:r>
              <a:rPr lang="hr-HR" dirty="0" err="1">
                <a:ea typeface="Calibri" panose="020F0502020204030204" pitchFamily="34" charset="0"/>
              </a:rPr>
              <a:t>open</a:t>
            </a:r>
            <a:r>
              <a:rPr lang="hr-HR" dirty="0">
                <a:ea typeface="Calibri" panose="020F0502020204030204" pitchFamily="34" charset="0"/>
              </a:rPr>
              <a:t> </a:t>
            </a:r>
            <a:r>
              <a:rPr lang="hr-HR" dirty="0" err="1">
                <a:ea typeface="Calibri" panose="020F0502020204030204" pitchFamily="34" charset="0"/>
              </a:rPr>
              <a:t>source</a:t>
            </a:r>
            <a:r>
              <a:rPr lang="hr-HR" dirty="0">
                <a:ea typeface="Calibri" panose="020F0502020204030204" pitchFamily="34" charset="0"/>
              </a:rPr>
              <a:t> projekt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A8EA32-49D0-8B46-6D4C-BF4D7E3D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/>
              <a:t>Kratko o Linuxu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8ECEB8-E85E-BCCF-A2CA-3AE04D944C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Svatko može:</a:t>
            </a:r>
          </a:p>
          <a:p>
            <a:pPr marL="571500" lvl="1" indent="-342900"/>
            <a:r>
              <a:rPr lang="hr-HR" dirty="0"/>
              <a:t>Pokretati</a:t>
            </a:r>
          </a:p>
          <a:p>
            <a:pPr marL="571500" lvl="1" indent="-342900"/>
            <a:r>
              <a:rPr lang="hr-HR" b="0" dirty="0"/>
              <a:t>Modificirati</a:t>
            </a:r>
          </a:p>
          <a:p>
            <a:pPr marL="571500" lvl="1" indent="-342900"/>
            <a:r>
              <a:rPr lang="hr-HR" dirty="0"/>
              <a:t>Redistribuirati 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U razvoju Linux </a:t>
            </a:r>
            <a:r>
              <a:rPr lang="hr-HR" b="0" dirty="0" err="1"/>
              <a:t>Kernela</a:t>
            </a:r>
            <a:r>
              <a:rPr lang="hr-HR" b="0" dirty="0"/>
              <a:t> i njegovom nadograđivanju sudjelovalo preko 15 600 programera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Primarno bio namijenjen za stolna računala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43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5E0C-BE21-4A82-84D1-FEBAAFA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 razvoja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2ED8-3865-44D8-93F5-56A418B28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Započet kao osobni projekt </a:t>
            </a:r>
            <a:r>
              <a:rPr lang="hr-HR" b="0" dirty="0" err="1"/>
              <a:t>Linusa</a:t>
            </a:r>
            <a:r>
              <a:rPr lang="hr-HR" b="0" dirty="0"/>
              <a:t> </a:t>
            </a:r>
            <a:r>
              <a:rPr lang="hr-HR" b="0" dirty="0" err="1"/>
              <a:t>Torvaldsa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Cilj je bio izraditi novi besplatni OS </a:t>
            </a:r>
            <a:r>
              <a:rPr lang="hr-HR" b="0" dirty="0" err="1"/>
              <a:t>kernel</a:t>
            </a: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1992. izbacuje Linux </a:t>
            </a:r>
            <a:r>
              <a:rPr lang="hr-HR" b="0" dirty="0" err="1"/>
              <a:t>Kernel</a:t>
            </a:r>
            <a:r>
              <a:rPr lang="hr-HR" b="0" dirty="0"/>
              <a:t> pod GNU GPL licencom</a:t>
            </a:r>
          </a:p>
        </p:txBody>
      </p:sp>
    </p:spTree>
    <p:extLst>
      <p:ext uri="{BB962C8B-B14F-4D97-AF65-F5344CB8AC3E}">
        <p14:creationId xmlns:p14="http://schemas.microsoft.com/office/powerpoint/2010/main" val="40939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3E54B797CDE4D91D8827125F9D87A" ma:contentTypeVersion="0" ma:contentTypeDescription="Create a new document." ma:contentTypeScope="" ma:versionID="18adb4cc97980dca1658d4b83a09a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7581d6d4d432103422426420c4d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673A1C-D129-4B55-9ABB-91F817620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699</TotalTime>
  <Words>1082</Words>
  <Application>Microsoft Office PowerPoint</Application>
  <PresentationFormat>Široki zaslon</PresentationFormat>
  <Paragraphs>243</Paragraphs>
  <Slides>33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33</vt:i4>
      </vt:variant>
    </vt:vector>
  </HeadingPairs>
  <TitlesOfParts>
    <vt:vector size="37" baseType="lpstr">
      <vt:lpstr>Arial</vt:lpstr>
      <vt:lpstr>Segoe UI</vt:lpstr>
      <vt:lpstr>Times New Roman</vt:lpstr>
      <vt:lpstr>Office Theme</vt:lpstr>
      <vt:lpstr>Development in an open source community</vt:lpstr>
      <vt:lpstr>Sadržaj</vt:lpstr>
      <vt:lpstr>Open source </vt:lpstr>
      <vt:lpstr>Općenito o open source-u</vt:lpstr>
      <vt:lpstr>Open source zajednice</vt:lpstr>
      <vt:lpstr>Značajnost open sourcea</vt:lpstr>
      <vt:lpstr>Linux</vt:lpstr>
      <vt:lpstr>Kratko o Linuxu</vt:lpstr>
      <vt:lpstr>Povijest razvoja</vt:lpstr>
      <vt:lpstr>Linux zajednica</vt:lpstr>
      <vt:lpstr>Vremenski razvoj Linux Kernela</vt:lpstr>
      <vt:lpstr>Mozilla </vt:lpstr>
      <vt:lpstr>Općenito o Mozilli</vt:lpstr>
      <vt:lpstr>Mozillin ”Manifest”</vt:lpstr>
      <vt:lpstr>Software</vt:lpstr>
      <vt:lpstr>SeaMonkey</vt:lpstr>
      <vt:lpstr>Bugzilla</vt:lpstr>
      <vt:lpstr>NSS (Network Security Services)</vt:lpstr>
      <vt:lpstr>Mozilla community</vt:lpstr>
      <vt:lpstr>Apache HTTP Server</vt:lpstr>
      <vt:lpstr>Razvoj Apache HTTP Servera</vt:lpstr>
      <vt:lpstr>Dodjela zaduženja u razvoju</vt:lpstr>
      <vt:lpstr>Apache zajednica</vt:lpstr>
      <vt:lpstr>Apache Software Foundation(ASF)</vt:lpstr>
      <vt:lpstr>LibreOffice The Document Foundation </vt:lpstr>
      <vt:lpstr>Općenito o LibreOffice-u</vt:lpstr>
      <vt:lpstr>Sadržaj programskog paketa</vt:lpstr>
      <vt:lpstr>Povijest razvoja</vt:lpstr>
      <vt:lpstr>VideoLan VideoLan Organisation </vt:lpstr>
      <vt:lpstr>Počeci razvoja</vt:lpstr>
      <vt:lpstr>O samom programu</vt:lpstr>
      <vt:lpstr>Questions &amp; answers</vt:lpstr>
      <vt:lpstr>Pitanja za ponavljanje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</dc:title>
  <dc:subject/>
  <dc:creator>Filip Jovanović</dc:creator>
  <cp:keywords/>
  <dc:description/>
  <cp:lastModifiedBy>Marko Putić</cp:lastModifiedBy>
  <cp:revision>19</cp:revision>
  <dcterms:created xsi:type="dcterms:W3CDTF">2022-03-30T15:20:55Z</dcterms:created>
  <dcterms:modified xsi:type="dcterms:W3CDTF">2022-04-03T20:16:10Z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0x0101008F03E54B797CDE4D91D8827125F9D87A</vt:lpwstr>
  </property>
</Properties>
</file>