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E2DBC2-7675-4146-BEFC-105A882E191D}" type="datetimeFigureOut">
              <a:rPr lang="es-MX" smtClean="0"/>
              <a:t>07/06/2022</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409943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E2DBC2-7675-4146-BEFC-105A882E191D}" type="datetimeFigureOut">
              <a:rPr lang="es-MX" smtClean="0"/>
              <a:t>07/06/2022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29215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E2DBC2-7675-4146-BEFC-105A882E191D}" type="datetimeFigureOut">
              <a:rPr lang="es-MX" smtClean="0"/>
              <a:t>07/06/2022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294561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E2DBC2-7675-4146-BEFC-105A882E191D}" type="datetimeFigureOut">
              <a:rPr lang="es-MX" smtClean="0"/>
              <a:t>07/06/2022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FE4D8EE-1324-4158-83A6-6D645A5EE19D}"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167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E2DBC2-7675-4146-BEFC-105A882E191D}" type="datetimeFigureOut">
              <a:rPr lang="es-MX" smtClean="0"/>
              <a:t>07/06/2022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327485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FE2DBC2-7675-4146-BEFC-105A882E191D}" type="datetimeFigureOut">
              <a:rPr lang="es-MX" smtClean="0"/>
              <a:t>07/06/2022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268824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FE2DBC2-7675-4146-BEFC-105A882E191D}" type="datetimeFigureOut">
              <a:rPr lang="es-MX" smtClean="0"/>
              <a:t>07/06/2022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3509435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FE2DBC2-7675-4146-BEFC-105A882E191D}" type="datetimeFigureOut">
              <a:rPr lang="es-MX" smtClean="0"/>
              <a:t>07/06/2022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2767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FE2DBC2-7675-4146-BEFC-105A882E191D}" type="datetimeFigureOut">
              <a:rPr lang="es-MX" smtClean="0"/>
              <a:t>07/06/2022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220989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FE2DBC2-7675-4146-BEFC-105A882E191D}" type="datetimeFigureOut">
              <a:rPr lang="es-MX" smtClean="0"/>
              <a:t>07/06/2022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36640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E2DBC2-7675-4146-BEFC-105A882E191D}" type="datetimeFigureOut">
              <a:rPr lang="es-MX" smtClean="0"/>
              <a:t>07/06/2022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335321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FE2DBC2-7675-4146-BEFC-105A882E191D}" type="datetimeFigureOut">
              <a:rPr lang="es-MX" smtClean="0"/>
              <a:t>07/06/2022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189709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FE2DBC2-7675-4146-BEFC-105A882E191D}" type="datetimeFigureOut">
              <a:rPr lang="es-MX" smtClean="0"/>
              <a:t>07/06/2022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107125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FE2DBC2-7675-4146-BEFC-105A882E191D}" type="datetimeFigureOut">
              <a:rPr lang="es-MX" smtClean="0"/>
              <a:t>07/06/2022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392801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2DBC2-7675-4146-BEFC-105A882E191D}" type="datetimeFigureOut">
              <a:rPr lang="es-MX" smtClean="0"/>
              <a:t>07/06/2022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361156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E2DBC2-7675-4146-BEFC-105A882E191D}" type="datetimeFigureOut">
              <a:rPr lang="es-MX" smtClean="0"/>
              <a:t>07/06/2022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13638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E2DBC2-7675-4146-BEFC-105A882E191D}" type="datetimeFigureOut">
              <a:rPr lang="es-MX" smtClean="0"/>
              <a:t>07/06/2022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FE4D8EE-1324-4158-83A6-6D645A5EE19D}" type="slidenum">
              <a:rPr lang="es-MX" smtClean="0"/>
              <a:t>‹Nº›</a:t>
            </a:fld>
            <a:endParaRPr lang="es-MX"/>
          </a:p>
        </p:txBody>
      </p:sp>
    </p:spTree>
    <p:extLst>
      <p:ext uri="{BB962C8B-B14F-4D97-AF65-F5344CB8AC3E}">
        <p14:creationId xmlns:p14="http://schemas.microsoft.com/office/powerpoint/2010/main" val="186942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E2DBC2-7675-4146-BEFC-105A882E191D}" type="datetimeFigureOut">
              <a:rPr lang="es-MX" smtClean="0"/>
              <a:t>07/06/2022</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E4D8EE-1324-4158-83A6-6D645A5EE19D}" type="slidenum">
              <a:rPr lang="es-MX" smtClean="0"/>
              <a:t>‹Nº›</a:t>
            </a:fld>
            <a:endParaRPr lang="es-MX"/>
          </a:p>
        </p:txBody>
      </p:sp>
    </p:spTree>
    <p:extLst>
      <p:ext uri="{BB962C8B-B14F-4D97-AF65-F5344CB8AC3E}">
        <p14:creationId xmlns:p14="http://schemas.microsoft.com/office/powerpoint/2010/main" val="3599590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8A203-9370-24C8-D345-82B8DA8E176E}"/>
              </a:ext>
            </a:extLst>
          </p:cNvPr>
          <p:cNvSpPr>
            <a:spLocks noGrp="1"/>
          </p:cNvSpPr>
          <p:nvPr>
            <p:ph type="ctrTitle"/>
          </p:nvPr>
        </p:nvSpPr>
        <p:spPr>
          <a:xfrm>
            <a:off x="1876424" y="450574"/>
            <a:ext cx="8791575" cy="3059389"/>
          </a:xfrm>
        </p:spPr>
        <p:txBody>
          <a:bodyPr>
            <a:normAutofit fontScale="90000"/>
          </a:bodyPr>
          <a:lstStyle/>
          <a:p>
            <a:r>
              <a:rPr lang="es-MX" b="1" i="0" dirty="0">
                <a:effectLst/>
                <a:latin typeface="verdana" panose="020B0604030504040204" pitchFamily="34" charset="0"/>
              </a:rPr>
              <a:t>Aplicación de inteligencia artificial para monitorear el uso de mascarillas de protección</a:t>
            </a:r>
            <a:endParaRPr lang="es-MX" dirty="0"/>
          </a:p>
        </p:txBody>
      </p:sp>
      <p:sp>
        <p:nvSpPr>
          <p:cNvPr id="3" name="Subtítulo 2">
            <a:extLst>
              <a:ext uri="{FF2B5EF4-FFF2-40B4-BE49-F238E27FC236}">
                <a16:creationId xmlns:a16="http://schemas.microsoft.com/office/drawing/2014/main" id="{F95B855E-971C-0A58-3145-8F15D4D1990B}"/>
              </a:ext>
            </a:extLst>
          </p:cNvPr>
          <p:cNvSpPr>
            <a:spLocks noGrp="1"/>
          </p:cNvSpPr>
          <p:nvPr>
            <p:ph type="subTitle" idx="1"/>
          </p:nvPr>
        </p:nvSpPr>
        <p:spPr>
          <a:xfrm>
            <a:off x="1876424" y="3787568"/>
            <a:ext cx="8791575" cy="1655762"/>
          </a:xfrm>
        </p:spPr>
        <p:txBody>
          <a:bodyPr/>
          <a:lstStyle/>
          <a:p>
            <a:r>
              <a:rPr lang="es-MX" dirty="0"/>
              <a:t>Vega Rubio Carlos Alberto</a:t>
            </a:r>
          </a:p>
        </p:txBody>
      </p:sp>
    </p:spTree>
    <p:extLst>
      <p:ext uri="{BB962C8B-B14F-4D97-AF65-F5344CB8AC3E}">
        <p14:creationId xmlns:p14="http://schemas.microsoft.com/office/powerpoint/2010/main" val="116899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1955EC3-52E6-D759-D98B-4B87AB1403FD}"/>
              </a:ext>
            </a:extLst>
          </p:cNvPr>
          <p:cNvSpPr txBox="1"/>
          <p:nvPr/>
        </p:nvSpPr>
        <p:spPr>
          <a:xfrm>
            <a:off x="1802296" y="239909"/>
            <a:ext cx="9395791" cy="2308324"/>
          </a:xfrm>
          <a:prstGeom prst="rect">
            <a:avLst/>
          </a:prstGeom>
          <a:noFill/>
        </p:spPr>
        <p:txBody>
          <a:bodyPr wrap="square">
            <a:spAutoFit/>
          </a:bodyPr>
          <a:lstStyle/>
          <a:p>
            <a:pPr algn="just"/>
            <a:r>
              <a:rPr lang="es-MX" b="0" i="0" dirty="0">
                <a:effectLst/>
                <a:latin typeface="verdana" panose="020B0604030504040204" pitchFamily="34" charset="0"/>
              </a:rPr>
              <a:t>En el contexto de la pandemia actual, esta investigación crea una aplicación web que permite monitorear el uso de la mascarilla protectora en ambientes públicos. Utilizando el </a:t>
            </a:r>
            <a:r>
              <a:rPr lang="es-MX" b="0" i="1" dirty="0" err="1">
                <a:effectLst/>
                <a:latin typeface="verdana" panose="020B0604030504040204" pitchFamily="34" charset="0"/>
              </a:rPr>
              <a:t>framework</a:t>
            </a:r>
            <a:r>
              <a:rPr lang="es-MX" b="0" i="0" dirty="0">
                <a:effectLst/>
                <a:latin typeface="verdana" panose="020B0604030504040204" pitchFamily="34" charset="0"/>
              </a:rPr>
              <a:t> </a:t>
            </a:r>
            <a:r>
              <a:rPr lang="es-MX" b="0" i="0" dirty="0" err="1">
                <a:effectLst/>
                <a:latin typeface="verdana" panose="020B0604030504040204" pitchFamily="34" charset="0"/>
              </a:rPr>
              <a:t>Flask</a:t>
            </a:r>
            <a:r>
              <a:rPr lang="es-MX" b="0" i="0" dirty="0">
                <a:effectLst/>
                <a:latin typeface="verdana" panose="020B0604030504040204" pitchFamily="34" charset="0"/>
              </a:rPr>
              <a:t>, en el lenguaje de Python, la aplicación cuenta con un panel de control que ayuda a visualizar los datos obtenidos. El proceso de detección utiliza el algoritmo </a:t>
            </a:r>
            <a:r>
              <a:rPr lang="es-MX" b="0" i="0" dirty="0" err="1">
                <a:effectLst/>
                <a:latin typeface="verdana" panose="020B0604030504040204" pitchFamily="34" charset="0"/>
              </a:rPr>
              <a:t>Haar</a:t>
            </a:r>
            <a:r>
              <a:rPr lang="es-MX" b="0" i="0" dirty="0">
                <a:effectLst/>
                <a:latin typeface="verdana" panose="020B0604030504040204" pitchFamily="34" charset="0"/>
              </a:rPr>
              <a:t> Cascade para clasificar rostros con y sin mascarillas protectoras. Como resultado, la aplicación web es liviana y permite detectar y almacenar en la nube las imágenes capturadas y la posibilidad de un mayor análisis de datos.</a:t>
            </a:r>
            <a:endParaRPr lang="es-MX" dirty="0"/>
          </a:p>
        </p:txBody>
      </p:sp>
      <p:pic>
        <p:nvPicPr>
          <p:cNvPr id="1026" name="Picture 2" descr="COVID-19: ¿qué ha cambiado para pasar de epidemia a pandemia?">
            <a:extLst>
              <a:ext uri="{FF2B5EF4-FFF2-40B4-BE49-F238E27FC236}">
                <a16:creationId xmlns:a16="http://schemas.microsoft.com/office/drawing/2014/main" id="{C55ADA1B-5CAC-E183-1009-2E90291C6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79230"/>
            <a:ext cx="6096000" cy="300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74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D499FC2-6EDA-04A4-A17E-213110453737}"/>
              </a:ext>
            </a:extLst>
          </p:cNvPr>
          <p:cNvSpPr txBox="1"/>
          <p:nvPr/>
        </p:nvSpPr>
        <p:spPr>
          <a:xfrm>
            <a:off x="1470990" y="1008536"/>
            <a:ext cx="9250018" cy="2585323"/>
          </a:xfrm>
          <a:prstGeom prst="rect">
            <a:avLst/>
          </a:prstGeom>
          <a:noFill/>
        </p:spPr>
        <p:txBody>
          <a:bodyPr wrap="square">
            <a:spAutoFit/>
          </a:bodyPr>
          <a:lstStyle/>
          <a:p>
            <a:pPr algn="just"/>
            <a:r>
              <a:rPr lang="es-MX" b="0" i="0" dirty="0">
                <a:effectLst/>
                <a:latin typeface="verdana" panose="020B0604030504040204" pitchFamily="34" charset="0"/>
              </a:rPr>
              <a:t>El nuevo virus recibió el nombre de SARS-CoV-2. Fue identificado como parte de la familia de los coronavirus, causante de la nueva enfermedad llamada COVID-19, cuya propagación por el mundo ha provocado un estado de emergencia de salud pública de importancia internacional, caracterizada por la OMS como una pandemia.</a:t>
            </a:r>
          </a:p>
          <a:p>
            <a:pPr algn="just"/>
            <a:r>
              <a:rPr lang="es-MX" b="0" i="0" dirty="0">
                <a:effectLst/>
                <a:latin typeface="verdana" panose="020B0604030504040204" pitchFamily="34" charset="0"/>
              </a:rPr>
              <a:t>Las medidas de aislamiento fueron necesarias porque la tasa de transmisión del virus es muy alta; ocurre de una persona a otra a través del tacto, </a:t>
            </a:r>
            <a:r>
              <a:rPr lang="es-MX" b="0" i="0" dirty="0" err="1">
                <a:effectLst/>
                <a:latin typeface="verdana" panose="020B0604030504040204" pitchFamily="34" charset="0"/>
              </a:rPr>
              <a:t>gotículas</a:t>
            </a:r>
            <a:r>
              <a:rPr lang="es-MX" b="0" i="0" dirty="0">
                <a:effectLst/>
                <a:latin typeface="verdana" panose="020B0604030504040204" pitchFamily="34" charset="0"/>
              </a:rPr>
              <a:t> de saliva, estornudos, tos, flemas, objetos o superficies contaminadas. </a:t>
            </a:r>
          </a:p>
        </p:txBody>
      </p:sp>
      <p:sp>
        <p:nvSpPr>
          <p:cNvPr id="4" name="CuadroTexto 3">
            <a:extLst>
              <a:ext uri="{FF2B5EF4-FFF2-40B4-BE49-F238E27FC236}">
                <a16:creationId xmlns:a16="http://schemas.microsoft.com/office/drawing/2014/main" id="{25728738-E1F4-C496-C468-44E2F7CDC99F}"/>
              </a:ext>
            </a:extLst>
          </p:cNvPr>
          <p:cNvSpPr txBox="1"/>
          <p:nvPr/>
        </p:nvSpPr>
        <p:spPr>
          <a:xfrm>
            <a:off x="4639917" y="291548"/>
            <a:ext cx="2912165" cy="369332"/>
          </a:xfrm>
          <a:prstGeom prst="rect">
            <a:avLst/>
          </a:prstGeom>
          <a:noFill/>
        </p:spPr>
        <p:txBody>
          <a:bodyPr wrap="square" rtlCol="0">
            <a:spAutoFit/>
          </a:bodyPr>
          <a:lstStyle/>
          <a:p>
            <a:r>
              <a:rPr lang="es-MX" b="1" dirty="0"/>
              <a:t>COMO SE TRANSMITE?</a:t>
            </a:r>
          </a:p>
        </p:txBody>
      </p:sp>
      <p:pic>
        <p:nvPicPr>
          <p:cNvPr id="2050" name="Picture 2" descr="Las consecuencias de la pandemia del coronavirus y lo que se debería hacer  | Heinrich Böll Stiftung | Bogotá office - Colombia">
            <a:extLst>
              <a:ext uri="{FF2B5EF4-FFF2-40B4-BE49-F238E27FC236}">
                <a16:creationId xmlns:a16="http://schemas.microsoft.com/office/drawing/2014/main" id="{441FECDD-ED5C-8544-E92D-AA75E5830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320" y="3593859"/>
            <a:ext cx="5269523" cy="276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232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356B061-897D-F1CF-C8ED-1B54DE8E2592}"/>
              </a:ext>
            </a:extLst>
          </p:cNvPr>
          <p:cNvSpPr txBox="1"/>
          <p:nvPr/>
        </p:nvSpPr>
        <p:spPr>
          <a:xfrm>
            <a:off x="1368284" y="1238506"/>
            <a:ext cx="8676861" cy="1754326"/>
          </a:xfrm>
          <a:prstGeom prst="rect">
            <a:avLst/>
          </a:prstGeom>
          <a:noFill/>
        </p:spPr>
        <p:txBody>
          <a:bodyPr wrap="square">
            <a:spAutoFit/>
          </a:bodyPr>
          <a:lstStyle/>
          <a:p>
            <a:pPr algn="just"/>
            <a:r>
              <a:rPr lang="es-MX" dirty="0">
                <a:latin typeface="Verdana" panose="020B0604030504040204" pitchFamily="34" charset="0"/>
                <a:ea typeface="Verdana" panose="020B0604030504040204" pitchFamily="34" charset="0"/>
              </a:rPr>
              <a:t>El alto nivel de contagio del SARS-CoV-2 ha hecho obligatorio el uso de mascarillas protectoras en varios países, como una alternativa efectiva y de bajo costo para contener la propagación del virus, ya que protege tanto al individuo que lo usa como a quienes lo rodean. Según estudios, incluso con la disminución de casos, el uso de mascarillas y otras medidas como la distancia social pueden extenderse hasta 2022 </a:t>
            </a:r>
          </a:p>
        </p:txBody>
      </p:sp>
      <p:sp>
        <p:nvSpPr>
          <p:cNvPr id="5" name="CuadroTexto 4">
            <a:extLst>
              <a:ext uri="{FF2B5EF4-FFF2-40B4-BE49-F238E27FC236}">
                <a16:creationId xmlns:a16="http://schemas.microsoft.com/office/drawing/2014/main" id="{67061E2F-6C45-DD2E-376A-57DC18080F21}"/>
              </a:ext>
            </a:extLst>
          </p:cNvPr>
          <p:cNvSpPr txBox="1"/>
          <p:nvPr/>
        </p:nvSpPr>
        <p:spPr>
          <a:xfrm>
            <a:off x="3813311" y="504447"/>
            <a:ext cx="3786809" cy="369332"/>
          </a:xfrm>
          <a:prstGeom prst="rect">
            <a:avLst/>
          </a:prstGeom>
          <a:noFill/>
        </p:spPr>
        <p:txBody>
          <a:bodyPr wrap="square">
            <a:spAutoFit/>
          </a:bodyPr>
          <a:lstStyle/>
          <a:p>
            <a:pPr algn="just"/>
            <a:r>
              <a:rPr lang="es-MX" b="1" dirty="0">
                <a:latin typeface="Verdana" panose="020B0604030504040204" pitchFamily="34" charset="0"/>
                <a:ea typeface="Verdana" panose="020B0604030504040204" pitchFamily="34" charset="0"/>
              </a:rPr>
              <a:t>Presentación del problema</a:t>
            </a:r>
          </a:p>
        </p:txBody>
      </p:sp>
      <p:pic>
        <p:nvPicPr>
          <p:cNvPr id="3074" name="Picture 2" descr="Qué es y cómo se origina una pandemia? - Conciencia por la vida">
            <a:extLst>
              <a:ext uri="{FF2B5EF4-FFF2-40B4-BE49-F238E27FC236}">
                <a16:creationId xmlns:a16="http://schemas.microsoft.com/office/drawing/2014/main" id="{D5E03356-F1C4-6197-88C2-1C57F9187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6" y="3278634"/>
            <a:ext cx="4555435" cy="307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36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76F3725-524D-6D8A-FA7D-BCE014EC59DE}"/>
              </a:ext>
            </a:extLst>
          </p:cNvPr>
          <p:cNvSpPr txBox="1"/>
          <p:nvPr/>
        </p:nvSpPr>
        <p:spPr>
          <a:xfrm>
            <a:off x="2208142" y="1296194"/>
            <a:ext cx="7775713" cy="1200329"/>
          </a:xfrm>
          <a:prstGeom prst="rect">
            <a:avLst/>
          </a:prstGeom>
          <a:noFill/>
        </p:spPr>
        <p:txBody>
          <a:bodyPr wrap="square">
            <a:spAutoFit/>
          </a:bodyPr>
          <a:lstStyle/>
          <a:p>
            <a:pPr algn="just"/>
            <a:r>
              <a:rPr lang="es-MX" b="0" i="0" dirty="0">
                <a:effectLst/>
                <a:latin typeface="verdana" panose="020B0604030504040204" pitchFamily="34" charset="0"/>
              </a:rPr>
              <a:t>Esta sección presenta iniciativas y estudios relacionados con el proyecto propuesto. Se presentan soluciones computacionales desarrolladas para minimizar el impacto de la pandemia de COVID-19.</a:t>
            </a:r>
          </a:p>
        </p:txBody>
      </p:sp>
      <p:sp>
        <p:nvSpPr>
          <p:cNvPr id="5" name="CuadroTexto 4">
            <a:extLst>
              <a:ext uri="{FF2B5EF4-FFF2-40B4-BE49-F238E27FC236}">
                <a16:creationId xmlns:a16="http://schemas.microsoft.com/office/drawing/2014/main" id="{2D344530-4667-F766-F377-A720C240275C}"/>
              </a:ext>
            </a:extLst>
          </p:cNvPr>
          <p:cNvSpPr txBox="1"/>
          <p:nvPr/>
        </p:nvSpPr>
        <p:spPr>
          <a:xfrm>
            <a:off x="4553778" y="332169"/>
            <a:ext cx="3084443" cy="369332"/>
          </a:xfrm>
          <a:prstGeom prst="rect">
            <a:avLst/>
          </a:prstGeom>
          <a:noFill/>
        </p:spPr>
        <p:txBody>
          <a:bodyPr wrap="square">
            <a:spAutoFit/>
          </a:bodyPr>
          <a:lstStyle/>
          <a:p>
            <a:pPr algn="l"/>
            <a:r>
              <a:rPr lang="es-MX" b="1" i="0" dirty="0">
                <a:effectLst/>
                <a:latin typeface="verdana" panose="020B0604030504040204" pitchFamily="34" charset="0"/>
              </a:rPr>
              <a:t>Estudio de viabilidad</a:t>
            </a:r>
          </a:p>
        </p:txBody>
      </p:sp>
      <p:pic>
        <p:nvPicPr>
          <p:cNvPr id="4098" name="Picture 2" descr="Cómo hacer un estudio de viabilidad para un Negocio - Blog Puritec de México">
            <a:extLst>
              <a:ext uri="{FF2B5EF4-FFF2-40B4-BE49-F238E27FC236}">
                <a16:creationId xmlns:a16="http://schemas.microsoft.com/office/drawing/2014/main" id="{34EDDD8E-D587-2E2B-4A51-9E4CE2D1C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98" y="3091216"/>
            <a:ext cx="5715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54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1989B65-3DE5-36F5-1FB1-4F7BDA6D410D}"/>
              </a:ext>
            </a:extLst>
          </p:cNvPr>
          <p:cNvSpPr txBox="1"/>
          <p:nvPr/>
        </p:nvSpPr>
        <p:spPr>
          <a:xfrm>
            <a:off x="848139" y="944869"/>
            <a:ext cx="10495722" cy="2308324"/>
          </a:xfrm>
          <a:prstGeom prst="rect">
            <a:avLst/>
          </a:prstGeom>
          <a:noFill/>
        </p:spPr>
        <p:txBody>
          <a:bodyPr wrap="square">
            <a:spAutoFit/>
          </a:bodyPr>
          <a:lstStyle/>
          <a:p>
            <a:pPr algn="just"/>
            <a:r>
              <a:rPr lang="es-MX" b="0" i="0" dirty="0">
                <a:effectLst/>
                <a:latin typeface="verdana" panose="020B0604030504040204" pitchFamily="34" charset="0"/>
              </a:rPr>
              <a:t>Incluso sin utilizar tecnologías de detección facial, vale la pena monitorear SIMI-SP, un sistema de monitoreo utilizado actualmente por el gobierno de São Paulo. El sistema crea un mapa de aglomeraciones y permite el seguimiento de la tasa de aislamiento social en los centros urbanos y los lugares más propicios para la proliferación de nuevos casos. Fue creado a partir de una asociación público-privada que involucra a operadores de telefonía móvil. No obstante, esta solución no es capaz de identificar si una persona está usando equipo de protección personal, como las mascarillas protectoras recomendadas por la OMS y de uso obligatorio en algunas ciudades.</a:t>
            </a:r>
          </a:p>
        </p:txBody>
      </p:sp>
      <p:sp>
        <p:nvSpPr>
          <p:cNvPr id="5" name="CuadroTexto 4">
            <a:extLst>
              <a:ext uri="{FF2B5EF4-FFF2-40B4-BE49-F238E27FC236}">
                <a16:creationId xmlns:a16="http://schemas.microsoft.com/office/drawing/2014/main" id="{4CA98988-E9AF-D446-193E-B5202E75EF73}"/>
              </a:ext>
            </a:extLst>
          </p:cNvPr>
          <p:cNvSpPr txBox="1"/>
          <p:nvPr/>
        </p:nvSpPr>
        <p:spPr>
          <a:xfrm>
            <a:off x="4480891" y="292413"/>
            <a:ext cx="3216965" cy="369332"/>
          </a:xfrm>
          <a:prstGeom prst="rect">
            <a:avLst/>
          </a:prstGeom>
          <a:noFill/>
        </p:spPr>
        <p:txBody>
          <a:bodyPr wrap="square">
            <a:spAutoFit/>
          </a:bodyPr>
          <a:lstStyle/>
          <a:p>
            <a:pPr algn="l"/>
            <a:r>
              <a:rPr lang="es-MX" b="1" i="0" dirty="0">
                <a:effectLst/>
                <a:latin typeface="verdana" panose="020B0604030504040204" pitchFamily="34" charset="0"/>
              </a:rPr>
              <a:t>Trabajos relacionados</a:t>
            </a:r>
          </a:p>
        </p:txBody>
      </p:sp>
      <p:pic>
        <p:nvPicPr>
          <p:cNvPr id="5122" name="Picture 2" descr="4 trabajos relacionados con el inglés que puedes desempeñar - Blog MIdleton  School">
            <a:extLst>
              <a:ext uri="{FF2B5EF4-FFF2-40B4-BE49-F238E27FC236}">
                <a16:creationId xmlns:a16="http://schemas.microsoft.com/office/drawing/2014/main" id="{35ABD1F7-6F33-4B41-9CFE-5251164CD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802" y="3429000"/>
            <a:ext cx="4888395" cy="326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23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7B7280C-7D5A-455C-F745-A79C53A8A7E7}"/>
              </a:ext>
            </a:extLst>
          </p:cNvPr>
          <p:cNvSpPr txBox="1"/>
          <p:nvPr/>
        </p:nvSpPr>
        <p:spPr>
          <a:xfrm>
            <a:off x="995570" y="955527"/>
            <a:ext cx="10402956" cy="2031325"/>
          </a:xfrm>
          <a:prstGeom prst="rect">
            <a:avLst/>
          </a:prstGeom>
          <a:noFill/>
        </p:spPr>
        <p:txBody>
          <a:bodyPr wrap="square">
            <a:spAutoFit/>
          </a:bodyPr>
          <a:lstStyle/>
          <a:p>
            <a:pPr algn="just"/>
            <a:r>
              <a:rPr lang="es-MX" b="0" i="0" dirty="0">
                <a:effectLst/>
                <a:latin typeface="verdana" panose="020B0604030504040204" pitchFamily="34" charset="0"/>
              </a:rPr>
              <a:t>De acuerdo con lo anterior, ante el escenario de una pandemia con alto riesgo de trasmisión por vías respiratorias, es necesario fiscalizar el uso de mascarillas por parte de la población en ambientes públicos, a fin de garantizar la efectividad de las medidas de prevención del contagio de COVID-19. Este articulo presenta las tecnologías utilizadas con el propósito de construir una solución para el monitoreo autónomo del uso de mascarillas de protección individual por parte de la población en entornos no controlados.</a:t>
            </a:r>
          </a:p>
        </p:txBody>
      </p:sp>
      <p:sp>
        <p:nvSpPr>
          <p:cNvPr id="5" name="CuadroTexto 4">
            <a:extLst>
              <a:ext uri="{FF2B5EF4-FFF2-40B4-BE49-F238E27FC236}">
                <a16:creationId xmlns:a16="http://schemas.microsoft.com/office/drawing/2014/main" id="{9D4F76CA-2CF8-5F19-CAF7-38B67E9432B6}"/>
              </a:ext>
            </a:extLst>
          </p:cNvPr>
          <p:cNvSpPr txBox="1"/>
          <p:nvPr/>
        </p:nvSpPr>
        <p:spPr>
          <a:xfrm>
            <a:off x="5237922" y="358673"/>
            <a:ext cx="1918252" cy="369332"/>
          </a:xfrm>
          <a:prstGeom prst="rect">
            <a:avLst/>
          </a:prstGeom>
          <a:noFill/>
        </p:spPr>
        <p:txBody>
          <a:bodyPr wrap="square">
            <a:spAutoFit/>
          </a:bodyPr>
          <a:lstStyle/>
          <a:p>
            <a:pPr algn="l"/>
            <a:r>
              <a:rPr lang="es-MX" b="1" i="0" dirty="0">
                <a:effectLst/>
                <a:latin typeface="verdana" panose="020B0604030504040204" pitchFamily="34" charset="0"/>
              </a:rPr>
              <a:t>Justificación</a:t>
            </a:r>
          </a:p>
        </p:txBody>
      </p:sp>
      <p:pic>
        <p:nvPicPr>
          <p:cNvPr id="6146" name="Picture 2" descr="Definición de justificación - Qué es, Significado y Concepto">
            <a:extLst>
              <a:ext uri="{FF2B5EF4-FFF2-40B4-BE49-F238E27FC236}">
                <a16:creationId xmlns:a16="http://schemas.microsoft.com/office/drawing/2014/main" id="{D8230153-B21C-4450-79F1-54AF0D158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069" y="2986852"/>
            <a:ext cx="3723861" cy="3723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5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6F00D50-4544-B93A-83F9-C404B88FA0A1}"/>
              </a:ext>
            </a:extLst>
          </p:cNvPr>
          <p:cNvSpPr txBox="1"/>
          <p:nvPr/>
        </p:nvSpPr>
        <p:spPr>
          <a:xfrm>
            <a:off x="808382" y="1447154"/>
            <a:ext cx="10283687" cy="2308324"/>
          </a:xfrm>
          <a:prstGeom prst="rect">
            <a:avLst/>
          </a:prstGeom>
          <a:noFill/>
        </p:spPr>
        <p:txBody>
          <a:bodyPr wrap="square">
            <a:spAutoFit/>
          </a:bodyPr>
          <a:lstStyle/>
          <a:p>
            <a:pPr algn="just"/>
            <a:r>
              <a:rPr lang="es-MX" b="0" i="0" dirty="0">
                <a:effectLst/>
                <a:latin typeface="verdana" panose="020B0604030504040204" pitchFamily="34" charset="0"/>
              </a:rPr>
              <a:t>El clasificador utilizado en la aplicación está basado en las técnicas propuestas por viola y jone en el método </a:t>
            </a:r>
            <a:r>
              <a:rPr lang="es-MX" b="0" i="1" dirty="0" err="1">
                <a:effectLst/>
                <a:latin typeface="verdana" panose="020B0604030504040204" pitchFamily="34" charset="0"/>
              </a:rPr>
              <a:t>Haar</a:t>
            </a:r>
            <a:r>
              <a:rPr lang="es-MX" b="0" i="1" dirty="0">
                <a:effectLst/>
                <a:latin typeface="verdana" panose="020B0604030504040204" pitchFamily="34" charset="0"/>
              </a:rPr>
              <a:t> Cascade</a:t>
            </a:r>
            <a:r>
              <a:rPr lang="es-MX" dirty="0">
                <a:latin typeface="verdana" panose="020B0604030504040204" pitchFamily="34" charset="0"/>
              </a:rPr>
              <a:t>, </a:t>
            </a:r>
            <a:r>
              <a:rPr lang="es-MX" b="0" i="0" dirty="0">
                <a:effectLst/>
                <a:latin typeface="verdana" panose="020B0604030504040204" pitchFamily="34" charset="0"/>
              </a:rPr>
              <a:t>hasta ahora especializado en el rostro frontal, de personas y otros. Sin embargo, el proceso de clasificación requiere procesar previamente las imágenes.</a:t>
            </a:r>
          </a:p>
          <a:p>
            <a:pPr algn="just"/>
            <a:r>
              <a:rPr lang="es-MX" b="0" i="0" dirty="0">
                <a:effectLst/>
                <a:latin typeface="verdana" panose="020B0604030504040204" pitchFamily="34" charset="0"/>
              </a:rPr>
              <a:t>Las imágenes en el sistema informático son matrices con tres dimensiones, organizadas por colores, ancho y alto. En el paso de procesamiento de imágenes, se definen su altura y ancho predeterminados, de modo que todas tengan el mismo tamaño en pixeles.</a:t>
            </a:r>
          </a:p>
        </p:txBody>
      </p:sp>
      <p:sp>
        <p:nvSpPr>
          <p:cNvPr id="5" name="CuadroTexto 4">
            <a:extLst>
              <a:ext uri="{FF2B5EF4-FFF2-40B4-BE49-F238E27FC236}">
                <a16:creationId xmlns:a16="http://schemas.microsoft.com/office/drawing/2014/main" id="{6B354213-FF4D-32A5-03CE-90B4E4A03647}"/>
              </a:ext>
            </a:extLst>
          </p:cNvPr>
          <p:cNvSpPr txBox="1"/>
          <p:nvPr/>
        </p:nvSpPr>
        <p:spPr>
          <a:xfrm>
            <a:off x="4520648" y="332168"/>
            <a:ext cx="3150704" cy="369332"/>
          </a:xfrm>
          <a:prstGeom prst="rect">
            <a:avLst/>
          </a:prstGeom>
          <a:noFill/>
        </p:spPr>
        <p:txBody>
          <a:bodyPr wrap="square">
            <a:spAutoFit/>
          </a:bodyPr>
          <a:lstStyle/>
          <a:p>
            <a:pPr algn="just"/>
            <a:r>
              <a:rPr lang="es-MX" b="1" i="0" dirty="0">
                <a:effectLst/>
                <a:latin typeface="verdana" panose="020B0604030504040204" pitchFamily="34" charset="0"/>
              </a:rPr>
              <a:t>Algoritmo clasificador</a:t>
            </a:r>
          </a:p>
        </p:txBody>
      </p:sp>
      <p:pic>
        <p:nvPicPr>
          <p:cNvPr id="7170" name="Picture 2" descr="Qué es un Algoritmo? Ejemplos de uso en Informática">
            <a:extLst>
              <a:ext uri="{FF2B5EF4-FFF2-40B4-BE49-F238E27FC236}">
                <a16:creationId xmlns:a16="http://schemas.microsoft.com/office/drawing/2014/main" id="{3A8699E0-97C8-6CA1-B75E-1853F94FF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185" y="3755478"/>
            <a:ext cx="4859630" cy="2308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32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AEF3F39-1709-3EE0-1397-0A75DC15BA15}"/>
              </a:ext>
            </a:extLst>
          </p:cNvPr>
          <p:cNvSpPr txBox="1"/>
          <p:nvPr/>
        </p:nvSpPr>
        <p:spPr>
          <a:xfrm>
            <a:off x="1046922" y="754861"/>
            <a:ext cx="10747513" cy="3139321"/>
          </a:xfrm>
          <a:prstGeom prst="rect">
            <a:avLst/>
          </a:prstGeom>
          <a:noFill/>
        </p:spPr>
        <p:txBody>
          <a:bodyPr wrap="square">
            <a:spAutoFit/>
          </a:bodyPr>
          <a:lstStyle/>
          <a:p>
            <a:pPr algn="just"/>
            <a:r>
              <a:rPr lang="es-MX" b="0" i="0" dirty="0">
                <a:effectLst/>
                <a:latin typeface="verdana" panose="020B0604030504040204" pitchFamily="34" charset="0"/>
              </a:rPr>
              <a:t>Considerando la pandemia de COVID-19 y la necesidad de cuidados con respecto a la proliferación del virus, este trabajo presenta una aplicación del uso de técnicas de visión por computadora para monitorear el uso de mascarillas faciales. Se ha desarrollado una aplicación web que permite detectar y registrar imágenes de rostros de personas que no llevan mascarillas, una aplicación que se puede implementar fácilmente en dispositivos de bajo costo.</a:t>
            </a:r>
          </a:p>
          <a:p>
            <a:pPr algn="just"/>
            <a:r>
              <a:rPr lang="es-MX" b="0" i="0" dirty="0">
                <a:effectLst/>
                <a:latin typeface="verdana" panose="020B0604030504040204" pitchFamily="34" charset="0"/>
              </a:rPr>
              <a:t>El sistema pudo detectar rostros que no tenían una mascarilla protectora con una precisión del 63 % y registrar las ocurrencias en una base de datos. Esto permite que los responsables de un determinado entorno, donde se monitorea la aplicación, puedan rastrear la necesidad de implementar medidas eficaces para combatir y prevenir el contagio.</a:t>
            </a:r>
          </a:p>
        </p:txBody>
      </p:sp>
      <p:sp>
        <p:nvSpPr>
          <p:cNvPr id="6" name="CuadroTexto 5">
            <a:extLst>
              <a:ext uri="{FF2B5EF4-FFF2-40B4-BE49-F238E27FC236}">
                <a16:creationId xmlns:a16="http://schemas.microsoft.com/office/drawing/2014/main" id="{7D628EA1-0619-CDDD-90B7-565BFE5AA971}"/>
              </a:ext>
            </a:extLst>
          </p:cNvPr>
          <p:cNvSpPr txBox="1"/>
          <p:nvPr/>
        </p:nvSpPr>
        <p:spPr>
          <a:xfrm>
            <a:off x="5105959" y="156577"/>
            <a:ext cx="1970701" cy="369332"/>
          </a:xfrm>
          <a:prstGeom prst="rect">
            <a:avLst/>
          </a:prstGeom>
          <a:noFill/>
        </p:spPr>
        <p:txBody>
          <a:bodyPr wrap="square">
            <a:spAutoFit/>
          </a:bodyPr>
          <a:lstStyle/>
          <a:p>
            <a:pPr algn="l"/>
            <a:r>
              <a:rPr lang="es-MX" b="1" i="0" cap="all" dirty="0">
                <a:effectLst/>
                <a:latin typeface="verdana" panose="020B0604030504040204" pitchFamily="34" charset="0"/>
              </a:rPr>
              <a:t>CONCLUSIÓN</a:t>
            </a:r>
          </a:p>
        </p:txBody>
      </p:sp>
    </p:spTree>
    <p:extLst>
      <p:ext uri="{BB962C8B-B14F-4D97-AF65-F5344CB8AC3E}">
        <p14:creationId xmlns:p14="http://schemas.microsoft.com/office/powerpoint/2010/main" val="4488467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36</TotalTime>
  <Words>756</Words>
  <Application>Microsoft Office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Tw Cen MT</vt:lpstr>
      <vt:lpstr>Verdana</vt:lpstr>
      <vt:lpstr>Verdana</vt:lpstr>
      <vt:lpstr>Circuito</vt:lpstr>
      <vt:lpstr>Aplicación de inteligencia artificial para monitorear el uso de mascarillas de protección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inteligencia artificial para monitorear el uso de mascarillas de protección</dc:title>
  <dc:creator>Carlos Vega</dc:creator>
  <cp:lastModifiedBy>Carlos Vega</cp:lastModifiedBy>
  <cp:revision>1</cp:revision>
  <dcterms:created xsi:type="dcterms:W3CDTF">2022-06-02T15:21:35Z</dcterms:created>
  <dcterms:modified xsi:type="dcterms:W3CDTF">2022-06-08T01:46:32Z</dcterms:modified>
</cp:coreProperties>
</file>