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95" d="100"/>
          <a:sy n="95" d="100"/>
        </p:scale>
        <p:origin x="113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355-17A4-40E5-985D-1E1CFE7EFBDC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AE8-0711-44A8-B224-EA130EE184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01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355-17A4-40E5-985D-1E1CFE7EFBDC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AE8-0711-44A8-B224-EA130EE184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473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355-17A4-40E5-985D-1E1CFE7EFBDC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AE8-0711-44A8-B224-EA130EE184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391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355-17A4-40E5-985D-1E1CFE7EFBDC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AE8-0711-44A8-B224-EA130EE184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8282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355-17A4-40E5-985D-1E1CFE7EFBDC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AE8-0711-44A8-B224-EA130EE184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536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355-17A4-40E5-985D-1E1CFE7EFBDC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AE8-0711-44A8-B224-EA130EE184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390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355-17A4-40E5-985D-1E1CFE7EFBDC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AE8-0711-44A8-B224-EA130EE184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355-17A4-40E5-985D-1E1CFE7EFBDC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AE8-0711-44A8-B224-EA130EE184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1406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355-17A4-40E5-985D-1E1CFE7EFBDC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AE8-0711-44A8-B224-EA130EE184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200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355-17A4-40E5-985D-1E1CFE7EFBDC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AE8-0711-44A8-B224-EA130EE184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76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4355-17A4-40E5-985D-1E1CFE7EFBDC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ACAE8-0711-44A8-B224-EA130EE184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871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A4355-17A4-40E5-985D-1E1CFE7EFBDC}" type="datetimeFigureOut">
              <a:rPr lang="es-CO" smtClean="0"/>
              <a:t>25/09/2024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CAE8-0711-44A8-B224-EA130EE184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888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Avatar, personas, &lt;strong&gt;persona&lt;/strong&gt;, negocios Stock de Foto gratis - Public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3" y="734452"/>
            <a:ext cx="803789" cy="803789"/>
          </a:xfrm>
          <a:prstGeom prst="rect">
            <a:avLst/>
          </a:prstGeom>
        </p:spPr>
      </p:pic>
      <p:pic>
        <p:nvPicPr>
          <p:cNvPr id="5" name="Imagen 4" descr="&lt;strong&gt;Call&lt;/strong&gt; &lt;strong&gt;Center&lt;/strong&gt; Operator Free Stock Photo - Public Domain Picture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64" y="870596"/>
            <a:ext cx="767375" cy="767375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1064930" y="1355162"/>
            <a:ext cx="2485030" cy="77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/>
          <p:cNvSpPr txBox="1"/>
          <p:nvPr/>
        </p:nvSpPr>
        <p:spPr>
          <a:xfrm>
            <a:off x="1486885" y="2294787"/>
            <a:ext cx="14414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000" dirty="0"/>
              <a:t>Nombre Completo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000" dirty="0"/>
              <a:t># Documento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000" dirty="0"/>
              <a:t>Dirección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000" dirty="0"/>
              <a:t>Ciudad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000" dirty="0"/>
              <a:t>Barrio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000" dirty="0"/>
              <a:t>No. Teléfono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0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1000" dirty="0"/>
              <a:t>Forma de Pago 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1525657" y="859348"/>
            <a:ext cx="1552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Provee la Información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16718" y="1532765"/>
            <a:ext cx="890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Comprador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3451560" y="1759967"/>
            <a:ext cx="1271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>
                <a:solidFill>
                  <a:schemeClr val="accent6">
                    <a:lumMod val="75000"/>
                  </a:schemeClr>
                </a:solidFill>
              </a:rPr>
              <a:t>Vendedora EKLAT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1228617" y="1663137"/>
            <a:ext cx="2079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CO" sz="1000" dirty="0"/>
              <a:t>Envía la formula, si es para lentes Formulados</a:t>
            </a:r>
          </a:p>
          <a:p>
            <a:pPr marL="228600" indent="-228600">
              <a:buAutoNum type="arabicPeriod"/>
            </a:pPr>
            <a:r>
              <a:rPr lang="es-CO" sz="1000" dirty="0"/>
              <a:t>Si hay acuerdo de compra envía la siguiente información:</a:t>
            </a:r>
          </a:p>
        </p:txBody>
      </p:sp>
      <p:sp>
        <p:nvSpPr>
          <p:cNvPr id="20" name="CuadroTexto 19"/>
          <p:cNvSpPr txBox="1"/>
          <p:nvPr/>
        </p:nvSpPr>
        <p:spPr>
          <a:xfrm>
            <a:off x="4967455" y="1048624"/>
            <a:ext cx="99634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Llenar formulario de Orden de Laboratorio</a:t>
            </a:r>
          </a:p>
        </p:txBody>
      </p:sp>
      <p:sp>
        <p:nvSpPr>
          <p:cNvPr id="21" name="Llaves 20"/>
          <p:cNvSpPr/>
          <p:nvPr/>
        </p:nvSpPr>
        <p:spPr>
          <a:xfrm>
            <a:off x="1394606" y="2319954"/>
            <a:ext cx="1609158" cy="13234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CuadroTexto 21"/>
          <p:cNvSpPr txBox="1"/>
          <p:nvPr/>
        </p:nvSpPr>
        <p:spPr>
          <a:xfrm>
            <a:off x="6006515" y="109057"/>
            <a:ext cx="61239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CO" sz="1000" dirty="0"/>
              <a:t>Fecha (</a:t>
            </a:r>
            <a:r>
              <a:rPr lang="es-CO" sz="1000" dirty="0">
                <a:solidFill>
                  <a:srgbClr val="FF0000"/>
                </a:solidFill>
              </a:rPr>
              <a:t>indispensable</a:t>
            </a:r>
            <a:r>
              <a:rPr lang="es-CO" sz="1000" dirty="0"/>
              <a:t>)</a:t>
            </a:r>
          </a:p>
          <a:p>
            <a:pPr marL="228600" indent="-228600">
              <a:buAutoNum type="arabicPeriod"/>
            </a:pPr>
            <a:r>
              <a:rPr lang="es-CO" sz="1000" dirty="0"/>
              <a:t>Información de la formula de Optometría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s-CO" sz="1000" dirty="0"/>
              <a:t>OD (Esfera – Cilindro – Eje – Adición – DP)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s-CO" sz="1000" dirty="0"/>
              <a:t>OI  </a:t>
            </a:r>
            <a:r>
              <a:rPr lang="es-MX" sz="1000" dirty="0"/>
              <a:t>(Esfera – Cilindro – Eje – Adición – DP)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s-CO" sz="1000" dirty="0"/>
              <a:t>Si y Solo si existen valores es obligatorio: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CO" sz="1000" dirty="0">
                <a:solidFill>
                  <a:srgbClr val="FF0000"/>
                </a:solidFill>
              </a:rPr>
              <a:t>Si hay Cilindro</a:t>
            </a:r>
            <a:r>
              <a:rPr lang="es-CO" sz="1000" dirty="0"/>
              <a:t> debe llevar valores en </a:t>
            </a:r>
            <a:r>
              <a:rPr lang="es-CO" sz="1000" dirty="0">
                <a:solidFill>
                  <a:srgbClr val="FF0000"/>
                </a:solidFill>
              </a:rPr>
              <a:t>EJE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s-CO" sz="1000" dirty="0">
                <a:solidFill>
                  <a:srgbClr val="FF0000"/>
                </a:solidFill>
              </a:rPr>
              <a:t>Si hay Adición  </a:t>
            </a:r>
            <a:r>
              <a:rPr lang="es-CO" sz="1000" dirty="0"/>
              <a:t>debe llevar valores en </a:t>
            </a:r>
            <a:r>
              <a:rPr lang="es-CO" sz="1000" dirty="0">
                <a:solidFill>
                  <a:srgbClr val="FF0000"/>
                </a:solidFill>
              </a:rPr>
              <a:t>DP </a:t>
            </a:r>
            <a:r>
              <a:rPr lang="es-CO" sz="1000" dirty="0"/>
              <a:t>y</a:t>
            </a:r>
            <a:r>
              <a:rPr lang="es-CO" sz="1000" dirty="0">
                <a:solidFill>
                  <a:srgbClr val="FF0000"/>
                </a:solidFill>
              </a:rPr>
              <a:t> AF</a:t>
            </a:r>
            <a:endParaRPr lang="es-CO" sz="1000" dirty="0"/>
          </a:p>
          <a:p>
            <a:pPr marL="228600" indent="-228600">
              <a:buFont typeface="+mj-lt"/>
              <a:buAutoNum type="arabicPeriod"/>
            </a:pPr>
            <a:r>
              <a:rPr lang="es-CO" sz="1000" dirty="0" err="1"/>
              <a:t>Ref</a:t>
            </a:r>
            <a:r>
              <a:rPr lang="es-CO" sz="1000" dirty="0"/>
              <a:t> Montura y color: </a:t>
            </a:r>
            <a:r>
              <a:rPr lang="es-CO" sz="1000" dirty="0">
                <a:solidFill>
                  <a:srgbClr val="FF0000"/>
                </a:solidFill>
              </a:rPr>
              <a:t>Indispensable</a:t>
            </a:r>
            <a:r>
              <a:rPr lang="es-CO" sz="100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1000" dirty="0"/>
              <a:t>Material Lentes: </a:t>
            </a:r>
            <a:r>
              <a:rPr lang="es-CO" sz="1000" dirty="0">
                <a:solidFill>
                  <a:srgbClr val="FF0000"/>
                </a:solidFill>
              </a:rPr>
              <a:t>Indispensable</a:t>
            </a:r>
            <a:r>
              <a:rPr lang="es-CO" sz="100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1000" dirty="0"/>
              <a:t>AR: </a:t>
            </a:r>
            <a:r>
              <a:rPr lang="es-CO" sz="1000" dirty="0">
                <a:solidFill>
                  <a:srgbClr val="FF0000"/>
                </a:solidFill>
              </a:rPr>
              <a:t>Deberá seleccionar entre</a:t>
            </a:r>
            <a:r>
              <a:rPr lang="es-CO" sz="1000" dirty="0"/>
              <a:t>: Blanco __ Green___ Blue Block ___ Otro _____ Cual ________ </a:t>
            </a:r>
            <a:r>
              <a:rPr lang="es-MX" sz="1000" dirty="0"/>
              <a:t>(</a:t>
            </a:r>
            <a:r>
              <a:rPr lang="es-MX" sz="1000" dirty="0">
                <a:solidFill>
                  <a:srgbClr val="FF0000"/>
                </a:solidFill>
              </a:rPr>
              <a:t>Si pone OTRO</a:t>
            </a:r>
            <a:r>
              <a:rPr lang="es-MX" sz="1000" dirty="0"/>
              <a:t>, Obligatorio poner CUAL </a:t>
            </a:r>
            <a:endParaRPr lang="es-CO" sz="1000" dirty="0"/>
          </a:p>
          <a:p>
            <a:pPr marL="228600" indent="-228600">
              <a:buFont typeface="+mj-lt"/>
              <a:buAutoNum type="arabicPeriod"/>
            </a:pPr>
            <a:r>
              <a:rPr lang="es-CO" sz="1000" dirty="0"/>
              <a:t>Fotocromático: </a:t>
            </a:r>
            <a:r>
              <a:rPr lang="es-CO" sz="1000" dirty="0">
                <a:solidFill>
                  <a:srgbClr val="FF0000"/>
                </a:solidFill>
              </a:rPr>
              <a:t>Deberá Seleccionar entre</a:t>
            </a:r>
            <a:r>
              <a:rPr lang="es-CO" sz="1000" dirty="0"/>
              <a:t>: SI_____ NO_____ CUAL_______________ (</a:t>
            </a:r>
            <a:r>
              <a:rPr lang="es-CO" sz="1000" dirty="0">
                <a:solidFill>
                  <a:srgbClr val="FF0000"/>
                </a:solidFill>
              </a:rPr>
              <a:t>Si pone SI</a:t>
            </a:r>
            <a:r>
              <a:rPr lang="es-CO" sz="1000" dirty="0"/>
              <a:t>, Obligatorio poner CUAL  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1000" dirty="0"/>
              <a:t>Deberá obligatoriamente seleccionar una de las siguientes opciones: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CO" sz="1000" dirty="0"/>
              <a:t>Progresivo (Si selecciona es </a:t>
            </a:r>
            <a:r>
              <a:rPr lang="es-CO" sz="1000" dirty="0">
                <a:solidFill>
                  <a:srgbClr val="FF0000"/>
                </a:solidFill>
              </a:rPr>
              <a:t>Obligatorio Seleccionar la gama</a:t>
            </a:r>
            <a:r>
              <a:rPr lang="es-CO" sz="1000" dirty="0"/>
              <a:t>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CO" sz="1000" dirty="0"/>
              <a:t>Premium  ______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CO" sz="1000" dirty="0"/>
              <a:t>Alta           ______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CO" sz="1000" dirty="0"/>
              <a:t>Media       ______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CO" sz="1000" dirty="0"/>
              <a:t>Monofocal: </a:t>
            </a:r>
            <a:r>
              <a:rPr lang="es-MX" sz="1000" dirty="0"/>
              <a:t>(Si selecciona es </a:t>
            </a:r>
            <a:r>
              <a:rPr lang="es-MX" sz="1000" dirty="0">
                <a:solidFill>
                  <a:srgbClr val="FF0000"/>
                </a:solidFill>
              </a:rPr>
              <a:t>Obligatorio marcar</a:t>
            </a:r>
            <a:r>
              <a:rPr lang="es-MX" sz="1000" dirty="0"/>
              <a:t>)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CO" sz="1000" dirty="0"/>
              <a:t>Terminado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CO" sz="1000" dirty="0"/>
              <a:t>Extrarrango</a:t>
            </a:r>
          </a:p>
          <a:p>
            <a:pPr marL="1143000" lvl="2" indent="-228600">
              <a:buFont typeface="+mj-lt"/>
              <a:buAutoNum type="arabicPeriod"/>
            </a:pPr>
            <a:r>
              <a:rPr lang="es-CO" sz="1000" dirty="0"/>
              <a:t>Tallado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CO" sz="1000" dirty="0"/>
              <a:t>Bifocal Invisible</a:t>
            </a:r>
          </a:p>
          <a:p>
            <a:pPr marL="685800" lvl="1" indent="-228600">
              <a:buFont typeface="+mj-lt"/>
              <a:buAutoNum type="arabicPeriod"/>
            </a:pPr>
            <a:r>
              <a:rPr lang="es-CO" sz="1000" dirty="0"/>
              <a:t>Bifocal Flat Top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1000" dirty="0"/>
              <a:t>Corredor (Opcional)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1000" dirty="0"/>
              <a:t>Cambiar la palabra </a:t>
            </a:r>
            <a:r>
              <a:rPr lang="es-CO" sz="1000" dirty="0">
                <a:solidFill>
                  <a:srgbClr val="FF0000"/>
                </a:solidFill>
              </a:rPr>
              <a:t>ADICIONAL por OBSERVACIONES (Opcional) 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1000" dirty="0"/>
              <a:t>Ordenado a: (Se escribe el nombre del paciente) </a:t>
            </a:r>
            <a:r>
              <a:rPr lang="es-CO" sz="1000" dirty="0">
                <a:solidFill>
                  <a:srgbClr val="FF0000"/>
                </a:solidFill>
              </a:rPr>
              <a:t>Obligatorio</a:t>
            </a:r>
          </a:p>
          <a:p>
            <a:pPr marL="228600" indent="-228600">
              <a:buFont typeface="+mj-lt"/>
              <a:buAutoNum type="arabicPeriod"/>
            </a:pPr>
            <a:r>
              <a:rPr lang="es-CO" sz="1000" dirty="0"/>
              <a:t>Ordenado por: (Se escribe el nombre de la Vendedora) </a:t>
            </a:r>
            <a:r>
              <a:rPr lang="es-CO" sz="1000" dirty="0">
                <a:solidFill>
                  <a:srgbClr val="FF0000"/>
                </a:solidFill>
              </a:rPr>
              <a:t>Obligatorio</a:t>
            </a:r>
            <a:r>
              <a:rPr lang="es-CO" sz="1000" dirty="0"/>
              <a:t> </a:t>
            </a:r>
          </a:p>
        </p:txBody>
      </p:sp>
      <p:cxnSp>
        <p:nvCxnSpPr>
          <p:cNvPr id="3" name="Conector recto de flecha 2"/>
          <p:cNvCxnSpPr/>
          <p:nvPr/>
        </p:nvCxnSpPr>
        <p:spPr>
          <a:xfrm>
            <a:off x="4341343" y="1433032"/>
            <a:ext cx="6381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echa doblada hacia arriba 13"/>
          <p:cNvSpPr/>
          <p:nvPr/>
        </p:nvSpPr>
        <p:spPr>
          <a:xfrm rot="5400000">
            <a:off x="597565" y="1761860"/>
            <a:ext cx="378692" cy="39936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CuadroTexto 24"/>
          <p:cNvSpPr txBox="1"/>
          <p:nvPr/>
        </p:nvSpPr>
        <p:spPr>
          <a:xfrm>
            <a:off x="125835" y="4223118"/>
            <a:ext cx="860760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CO" sz="1200" dirty="0"/>
              <a:t>Llenar el formulario orden de pedido</a:t>
            </a:r>
          </a:p>
        </p:txBody>
      </p:sp>
      <p:cxnSp>
        <p:nvCxnSpPr>
          <p:cNvPr id="41" name="Conector recto 40"/>
          <p:cNvCxnSpPr/>
          <p:nvPr/>
        </p:nvCxnSpPr>
        <p:spPr>
          <a:xfrm>
            <a:off x="3308237" y="1532765"/>
            <a:ext cx="0" cy="2259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>
            <a:off x="3307535" y="1532765"/>
            <a:ext cx="33328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627520" y="3791824"/>
            <a:ext cx="26690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>
            <a:off x="618233" y="3791824"/>
            <a:ext cx="9287" cy="341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/>
          <p:cNvSpPr txBox="1"/>
          <p:nvPr/>
        </p:nvSpPr>
        <p:spPr>
          <a:xfrm>
            <a:off x="1008710" y="3758268"/>
            <a:ext cx="51488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s-CO" sz="900" dirty="0">
                <a:solidFill>
                  <a:srgbClr val="FF0000"/>
                </a:solidFill>
              </a:rPr>
              <a:t>El #</a:t>
            </a:r>
            <a:r>
              <a:rPr lang="es-CO" sz="900" dirty="0"/>
              <a:t> de la Orden de Laboratorio  y Orden de Pedido </a:t>
            </a:r>
            <a:r>
              <a:rPr lang="es-CO" sz="900" dirty="0">
                <a:solidFill>
                  <a:srgbClr val="FF0000"/>
                </a:solidFill>
              </a:rPr>
              <a:t>IGUALES</a:t>
            </a:r>
          </a:p>
          <a:p>
            <a:pPr marL="228600" indent="-228600">
              <a:buFontTx/>
              <a:buAutoNum type="arabicPeriod"/>
            </a:pPr>
            <a:r>
              <a:rPr lang="es-CO" sz="900" dirty="0"/>
              <a:t>Fecha (</a:t>
            </a:r>
            <a:r>
              <a:rPr lang="es-CO" sz="900" dirty="0">
                <a:solidFill>
                  <a:srgbClr val="FF0000"/>
                </a:solidFill>
              </a:rPr>
              <a:t>Obligatorio</a:t>
            </a:r>
            <a:r>
              <a:rPr lang="es-CO" sz="9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s-CO" sz="900" dirty="0"/>
              <a:t>Nombre Laboratorio  Fabricante (</a:t>
            </a:r>
            <a:r>
              <a:rPr lang="es-CO" sz="900" dirty="0">
                <a:solidFill>
                  <a:srgbClr val="FF0000"/>
                </a:solidFill>
              </a:rPr>
              <a:t>indispensable</a:t>
            </a:r>
            <a:r>
              <a:rPr lang="es-CO" sz="9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s-CO" sz="900" dirty="0"/>
              <a:t>Vendedor (</a:t>
            </a:r>
            <a:r>
              <a:rPr lang="es-CO" sz="900" dirty="0">
                <a:solidFill>
                  <a:srgbClr val="FF0000"/>
                </a:solidFill>
              </a:rPr>
              <a:t>Obligatorio</a:t>
            </a:r>
            <a:r>
              <a:rPr lang="es-CO" sz="9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s-CO" sz="900" dirty="0"/>
              <a:t>Nombre y Apellidos proporcionados por el cliente (</a:t>
            </a:r>
            <a:r>
              <a:rPr lang="es-CO" sz="900" dirty="0">
                <a:solidFill>
                  <a:srgbClr val="FF0000"/>
                </a:solidFill>
              </a:rPr>
              <a:t>indispensable</a:t>
            </a:r>
            <a:r>
              <a:rPr lang="es-CO" sz="900" dirty="0"/>
              <a:t>)</a:t>
            </a:r>
          </a:p>
          <a:p>
            <a:pPr marL="228600" indent="-228600">
              <a:buAutoNum type="arabicPeriod"/>
            </a:pPr>
            <a:r>
              <a:rPr lang="es-CO" sz="900" dirty="0">
                <a:solidFill>
                  <a:srgbClr val="FF0000"/>
                </a:solidFill>
              </a:rPr>
              <a:t>Identificación</a:t>
            </a:r>
            <a:r>
              <a:rPr lang="es-CO" sz="900" dirty="0"/>
              <a:t> (</a:t>
            </a:r>
            <a:r>
              <a:rPr lang="es-CO" sz="900" b="1" u="sng" dirty="0"/>
              <a:t>Seleccionar entre</a:t>
            </a:r>
            <a:r>
              <a:rPr lang="es-CO" sz="900" dirty="0"/>
              <a:t>: </a:t>
            </a:r>
            <a:r>
              <a:rPr lang="es-MX" sz="900" dirty="0"/>
              <a:t>Registro Civil, Tarjeta de Identidad, Cedula Ciudadanía, Tarjeta Extranjería, Cedula Extranjería, NIT, # Pasaporte, Documento Identidad Extranjero, NUIP, PEP, Salvoconducto de Permanencia, PPT)</a:t>
            </a:r>
            <a:r>
              <a:rPr lang="es-CO" sz="900" dirty="0"/>
              <a:t>y Adicionar el numero proporcionado</a:t>
            </a:r>
            <a:r>
              <a:rPr lang="es-CO" sz="900" dirty="0">
                <a:solidFill>
                  <a:srgbClr val="FF0000"/>
                </a:solidFill>
              </a:rPr>
              <a:t>  (Obligatorio)</a:t>
            </a:r>
            <a:endParaRPr lang="es-CO" sz="900" dirty="0"/>
          </a:p>
          <a:p>
            <a:pPr marL="228600" indent="-228600">
              <a:buAutoNum type="arabicPeriod"/>
            </a:pPr>
            <a:r>
              <a:rPr lang="es-CO" sz="900" dirty="0"/>
              <a:t>Dirección de entrega </a:t>
            </a:r>
            <a:r>
              <a:rPr lang="es-CO" sz="900" dirty="0">
                <a:solidFill>
                  <a:srgbClr val="FF0000"/>
                </a:solidFill>
              </a:rPr>
              <a:t>(Obligatorio)</a:t>
            </a:r>
          </a:p>
          <a:p>
            <a:pPr marL="228600" indent="-228600">
              <a:buFontTx/>
              <a:buAutoNum type="arabicPeriod"/>
            </a:pPr>
            <a:r>
              <a:rPr lang="es-CO" sz="900" dirty="0"/>
              <a:t>Ciudad </a:t>
            </a:r>
            <a:r>
              <a:rPr lang="es-CO" sz="900" dirty="0">
                <a:solidFill>
                  <a:srgbClr val="FF0000"/>
                </a:solidFill>
              </a:rPr>
              <a:t>(Obligatorio)</a:t>
            </a:r>
            <a:endParaRPr lang="es-CO" sz="900" dirty="0"/>
          </a:p>
          <a:p>
            <a:pPr marL="228600" indent="-228600">
              <a:buFontTx/>
              <a:buAutoNum type="arabicPeriod"/>
            </a:pPr>
            <a:r>
              <a:rPr lang="es-CO" sz="900" dirty="0"/>
              <a:t>Barrio </a:t>
            </a:r>
            <a:r>
              <a:rPr lang="es-CO" sz="900" dirty="0">
                <a:solidFill>
                  <a:srgbClr val="FF0000"/>
                </a:solidFill>
              </a:rPr>
              <a:t>(Obligatorio)</a:t>
            </a:r>
            <a:endParaRPr lang="es-CO" sz="900" dirty="0"/>
          </a:p>
          <a:p>
            <a:pPr marL="228600" indent="-228600">
              <a:buFontTx/>
              <a:buAutoNum type="arabicPeriod"/>
            </a:pPr>
            <a:r>
              <a:rPr lang="es-CO" sz="900" dirty="0"/>
              <a:t>Teléfono de Contacto (Dejar opción para mas de un numero) </a:t>
            </a:r>
            <a:r>
              <a:rPr lang="es-CO" sz="900" dirty="0">
                <a:solidFill>
                  <a:srgbClr val="FF0000"/>
                </a:solidFill>
              </a:rPr>
              <a:t>(Obligatorio)</a:t>
            </a:r>
            <a:endParaRPr lang="es-CO" sz="900" dirty="0"/>
          </a:p>
          <a:p>
            <a:pPr marL="228600" indent="-228600">
              <a:buFontTx/>
              <a:buAutoNum type="arabicPeriod"/>
            </a:pPr>
            <a:r>
              <a:rPr lang="es-CO" sz="900" dirty="0"/>
              <a:t>Email: </a:t>
            </a:r>
            <a:r>
              <a:rPr lang="es-CO" sz="900" dirty="0">
                <a:solidFill>
                  <a:srgbClr val="FF0000"/>
                </a:solidFill>
              </a:rPr>
              <a:t>(Obligatorio)</a:t>
            </a:r>
          </a:p>
          <a:p>
            <a:pPr marL="228600" indent="-228600">
              <a:buFontTx/>
              <a:buAutoNum type="arabicPeriod"/>
            </a:pPr>
            <a:r>
              <a:rPr lang="es-CO" sz="900" dirty="0"/>
              <a:t>Tipo Régimen IVA: Deberá seleccionar entre (  </a:t>
            </a:r>
          </a:p>
          <a:p>
            <a:pPr marL="685800" lvl="1" indent="-228600">
              <a:buFontTx/>
              <a:buAutoNum type="arabicPeriod"/>
            </a:pPr>
            <a:r>
              <a:rPr lang="es-CO" sz="900" dirty="0"/>
              <a:t>Persona Natural – NO Responsable IVA</a:t>
            </a:r>
          </a:p>
          <a:p>
            <a:pPr marL="685800" lvl="1" indent="-228600">
              <a:buFontTx/>
              <a:buAutoNum type="arabicPeriod"/>
            </a:pPr>
            <a:r>
              <a:rPr lang="es-CO" sz="900" dirty="0"/>
              <a:t>Persona </a:t>
            </a:r>
            <a:r>
              <a:rPr lang="es-CO" sz="900" dirty="0" err="1"/>
              <a:t>Juridica</a:t>
            </a:r>
            <a:r>
              <a:rPr lang="es-CO" sz="900" dirty="0"/>
              <a:t> – Responsable IVA </a:t>
            </a:r>
          </a:p>
          <a:p>
            <a:pPr marL="228600" indent="-228600">
              <a:buAutoNum type="arabicPeriod"/>
            </a:pPr>
            <a:r>
              <a:rPr lang="es-CO" sz="900" dirty="0"/>
              <a:t>Código Montura </a:t>
            </a:r>
            <a:r>
              <a:rPr lang="es-CO" sz="900" dirty="0">
                <a:solidFill>
                  <a:srgbClr val="FF0000"/>
                </a:solidFill>
              </a:rPr>
              <a:t>(Obligatorio) Puede utilizar la expresión </a:t>
            </a:r>
            <a:r>
              <a:rPr lang="es-CO" sz="900" dirty="0"/>
              <a:t>PROPIA CLIENTE</a:t>
            </a:r>
            <a:r>
              <a:rPr lang="es-CO" sz="900" dirty="0">
                <a:solidFill>
                  <a:srgbClr val="FF0000"/>
                </a:solidFill>
              </a:rPr>
              <a:t>               $ 0.00 </a:t>
            </a:r>
          </a:p>
          <a:p>
            <a:pPr marL="228600" indent="-228600">
              <a:buAutoNum type="arabicPeriod"/>
            </a:pPr>
            <a:r>
              <a:rPr lang="es-CO" sz="900" dirty="0"/>
              <a:t>Donde Dice </a:t>
            </a:r>
            <a:r>
              <a:rPr lang="es-CO" sz="900" dirty="0">
                <a:solidFill>
                  <a:srgbClr val="FF0000"/>
                </a:solidFill>
              </a:rPr>
              <a:t>VALOR</a:t>
            </a:r>
            <a:r>
              <a:rPr lang="es-CO" sz="900" dirty="0"/>
              <a:t> cambiamos nombre de celda y ponemos </a:t>
            </a:r>
            <a:r>
              <a:rPr lang="es-CO" sz="900" dirty="0">
                <a:solidFill>
                  <a:srgbClr val="FF0000"/>
                </a:solidFill>
              </a:rPr>
              <a:t>proveedor</a:t>
            </a:r>
            <a:r>
              <a:rPr lang="es-CO" sz="900" dirty="0"/>
              <a:t>: </a:t>
            </a:r>
            <a:r>
              <a:rPr lang="es-CO" sz="900" dirty="0">
                <a:solidFill>
                  <a:srgbClr val="FF0000"/>
                </a:solidFill>
              </a:rPr>
              <a:t>(Obligatorio) </a:t>
            </a:r>
          </a:p>
          <a:p>
            <a:pPr marL="228600" indent="-228600">
              <a:buAutoNum type="arabicPeriod"/>
            </a:pPr>
            <a:r>
              <a:rPr lang="es-CO" sz="900" dirty="0">
                <a:solidFill>
                  <a:srgbClr val="FF0000"/>
                </a:solidFill>
              </a:rPr>
              <a:t>$ </a:t>
            </a:r>
            <a:r>
              <a:rPr lang="es-CO" sz="900" dirty="0"/>
              <a:t>: Aquí ponemos cifra en pesos desde </a:t>
            </a:r>
            <a:r>
              <a:rPr lang="es-CO" sz="900" dirty="0">
                <a:solidFill>
                  <a:srgbClr val="FF0000"/>
                </a:solidFill>
              </a:rPr>
              <a:t>$0.00 (Obligatorio)</a:t>
            </a:r>
          </a:p>
          <a:p>
            <a:pPr marL="228600" indent="-228600">
              <a:buAutoNum type="arabicPeriod"/>
            </a:pPr>
            <a:r>
              <a:rPr lang="es-CO" sz="900" dirty="0"/>
              <a:t>Código Lente: (</a:t>
            </a:r>
            <a:r>
              <a:rPr lang="es-CO" sz="900" dirty="0">
                <a:solidFill>
                  <a:srgbClr val="FF0000"/>
                </a:solidFill>
              </a:rPr>
              <a:t>Si existe Código LENTE debe existir $ mayor que cero</a:t>
            </a:r>
            <a:r>
              <a:rPr lang="es-CO" sz="900" dirty="0"/>
              <a:t>)</a:t>
            </a:r>
          </a:p>
          <a:p>
            <a:pPr marL="228600" indent="-228600">
              <a:buAutoNum type="arabicPeriod"/>
            </a:pPr>
            <a:r>
              <a:rPr lang="es-CO" sz="900" dirty="0"/>
              <a:t>OTROS: ( </a:t>
            </a:r>
            <a:r>
              <a:rPr lang="es-CO" sz="900" dirty="0">
                <a:solidFill>
                  <a:srgbClr val="FF0000"/>
                </a:solidFill>
              </a:rPr>
              <a:t>Si existe descripción debe existir $ mayor que cero</a:t>
            </a:r>
            <a:r>
              <a:rPr lang="es-CO" sz="900" dirty="0"/>
              <a:t>)</a:t>
            </a:r>
          </a:p>
          <a:p>
            <a:pPr marL="228600" indent="-228600">
              <a:buAutoNum type="arabicPeriod"/>
            </a:pPr>
            <a:r>
              <a:rPr lang="es-CO" sz="900" dirty="0">
                <a:solidFill>
                  <a:srgbClr val="FF0000"/>
                </a:solidFill>
              </a:rPr>
              <a:t>TOTAL VENTA</a:t>
            </a:r>
            <a:r>
              <a:rPr lang="es-CO" sz="900" dirty="0"/>
              <a:t>: Es la sumatoria de las 3 columnas anteriores</a:t>
            </a:r>
          </a:p>
        </p:txBody>
      </p:sp>
      <p:cxnSp>
        <p:nvCxnSpPr>
          <p:cNvPr id="54" name="Conector recto de flecha 53"/>
          <p:cNvCxnSpPr/>
          <p:nvPr/>
        </p:nvCxnSpPr>
        <p:spPr>
          <a:xfrm flipV="1">
            <a:off x="4768759" y="6068765"/>
            <a:ext cx="341106" cy="97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brir corchete 58"/>
          <p:cNvSpPr/>
          <p:nvPr/>
        </p:nvSpPr>
        <p:spPr>
          <a:xfrm>
            <a:off x="1008710" y="3825380"/>
            <a:ext cx="198059" cy="2862322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0" name="Cerrar corchete 59"/>
          <p:cNvSpPr/>
          <p:nvPr/>
        </p:nvSpPr>
        <p:spPr>
          <a:xfrm>
            <a:off x="5617575" y="3791824"/>
            <a:ext cx="263108" cy="282709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1" name="CuadroTexto 60"/>
          <p:cNvSpPr txBox="1"/>
          <p:nvPr/>
        </p:nvSpPr>
        <p:spPr>
          <a:xfrm>
            <a:off x="6835782" y="4359152"/>
            <a:ext cx="86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dirty="0">
                <a:solidFill>
                  <a:srgbClr val="FF0000"/>
                </a:solidFill>
              </a:rPr>
              <a:t>Continua…</a:t>
            </a:r>
            <a:r>
              <a:rPr lang="es-CO" dirty="0"/>
              <a:t> </a:t>
            </a:r>
          </a:p>
        </p:txBody>
      </p:sp>
      <p:cxnSp>
        <p:nvCxnSpPr>
          <p:cNvPr id="62" name="Conector recto de flecha 61"/>
          <p:cNvCxnSpPr/>
          <p:nvPr/>
        </p:nvCxnSpPr>
        <p:spPr>
          <a:xfrm flipV="1">
            <a:off x="5952547" y="4579191"/>
            <a:ext cx="929752" cy="8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/>
          <p:nvPr/>
        </p:nvCxnSpPr>
        <p:spPr>
          <a:xfrm flipH="1">
            <a:off x="5960770" y="4577374"/>
            <a:ext cx="165" cy="22277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H="1">
            <a:off x="3291913" y="6805148"/>
            <a:ext cx="266902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7" name="CuadroTexto 66"/>
          <p:cNvSpPr txBox="1"/>
          <p:nvPr/>
        </p:nvSpPr>
        <p:spPr>
          <a:xfrm>
            <a:off x="6032634" y="4392708"/>
            <a:ext cx="60978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FORMAS DE PAGO</a:t>
            </a:r>
          </a:p>
          <a:p>
            <a:r>
              <a:rPr lang="es-CO" sz="1000" dirty="0"/>
              <a:t>18. Las formas de pago quedan así: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CO" sz="1000" dirty="0"/>
              <a:t>Efectivo / Bancolombia / Davivienda / Bold / Acciones y Valores / Mercado Pago / Sistecredito / Addi / Envía / Servientrega / Interrapidisimo / OTRO </a:t>
            </a:r>
          </a:p>
          <a:p>
            <a:r>
              <a:rPr lang="es-CO" sz="1000" dirty="0"/>
              <a:t>19. </a:t>
            </a:r>
            <a:r>
              <a:rPr lang="es-MX" sz="1000" dirty="0"/>
              <a:t>En las formas de pago se ponen solo </a:t>
            </a:r>
            <a:r>
              <a:rPr lang="es-MX" sz="1000" dirty="0">
                <a:solidFill>
                  <a:srgbClr val="FF0000"/>
                </a:solidFill>
              </a:rPr>
              <a:t>valores en COP$</a:t>
            </a:r>
          </a:p>
          <a:p>
            <a:r>
              <a:rPr lang="es-CO" sz="1000" dirty="0"/>
              <a:t>20. </a:t>
            </a:r>
            <a:r>
              <a:rPr lang="es-MX" sz="1000" dirty="0"/>
              <a:t>La sumatoria de los valores deberá ser igual a la sumatoria del </a:t>
            </a:r>
            <a:r>
              <a:rPr lang="es-MX" sz="1000" dirty="0">
                <a:solidFill>
                  <a:srgbClr val="FF0000"/>
                </a:solidFill>
              </a:rPr>
              <a:t>NUMERAL 1</a:t>
            </a:r>
          </a:p>
          <a:p>
            <a:r>
              <a:rPr lang="es-CO" sz="1000" dirty="0"/>
              <a:t>21.</a:t>
            </a:r>
            <a:r>
              <a:rPr lang="es-CO" sz="1000" dirty="0">
                <a:highlight>
                  <a:srgbClr val="FFFF00"/>
                </a:highlight>
              </a:rPr>
              <a:t> </a:t>
            </a:r>
            <a:r>
              <a:rPr lang="es-CO" sz="1000" dirty="0">
                <a:solidFill>
                  <a:srgbClr val="FF0000"/>
                </a:solidFill>
                <a:highlight>
                  <a:srgbClr val="FFFF00"/>
                </a:highlight>
              </a:rPr>
              <a:t>Si no son IGUALES las sumatorias</a:t>
            </a:r>
            <a:r>
              <a:rPr lang="es-CO" sz="1000" dirty="0">
                <a:highlight>
                  <a:srgbClr val="FFFF00"/>
                </a:highlight>
              </a:rPr>
              <a:t>, se bloquea el pedido y se activará un celda de DESCUENTO en </a:t>
            </a:r>
            <a:r>
              <a:rPr lang="es-CO" sz="1000" dirty="0">
                <a:solidFill>
                  <a:srgbClr val="FF0000"/>
                </a:solidFill>
                <a:highlight>
                  <a:srgbClr val="FFFF00"/>
                </a:highlight>
              </a:rPr>
              <a:t>COP$</a:t>
            </a:r>
            <a:r>
              <a:rPr lang="es-CO" sz="1000" dirty="0">
                <a:highlight>
                  <a:srgbClr val="FFFF00"/>
                </a:highlight>
              </a:rPr>
              <a:t> y otra en </a:t>
            </a:r>
            <a:r>
              <a:rPr lang="es-CO" sz="1000" dirty="0">
                <a:solidFill>
                  <a:srgbClr val="FF0000"/>
                </a:solidFill>
                <a:highlight>
                  <a:srgbClr val="FFFF00"/>
                </a:highlight>
              </a:rPr>
              <a:t>%</a:t>
            </a:r>
            <a:r>
              <a:rPr lang="es-CO" sz="1000" dirty="0">
                <a:highlight>
                  <a:srgbClr val="FFFF00"/>
                </a:highlight>
              </a:rPr>
              <a:t> , y </a:t>
            </a:r>
            <a:r>
              <a:rPr lang="es-CO" sz="1000" b="1" u="sng" dirty="0">
                <a:highlight>
                  <a:srgbClr val="FFFF00"/>
                </a:highlight>
              </a:rPr>
              <a:t>deberá llenar una de las 2 opciones , </a:t>
            </a:r>
            <a:r>
              <a:rPr lang="es-CO" sz="1000" dirty="0">
                <a:highlight>
                  <a:srgbClr val="FFFF00"/>
                </a:highlight>
              </a:rPr>
              <a:t>el desbloqueo lo autoriza únicamente el </a:t>
            </a:r>
            <a:r>
              <a:rPr lang="es-CO" sz="1000" dirty="0">
                <a:solidFill>
                  <a:srgbClr val="FF0000"/>
                </a:solidFill>
                <a:highlight>
                  <a:srgbClr val="FFFF00"/>
                </a:highlight>
              </a:rPr>
              <a:t>GERENTE</a:t>
            </a:r>
            <a:r>
              <a:rPr lang="es-CO" sz="1000" dirty="0">
                <a:highlight>
                  <a:srgbClr val="FFFF00"/>
                </a:highlight>
              </a:rPr>
              <a:t> con </a:t>
            </a:r>
            <a:r>
              <a:rPr lang="es-CO" sz="1000" dirty="0">
                <a:solidFill>
                  <a:srgbClr val="FF0000"/>
                </a:solidFill>
                <a:highlight>
                  <a:srgbClr val="FFFF00"/>
                </a:highlight>
              </a:rPr>
              <a:t>PIN DE SEGURIDAD</a:t>
            </a:r>
            <a:r>
              <a:rPr lang="es-CO" sz="1000" dirty="0">
                <a:highlight>
                  <a:srgbClr val="FFFF00"/>
                </a:highlight>
              </a:rPr>
              <a:t> de 6 dígitos. </a:t>
            </a:r>
          </a:p>
          <a:p>
            <a:r>
              <a:rPr lang="es-CO" sz="1000" dirty="0"/>
              <a:t>22. </a:t>
            </a:r>
            <a:r>
              <a:rPr lang="es-CO" sz="1000" b="1" dirty="0">
                <a:solidFill>
                  <a:srgbClr val="FF0000"/>
                </a:solidFill>
              </a:rPr>
              <a:t>GUIA DE DESPACHO</a:t>
            </a:r>
            <a:r>
              <a:rPr lang="es-CO" sz="1000" dirty="0"/>
              <a:t>: Esta información es para uso exclusivo de la </a:t>
            </a:r>
            <a:r>
              <a:rPr lang="es-CO" sz="1000" dirty="0">
                <a:solidFill>
                  <a:srgbClr val="FF0000"/>
                </a:solidFill>
              </a:rPr>
              <a:t>AUXILIAR DE LOGISTICA</a:t>
            </a:r>
            <a:r>
              <a:rPr lang="es-CO" sz="1000" dirty="0"/>
              <a:t> y  es un campo Obligatorio de llenado.</a:t>
            </a:r>
          </a:p>
          <a:p>
            <a:r>
              <a:rPr lang="es-CO" sz="1000" dirty="0"/>
              <a:t>23. Fecha de </a:t>
            </a:r>
            <a:r>
              <a:rPr lang="es-CO" sz="1000" b="1" dirty="0">
                <a:solidFill>
                  <a:srgbClr val="FF0000"/>
                </a:solidFill>
              </a:rPr>
              <a:t>ENTREGADO AL CLIENTE</a:t>
            </a:r>
            <a:r>
              <a:rPr lang="es-CO" sz="1000" dirty="0"/>
              <a:t>. (Uso </a:t>
            </a:r>
            <a:r>
              <a:rPr lang="es-CO" sz="1000" b="1" dirty="0">
                <a:solidFill>
                  <a:srgbClr val="FF0000"/>
                </a:solidFill>
              </a:rPr>
              <a:t>exclusivo de la VENDEDORA</a:t>
            </a:r>
            <a:r>
              <a:rPr lang="es-CO" sz="1000" dirty="0"/>
              <a:t>, con este dato termina el proceso)</a:t>
            </a:r>
          </a:p>
          <a:p>
            <a:r>
              <a:rPr lang="es-CO" sz="1000" dirty="0"/>
              <a:t>24. </a:t>
            </a:r>
            <a:r>
              <a:rPr lang="es-CO" sz="1000" b="1" dirty="0">
                <a:solidFill>
                  <a:srgbClr val="FF0000"/>
                </a:solidFill>
              </a:rPr>
              <a:t>OBSERVACIONES</a:t>
            </a:r>
            <a:r>
              <a:rPr lang="es-CO" sz="1000" dirty="0"/>
              <a:t>: Este espacio siempre esta habilitado para adicionar información relevante y de utilidad para el desarrollo de la operación. </a:t>
            </a:r>
          </a:p>
        </p:txBody>
      </p:sp>
      <p:sp>
        <p:nvSpPr>
          <p:cNvPr id="73" name="Abrir corchete 72"/>
          <p:cNvSpPr/>
          <p:nvPr/>
        </p:nvSpPr>
        <p:spPr>
          <a:xfrm>
            <a:off x="6032634" y="109057"/>
            <a:ext cx="124885" cy="4311941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Cerrar corchete 73"/>
          <p:cNvSpPr/>
          <p:nvPr/>
        </p:nvSpPr>
        <p:spPr>
          <a:xfrm>
            <a:off x="11786532" y="75501"/>
            <a:ext cx="176169" cy="434549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6" name="Abrir corchete 75"/>
          <p:cNvSpPr/>
          <p:nvPr/>
        </p:nvSpPr>
        <p:spPr>
          <a:xfrm>
            <a:off x="6041022" y="4493483"/>
            <a:ext cx="124885" cy="225905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Cerrar corchete 76"/>
          <p:cNvSpPr/>
          <p:nvPr/>
        </p:nvSpPr>
        <p:spPr>
          <a:xfrm>
            <a:off x="11962701" y="4493483"/>
            <a:ext cx="83890" cy="219421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4596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2127</TotalTime>
  <Words>655</Words>
  <Application>Microsoft Office PowerPoint</Application>
  <PresentationFormat>Panorámica</PresentationFormat>
  <Paragraphs>71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Padilla</dc:creator>
  <cp:lastModifiedBy>Carlos Eduardo Vergara Briñez</cp:lastModifiedBy>
  <cp:revision>31</cp:revision>
  <dcterms:created xsi:type="dcterms:W3CDTF">2024-09-05T21:34:45Z</dcterms:created>
  <dcterms:modified xsi:type="dcterms:W3CDTF">2024-09-27T03:18:17Z</dcterms:modified>
</cp:coreProperties>
</file>