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56" r:id="rId2"/>
    <p:sldId id="266" r:id="rId3"/>
    <p:sldId id="267" r:id="rId4"/>
    <p:sldId id="268" r:id="rId5"/>
    <p:sldId id="269" r:id="rId6"/>
    <p:sldId id="257" r:id="rId7"/>
    <p:sldId id="274" r:id="rId8"/>
    <p:sldId id="258" r:id="rId9"/>
    <p:sldId id="259" r:id="rId10"/>
    <p:sldId id="261" r:id="rId11"/>
    <p:sldId id="265" r:id="rId12"/>
    <p:sldId id="270" r:id="rId13"/>
    <p:sldId id="271" r:id="rId14"/>
    <p:sldId id="272" r:id="rId15"/>
    <p:sldId id="262" r:id="rId16"/>
    <p:sldId id="273"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53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164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8211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606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673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664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4621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75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21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97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50954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99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00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78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3594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5/1/2018</a:t>
            </a:fld>
            <a:endParaRPr lang="en-US" dirty="0"/>
          </a:p>
        </p:txBody>
      </p:sp>
    </p:spTree>
    <p:extLst>
      <p:ext uri="{BB962C8B-B14F-4D97-AF65-F5344CB8AC3E}">
        <p14:creationId xmlns:p14="http://schemas.microsoft.com/office/powerpoint/2010/main" val="179679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24621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BC0F-AE70-4F69-979F-80A0425A2455}"/>
              </a:ext>
            </a:extLst>
          </p:cNvPr>
          <p:cNvSpPr>
            <a:spLocks noGrp="1"/>
          </p:cNvSpPr>
          <p:nvPr>
            <p:ph type="ctrTitle"/>
          </p:nvPr>
        </p:nvSpPr>
        <p:spPr/>
        <p:txBody>
          <a:bodyPr/>
          <a:lstStyle/>
          <a:p>
            <a:pPr algn="ctr"/>
            <a:r>
              <a:rPr lang="en-US" dirty="0">
                <a:solidFill>
                  <a:schemeClr val="accent2"/>
                </a:solidFill>
              </a:rPr>
              <a:t>Puzzle-RPG Project </a:t>
            </a:r>
            <a:br>
              <a:rPr lang="en-US" dirty="0">
                <a:solidFill>
                  <a:schemeClr val="accent2"/>
                </a:solidFill>
              </a:rPr>
            </a:br>
            <a:r>
              <a:rPr lang="en-US" dirty="0">
                <a:solidFill>
                  <a:schemeClr val="accent2"/>
                </a:solidFill>
              </a:rPr>
              <a:t>“Rune Battle”</a:t>
            </a:r>
          </a:p>
        </p:txBody>
      </p:sp>
      <p:sp>
        <p:nvSpPr>
          <p:cNvPr id="3" name="Subtitle 2">
            <a:extLst>
              <a:ext uri="{FF2B5EF4-FFF2-40B4-BE49-F238E27FC236}">
                <a16:creationId xmlns:a16="http://schemas.microsoft.com/office/drawing/2014/main" id="{096DB61F-A645-4638-88F9-B37EEBCDDF81}"/>
              </a:ext>
            </a:extLst>
          </p:cNvPr>
          <p:cNvSpPr>
            <a:spLocks noGrp="1"/>
          </p:cNvSpPr>
          <p:nvPr>
            <p:ph type="subTitle" idx="1"/>
          </p:nvPr>
        </p:nvSpPr>
        <p:spPr>
          <a:xfrm>
            <a:off x="6249879" y="4050833"/>
            <a:ext cx="3024123" cy="1096899"/>
          </a:xfrm>
        </p:spPr>
        <p:txBody>
          <a:bodyPr/>
          <a:lstStyle/>
          <a:p>
            <a:pPr algn="l"/>
            <a:r>
              <a:rPr lang="en-US" dirty="0">
                <a:solidFill>
                  <a:schemeClr val="accent1"/>
                </a:solidFill>
              </a:rPr>
              <a:t>By Caleb Compton </a:t>
            </a:r>
          </a:p>
          <a:p>
            <a:pPr algn="l"/>
            <a:r>
              <a:rPr lang="en-US" dirty="0">
                <a:solidFill>
                  <a:schemeClr val="accent1"/>
                </a:solidFill>
              </a:rPr>
              <a:t>Advised By Nathan Bean</a:t>
            </a:r>
          </a:p>
        </p:txBody>
      </p:sp>
      <p:pic>
        <p:nvPicPr>
          <p:cNvPr id="5" name="Picture 4" descr="A close up of a logo&#10;&#10;Description generated with high confidence">
            <a:extLst>
              <a:ext uri="{FF2B5EF4-FFF2-40B4-BE49-F238E27FC236}">
                <a16:creationId xmlns:a16="http://schemas.microsoft.com/office/drawing/2014/main" id="{82B261DE-08D0-4E06-8A41-399ED8402C09}"/>
              </a:ext>
            </a:extLst>
          </p:cNvPr>
          <p:cNvPicPr>
            <a:picLocks noChangeAspect="1"/>
          </p:cNvPicPr>
          <p:nvPr/>
        </p:nvPicPr>
        <p:blipFill>
          <a:blip r:embed="rId2"/>
          <a:stretch>
            <a:fillRect/>
          </a:stretch>
        </p:blipFill>
        <p:spPr>
          <a:xfrm>
            <a:off x="59535" y="5276850"/>
            <a:ext cx="1447532" cy="1447532"/>
          </a:xfrm>
          <a:prstGeom prst="rect">
            <a:avLst/>
          </a:prstGeom>
        </p:spPr>
      </p:pic>
    </p:spTree>
    <p:extLst>
      <p:ext uri="{BB962C8B-B14F-4D97-AF65-F5344CB8AC3E}">
        <p14:creationId xmlns:p14="http://schemas.microsoft.com/office/powerpoint/2010/main" val="196695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AC6D-2DFE-4F7C-900D-B6C36DDC4536}"/>
              </a:ext>
            </a:extLst>
          </p:cNvPr>
          <p:cNvSpPr>
            <a:spLocks noGrp="1"/>
          </p:cNvSpPr>
          <p:nvPr>
            <p:ph type="title"/>
          </p:nvPr>
        </p:nvSpPr>
        <p:spPr/>
        <p:txBody>
          <a:bodyPr/>
          <a:lstStyle/>
          <a:p>
            <a:r>
              <a:rPr lang="en-US" dirty="0">
                <a:solidFill>
                  <a:schemeClr val="accent2"/>
                </a:solidFill>
              </a:rPr>
              <a:t>The Game Scene</a:t>
            </a:r>
          </a:p>
        </p:txBody>
      </p:sp>
      <p:sp>
        <p:nvSpPr>
          <p:cNvPr id="3" name="Content Placeholder 2">
            <a:extLst>
              <a:ext uri="{FF2B5EF4-FFF2-40B4-BE49-F238E27FC236}">
                <a16:creationId xmlns:a16="http://schemas.microsoft.com/office/drawing/2014/main" id="{4172CAE2-EEE6-440B-8946-66F777D23A32}"/>
              </a:ext>
            </a:extLst>
          </p:cNvPr>
          <p:cNvSpPr>
            <a:spLocks noGrp="1"/>
          </p:cNvSpPr>
          <p:nvPr>
            <p:ph idx="1"/>
          </p:nvPr>
        </p:nvSpPr>
        <p:spPr/>
        <p:txBody>
          <a:bodyPr/>
          <a:lstStyle/>
          <a:p>
            <a:r>
              <a:rPr lang="en-US" dirty="0">
                <a:solidFill>
                  <a:schemeClr val="tx2"/>
                </a:solidFill>
              </a:rPr>
              <a:t>The majority of the actual gameplay takes place in this scene. </a:t>
            </a:r>
          </a:p>
          <a:p>
            <a:r>
              <a:rPr lang="en-US" dirty="0">
                <a:solidFill>
                  <a:schemeClr val="tx2"/>
                </a:solidFill>
              </a:rPr>
              <a:t>The top of the screen is reserved for drawing the characters and enemies. Players should be able to watch the battle happen, reflecting their actions on the bottom of the screen. </a:t>
            </a:r>
          </a:p>
          <a:p>
            <a:r>
              <a:rPr lang="en-US" dirty="0">
                <a:solidFill>
                  <a:schemeClr val="tx2"/>
                </a:solidFill>
              </a:rPr>
              <a:t>The bottom half of the screen is where gameplay takes place</a:t>
            </a:r>
          </a:p>
          <a:p>
            <a:r>
              <a:rPr lang="en-US" dirty="0">
                <a:solidFill>
                  <a:schemeClr val="tx2"/>
                </a:solidFill>
              </a:rPr>
              <a:t>Every time the draw loop is called, the “</a:t>
            </a:r>
            <a:r>
              <a:rPr lang="en-US" dirty="0" err="1">
                <a:solidFill>
                  <a:schemeClr val="tx2"/>
                </a:solidFill>
              </a:rPr>
              <a:t>DrawScene</a:t>
            </a:r>
            <a:r>
              <a:rPr lang="en-US" dirty="0">
                <a:solidFill>
                  <a:schemeClr val="tx2"/>
                </a:solidFill>
              </a:rPr>
              <a:t>” function is called. This draws all of the health and energy bars, the characters, as well as the runes.</a:t>
            </a:r>
          </a:p>
          <a:p>
            <a:r>
              <a:rPr lang="en-US" dirty="0">
                <a:solidFill>
                  <a:schemeClr val="tx2"/>
                </a:solidFill>
              </a:rPr>
              <a:t>Eventually the game scene will have its own subclasses for different levels. Currently have 2 game scenes – one for the regular levels, and one for the Boss level.  </a:t>
            </a:r>
          </a:p>
        </p:txBody>
      </p:sp>
      <p:pic>
        <p:nvPicPr>
          <p:cNvPr id="4" name="Picture 3" descr="A close up of a logo&#10;&#10;Description generated with high confidence">
            <a:extLst>
              <a:ext uri="{FF2B5EF4-FFF2-40B4-BE49-F238E27FC236}">
                <a16:creationId xmlns:a16="http://schemas.microsoft.com/office/drawing/2014/main" id="{D4076493-1B27-4B7E-83D5-265C2EA1A2D5}"/>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425995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478-32C1-42C1-A0A2-FB3F92697DF0}"/>
              </a:ext>
            </a:extLst>
          </p:cNvPr>
          <p:cNvSpPr>
            <a:spLocks noGrp="1"/>
          </p:cNvSpPr>
          <p:nvPr>
            <p:ph type="title"/>
          </p:nvPr>
        </p:nvSpPr>
        <p:spPr/>
        <p:txBody>
          <a:bodyPr/>
          <a:lstStyle/>
          <a:p>
            <a:r>
              <a:rPr lang="en-US" dirty="0">
                <a:solidFill>
                  <a:schemeClr val="accent2"/>
                </a:solidFill>
              </a:rPr>
              <a:t>Animations</a:t>
            </a:r>
          </a:p>
        </p:txBody>
      </p:sp>
      <p:sp>
        <p:nvSpPr>
          <p:cNvPr id="3" name="Content Placeholder 2">
            <a:extLst>
              <a:ext uri="{FF2B5EF4-FFF2-40B4-BE49-F238E27FC236}">
                <a16:creationId xmlns:a16="http://schemas.microsoft.com/office/drawing/2014/main" id="{65F3EF80-0B27-4FAB-9559-79A7A16578A3}"/>
              </a:ext>
            </a:extLst>
          </p:cNvPr>
          <p:cNvSpPr>
            <a:spLocks noGrp="1"/>
          </p:cNvSpPr>
          <p:nvPr>
            <p:ph idx="1"/>
          </p:nvPr>
        </p:nvSpPr>
        <p:spPr/>
        <p:txBody>
          <a:bodyPr/>
          <a:lstStyle/>
          <a:p>
            <a:r>
              <a:rPr lang="en-US" dirty="0">
                <a:solidFill>
                  <a:schemeClr val="tx2"/>
                </a:solidFill>
              </a:rPr>
              <a:t>Animating using a sprite sheet </a:t>
            </a:r>
          </a:p>
          <a:p>
            <a:pPr lvl="1"/>
            <a:r>
              <a:rPr lang="en-US" dirty="0">
                <a:solidFill>
                  <a:schemeClr val="tx2"/>
                </a:solidFill>
              </a:rPr>
              <a:t>All images of a single animation cycle are in a single file</a:t>
            </a:r>
          </a:p>
          <a:p>
            <a:pPr lvl="1"/>
            <a:r>
              <a:rPr lang="en-US" dirty="0">
                <a:solidFill>
                  <a:schemeClr val="tx2"/>
                </a:solidFill>
              </a:rPr>
              <a:t> less memory, faster load times</a:t>
            </a:r>
          </a:p>
          <a:p>
            <a:r>
              <a:rPr lang="en-US" dirty="0">
                <a:solidFill>
                  <a:schemeClr val="tx2"/>
                </a:solidFill>
              </a:rPr>
              <a:t>Load the complete sprite sheet image file, then keep track of which part you want to load for any given frame. </a:t>
            </a:r>
          </a:p>
          <a:p>
            <a:r>
              <a:rPr lang="en-US" dirty="0">
                <a:solidFill>
                  <a:schemeClr val="tx2"/>
                </a:solidFill>
              </a:rPr>
              <a:t>Every sprite animated separately, gives fine control over the scene </a:t>
            </a:r>
          </a:p>
          <a:p>
            <a:r>
              <a:rPr lang="en-US" dirty="0">
                <a:solidFill>
                  <a:schemeClr val="tx2"/>
                </a:solidFill>
              </a:rPr>
              <a:t>Animation code currently implemented, but not widely used in the program</a:t>
            </a:r>
          </a:p>
        </p:txBody>
      </p:sp>
      <p:pic>
        <p:nvPicPr>
          <p:cNvPr id="4" name="Picture 3" descr="A close up of a logo&#10;&#10;Description generated with high confidence">
            <a:extLst>
              <a:ext uri="{FF2B5EF4-FFF2-40B4-BE49-F238E27FC236}">
                <a16:creationId xmlns:a16="http://schemas.microsoft.com/office/drawing/2014/main" id="{75E117D8-8177-4F50-961B-6A792BDC1B49}"/>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371908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D29D-A504-4B15-B106-812E5E9295C0}"/>
              </a:ext>
            </a:extLst>
          </p:cNvPr>
          <p:cNvSpPr>
            <a:spLocks noGrp="1"/>
          </p:cNvSpPr>
          <p:nvPr>
            <p:ph type="title"/>
          </p:nvPr>
        </p:nvSpPr>
        <p:spPr/>
        <p:txBody>
          <a:bodyPr/>
          <a:lstStyle/>
          <a:p>
            <a:r>
              <a:rPr lang="en-US" dirty="0">
                <a:solidFill>
                  <a:schemeClr val="accent2"/>
                </a:solidFill>
              </a:rPr>
              <a:t>Other Scenes </a:t>
            </a:r>
          </a:p>
        </p:txBody>
      </p:sp>
      <p:sp>
        <p:nvSpPr>
          <p:cNvPr id="3" name="Content Placeholder 2">
            <a:extLst>
              <a:ext uri="{FF2B5EF4-FFF2-40B4-BE49-F238E27FC236}">
                <a16:creationId xmlns:a16="http://schemas.microsoft.com/office/drawing/2014/main" id="{47E4D91E-8BAC-4A59-ABDF-D007E0ABEECF}"/>
              </a:ext>
            </a:extLst>
          </p:cNvPr>
          <p:cNvSpPr>
            <a:spLocks noGrp="1"/>
          </p:cNvSpPr>
          <p:nvPr>
            <p:ph idx="1"/>
          </p:nvPr>
        </p:nvSpPr>
        <p:spPr/>
        <p:txBody>
          <a:bodyPr>
            <a:normAutofit/>
          </a:bodyPr>
          <a:lstStyle/>
          <a:p>
            <a:r>
              <a:rPr lang="en-US" sz="2400" dirty="0">
                <a:solidFill>
                  <a:schemeClr val="tx2"/>
                </a:solidFill>
              </a:rPr>
              <a:t>New Character Scene – allows players to name a new character, and then choose what </a:t>
            </a:r>
            <a:r>
              <a:rPr lang="en-US" sz="2400">
                <a:solidFill>
                  <a:schemeClr val="tx2"/>
                </a:solidFill>
              </a:rPr>
              <a:t>class it </a:t>
            </a:r>
            <a:r>
              <a:rPr lang="en-US" sz="2400" dirty="0">
                <a:solidFill>
                  <a:schemeClr val="tx2"/>
                </a:solidFill>
              </a:rPr>
              <a:t>should be (Wizard or Knight)</a:t>
            </a:r>
          </a:p>
          <a:p>
            <a:r>
              <a:rPr lang="en-US" sz="2400" dirty="0">
                <a:solidFill>
                  <a:schemeClr val="tx2"/>
                </a:solidFill>
              </a:rPr>
              <a:t>Map Scene – player moves around the map to different levels. Completing levels unlocks new ones. </a:t>
            </a:r>
          </a:p>
          <a:p>
            <a:r>
              <a:rPr lang="en-US" sz="2400" dirty="0">
                <a:solidFill>
                  <a:schemeClr val="tx2"/>
                </a:solidFill>
              </a:rPr>
              <a:t>Load Game Scene – lists saved characters, and loads the selected character</a:t>
            </a:r>
          </a:p>
        </p:txBody>
      </p:sp>
      <p:pic>
        <p:nvPicPr>
          <p:cNvPr id="4" name="Picture 3" descr="A close up of a logo&#10;&#10;Description generated with high confidence">
            <a:extLst>
              <a:ext uri="{FF2B5EF4-FFF2-40B4-BE49-F238E27FC236}">
                <a16:creationId xmlns:a16="http://schemas.microsoft.com/office/drawing/2014/main" id="{E3D1516E-2C1D-4F68-8E14-E175C63139E5}"/>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130120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1BDF-0624-4E69-A833-D0DA5887BB3B}"/>
              </a:ext>
            </a:extLst>
          </p:cNvPr>
          <p:cNvSpPr>
            <a:spLocks noGrp="1"/>
          </p:cNvSpPr>
          <p:nvPr>
            <p:ph type="title"/>
          </p:nvPr>
        </p:nvSpPr>
        <p:spPr/>
        <p:txBody>
          <a:bodyPr/>
          <a:lstStyle/>
          <a:p>
            <a:r>
              <a:rPr lang="en-US" dirty="0">
                <a:solidFill>
                  <a:schemeClr val="accent2"/>
                </a:solidFill>
              </a:rPr>
              <a:t>Player Class</a:t>
            </a:r>
          </a:p>
        </p:txBody>
      </p:sp>
      <p:sp>
        <p:nvSpPr>
          <p:cNvPr id="3" name="Content Placeholder 2">
            <a:extLst>
              <a:ext uri="{FF2B5EF4-FFF2-40B4-BE49-F238E27FC236}">
                <a16:creationId xmlns:a16="http://schemas.microsoft.com/office/drawing/2014/main" id="{54E1803E-62E7-477D-A1B6-E2DD20D587F6}"/>
              </a:ext>
            </a:extLst>
          </p:cNvPr>
          <p:cNvSpPr>
            <a:spLocks noGrp="1"/>
          </p:cNvSpPr>
          <p:nvPr>
            <p:ph idx="1"/>
          </p:nvPr>
        </p:nvSpPr>
        <p:spPr/>
        <p:txBody>
          <a:bodyPr>
            <a:normAutofit/>
          </a:bodyPr>
          <a:lstStyle/>
          <a:p>
            <a:r>
              <a:rPr lang="en-US" sz="2400" dirty="0">
                <a:solidFill>
                  <a:schemeClr val="accent1"/>
                </a:solidFill>
              </a:rPr>
              <a:t>Keeps track of stats such as health and energy, as well as what runes and levels have been unlocked</a:t>
            </a:r>
          </a:p>
          <a:p>
            <a:r>
              <a:rPr lang="en-US" sz="2400" dirty="0">
                <a:solidFill>
                  <a:schemeClr val="accent1"/>
                </a:solidFill>
              </a:rPr>
              <a:t>Gets saved as a JSON file, and then gets reloaded from that file when the player is selected</a:t>
            </a:r>
          </a:p>
        </p:txBody>
      </p:sp>
      <p:pic>
        <p:nvPicPr>
          <p:cNvPr id="4" name="Picture 3" descr="A close up of a logo&#10;&#10;Description generated with high confidence">
            <a:extLst>
              <a:ext uri="{FF2B5EF4-FFF2-40B4-BE49-F238E27FC236}">
                <a16:creationId xmlns:a16="http://schemas.microsoft.com/office/drawing/2014/main" id="{2F53179C-65D8-4B25-8479-D04701ACB129}"/>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125519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B288-5941-4629-847C-B78AAAC05C20}"/>
              </a:ext>
            </a:extLst>
          </p:cNvPr>
          <p:cNvSpPr>
            <a:spLocks noGrp="1"/>
          </p:cNvSpPr>
          <p:nvPr>
            <p:ph type="title"/>
          </p:nvPr>
        </p:nvSpPr>
        <p:spPr/>
        <p:txBody>
          <a:bodyPr/>
          <a:lstStyle/>
          <a:p>
            <a:r>
              <a:rPr lang="en-US" dirty="0">
                <a:solidFill>
                  <a:schemeClr val="accent2"/>
                </a:solidFill>
              </a:rPr>
              <a:t>Gameplay</a:t>
            </a:r>
          </a:p>
        </p:txBody>
      </p:sp>
      <p:sp>
        <p:nvSpPr>
          <p:cNvPr id="3" name="Content Placeholder 2">
            <a:extLst>
              <a:ext uri="{FF2B5EF4-FFF2-40B4-BE49-F238E27FC236}">
                <a16:creationId xmlns:a16="http://schemas.microsoft.com/office/drawing/2014/main" id="{DA1953C6-E441-43CF-98DA-F23ABBA82B04}"/>
              </a:ext>
            </a:extLst>
          </p:cNvPr>
          <p:cNvSpPr>
            <a:spLocks noGrp="1"/>
          </p:cNvSpPr>
          <p:nvPr>
            <p:ph idx="1"/>
          </p:nvPr>
        </p:nvSpPr>
        <p:spPr/>
        <p:txBody>
          <a:bodyPr/>
          <a:lstStyle/>
          <a:p>
            <a:r>
              <a:rPr lang="en-US" dirty="0">
                <a:solidFill>
                  <a:schemeClr val="accent1"/>
                </a:solidFill>
              </a:rPr>
              <a:t>Various colored circles (called “Runes”) fall from the top of the screen </a:t>
            </a:r>
          </a:p>
          <a:p>
            <a:r>
              <a:rPr lang="en-US" dirty="0">
                <a:solidFill>
                  <a:schemeClr val="accent1"/>
                </a:solidFill>
              </a:rPr>
              <a:t>Player has two options: </a:t>
            </a:r>
          </a:p>
          <a:p>
            <a:pPr lvl="1"/>
            <a:r>
              <a:rPr lang="en-US" dirty="0">
                <a:solidFill>
                  <a:schemeClr val="accent1"/>
                </a:solidFill>
              </a:rPr>
              <a:t>Placing similar runes in the “</a:t>
            </a:r>
            <a:r>
              <a:rPr lang="en-US" dirty="0" err="1">
                <a:solidFill>
                  <a:schemeClr val="accent1"/>
                </a:solidFill>
              </a:rPr>
              <a:t>spellbox</a:t>
            </a:r>
            <a:r>
              <a:rPr lang="en-US" dirty="0">
                <a:solidFill>
                  <a:schemeClr val="accent1"/>
                </a:solidFill>
              </a:rPr>
              <a:t>” will allow the player to cast spells. This uses energy </a:t>
            </a:r>
          </a:p>
          <a:p>
            <a:pPr lvl="1"/>
            <a:r>
              <a:rPr lang="en-US" dirty="0">
                <a:solidFill>
                  <a:schemeClr val="accent1"/>
                </a:solidFill>
              </a:rPr>
              <a:t>Connecting three of the same runes in a row will refill some of their energy bar </a:t>
            </a:r>
          </a:p>
          <a:p>
            <a:r>
              <a:rPr lang="en-US" dirty="0">
                <a:solidFill>
                  <a:schemeClr val="accent1"/>
                </a:solidFill>
              </a:rPr>
              <a:t>Player must cast spells to defeat the enemy before they lose all of their health</a:t>
            </a:r>
          </a:p>
          <a:p>
            <a:r>
              <a:rPr lang="en-US" dirty="0">
                <a:solidFill>
                  <a:schemeClr val="accent1"/>
                </a:solidFill>
              </a:rPr>
              <a:t>Player can face challenging bosses that significantly alter the standard rules of the game. </a:t>
            </a:r>
          </a:p>
        </p:txBody>
      </p:sp>
      <p:pic>
        <p:nvPicPr>
          <p:cNvPr id="4" name="Picture 3" descr="A close up of a logo&#10;&#10;Description generated with high confidence">
            <a:extLst>
              <a:ext uri="{FF2B5EF4-FFF2-40B4-BE49-F238E27FC236}">
                <a16:creationId xmlns:a16="http://schemas.microsoft.com/office/drawing/2014/main" id="{42A1AB75-5A33-42B5-931F-682F4084FD7E}"/>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385422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F8E6-841C-4855-972F-F238036EE6F7}"/>
              </a:ext>
            </a:extLst>
          </p:cNvPr>
          <p:cNvSpPr>
            <a:spLocks noGrp="1"/>
          </p:cNvSpPr>
          <p:nvPr>
            <p:ph type="title"/>
          </p:nvPr>
        </p:nvSpPr>
        <p:spPr/>
        <p:txBody>
          <a:bodyPr/>
          <a:lstStyle/>
          <a:p>
            <a:r>
              <a:rPr lang="en-US" dirty="0">
                <a:solidFill>
                  <a:schemeClr val="accent2"/>
                </a:solidFill>
              </a:rPr>
              <a:t>Demo </a:t>
            </a:r>
          </a:p>
        </p:txBody>
      </p:sp>
      <p:sp>
        <p:nvSpPr>
          <p:cNvPr id="3" name="Content Placeholder 2">
            <a:extLst>
              <a:ext uri="{FF2B5EF4-FFF2-40B4-BE49-F238E27FC236}">
                <a16:creationId xmlns:a16="http://schemas.microsoft.com/office/drawing/2014/main" id="{1395AD4C-E6B9-46B3-9FD3-98304FBF19DA}"/>
              </a:ext>
            </a:extLst>
          </p:cNvPr>
          <p:cNvSpPr>
            <a:spLocks noGrp="1"/>
          </p:cNvSpPr>
          <p:nvPr>
            <p:ph idx="1"/>
          </p:nvPr>
        </p:nvSpPr>
        <p:spPr/>
        <p:txBody>
          <a:bodyPr/>
          <a:lstStyle/>
          <a:p>
            <a:endParaRPr lang="en-US"/>
          </a:p>
        </p:txBody>
      </p:sp>
      <p:pic>
        <p:nvPicPr>
          <p:cNvPr id="4" name="Picture 3" descr="A close up of a logo&#10;&#10;Description generated with high confidence">
            <a:extLst>
              <a:ext uri="{FF2B5EF4-FFF2-40B4-BE49-F238E27FC236}">
                <a16:creationId xmlns:a16="http://schemas.microsoft.com/office/drawing/2014/main" id="{1E58B061-8667-4B4F-A9EE-2AB4609C4930}"/>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87269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718F-E2E9-4094-B3FF-89ED50F22CE9}"/>
              </a:ext>
            </a:extLst>
          </p:cNvPr>
          <p:cNvSpPr>
            <a:spLocks noGrp="1"/>
          </p:cNvSpPr>
          <p:nvPr>
            <p:ph type="title"/>
          </p:nvPr>
        </p:nvSpPr>
        <p:spPr/>
        <p:txBody>
          <a:bodyPr/>
          <a:lstStyle/>
          <a:p>
            <a:r>
              <a:rPr lang="en-US" dirty="0">
                <a:solidFill>
                  <a:schemeClr val="accent2"/>
                </a:solidFill>
              </a:rPr>
              <a:t>Challenges </a:t>
            </a:r>
          </a:p>
        </p:txBody>
      </p:sp>
      <p:sp>
        <p:nvSpPr>
          <p:cNvPr id="3" name="Content Placeholder 2">
            <a:extLst>
              <a:ext uri="{FF2B5EF4-FFF2-40B4-BE49-F238E27FC236}">
                <a16:creationId xmlns:a16="http://schemas.microsoft.com/office/drawing/2014/main" id="{CC24B83A-F527-48AD-9E97-301509BA00CE}"/>
              </a:ext>
            </a:extLst>
          </p:cNvPr>
          <p:cNvSpPr>
            <a:spLocks noGrp="1"/>
          </p:cNvSpPr>
          <p:nvPr>
            <p:ph idx="1"/>
          </p:nvPr>
        </p:nvSpPr>
        <p:spPr/>
        <p:txBody>
          <a:bodyPr>
            <a:normAutofit/>
          </a:bodyPr>
          <a:lstStyle/>
          <a:p>
            <a:r>
              <a:rPr lang="en-US" sz="2400" dirty="0">
                <a:solidFill>
                  <a:schemeClr val="accent1"/>
                </a:solidFill>
              </a:rPr>
              <a:t>Working with the Processing environment </a:t>
            </a:r>
          </a:p>
          <a:p>
            <a:pPr lvl="1"/>
            <a:r>
              <a:rPr lang="en-US" sz="2400" dirty="0">
                <a:solidFill>
                  <a:schemeClr val="accent1"/>
                </a:solidFill>
              </a:rPr>
              <a:t>Tabbed structure made it difficult to work with many files </a:t>
            </a:r>
          </a:p>
          <a:p>
            <a:pPr lvl="1"/>
            <a:r>
              <a:rPr lang="en-US" sz="2400" dirty="0">
                <a:solidFill>
                  <a:schemeClr val="accent1"/>
                </a:solidFill>
              </a:rPr>
              <a:t>Very limited IDE made development slow </a:t>
            </a:r>
          </a:p>
          <a:p>
            <a:r>
              <a:rPr lang="en-US" sz="2400" dirty="0">
                <a:solidFill>
                  <a:schemeClr val="accent1"/>
                </a:solidFill>
              </a:rPr>
              <a:t>Converting from Processing to Java </a:t>
            </a:r>
          </a:p>
        </p:txBody>
      </p:sp>
      <p:pic>
        <p:nvPicPr>
          <p:cNvPr id="4" name="Picture 3" descr="A close up of a logo&#10;&#10;Description generated with high confidence">
            <a:extLst>
              <a:ext uri="{FF2B5EF4-FFF2-40B4-BE49-F238E27FC236}">
                <a16:creationId xmlns:a16="http://schemas.microsoft.com/office/drawing/2014/main" id="{223CCD8D-D872-4199-BFA0-E0C1049CEF1C}"/>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18483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EE3B-1080-4F64-BEED-695281AE4AFB}"/>
              </a:ext>
            </a:extLst>
          </p:cNvPr>
          <p:cNvSpPr>
            <a:spLocks noGrp="1"/>
          </p:cNvSpPr>
          <p:nvPr>
            <p:ph type="title"/>
          </p:nvPr>
        </p:nvSpPr>
        <p:spPr/>
        <p:txBody>
          <a:bodyPr/>
          <a:lstStyle/>
          <a:p>
            <a:r>
              <a:rPr lang="en-US" dirty="0">
                <a:solidFill>
                  <a:schemeClr val="accent2"/>
                </a:solidFill>
              </a:rPr>
              <a:t>Future Work </a:t>
            </a:r>
          </a:p>
        </p:txBody>
      </p:sp>
      <p:sp>
        <p:nvSpPr>
          <p:cNvPr id="3" name="Content Placeholder 2">
            <a:extLst>
              <a:ext uri="{FF2B5EF4-FFF2-40B4-BE49-F238E27FC236}">
                <a16:creationId xmlns:a16="http://schemas.microsoft.com/office/drawing/2014/main" id="{F2DD3725-A513-4E76-B0B2-E4657C97DCCA}"/>
              </a:ext>
            </a:extLst>
          </p:cNvPr>
          <p:cNvSpPr>
            <a:spLocks noGrp="1"/>
          </p:cNvSpPr>
          <p:nvPr>
            <p:ph idx="1"/>
          </p:nvPr>
        </p:nvSpPr>
        <p:spPr/>
        <p:txBody>
          <a:bodyPr>
            <a:normAutofit lnSpcReduction="10000"/>
          </a:bodyPr>
          <a:lstStyle/>
          <a:p>
            <a:r>
              <a:rPr lang="en-US" dirty="0">
                <a:solidFill>
                  <a:schemeClr val="accent1"/>
                </a:solidFill>
              </a:rPr>
              <a:t>Improve visuals </a:t>
            </a:r>
          </a:p>
          <a:p>
            <a:r>
              <a:rPr lang="en-US" dirty="0">
                <a:solidFill>
                  <a:schemeClr val="accent1"/>
                </a:solidFill>
              </a:rPr>
              <a:t>Adjust gameplay to encourage different styles of play </a:t>
            </a:r>
          </a:p>
          <a:p>
            <a:pPr lvl="1"/>
            <a:r>
              <a:rPr lang="en-US" dirty="0">
                <a:solidFill>
                  <a:schemeClr val="accent1"/>
                </a:solidFill>
              </a:rPr>
              <a:t>Different enemy types have different weaknesses/strengths, which must be adapted to </a:t>
            </a:r>
          </a:p>
          <a:p>
            <a:pPr lvl="1"/>
            <a:r>
              <a:rPr lang="en-US" dirty="0">
                <a:solidFill>
                  <a:schemeClr val="accent1"/>
                </a:solidFill>
              </a:rPr>
              <a:t>Unlocking new runes and abilities over time encourage exploration </a:t>
            </a:r>
          </a:p>
          <a:p>
            <a:pPr lvl="1"/>
            <a:r>
              <a:rPr lang="en-US" dirty="0">
                <a:solidFill>
                  <a:schemeClr val="accent1"/>
                </a:solidFill>
              </a:rPr>
              <a:t>Adding combos will encourage players to be more strategic with their runes </a:t>
            </a:r>
          </a:p>
          <a:p>
            <a:pPr lvl="1"/>
            <a:r>
              <a:rPr lang="en-US" dirty="0">
                <a:solidFill>
                  <a:schemeClr val="accent1"/>
                </a:solidFill>
              </a:rPr>
              <a:t>Combining runes of different types will add new possibilities</a:t>
            </a:r>
          </a:p>
          <a:p>
            <a:pPr lvl="1"/>
            <a:r>
              <a:rPr lang="en-US" dirty="0">
                <a:solidFill>
                  <a:schemeClr val="accent1"/>
                </a:solidFill>
              </a:rPr>
              <a:t>Expand the scope of animations, allowing players to anticipate and react to enemy actions </a:t>
            </a:r>
          </a:p>
          <a:p>
            <a:r>
              <a:rPr lang="en-US" dirty="0">
                <a:solidFill>
                  <a:schemeClr val="accent1"/>
                </a:solidFill>
              </a:rPr>
              <a:t>Higher levels of player customization </a:t>
            </a:r>
          </a:p>
          <a:p>
            <a:r>
              <a:rPr lang="en-US" dirty="0">
                <a:solidFill>
                  <a:schemeClr val="accent1"/>
                </a:solidFill>
              </a:rPr>
              <a:t>Add additional RPG elements (more characters, more customization, items, </a:t>
            </a:r>
            <a:r>
              <a:rPr lang="en-US" dirty="0" err="1">
                <a:solidFill>
                  <a:schemeClr val="accent1"/>
                </a:solidFill>
              </a:rPr>
              <a:t>etc</a:t>
            </a:r>
            <a:r>
              <a:rPr lang="en-US" dirty="0">
                <a:solidFill>
                  <a:schemeClr val="accent1"/>
                </a:solidFill>
              </a:rPr>
              <a:t>). </a:t>
            </a:r>
          </a:p>
          <a:p>
            <a:endParaRPr lang="en-US" dirty="0">
              <a:solidFill>
                <a:schemeClr val="accent1"/>
              </a:solidFill>
            </a:endParaRPr>
          </a:p>
          <a:p>
            <a:pPr marL="0" indent="0">
              <a:buNone/>
            </a:pPr>
            <a:endParaRPr lang="en-US" dirty="0"/>
          </a:p>
        </p:txBody>
      </p:sp>
      <p:pic>
        <p:nvPicPr>
          <p:cNvPr id="4" name="Picture 3" descr="A close up of a logo&#10;&#10;Description generated with high confidence">
            <a:extLst>
              <a:ext uri="{FF2B5EF4-FFF2-40B4-BE49-F238E27FC236}">
                <a16:creationId xmlns:a16="http://schemas.microsoft.com/office/drawing/2014/main" id="{67719883-22CE-4499-A2E2-A0840CCA9CCD}"/>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296918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1AB2-939D-471A-82D5-E1978652FA4F}"/>
              </a:ext>
            </a:extLst>
          </p:cNvPr>
          <p:cNvSpPr>
            <a:spLocks noGrp="1"/>
          </p:cNvSpPr>
          <p:nvPr>
            <p:ph type="title"/>
          </p:nvPr>
        </p:nvSpPr>
        <p:spPr>
          <a:xfrm>
            <a:off x="606995" y="618392"/>
            <a:ext cx="8596668" cy="1320800"/>
          </a:xfrm>
        </p:spPr>
        <p:txBody>
          <a:bodyPr/>
          <a:lstStyle/>
          <a:p>
            <a:r>
              <a:rPr lang="en-US" dirty="0">
                <a:solidFill>
                  <a:schemeClr val="accent2"/>
                </a:solidFill>
              </a:rPr>
              <a:t>Any Questions? </a:t>
            </a:r>
          </a:p>
        </p:txBody>
      </p:sp>
      <p:sp>
        <p:nvSpPr>
          <p:cNvPr id="3" name="Content Placeholder 2">
            <a:extLst>
              <a:ext uri="{FF2B5EF4-FFF2-40B4-BE49-F238E27FC236}">
                <a16:creationId xmlns:a16="http://schemas.microsoft.com/office/drawing/2014/main" id="{A1F37D49-0D05-43AF-8877-3EA59E2F33AB}"/>
              </a:ext>
            </a:extLst>
          </p:cNvPr>
          <p:cNvSpPr>
            <a:spLocks noGrp="1"/>
          </p:cNvSpPr>
          <p:nvPr>
            <p:ph idx="1"/>
          </p:nvPr>
        </p:nvSpPr>
        <p:spPr/>
        <p:txBody>
          <a:bodyPr/>
          <a:lstStyle/>
          <a:p>
            <a:endParaRPr lang="en-US"/>
          </a:p>
        </p:txBody>
      </p:sp>
      <p:pic>
        <p:nvPicPr>
          <p:cNvPr id="4" name="Picture 3" descr="A close up of a logo&#10;&#10;Description generated with high confidence">
            <a:extLst>
              <a:ext uri="{FF2B5EF4-FFF2-40B4-BE49-F238E27FC236}">
                <a16:creationId xmlns:a16="http://schemas.microsoft.com/office/drawing/2014/main" id="{1E10D7E1-6BB3-4B93-B324-57BEAE3C73EA}"/>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224674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7A9A-35C0-4CC0-A40F-6CEBFC6AA93F}"/>
              </a:ext>
            </a:extLst>
          </p:cNvPr>
          <p:cNvSpPr>
            <a:spLocks noGrp="1"/>
          </p:cNvSpPr>
          <p:nvPr>
            <p:ph type="title"/>
          </p:nvPr>
        </p:nvSpPr>
        <p:spPr>
          <a:xfrm>
            <a:off x="684212" y="685799"/>
            <a:ext cx="5068888" cy="4892040"/>
          </a:xfrm>
        </p:spPr>
        <p:txBody>
          <a:bodyPr>
            <a:normAutofit/>
          </a:bodyPr>
          <a:lstStyle/>
          <a:p>
            <a:pPr algn="r"/>
            <a:r>
              <a:rPr lang="en-US" dirty="0">
                <a:solidFill>
                  <a:schemeClr val="accent2"/>
                </a:solidFill>
              </a:rPr>
              <a:t>Original Project Goal </a:t>
            </a:r>
          </a:p>
        </p:txBody>
      </p:sp>
      <p:sp>
        <p:nvSpPr>
          <p:cNvPr id="3" name="Content Placeholder 2">
            <a:extLst>
              <a:ext uri="{FF2B5EF4-FFF2-40B4-BE49-F238E27FC236}">
                <a16:creationId xmlns:a16="http://schemas.microsoft.com/office/drawing/2014/main" id="{7FC87D04-E17A-4870-B7EA-07E07DD42D62}"/>
              </a:ext>
            </a:extLst>
          </p:cNvPr>
          <p:cNvSpPr>
            <a:spLocks noGrp="1"/>
          </p:cNvSpPr>
          <p:nvPr>
            <p:ph idx="1"/>
          </p:nvPr>
        </p:nvSpPr>
        <p:spPr>
          <a:xfrm>
            <a:off x="1472419" y="1714499"/>
            <a:ext cx="6288260" cy="4892040"/>
          </a:xfrm>
        </p:spPr>
        <p:txBody>
          <a:bodyPr>
            <a:normAutofit/>
          </a:bodyPr>
          <a:lstStyle/>
          <a:p>
            <a:r>
              <a:rPr lang="en-US" sz="2800">
                <a:solidFill>
                  <a:schemeClr val="tx1"/>
                </a:solidFill>
              </a:rPr>
              <a:t>Develop a puzzle-based rpg to run on Android devices </a:t>
            </a:r>
          </a:p>
          <a:p>
            <a:r>
              <a:rPr lang="en-US" sz="2800">
                <a:solidFill>
                  <a:schemeClr val="tx1"/>
                </a:solidFill>
              </a:rPr>
              <a:t>Allow players to customize their gaming experience through modifiable characters and skill choices </a:t>
            </a:r>
          </a:p>
          <a:p>
            <a:r>
              <a:rPr lang="en-US" sz="2800">
                <a:solidFill>
                  <a:schemeClr val="tx1"/>
                </a:solidFill>
              </a:rPr>
              <a:t>Have several different game modes, including Campaign, Free-play mode, and Competitive mode </a:t>
            </a:r>
            <a:endParaRPr lang="en-US" sz="2800" dirty="0">
              <a:solidFill>
                <a:schemeClr val="tx1"/>
              </a:solidFill>
            </a:endParaRPr>
          </a:p>
        </p:txBody>
      </p:sp>
      <p:pic>
        <p:nvPicPr>
          <p:cNvPr id="5" name="Picture 4" descr="A close up of a logo&#10;&#10;Description generated with high confidence">
            <a:extLst>
              <a:ext uri="{FF2B5EF4-FFF2-40B4-BE49-F238E27FC236}">
                <a16:creationId xmlns:a16="http://schemas.microsoft.com/office/drawing/2014/main" id="{58711999-8B35-4146-9F88-479EB6FC1169}"/>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15880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4877-E0EF-444E-AC4A-223E44802AA0}"/>
              </a:ext>
            </a:extLst>
          </p:cNvPr>
          <p:cNvSpPr>
            <a:spLocks noGrp="1"/>
          </p:cNvSpPr>
          <p:nvPr>
            <p:ph type="title"/>
          </p:nvPr>
        </p:nvSpPr>
        <p:spPr>
          <a:xfrm>
            <a:off x="684212" y="261561"/>
            <a:ext cx="8534400" cy="1507067"/>
          </a:xfrm>
        </p:spPr>
        <p:txBody>
          <a:bodyPr/>
          <a:lstStyle/>
          <a:p>
            <a:r>
              <a:rPr lang="en-US" dirty="0">
                <a:solidFill>
                  <a:schemeClr val="accent2"/>
                </a:solidFill>
              </a:rPr>
              <a:t>Requirements</a:t>
            </a:r>
            <a:r>
              <a:rPr lang="en-US" dirty="0"/>
              <a:t> </a:t>
            </a:r>
          </a:p>
        </p:txBody>
      </p:sp>
      <p:sp>
        <p:nvSpPr>
          <p:cNvPr id="3" name="Content Placeholder 2">
            <a:extLst>
              <a:ext uri="{FF2B5EF4-FFF2-40B4-BE49-F238E27FC236}">
                <a16:creationId xmlns:a16="http://schemas.microsoft.com/office/drawing/2014/main" id="{8932907B-8C42-42D9-AB80-8484D816BFDC}"/>
              </a:ext>
            </a:extLst>
          </p:cNvPr>
          <p:cNvSpPr>
            <a:spLocks noGrp="1"/>
          </p:cNvSpPr>
          <p:nvPr>
            <p:ph idx="1"/>
          </p:nvPr>
        </p:nvSpPr>
        <p:spPr>
          <a:xfrm>
            <a:off x="684212" y="1538057"/>
            <a:ext cx="8534400" cy="3615267"/>
          </a:xfrm>
        </p:spPr>
        <p:txBody>
          <a:bodyPr>
            <a:normAutofit/>
          </a:bodyPr>
          <a:lstStyle/>
          <a:p>
            <a:r>
              <a:rPr lang="en-US" sz="2800" dirty="0">
                <a:solidFill>
                  <a:schemeClr val="tx1"/>
                </a:solidFill>
              </a:rPr>
              <a:t>Game should be accessible to as many users as possible </a:t>
            </a:r>
          </a:p>
          <a:p>
            <a:r>
              <a:rPr lang="en-US" sz="2800" dirty="0">
                <a:solidFill>
                  <a:schemeClr val="tx1"/>
                </a:solidFill>
              </a:rPr>
              <a:t>Be simple to understand, yet have significant depth of strategy</a:t>
            </a:r>
          </a:p>
          <a:p>
            <a:r>
              <a:rPr lang="en-US" sz="2800" dirty="0">
                <a:solidFill>
                  <a:schemeClr val="tx1"/>
                </a:solidFill>
              </a:rPr>
              <a:t>Avoid predatory game design practices found in many mobile games </a:t>
            </a:r>
          </a:p>
        </p:txBody>
      </p:sp>
      <p:pic>
        <p:nvPicPr>
          <p:cNvPr id="5" name="Picture 4" descr="A close up of a logo&#10;&#10;Description generated with high confidence">
            <a:extLst>
              <a:ext uri="{FF2B5EF4-FFF2-40B4-BE49-F238E27FC236}">
                <a16:creationId xmlns:a16="http://schemas.microsoft.com/office/drawing/2014/main" id="{5F2E04FC-950C-4060-9B3A-8FA0CFBD1877}"/>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313466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4827-ECAB-400D-BBF3-A56CCD4DAF70}"/>
              </a:ext>
            </a:extLst>
          </p:cNvPr>
          <p:cNvSpPr>
            <a:spLocks noGrp="1"/>
          </p:cNvSpPr>
          <p:nvPr>
            <p:ph type="title"/>
          </p:nvPr>
        </p:nvSpPr>
        <p:spPr>
          <a:xfrm>
            <a:off x="3692769" y="96716"/>
            <a:ext cx="2768500" cy="782516"/>
          </a:xfrm>
        </p:spPr>
        <p:txBody>
          <a:bodyPr>
            <a:normAutofit fontScale="90000"/>
          </a:bodyPr>
          <a:lstStyle/>
          <a:p>
            <a:pPr algn="r"/>
            <a:r>
              <a:rPr lang="en-US" sz="5200" dirty="0">
                <a:solidFill>
                  <a:schemeClr val="accent2"/>
                </a:solidFill>
              </a:rPr>
              <a:t>Timeline</a:t>
            </a:r>
          </a:p>
        </p:txBody>
      </p:sp>
      <p:sp>
        <p:nvSpPr>
          <p:cNvPr id="3" name="Content Placeholder 2">
            <a:extLst>
              <a:ext uri="{FF2B5EF4-FFF2-40B4-BE49-F238E27FC236}">
                <a16:creationId xmlns:a16="http://schemas.microsoft.com/office/drawing/2014/main" id="{03B510D1-8889-4151-83FD-2D3D696F2770}"/>
              </a:ext>
            </a:extLst>
          </p:cNvPr>
          <p:cNvSpPr>
            <a:spLocks noGrp="1"/>
          </p:cNvSpPr>
          <p:nvPr>
            <p:ph idx="1"/>
          </p:nvPr>
        </p:nvSpPr>
        <p:spPr>
          <a:xfrm>
            <a:off x="180890" y="1292469"/>
            <a:ext cx="4878959" cy="4603750"/>
          </a:xfrm>
        </p:spPr>
        <p:txBody>
          <a:bodyPr>
            <a:normAutofit/>
          </a:bodyPr>
          <a:lstStyle/>
          <a:p>
            <a:r>
              <a:rPr lang="en-US" dirty="0">
                <a:solidFill>
                  <a:schemeClr val="tx1"/>
                </a:solidFill>
              </a:rPr>
              <a:t>February 28</a:t>
            </a:r>
            <a:r>
              <a:rPr lang="en-US" baseline="30000" dirty="0">
                <a:solidFill>
                  <a:schemeClr val="tx1"/>
                </a:solidFill>
              </a:rPr>
              <a:t>th</a:t>
            </a:r>
            <a:r>
              <a:rPr lang="en-US" dirty="0">
                <a:solidFill>
                  <a:schemeClr val="tx1"/>
                </a:solidFill>
              </a:rPr>
              <a:t> – Have Demo Functionally Complete </a:t>
            </a:r>
          </a:p>
          <a:p>
            <a:r>
              <a:rPr lang="en-US" dirty="0">
                <a:solidFill>
                  <a:schemeClr val="tx1"/>
                </a:solidFill>
              </a:rPr>
              <a:t>March 15</a:t>
            </a:r>
            <a:r>
              <a:rPr lang="en-US" baseline="30000" dirty="0">
                <a:solidFill>
                  <a:schemeClr val="tx1"/>
                </a:solidFill>
              </a:rPr>
              <a:t>th</a:t>
            </a:r>
            <a:r>
              <a:rPr lang="en-US" dirty="0">
                <a:solidFill>
                  <a:schemeClr val="tx1"/>
                </a:solidFill>
              </a:rPr>
              <a:t> – Implement Animation Class</a:t>
            </a:r>
          </a:p>
          <a:p>
            <a:r>
              <a:rPr lang="en-US" dirty="0">
                <a:solidFill>
                  <a:schemeClr val="tx1"/>
                </a:solidFill>
              </a:rPr>
              <a:t>April 1</a:t>
            </a:r>
            <a:r>
              <a:rPr lang="en-US" baseline="30000" dirty="0">
                <a:solidFill>
                  <a:schemeClr val="tx1"/>
                </a:solidFill>
              </a:rPr>
              <a:t>st</a:t>
            </a:r>
            <a:r>
              <a:rPr lang="en-US" dirty="0">
                <a:solidFill>
                  <a:schemeClr val="tx1"/>
                </a:solidFill>
              </a:rPr>
              <a:t> – Implement Characters and Skills</a:t>
            </a:r>
          </a:p>
          <a:p>
            <a:r>
              <a:rPr lang="en-US" dirty="0">
                <a:solidFill>
                  <a:schemeClr val="tx1"/>
                </a:solidFill>
              </a:rPr>
              <a:t>April 15</a:t>
            </a:r>
            <a:r>
              <a:rPr lang="en-US" baseline="30000" dirty="0">
                <a:solidFill>
                  <a:schemeClr val="tx1"/>
                </a:solidFill>
              </a:rPr>
              <a:t>th</a:t>
            </a:r>
            <a:r>
              <a:rPr lang="en-US" dirty="0">
                <a:solidFill>
                  <a:schemeClr val="tx1"/>
                </a:solidFill>
              </a:rPr>
              <a:t> – Implement map + at least 1 boss</a:t>
            </a:r>
          </a:p>
          <a:p>
            <a:r>
              <a:rPr lang="en-US" dirty="0">
                <a:solidFill>
                  <a:schemeClr val="tx1"/>
                </a:solidFill>
              </a:rPr>
              <a:t>April 30</a:t>
            </a:r>
            <a:r>
              <a:rPr lang="en-US" baseline="30000" dirty="0">
                <a:solidFill>
                  <a:schemeClr val="tx1"/>
                </a:solidFill>
              </a:rPr>
              <a:t>th</a:t>
            </a:r>
            <a:r>
              <a:rPr lang="en-US" dirty="0">
                <a:solidFill>
                  <a:schemeClr val="tx1"/>
                </a:solidFill>
              </a:rPr>
              <a:t> – Improve Visuals + User Interface </a:t>
            </a:r>
          </a:p>
          <a:p>
            <a:r>
              <a:rPr lang="en-US" dirty="0">
                <a:solidFill>
                  <a:schemeClr val="tx1"/>
                </a:solidFill>
              </a:rPr>
              <a:t>Stretch Goals – Add Story Features, Implement Additional Game Modes, More levels and Bosses</a:t>
            </a:r>
          </a:p>
          <a:p>
            <a:endParaRPr lang="en-US" dirty="0">
              <a:solidFill>
                <a:schemeClr val="tx1"/>
              </a:solidFill>
            </a:endParaRPr>
          </a:p>
        </p:txBody>
      </p:sp>
      <p:sp>
        <p:nvSpPr>
          <p:cNvPr id="6" name="Title 1">
            <a:extLst>
              <a:ext uri="{FF2B5EF4-FFF2-40B4-BE49-F238E27FC236}">
                <a16:creationId xmlns:a16="http://schemas.microsoft.com/office/drawing/2014/main" id="{A6DF8A64-E812-404D-8E6E-22A75E735260}"/>
              </a:ext>
            </a:extLst>
          </p:cNvPr>
          <p:cNvSpPr txBox="1">
            <a:spLocks/>
          </p:cNvSpPr>
          <p:nvPr/>
        </p:nvSpPr>
        <p:spPr>
          <a:xfrm>
            <a:off x="180890" y="839668"/>
            <a:ext cx="2768500" cy="78251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400" dirty="0">
                <a:solidFill>
                  <a:schemeClr val="accent2"/>
                </a:solidFill>
              </a:rPr>
              <a:t>Planned</a:t>
            </a:r>
          </a:p>
        </p:txBody>
      </p:sp>
      <p:sp>
        <p:nvSpPr>
          <p:cNvPr id="7" name="Title 1">
            <a:extLst>
              <a:ext uri="{FF2B5EF4-FFF2-40B4-BE49-F238E27FC236}">
                <a16:creationId xmlns:a16="http://schemas.microsoft.com/office/drawing/2014/main" id="{129401EA-6750-48E3-98E4-27C7A7BF8895}"/>
              </a:ext>
            </a:extLst>
          </p:cNvPr>
          <p:cNvSpPr txBox="1">
            <a:spLocks/>
          </p:cNvSpPr>
          <p:nvPr/>
        </p:nvSpPr>
        <p:spPr>
          <a:xfrm>
            <a:off x="7508630" y="901211"/>
            <a:ext cx="1176275" cy="4791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400" dirty="0">
                <a:solidFill>
                  <a:schemeClr val="accent2"/>
                </a:solidFill>
              </a:rPr>
              <a:t>Actual</a:t>
            </a:r>
          </a:p>
        </p:txBody>
      </p:sp>
      <p:sp>
        <p:nvSpPr>
          <p:cNvPr id="9" name="Content Placeholder 2">
            <a:extLst>
              <a:ext uri="{FF2B5EF4-FFF2-40B4-BE49-F238E27FC236}">
                <a16:creationId xmlns:a16="http://schemas.microsoft.com/office/drawing/2014/main" id="{0EF15769-AA31-4F92-BAA1-950859F645FC}"/>
              </a:ext>
            </a:extLst>
          </p:cNvPr>
          <p:cNvSpPr txBox="1">
            <a:spLocks/>
          </p:cNvSpPr>
          <p:nvPr/>
        </p:nvSpPr>
        <p:spPr>
          <a:xfrm>
            <a:off x="5077019" y="1347177"/>
            <a:ext cx="4878959" cy="460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February 28</a:t>
            </a:r>
            <a:r>
              <a:rPr lang="en-US" baseline="30000" dirty="0">
                <a:solidFill>
                  <a:schemeClr val="tx1"/>
                </a:solidFill>
              </a:rPr>
              <a:t>th</a:t>
            </a:r>
            <a:r>
              <a:rPr lang="en-US" dirty="0">
                <a:solidFill>
                  <a:schemeClr val="tx1"/>
                </a:solidFill>
              </a:rPr>
              <a:t> – Have Demo Functionally Complete </a:t>
            </a:r>
          </a:p>
          <a:p>
            <a:r>
              <a:rPr lang="en-US" dirty="0">
                <a:solidFill>
                  <a:schemeClr val="tx1"/>
                </a:solidFill>
              </a:rPr>
              <a:t>March 15</a:t>
            </a:r>
            <a:r>
              <a:rPr lang="en-US" baseline="30000" dirty="0">
                <a:solidFill>
                  <a:schemeClr val="tx1"/>
                </a:solidFill>
              </a:rPr>
              <a:t>th</a:t>
            </a:r>
            <a:r>
              <a:rPr lang="en-US" dirty="0">
                <a:solidFill>
                  <a:schemeClr val="tx1"/>
                </a:solidFill>
              </a:rPr>
              <a:t> – Implement Animation Class</a:t>
            </a:r>
          </a:p>
          <a:p>
            <a:r>
              <a:rPr lang="en-US" dirty="0">
                <a:solidFill>
                  <a:schemeClr val="tx1"/>
                </a:solidFill>
              </a:rPr>
              <a:t>April 15</a:t>
            </a:r>
            <a:r>
              <a:rPr lang="en-US" baseline="30000" dirty="0">
                <a:solidFill>
                  <a:schemeClr val="tx1"/>
                </a:solidFill>
              </a:rPr>
              <a:t>th</a:t>
            </a:r>
            <a:r>
              <a:rPr lang="en-US" dirty="0">
                <a:solidFill>
                  <a:schemeClr val="tx1"/>
                </a:solidFill>
              </a:rPr>
              <a:t> – Implement Characters and Skills</a:t>
            </a:r>
          </a:p>
          <a:p>
            <a:r>
              <a:rPr lang="en-US" dirty="0">
                <a:solidFill>
                  <a:schemeClr val="tx1"/>
                </a:solidFill>
              </a:rPr>
              <a:t>April 30</a:t>
            </a:r>
            <a:r>
              <a:rPr lang="en-US" baseline="30000" dirty="0">
                <a:solidFill>
                  <a:schemeClr val="tx1"/>
                </a:solidFill>
              </a:rPr>
              <a:t>th</a:t>
            </a:r>
            <a:r>
              <a:rPr lang="en-US" dirty="0">
                <a:solidFill>
                  <a:schemeClr val="tx1"/>
                </a:solidFill>
              </a:rPr>
              <a:t> – Implement map + at least 1 boss</a:t>
            </a:r>
          </a:p>
          <a:p>
            <a:endParaRPr lang="en-US" dirty="0">
              <a:solidFill>
                <a:schemeClr val="tx1"/>
              </a:solidFill>
            </a:endParaRPr>
          </a:p>
          <a:p>
            <a:r>
              <a:rPr lang="en-US" dirty="0">
                <a:solidFill>
                  <a:schemeClr val="tx1"/>
                </a:solidFill>
              </a:rPr>
              <a:t>Got behind in early April, was able to complete most of my planned features but did not get to improve the UI or stretch goals </a:t>
            </a:r>
          </a:p>
          <a:p>
            <a:endParaRPr lang="en-US" dirty="0">
              <a:solidFill>
                <a:schemeClr val="tx1"/>
              </a:solidFill>
            </a:endParaRPr>
          </a:p>
        </p:txBody>
      </p:sp>
      <p:pic>
        <p:nvPicPr>
          <p:cNvPr id="10" name="Picture 9" descr="A close up of a logo&#10;&#10;Description generated with high confidence">
            <a:extLst>
              <a:ext uri="{FF2B5EF4-FFF2-40B4-BE49-F238E27FC236}">
                <a16:creationId xmlns:a16="http://schemas.microsoft.com/office/drawing/2014/main" id="{4D0F9E77-FA1D-45B2-BAF2-92BC565E9B4D}"/>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110318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1820-0058-467A-8D11-0EF8C44E10E4}"/>
              </a:ext>
            </a:extLst>
          </p:cNvPr>
          <p:cNvSpPr>
            <a:spLocks noGrp="1"/>
          </p:cNvSpPr>
          <p:nvPr>
            <p:ph type="title"/>
          </p:nvPr>
        </p:nvSpPr>
        <p:spPr/>
        <p:txBody>
          <a:bodyPr/>
          <a:lstStyle/>
          <a:p>
            <a:r>
              <a:rPr lang="en-US" dirty="0">
                <a:solidFill>
                  <a:schemeClr val="accent2"/>
                </a:solidFill>
              </a:rPr>
              <a:t>Technologies Used</a:t>
            </a:r>
          </a:p>
        </p:txBody>
      </p:sp>
      <p:sp>
        <p:nvSpPr>
          <p:cNvPr id="3" name="Content Placeholder 2">
            <a:extLst>
              <a:ext uri="{FF2B5EF4-FFF2-40B4-BE49-F238E27FC236}">
                <a16:creationId xmlns:a16="http://schemas.microsoft.com/office/drawing/2014/main" id="{E3D6B387-DE80-41AD-9137-F7D2E2F4BA3C}"/>
              </a:ext>
            </a:extLst>
          </p:cNvPr>
          <p:cNvSpPr>
            <a:spLocks noGrp="1"/>
          </p:cNvSpPr>
          <p:nvPr>
            <p:ph idx="1"/>
          </p:nvPr>
        </p:nvSpPr>
        <p:spPr/>
        <p:txBody>
          <a:bodyPr>
            <a:normAutofit/>
          </a:bodyPr>
          <a:lstStyle/>
          <a:p>
            <a:r>
              <a:rPr lang="en-US" sz="2400" dirty="0"/>
              <a:t>Processing – the primary language and IDE used for most of the project</a:t>
            </a:r>
          </a:p>
          <a:p>
            <a:pPr algn="just"/>
            <a:endParaRPr lang="en-US" sz="2400" dirty="0"/>
          </a:p>
          <a:p>
            <a:pPr algn="just"/>
            <a:r>
              <a:rPr lang="en-US" sz="2400" dirty="0"/>
              <a:t>Towards the end switched to Java (using the Processing library) due to issues with the processing IDE </a:t>
            </a:r>
          </a:p>
        </p:txBody>
      </p:sp>
      <p:pic>
        <p:nvPicPr>
          <p:cNvPr id="4" name="Picture 3">
            <a:extLst>
              <a:ext uri="{FF2B5EF4-FFF2-40B4-BE49-F238E27FC236}">
                <a16:creationId xmlns:a16="http://schemas.microsoft.com/office/drawing/2014/main" id="{4C2EE65C-9CC0-45C2-9213-EEA117597413}"/>
              </a:ext>
            </a:extLst>
          </p:cNvPr>
          <p:cNvPicPr>
            <a:picLocks noChangeAspect="1"/>
          </p:cNvPicPr>
          <p:nvPr/>
        </p:nvPicPr>
        <p:blipFill>
          <a:blip r:embed="rId2"/>
          <a:stretch>
            <a:fillRect/>
          </a:stretch>
        </p:blipFill>
        <p:spPr>
          <a:xfrm>
            <a:off x="9446601" y="1457325"/>
            <a:ext cx="1971675" cy="1971675"/>
          </a:xfrm>
          <a:prstGeom prst="rect">
            <a:avLst/>
          </a:prstGeom>
        </p:spPr>
      </p:pic>
      <p:pic>
        <p:nvPicPr>
          <p:cNvPr id="6" name="Picture 5" descr="A close up of a logo&#10;&#10;Description generated with high confidence">
            <a:extLst>
              <a:ext uri="{FF2B5EF4-FFF2-40B4-BE49-F238E27FC236}">
                <a16:creationId xmlns:a16="http://schemas.microsoft.com/office/drawing/2014/main" id="{C0560E88-D5FE-488E-94D5-790F07525AC1}"/>
              </a:ext>
            </a:extLst>
          </p:cNvPr>
          <p:cNvPicPr>
            <a:picLocks noChangeAspect="1"/>
          </p:cNvPicPr>
          <p:nvPr/>
        </p:nvPicPr>
        <p:blipFill>
          <a:blip r:embed="rId3"/>
          <a:stretch>
            <a:fillRect/>
          </a:stretch>
        </p:blipFill>
        <p:spPr>
          <a:xfrm>
            <a:off x="10413210" y="5162849"/>
            <a:ext cx="1447532" cy="1447532"/>
          </a:xfrm>
          <a:prstGeom prst="rect">
            <a:avLst/>
          </a:prstGeom>
        </p:spPr>
      </p:pic>
    </p:spTree>
    <p:extLst>
      <p:ext uri="{BB962C8B-B14F-4D97-AF65-F5344CB8AC3E}">
        <p14:creationId xmlns:p14="http://schemas.microsoft.com/office/powerpoint/2010/main" val="318281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9C67-CD01-4838-847D-F241B2AAC122}"/>
              </a:ext>
            </a:extLst>
          </p:cNvPr>
          <p:cNvSpPr>
            <a:spLocks noGrp="1"/>
          </p:cNvSpPr>
          <p:nvPr>
            <p:ph type="title"/>
          </p:nvPr>
        </p:nvSpPr>
        <p:spPr/>
        <p:txBody>
          <a:bodyPr/>
          <a:lstStyle/>
          <a:p>
            <a:r>
              <a:rPr lang="en-US" dirty="0">
                <a:solidFill>
                  <a:schemeClr val="accent2"/>
                </a:solidFill>
              </a:rPr>
              <a:t>Overall Structure </a:t>
            </a:r>
          </a:p>
        </p:txBody>
      </p:sp>
      <p:pic>
        <p:nvPicPr>
          <p:cNvPr id="5" name="Picture 4" descr="A screenshot of a cell phone&#10;&#10;Description generated with very high confidence">
            <a:extLst>
              <a:ext uri="{FF2B5EF4-FFF2-40B4-BE49-F238E27FC236}">
                <a16:creationId xmlns:a16="http://schemas.microsoft.com/office/drawing/2014/main" id="{E20500C2-9F9D-49CB-9613-3C2AA0779055}"/>
              </a:ext>
            </a:extLst>
          </p:cNvPr>
          <p:cNvPicPr>
            <a:picLocks noChangeAspect="1"/>
          </p:cNvPicPr>
          <p:nvPr/>
        </p:nvPicPr>
        <p:blipFill>
          <a:blip r:embed="rId2"/>
          <a:stretch>
            <a:fillRect/>
          </a:stretch>
        </p:blipFill>
        <p:spPr>
          <a:xfrm>
            <a:off x="795337" y="1270000"/>
            <a:ext cx="7510463" cy="4787900"/>
          </a:xfrm>
          <a:prstGeom prst="rect">
            <a:avLst/>
          </a:prstGeom>
        </p:spPr>
      </p:pic>
      <p:pic>
        <p:nvPicPr>
          <p:cNvPr id="6" name="Picture 5" descr="A close up of a logo&#10;&#10;Description generated with high confidence">
            <a:extLst>
              <a:ext uri="{FF2B5EF4-FFF2-40B4-BE49-F238E27FC236}">
                <a16:creationId xmlns:a16="http://schemas.microsoft.com/office/drawing/2014/main" id="{7B7C04BC-B0FF-47E4-9BF3-0F16611C2652}"/>
              </a:ext>
            </a:extLst>
          </p:cNvPr>
          <p:cNvPicPr>
            <a:picLocks noChangeAspect="1"/>
          </p:cNvPicPr>
          <p:nvPr/>
        </p:nvPicPr>
        <p:blipFill>
          <a:blip r:embed="rId3"/>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326968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60AD-DC66-47DF-93F4-6AF9118EC38F}"/>
              </a:ext>
            </a:extLst>
          </p:cNvPr>
          <p:cNvSpPr>
            <a:spLocks noGrp="1"/>
          </p:cNvSpPr>
          <p:nvPr>
            <p:ph type="title"/>
          </p:nvPr>
        </p:nvSpPr>
        <p:spPr>
          <a:xfrm>
            <a:off x="677334" y="609600"/>
            <a:ext cx="8596668" cy="621323"/>
          </a:xfrm>
        </p:spPr>
        <p:txBody>
          <a:bodyPr>
            <a:normAutofit fontScale="90000"/>
          </a:bodyPr>
          <a:lstStyle/>
          <a:p>
            <a:r>
              <a:rPr lang="en-US" dirty="0">
                <a:solidFill>
                  <a:schemeClr val="accent2"/>
                </a:solidFill>
              </a:rPr>
              <a:t>Control Flow </a:t>
            </a:r>
          </a:p>
        </p:txBody>
      </p:sp>
      <p:sp>
        <p:nvSpPr>
          <p:cNvPr id="5" name="Rectangle: Rounded Corners 4">
            <a:extLst>
              <a:ext uri="{FF2B5EF4-FFF2-40B4-BE49-F238E27FC236}">
                <a16:creationId xmlns:a16="http://schemas.microsoft.com/office/drawing/2014/main" id="{43070586-0056-492A-A989-7ECE7CAF86C3}"/>
              </a:ext>
            </a:extLst>
          </p:cNvPr>
          <p:cNvSpPr/>
          <p:nvPr/>
        </p:nvSpPr>
        <p:spPr>
          <a:xfrm>
            <a:off x="228601" y="2154115"/>
            <a:ext cx="1899138" cy="78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Menu</a:t>
            </a:r>
          </a:p>
        </p:txBody>
      </p:sp>
      <p:sp>
        <p:nvSpPr>
          <p:cNvPr id="6" name="Rectangle: Rounded Corners 5">
            <a:extLst>
              <a:ext uri="{FF2B5EF4-FFF2-40B4-BE49-F238E27FC236}">
                <a16:creationId xmlns:a16="http://schemas.microsoft.com/office/drawing/2014/main" id="{C78DBE98-3CD8-428F-AAD2-C60239BE8F60}"/>
              </a:ext>
            </a:extLst>
          </p:cNvPr>
          <p:cNvSpPr/>
          <p:nvPr/>
        </p:nvSpPr>
        <p:spPr>
          <a:xfrm>
            <a:off x="2514600" y="3244362"/>
            <a:ext cx="1899138" cy="78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Character</a:t>
            </a:r>
          </a:p>
        </p:txBody>
      </p:sp>
      <p:sp>
        <p:nvSpPr>
          <p:cNvPr id="7" name="Rectangle: Rounded Corners 6">
            <a:extLst>
              <a:ext uri="{FF2B5EF4-FFF2-40B4-BE49-F238E27FC236}">
                <a16:creationId xmlns:a16="http://schemas.microsoft.com/office/drawing/2014/main" id="{E27504EF-DA94-423F-8EB7-DF6421F75D84}"/>
              </a:ext>
            </a:extLst>
          </p:cNvPr>
          <p:cNvSpPr/>
          <p:nvPr/>
        </p:nvSpPr>
        <p:spPr>
          <a:xfrm>
            <a:off x="2514600" y="1477107"/>
            <a:ext cx="1899138" cy="78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Character</a:t>
            </a:r>
          </a:p>
        </p:txBody>
      </p:sp>
      <p:sp>
        <p:nvSpPr>
          <p:cNvPr id="8" name="Rectangle: Rounded Corners 7">
            <a:extLst>
              <a:ext uri="{FF2B5EF4-FFF2-40B4-BE49-F238E27FC236}">
                <a16:creationId xmlns:a16="http://schemas.microsoft.com/office/drawing/2014/main" id="{29C837EB-973F-4DE5-B377-E7EECE3A6854}"/>
              </a:ext>
            </a:extLst>
          </p:cNvPr>
          <p:cNvSpPr/>
          <p:nvPr/>
        </p:nvSpPr>
        <p:spPr>
          <a:xfrm>
            <a:off x="5073162" y="2373923"/>
            <a:ext cx="1899138" cy="78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Scene </a:t>
            </a:r>
          </a:p>
        </p:txBody>
      </p:sp>
      <p:sp>
        <p:nvSpPr>
          <p:cNvPr id="9" name="Rectangle: Rounded Corners 8">
            <a:extLst>
              <a:ext uri="{FF2B5EF4-FFF2-40B4-BE49-F238E27FC236}">
                <a16:creationId xmlns:a16="http://schemas.microsoft.com/office/drawing/2014/main" id="{F7D846A1-3116-4F1B-A49C-3B1F73A54362}"/>
              </a:ext>
            </a:extLst>
          </p:cNvPr>
          <p:cNvSpPr/>
          <p:nvPr/>
        </p:nvSpPr>
        <p:spPr>
          <a:xfrm>
            <a:off x="8018585" y="2373923"/>
            <a:ext cx="1899138" cy="78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Level </a:t>
            </a:r>
          </a:p>
        </p:txBody>
      </p:sp>
      <p:cxnSp>
        <p:nvCxnSpPr>
          <p:cNvPr id="11" name="Straight Arrow Connector 10">
            <a:extLst>
              <a:ext uri="{FF2B5EF4-FFF2-40B4-BE49-F238E27FC236}">
                <a16:creationId xmlns:a16="http://schemas.microsoft.com/office/drawing/2014/main" id="{84CF75FD-06AB-48BB-AE15-E1EC09137594}"/>
              </a:ext>
            </a:extLst>
          </p:cNvPr>
          <p:cNvCxnSpPr>
            <a:endCxn id="7" idx="1"/>
          </p:cNvCxnSpPr>
          <p:nvPr/>
        </p:nvCxnSpPr>
        <p:spPr>
          <a:xfrm flipV="1">
            <a:off x="1037492" y="1868365"/>
            <a:ext cx="1477108" cy="2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0BA827B-A1AC-401D-9FF9-13E7CDF7A4CB}"/>
              </a:ext>
            </a:extLst>
          </p:cNvPr>
          <p:cNvCxnSpPr>
            <a:cxnSpLocks/>
            <a:stCxn id="5" idx="2"/>
            <a:endCxn id="6" idx="1"/>
          </p:cNvCxnSpPr>
          <p:nvPr/>
        </p:nvCxnSpPr>
        <p:spPr>
          <a:xfrm>
            <a:off x="1178170" y="2936631"/>
            <a:ext cx="1336430" cy="698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96039C5-A8A4-4688-A50C-DFB26AFBC0C8}"/>
              </a:ext>
            </a:extLst>
          </p:cNvPr>
          <p:cNvCxnSpPr>
            <a:cxnSpLocks/>
            <a:stCxn id="7" idx="3"/>
          </p:cNvCxnSpPr>
          <p:nvPr/>
        </p:nvCxnSpPr>
        <p:spPr>
          <a:xfrm>
            <a:off x="4413738" y="1868365"/>
            <a:ext cx="1204547" cy="505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25CFD5B-EB93-4D2F-B378-4EB04DB453CF}"/>
              </a:ext>
            </a:extLst>
          </p:cNvPr>
          <p:cNvCxnSpPr>
            <a:cxnSpLocks/>
            <a:stCxn id="6" idx="3"/>
          </p:cNvCxnSpPr>
          <p:nvPr/>
        </p:nvCxnSpPr>
        <p:spPr>
          <a:xfrm flipV="1">
            <a:off x="4413738" y="3156439"/>
            <a:ext cx="1204547" cy="479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62671C3-34F6-4C5B-9118-8455B212BC2D}"/>
              </a:ext>
            </a:extLst>
          </p:cNvPr>
          <p:cNvCxnSpPr>
            <a:cxnSpLocks/>
          </p:cNvCxnSpPr>
          <p:nvPr/>
        </p:nvCxnSpPr>
        <p:spPr>
          <a:xfrm flipV="1">
            <a:off x="6972300" y="2545373"/>
            <a:ext cx="1046285"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D6A3A07-3C81-4583-B24A-F577BBCAEFAB}"/>
              </a:ext>
            </a:extLst>
          </p:cNvPr>
          <p:cNvCxnSpPr>
            <a:cxnSpLocks/>
            <a:stCxn id="9" idx="1"/>
            <a:endCxn id="8" idx="3"/>
          </p:cNvCxnSpPr>
          <p:nvPr/>
        </p:nvCxnSpPr>
        <p:spPr>
          <a:xfrm flipH="1">
            <a:off x="6972300" y="2765181"/>
            <a:ext cx="104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Arrow: U-Turn 26">
            <a:extLst>
              <a:ext uri="{FF2B5EF4-FFF2-40B4-BE49-F238E27FC236}">
                <a16:creationId xmlns:a16="http://schemas.microsoft.com/office/drawing/2014/main" id="{EAB51DCB-2030-488A-A9D4-7408C0BD58E3}"/>
              </a:ext>
            </a:extLst>
          </p:cNvPr>
          <p:cNvSpPr/>
          <p:nvPr/>
        </p:nvSpPr>
        <p:spPr>
          <a:xfrm rot="10800000">
            <a:off x="465991" y="3241431"/>
            <a:ext cx="8634045" cy="1176704"/>
          </a:xfrm>
          <a:prstGeom prst="uturnArrow">
            <a:avLst>
              <a:gd name="adj1" fmla="val 7041"/>
              <a:gd name="adj2" fmla="val 25000"/>
              <a:gd name="adj3" fmla="val 18469"/>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9" name="Picture 28" descr="A close up of a logo&#10;&#10;Description generated with high confidence">
            <a:extLst>
              <a:ext uri="{FF2B5EF4-FFF2-40B4-BE49-F238E27FC236}">
                <a16:creationId xmlns:a16="http://schemas.microsoft.com/office/drawing/2014/main" id="{599399AF-69E9-45E4-B9DE-0FA4F2F6C892}"/>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1432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F30E-CF36-485C-8A6B-2D0EAF9D90EA}"/>
              </a:ext>
            </a:extLst>
          </p:cNvPr>
          <p:cNvSpPr>
            <a:spLocks noGrp="1"/>
          </p:cNvSpPr>
          <p:nvPr>
            <p:ph type="title"/>
          </p:nvPr>
        </p:nvSpPr>
        <p:spPr/>
        <p:txBody>
          <a:bodyPr/>
          <a:lstStyle/>
          <a:p>
            <a:r>
              <a:rPr lang="en-US" dirty="0">
                <a:solidFill>
                  <a:schemeClr val="accent2"/>
                </a:solidFill>
              </a:rPr>
              <a:t>The Main Class</a:t>
            </a:r>
          </a:p>
        </p:txBody>
      </p:sp>
      <p:sp>
        <p:nvSpPr>
          <p:cNvPr id="3" name="Content Placeholder 2">
            <a:extLst>
              <a:ext uri="{FF2B5EF4-FFF2-40B4-BE49-F238E27FC236}">
                <a16:creationId xmlns:a16="http://schemas.microsoft.com/office/drawing/2014/main" id="{7120DB0F-FB77-4342-B627-FDB5CEB938F2}"/>
              </a:ext>
            </a:extLst>
          </p:cNvPr>
          <p:cNvSpPr>
            <a:spLocks noGrp="1"/>
          </p:cNvSpPr>
          <p:nvPr>
            <p:ph idx="1"/>
          </p:nvPr>
        </p:nvSpPr>
        <p:spPr>
          <a:xfrm>
            <a:off x="677334" y="1411551"/>
            <a:ext cx="8596668" cy="5446450"/>
          </a:xfrm>
        </p:spPr>
        <p:txBody>
          <a:bodyPr/>
          <a:lstStyle/>
          <a:p>
            <a:r>
              <a:rPr lang="en-US" dirty="0">
                <a:solidFill>
                  <a:schemeClr val="tx2"/>
                </a:solidFill>
              </a:rPr>
              <a:t>Processing has 2 required functions in the main class – Setup and Draw</a:t>
            </a:r>
          </a:p>
          <a:p>
            <a:pPr lvl="1"/>
            <a:r>
              <a:rPr lang="en-US" dirty="0">
                <a:solidFill>
                  <a:schemeClr val="tx2"/>
                </a:solidFill>
              </a:rPr>
              <a:t>Setup initializes all of the global variables and sets the screen dimensions. Gets called once, before anything else happens </a:t>
            </a:r>
          </a:p>
          <a:p>
            <a:pPr lvl="1"/>
            <a:r>
              <a:rPr lang="en-US" dirty="0">
                <a:solidFill>
                  <a:schemeClr val="tx2"/>
                </a:solidFill>
              </a:rPr>
              <a:t>The Draw function is the primary game loop. Gets called repeatedly until program is closed</a:t>
            </a:r>
          </a:p>
          <a:p>
            <a:pPr lvl="2"/>
            <a:r>
              <a:rPr lang="en-US" dirty="0">
                <a:solidFill>
                  <a:schemeClr val="tx2"/>
                </a:solidFill>
              </a:rPr>
              <a:t>Everything that happens in the game gets called from the Draw function</a:t>
            </a:r>
          </a:p>
          <a:p>
            <a:r>
              <a:rPr lang="en-US" dirty="0">
                <a:solidFill>
                  <a:schemeClr val="tx2"/>
                </a:solidFill>
              </a:rPr>
              <a:t>Has a number of variables to keep track of the passage of time, framerate, screen size, etc. </a:t>
            </a:r>
          </a:p>
          <a:p>
            <a:r>
              <a:rPr lang="en-US" dirty="0">
                <a:solidFill>
                  <a:schemeClr val="tx2"/>
                </a:solidFill>
              </a:rPr>
              <a:t>All global information is kept in the Main class. Anything else in the program can reference these variables. </a:t>
            </a:r>
          </a:p>
          <a:p>
            <a:r>
              <a:rPr lang="en-US" dirty="0">
                <a:solidFill>
                  <a:schemeClr val="tx2"/>
                </a:solidFill>
              </a:rPr>
              <a:t>Most important variables are the Player and the current Scene. </a:t>
            </a:r>
          </a:p>
          <a:p>
            <a:r>
              <a:rPr lang="en-US" dirty="0">
                <a:solidFill>
                  <a:schemeClr val="tx2"/>
                </a:solidFill>
              </a:rPr>
              <a:t>Main class also has a number of input functions (such as </a:t>
            </a:r>
            <a:r>
              <a:rPr lang="en-US" dirty="0" err="1">
                <a:solidFill>
                  <a:schemeClr val="tx2"/>
                </a:solidFill>
              </a:rPr>
              <a:t>KeyPressed</a:t>
            </a:r>
            <a:r>
              <a:rPr lang="en-US" dirty="0">
                <a:solidFill>
                  <a:schemeClr val="tx2"/>
                </a:solidFill>
              </a:rPr>
              <a:t> or </a:t>
            </a:r>
            <a:r>
              <a:rPr lang="en-US" dirty="0" err="1">
                <a:solidFill>
                  <a:schemeClr val="tx2"/>
                </a:solidFill>
              </a:rPr>
              <a:t>MouseClicked</a:t>
            </a:r>
            <a:r>
              <a:rPr lang="en-US" dirty="0">
                <a:solidFill>
                  <a:schemeClr val="tx2"/>
                </a:solidFill>
              </a:rPr>
              <a:t>). These functions automatically call the corresponding function in the current scene </a:t>
            </a:r>
          </a:p>
        </p:txBody>
      </p:sp>
      <p:pic>
        <p:nvPicPr>
          <p:cNvPr id="5" name="Picture 4" descr="A close up of a logo&#10;&#10;Description generated with high confidence">
            <a:extLst>
              <a:ext uri="{FF2B5EF4-FFF2-40B4-BE49-F238E27FC236}">
                <a16:creationId xmlns:a16="http://schemas.microsoft.com/office/drawing/2014/main" id="{48E3845E-346C-483B-A96D-D71DC06C9CF5}"/>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40552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A39B-E526-4521-AFA8-BD42A897257A}"/>
              </a:ext>
            </a:extLst>
          </p:cNvPr>
          <p:cNvSpPr>
            <a:spLocks noGrp="1"/>
          </p:cNvSpPr>
          <p:nvPr>
            <p:ph type="title"/>
          </p:nvPr>
        </p:nvSpPr>
        <p:spPr/>
        <p:txBody>
          <a:bodyPr/>
          <a:lstStyle/>
          <a:p>
            <a:r>
              <a:rPr lang="en-US" dirty="0">
                <a:solidFill>
                  <a:schemeClr val="accent2"/>
                </a:solidFill>
              </a:rPr>
              <a:t>The Scene Class </a:t>
            </a:r>
          </a:p>
        </p:txBody>
      </p:sp>
      <p:sp>
        <p:nvSpPr>
          <p:cNvPr id="3" name="Content Placeholder 2">
            <a:extLst>
              <a:ext uri="{FF2B5EF4-FFF2-40B4-BE49-F238E27FC236}">
                <a16:creationId xmlns:a16="http://schemas.microsoft.com/office/drawing/2014/main" id="{DFE7D60F-31DB-4988-90E4-9D39903B6336}"/>
              </a:ext>
            </a:extLst>
          </p:cNvPr>
          <p:cNvSpPr>
            <a:spLocks noGrp="1"/>
          </p:cNvSpPr>
          <p:nvPr>
            <p:ph idx="1"/>
          </p:nvPr>
        </p:nvSpPr>
        <p:spPr/>
        <p:txBody>
          <a:bodyPr/>
          <a:lstStyle/>
          <a:p>
            <a:r>
              <a:rPr lang="en-US" dirty="0">
                <a:solidFill>
                  <a:schemeClr val="tx2"/>
                </a:solidFill>
              </a:rPr>
              <a:t>The scene class does the majority of the actual drawing, as well as input and output</a:t>
            </a:r>
          </a:p>
          <a:p>
            <a:r>
              <a:rPr lang="en-US" dirty="0">
                <a:solidFill>
                  <a:schemeClr val="tx2"/>
                </a:solidFill>
              </a:rPr>
              <a:t>All input actions automatically trigger in the Main class, which call this class to actually handle the input </a:t>
            </a:r>
          </a:p>
          <a:p>
            <a:r>
              <a:rPr lang="en-US" dirty="0">
                <a:solidFill>
                  <a:schemeClr val="tx2"/>
                </a:solidFill>
              </a:rPr>
              <a:t>Various different scenes for different purposes – Map scene for moving across map, menu scenes, and the actual primary gameplay scenes.</a:t>
            </a:r>
          </a:p>
          <a:p>
            <a:r>
              <a:rPr lang="en-US" dirty="0">
                <a:solidFill>
                  <a:schemeClr val="tx2"/>
                </a:solidFill>
              </a:rPr>
              <a:t>Only one scene is active at a time, when a new action takes place a new scene is loaded. </a:t>
            </a:r>
          </a:p>
          <a:p>
            <a:r>
              <a:rPr lang="en-US" dirty="0">
                <a:solidFill>
                  <a:schemeClr val="tx2"/>
                </a:solidFill>
              </a:rPr>
              <a:t>All information in a given scene is local and temporary, and gets lost when a new scene is loaded </a:t>
            </a:r>
          </a:p>
        </p:txBody>
      </p:sp>
      <p:pic>
        <p:nvPicPr>
          <p:cNvPr id="4" name="Picture 3" descr="A close up of a logo&#10;&#10;Description generated with high confidence">
            <a:extLst>
              <a:ext uri="{FF2B5EF4-FFF2-40B4-BE49-F238E27FC236}">
                <a16:creationId xmlns:a16="http://schemas.microsoft.com/office/drawing/2014/main" id="{D65F6FFF-FFDA-46D8-B40E-EDA4CF53DB4D}"/>
              </a:ext>
            </a:extLst>
          </p:cNvPr>
          <p:cNvPicPr>
            <a:picLocks noChangeAspect="1"/>
          </p:cNvPicPr>
          <p:nvPr/>
        </p:nvPicPr>
        <p:blipFill>
          <a:blip r:embed="rId2"/>
          <a:stretch>
            <a:fillRect/>
          </a:stretch>
        </p:blipFill>
        <p:spPr>
          <a:xfrm>
            <a:off x="10413210" y="5153324"/>
            <a:ext cx="1447532" cy="1447532"/>
          </a:xfrm>
          <a:prstGeom prst="rect">
            <a:avLst/>
          </a:prstGeom>
        </p:spPr>
      </p:pic>
    </p:spTree>
    <p:extLst>
      <p:ext uri="{BB962C8B-B14F-4D97-AF65-F5344CB8AC3E}">
        <p14:creationId xmlns:p14="http://schemas.microsoft.com/office/powerpoint/2010/main" val="2133012138"/>
      </p:ext>
    </p:extLst>
  </p:cSld>
  <p:clrMapOvr>
    <a:masterClrMapping/>
  </p:clrMapOvr>
</p:sld>
</file>

<file path=ppt/theme/theme1.xml><?xml version="1.0" encoding="utf-8"?>
<a:theme xmlns:a="http://schemas.openxmlformats.org/drawingml/2006/main" name="Facet">
  <a:themeElements>
    <a:clrScheme name="Custom 2">
      <a:dk1>
        <a:srgbClr val="28A47C"/>
      </a:dk1>
      <a:lt1>
        <a:srgbClr val="EDF6F9"/>
      </a:lt1>
      <a:dk2>
        <a:srgbClr val="2E946B"/>
      </a:dk2>
      <a:lt2>
        <a:srgbClr val="D8F5FA"/>
      </a:lt2>
      <a:accent1>
        <a:srgbClr val="28A47C"/>
      </a:accent1>
      <a:accent2>
        <a:srgbClr val="F7A511"/>
      </a:accent2>
      <a:accent3>
        <a:srgbClr val="2E946B"/>
      </a:accent3>
      <a:accent4>
        <a:srgbClr val="42D0A2"/>
      </a:accent4>
      <a:accent5>
        <a:srgbClr val="3FCDE7"/>
      </a:accent5>
      <a:accent6>
        <a:srgbClr val="A9D3E1"/>
      </a:accent6>
      <a:hlink>
        <a:srgbClr val="EDF6F9"/>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192</TotalTime>
  <Words>995</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Puzzle-RPG Project  “Rune Battle”</vt:lpstr>
      <vt:lpstr>Original Project Goal </vt:lpstr>
      <vt:lpstr>Requirements </vt:lpstr>
      <vt:lpstr>Timeline</vt:lpstr>
      <vt:lpstr>Technologies Used</vt:lpstr>
      <vt:lpstr>Overall Structure </vt:lpstr>
      <vt:lpstr>Control Flow </vt:lpstr>
      <vt:lpstr>The Main Class</vt:lpstr>
      <vt:lpstr>The Scene Class </vt:lpstr>
      <vt:lpstr>The Game Scene</vt:lpstr>
      <vt:lpstr>Animations</vt:lpstr>
      <vt:lpstr>Other Scenes </vt:lpstr>
      <vt:lpstr>Player Class</vt:lpstr>
      <vt:lpstr>Gameplay</vt:lpstr>
      <vt:lpstr>Demo </vt:lpstr>
      <vt:lpstr>Challenges </vt:lpstr>
      <vt:lpstr>Future Work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Puzzle-RPG Progress</dc:title>
  <dc:creator>Caleb Compton</dc:creator>
  <cp:lastModifiedBy>Caleb Compton</cp:lastModifiedBy>
  <cp:revision>15</cp:revision>
  <dcterms:created xsi:type="dcterms:W3CDTF">2018-03-23T17:20:48Z</dcterms:created>
  <dcterms:modified xsi:type="dcterms:W3CDTF">2018-05-01T15:39:25Z</dcterms:modified>
</cp:coreProperties>
</file>