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6858000" cy="9144000"/>
  <p:embeddedFontLst>
    <p:embeddedFont>
      <p:font typeface="Roboto Slab"/>
      <p:regular r:id="rId30"/>
      <p:bold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Roboto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76EA89-DFFE-40EA-A3B1-23D712AE6769}">
  <a:tblStyle styleId="{3076EA89-DFFE-40EA-A3B1-23D712AE67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Slab-bold.fntdata"/><Relationship Id="rId30" Type="http://schemas.openxmlformats.org/officeDocument/2006/relationships/font" Target="fonts/RobotoSlab-regular.fntdata"/><Relationship Id="rId11" Type="http://schemas.openxmlformats.org/officeDocument/2006/relationships/slide" Target="slides/slide4.xml"/><Relationship Id="rId33" Type="http://schemas.openxmlformats.org/officeDocument/2006/relationships/font" Target="fonts/Roboto-bold.fntdata"/><Relationship Id="rId10" Type="http://schemas.openxmlformats.org/officeDocument/2006/relationships/slide" Target="slides/slide3.xml"/><Relationship Id="rId32" Type="http://schemas.openxmlformats.org/officeDocument/2006/relationships/font" Target="fonts/Roboto-regular.fntdata"/><Relationship Id="rId13" Type="http://schemas.openxmlformats.org/officeDocument/2006/relationships/slide" Target="slides/slide6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5.xml"/><Relationship Id="rId34" Type="http://schemas.openxmlformats.org/officeDocument/2006/relationships/font" Target="fonts/Roboto-italic.fntdata"/><Relationship Id="rId15" Type="http://schemas.openxmlformats.org/officeDocument/2006/relationships/slide" Target="slides/slide8.xml"/><Relationship Id="rId37" Type="http://schemas.openxmlformats.org/officeDocument/2006/relationships/font" Target="fonts/RobotoLight-bold.fntdata"/><Relationship Id="rId14" Type="http://schemas.openxmlformats.org/officeDocument/2006/relationships/slide" Target="slides/slide7.xml"/><Relationship Id="rId36" Type="http://schemas.openxmlformats.org/officeDocument/2006/relationships/font" Target="fonts/RobotoLight-regular.fntdata"/><Relationship Id="rId17" Type="http://schemas.openxmlformats.org/officeDocument/2006/relationships/slide" Target="slides/slide10.xml"/><Relationship Id="rId39" Type="http://schemas.openxmlformats.org/officeDocument/2006/relationships/font" Target="fonts/RobotoLight-boldItalic.fntdata"/><Relationship Id="rId16" Type="http://schemas.openxmlformats.org/officeDocument/2006/relationships/slide" Target="slides/slide9.xml"/><Relationship Id="rId38" Type="http://schemas.openxmlformats.org/officeDocument/2006/relationships/font" Target="fonts/RobotoLight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7ac5a38e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7ac5a38e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57ac5a38e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85ea879d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85ea879d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dropdown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a31d1623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a31d1623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8d07aab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8d07aab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airwires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a31d1623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a31d1623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a31d1623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a31d1623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airwires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a31d1623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a31d1623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a31d1623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a31d1623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•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Inevitably, a portion of your circuit will get blocked off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•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can route on the bottom layer of the board as well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a31d1623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a31d1623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•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Inevitably, a portion of your circuit will get blocked off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•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can route on the bottom layer of the board as well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23e9fac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23e9fac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why it’s a good idea to load early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bc91ba7b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bc91ba7b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7e5b368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7e5b368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a31d1623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a31d1623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that you can: ripup &lt;name&gt;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a31d1623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a31d1623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a31d1623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a31d1623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bc91ba7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bc91ba7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85ea879d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85ea879d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a31d162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a31d162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8d07aabb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8d07aabb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a31d162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a31d162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 of board layout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a31d162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a31d162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a31d1623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a31d1623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2743200" y="1600200"/>
            <a:ext cx="594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Slab"/>
              <a:buNone/>
              <a:defRPr b="1" i="0" sz="3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Slab"/>
              <a:buNone/>
              <a:defRPr b="1" sz="3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Slab"/>
              <a:buNone/>
              <a:defRPr b="1" sz="3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Slab"/>
              <a:buNone/>
              <a:defRPr b="1" sz="3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Slab"/>
              <a:buNone/>
              <a:defRPr b="1" sz="3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Slab"/>
              <a:buNone/>
              <a:defRPr b="1" sz="3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Slab"/>
              <a:buNone/>
              <a:defRPr b="1" sz="3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Slab"/>
              <a:buNone/>
              <a:defRPr b="1" sz="3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Slab"/>
              <a:buNone/>
              <a:defRPr b="1" sz="3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1" type="subTitle"/>
          </p:nvPr>
        </p:nvSpPr>
        <p:spPr>
          <a:xfrm>
            <a:off x="2743200" y="2286000"/>
            <a:ext cx="594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88888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888888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888888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888888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888888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888888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888888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888888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888888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pic>
        <p:nvPicPr>
          <p:cNvPr id="54" name="Google Shape;5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" y="685800"/>
            <a:ext cx="1828800" cy="304495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/>
          <p:nvPr/>
        </p:nvSpPr>
        <p:spPr>
          <a:xfrm>
            <a:off x="0" y="0"/>
            <a:ext cx="9144000" cy="5487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0584"/>
            <a:ext cx="2628898" cy="29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">
  <p:cSld name="CUSTOM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457200" y="685800"/>
            <a:ext cx="5257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453300" y="205740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88888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888888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888888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888888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888888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888888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888888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888888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888888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0" name="Google Shape;60;p15"/>
          <p:cNvSpPr/>
          <p:nvPr/>
        </p:nvSpPr>
        <p:spPr>
          <a:xfrm>
            <a:off x="0" y="3493008"/>
            <a:ext cx="9144000" cy="16458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/>
          <p:nvPr/>
        </p:nvSpPr>
        <p:spPr>
          <a:xfrm>
            <a:off x="365760" y="45720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www.robojackets.org</a:t>
            </a:r>
            <a:endParaRPr i="1" sz="18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15000" y="0"/>
            <a:ext cx="27432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886200"/>
            <a:ext cx="5257799" cy="583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457200" y="1371594"/>
            <a:ext cx="8001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  <a:defRPr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  <a:defRPr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  <a:defRPr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  <a:defRPr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  <a:defRPr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  <a:defRPr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  <a:defRPr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  <a:defRPr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  <a:defRPr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57200" y="685800"/>
            <a:ext cx="8001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Slab"/>
              <a:buNone/>
              <a:defRPr b="1" i="0" sz="3600" u="none" cap="none" strike="noStrike"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Slab"/>
              <a:buNone/>
              <a:defRPr b="1" sz="3600"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Slab"/>
              <a:buNone/>
              <a:defRPr b="1" sz="3600"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Slab"/>
              <a:buNone/>
              <a:defRPr b="1" sz="3600"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Slab"/>
              <a:buNone/>
              <a:defRPr b="1" sz="3600"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Slab"/>
              <a:buNone/>
              <a:defRPr b="1" sz="3600"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Slab"/>
              <a:buNone/>
              <a:defRPr b="1" sz="3600"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Slab"/>
              <a:buNone/>
              <a:defRPr b="1" sz="3600"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Slab"/>
              <a:buNone/>
              <a:defRPr b="1" sz="36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7" name="Google Shape;67;p16"/>
          <p:cNvSpPr/>
          <p:nvPr/>
        </p:nvSpPr>
        <p:spPr>
          <a:xfrm>
            <a:off x="0" y="0"/>
            <a:ext cx="9144000" cy="5487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" y="100584"/>
            <a:ext cx="2628898" cy="29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X2">
  <p:cSld name="OBJECT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457200" y="1371594"/>
            <a:ext cx="4005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  <a:defRPr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  <a:defRPr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  <a:defRPr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  <a:defRPr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  <a:defRPr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  <a:defRPr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  <a:defRPr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  <a:defRPr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  <a:defRPr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type="title"/>
          </p:nvPr>
        </p:nvSpPr>
        <p:spPr>
          <a:xfrm>
            <a:off x="457200" y="685800"/>
            <a:ext cx="8001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Slab"/>
              <a:buNone/>
              <a:defRPr b="1" i="0" sz="3600" u="none" cap="none" strike="noStrike"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Slab"/>
              <a:buNone/>
              <a:defRPr b="1" sz="3600"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Slab"/>
              <a:buNone/>
              <a:defRPr b="1" sz="3600"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Slab"/>
              <a:buNone/>
              <a:defRPr b="1" sz="3600"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Slab"/>
              <a:buNone/>
              <a:defRPr b="1" sz="3600"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Slab"/>
              <a:buNone/>
              <a:defRPr b="1" sz="3600"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Slab"/>
              <a:buNone/>
              <a:defRPr b="1" sz="3600"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Slab"/>
              <a:buNone/>
              <a:defRPr b="1" sz="3600"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Slab"/>
              <a:buNone/>
              <a:defRPr b="1" sz="36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2" name="Google Shape;72;p17"/>
          <p:cNvSpPr/>
          <p:nvPr/>
        </p:nvSpPr>
        <p:spPr>
          <a:xfrm>
            <a:off x="0" y="0"/>
            <a:ext cx="9144000" cy="5487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" y="100584"/>
            <a:ext cx="2628898" cy="29260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462200" y="1371594"/>
            <a:ext cx="4005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  <a:defRPr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  <a:defRPr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  <a:defRPr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  <a:defRPr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  <a:defRPr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  <a:defRPr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  <a:defRPr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  <a:defRPr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  <a:defRPr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USTOM_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/>
          <p:nvPr/>
        </p:nvSpPr>
        <p:spPr>
          <a:xfrm>
            <a:off x="0" y="0"/>
            <a:ext cx="3538800" cy="51480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8"/>
          <p:cNvSpPr txBox="1"/>
          <p:nvPr>
            <p:ph type="title"/>
          </p:nvPr>
        </p:nvSpPr>
        <p:spPr>
          <a:xfrm>
            <a:off x="457200" y="685800"/>
            <a:ext cx="2349300" cy="1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" type="subTitle"/>
          </p:nvPr>
        </p:nvSpPr>
        <p:spPr>
          <a:xfrm>
            <a:off x="457200" y="3200400"/>
            <a:ext cx="23493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i="1"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i="1"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i="1"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i="1"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i="1"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i="1"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i="1"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i="1"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i="1"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pic>
        <p:nvPicPr>
          <p:cNvPr id="79" name="Google Shape;7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" y="100584"/>
            <a:ext cx="2628898" cy="29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RoboJackets/electrical-training/tree/master/references/eagle_training_guide" TargetMode="External"/><Relationship Id="rId4" Type="http://schemas.openxmlformats.org/officeDocument/2006/relationships/hyperlink" Target="https://wiki.robojackets.org/EAGLE_Style_Guide" TargetMode="External"/><Relationship Id="rId5" Type="http://schemas.openxmlformats.org/officeDocument/2006/relationships/hyperlink" Target="https://github.com/RoboJackets/robocup-firmware/blob/master/doc/Git.m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457200" y="685800"/>
            <a:ext cx="5257800" cy="13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Welcome!</a:t>
            </a:r>
            <a:endParaRPr/>
          </a:p>
        </p:txBody>
      </p:sp>
      <p:sp>
        <p:nvSpPr>
          <p:cNvPr id="86" name="Google Shape;86;p19"/>
          <p:cNvSpPr txBox="1"/>
          <p:nvPr>
            <p:ph idx="1" type="subTitle"/>
          </p:nvPr>
        </p:nvSpPr>
        <p:spPr>
          <a:xfrm>
            <a:off x="453300" y="2057400"/>
            <a:ext cx="5257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Electrical Training </a:t>
            </a:r>
            <a:r>
              <a:rPr lang="en"/>
              <a:t>Week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idx="1" type="subTitle"/>
          </p:nvPr>
        </p:nvSpPr>
        <p:spPr>
          <a:xfrm>
            <a:off x="457200" y="3200400"/>
            <a:ext cx="23493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>
            <p:ph type="title"/>
          </p:nvPr>
        </p:nvSpPr>
        <p:spPr>
          <a:xfrm>
            <a:off x="457200" y="685800"/>
            <a:ext cx="23493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Layers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075" y="602775"/>
            <a:ext cx="5627924" cy="407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/>
          <p:nvPr/>
        </p:nvSpPr>
        <p:spPr>
          <a:xfrm>
            <a:off x="4232250" y="1008575"/>
            <a:ext cx="1503600" cy="394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idx="1" type="subTitle"/>
          </p:nvPr>
        </p:nvSpPr>
        <p:spPr>
          <a:xfrm>
            <a:off x="457200" y="3200400"/>
            <a:ext cx="23493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>
            <p:ph type="title"/>
          </p:nvPr>
        </p:nvSpPr>
        <p:spPr>
          <a:xfrm>
            <a:off x="457200" y="685800"/>
            <a:ext cx="26169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Generation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375" y="473500"/>
            <a:ext cx="5437076" cy="445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457200" y="1371600"/>
            <a:ext cx="54069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Click on crosshair and drag to move parts around (or use command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en"/>
              <a:t>)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Right click to rotate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Position components on the board area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 txBox="1"/>
          <p:nvPr>
            <p:ph type="title"/>
          </p:nvPr>
        </p:nvSpPr>
        <p:spPr>
          <a:xfrm>
            <a:off x="457200" y="685800"/>
            <a:ext cx="80010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Arranging Components</a:t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4097" y="980425"/>
            <a:ext cx="3078499" cy="37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457200" y="1371594"/>
            <a:ext cx="80010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Minimize airwires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Maximum size of board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Clearance between mounting holes and components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Location of specific components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Connectors on board edge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Decoupling capacitors near decoupled pins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Communicating/related components near one another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 txBox="1"/>
          <p:nvPr>
            <p:ph type="title"/>
          </p:nvPr>
        </p:nvSpPr>
        <p:spPr>
          <a:xfrm>
            <a:off x="457200" y="685800"/>
            <a:ext cx="80010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Arrangement Considerations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457200" y="1371600"/>
            <a:ext cx="44451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Leave some space</a:t>
            </a:r>
            <a:endParaRPr sz="2800"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Room for traces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Room to solder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Minimize the number of intersecting airwires</a:t>
            </a:r>
            <a:endParaRPr sz="2800"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Easier to route traces </a:t>
            </a:r>
            <a:endParaRPr/>
          </a:p>
        </p:txBody>
      </p:sp>
      <p:sp>
        <p:nvSpPr>
          <p:cNvPr id="185" name="Google Shape;185;p32"/>
          <p:cNvSpPr txBox="1"/>
          <p:nvPr>
            <p:ph type="title"/>
          </p:nvPr>
        </p:nvSpPr>
        <p:spPr>
          <a:xfrm>
            <a:off x="457200" y="685800"/>
            <a:ext cx="80010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Arranging Components</a:t>
            </a:r>
            <a:endParaRPr/>
          </a:p>
        </p:txBody>
      </p:sp>
      <p:pic>
        <p:nvPicPr>
          <p:cNvPr descr="Parts placed"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400" y="1310050"/>
            <a:ext cx="3278399" cy="34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457200" y="1371600"/>
            <a:ext cx="43950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Use the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route</a:t>
            </a:r>
            <a:r>
              <a:rPr lang="en"/>
              <a:t> command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Left click on starting point and left click on end point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Follow start and end of airwire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Culture of 45 degrees</a:t>
            </a:r>
            <a:endParaRPr/>
          </a:p>
        </p:txBody>
      </p:sp>
      <p:sp>
        <p:nvSpPr>
          <p:cNvPr id="192" name="Google Shape;192;p33"/>
          <p:cNvSpPr txBox="1"/>
          <p:nvPr>
            <p:ph type="title"/>
          </p:nvPr>
        </p:nvSpPr>
        <p:spPr>
          <a:xfrm>
            <a:off x="457200" y="685800"/>
            <a:ext cx="80010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Traces</a:t>
            </a:r>
            <a:endParaRPr/>
          </a:p>
        </p:txBody>
      </p:sp>
      <p:pic>
        <p:nvPicPr>
          <p:cNvPr descr="Animated routing"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750" y="1070575"/>
            <a:ext cx="3664900" cy="36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457200" y="1371600"/>
            <a:ext cx="43950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Press “space” to change the layer and put a via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If your board has more than two copper layers you can press “space” again until finding the desired layer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You can also use the middle mouse </a:t>
            </a:r>
            <a:r>
              <a:rPr lang="en"/>
              <a:t>button</a:t>
            </a:r>
            <a:endParaRPr/>
          </a:p>
        </p:txBody>
      </p:sp>
      <p:sp>
        <p:nvSpPr>
          <p:cNvPr id="199" name="Google Shape;199;p34"/>
          <p:cNvSpPr txBox="1"/>
          <p:nvPr>
            <p:ph type="title"/>
          </p:nvPr>
        </p:nvSpPr>
        <p:spPr>
          <a:xfrm>
            <a:off x="457200" y="685800"/>
            <a:ext cx="80010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Layers</a:t>
            </a:r>
            <a:endParaRPr/>
          </a:p>
        </p:txBody>
      </p:sp>
      <p:pic>
        <p:nvPicPr>
          <p:cNvPr descr="Routing with vias"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275" y="1305125"/>
            <a:ext cx="3575950" cy="35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457200" y="1371600"/>
            <a:ext cx="43950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Allows you to fill a drawn area with copper connected to a specific net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Useful to make “ground planes”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Draw polygon around area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polygon</a:t>
            </a:r>
            <a:r>
              <a:rPr lang="en"/>
              <a:t> command and name with desired net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Running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ratsnest</a:t>
            </a:r>
            <a:r>
              <a:rPr lang="en"/>
              <a:t> will fill it</a:t>
            </a:r>
            <a:endParaRPr/>
          </a:p>
        </p:txBody>
      </p:sp>
      <p:sp>
        <p:nvSpPr>
          <p:cNvPr id="206" name="Google Shape;206;p35"/>
          <p:cNvSpPr txBox="1"/>
          <p:nvPr>
            <p:ph type="title"/>
          </p:nvPr>
        </p:nvSpPr>
        <p:spPr>
          <a:xfrm>
            <a:off x="457200" y="685800"/>
            <a:ext cx="80010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Polygons</a:t>
            </a:r>
            <a:endParaRPr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600" y="1524000"/>
            <a:ext cx="3987000" cy="2116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457200" y="1371594"/>
            <a:ext cx="80010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Rules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Predefined rules that your board layout should follow to be correctly manufactured.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DRC </a:t>
            </a:r>
            <a:r>
              <a:rPr lang="en"/>
              <a:t>(Design Rules Checker)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tool will check if your board layout is attending to all of the design rules and notify you accordingly.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Load Design Rules early on your design. </a:t>
            </a:r>
            <a:endParaRPr/>
          </a:p>
        </p:txBody>
      </p:sp>
      <p:sp>
        <p:nvSpPr>
          <p:cNvPr id="213" name="Google Shape;213;p36"/>
          <p:cNvSpPr txBox="1"/>
          <p:nvPr>
            <p:ph type="title"/>
          </p:nvPr>
        </p:nvSpPr>
        <p:spPr>
          <a:xfrm>
            <a:off x="457200" y="685800"/>
            <a:ext cx="80010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Rules and DRC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457200" y="1371600"/>
            <a:ext cx="45528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Make sure the silkscreen looks good (Both top and bottom side)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Shows board properties:  height, width, area, layers, board thickness, etc</a:t>
            </a:r>
            <a:endParaRPr sz="2100"/>
          </a:p>
        </p:txBody>
      </p:sp>
      <p:sp>
        <p:nvSpPr>
          <p:cNvPr id="219" name="Google Shape;219;p37"/>
          <p:cNvSpPr txBox="1"/>
          <p:nvPr>
            <p:ph type="title"/>
          </p:nvPr>
        </p:nvSpPr>
        <p:spPr>
          <a:xfrm>
            <a:off x="457200" y="685800"/>
            <a:ext cx="80010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Manufacturing View</a:t>
            </a:r>
            <a:endParaRPr/>
          </a:p>
        </p:txBody>
      </p:sp>
      <p:pic>
        <p:nvPicPr>
          <p:cNvPr id="220" name="Google Shape;220;p37"/>
          <p:cNvPicPr preferRelativeResize="0"/>
          <p:nvPr/>
        </p:nvPicPr>
        <p:blipFill rotWithShape="1">
          <a:blip r:embed="rId3">
            <a:alphaModFix/>
          </a:blip>
          <a:srcRect b="1039" l="0" r="0" t="0"/>
          <a:stretch/>
        </p:blipFill>
        <p:spPr>
          <a:xfrm>
            <a:off x="5188825" y="1340925"/>
            <a:ext cx="3836174" cy="36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2743200" y="1600200"/>
            <a:ext cx="5943600" cy="6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2743200" y="2286000"/>
            <a:ext cx="5943600" cy="22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11/8 &amp; 11/17 - Soldering Training at The Hive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 on </a:t>
            </a:r>
            <a:r>
              <a:rPr lang="en"/>
              <a:t>the</a:t>
            </a:r>
            <a:r>
              <a:rPr lang="en"/>
              <a:t> look out for an email with a soldering training sign up form!!!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440700" y="1110425"/>
            <a:ext cx="82626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 Light"/>
              <a:buChar char="•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ratsnest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Will update all the polygons and show them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Update airwires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•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ripup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@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;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This will hide the polygons on the board view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show @ &lt;target_name&gt;</a:t>
            </a:r>
            <a:r>
              <a:rPr lang="en"/>
              <a:t> (example: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show @ ENABLE</a:t>
            </a:r>
            <a:r>
              <a:rPr lang="en"/>
              <a:t>)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Will highlight the objects with that target_name on your screen and draw an area around them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You can use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*</a:t>
            </a:r>
            <a:r>
              <a:rPr lang="en"/>
              <a:t> on the name for substituting every character (example: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show @ EN* </a:t>
            </a:r>
            <a:r>
              <a:rPr lang="en"/>
              <a:t>will highlight every object that begins with “EN”)</a:t>
            </a:r>
            <a:endParaRPr/>
          </a:p>
        </p:txBody>
      </p:sp>
      <p:sp>
        <p:nvSpPr>
          <p:cNvPr id="226" name="Google Shape;226;p38"/>
          <p:cNvSpPr txBox="1"/>
          <p:nvPr>
            <p:ph type="title"/>
          </p:nvPr>
        </p:nvSpPr>
        <p:spPr>
          <a:xfrm>
            <a:off x="457200" y="685800"/>
            <a:ext cx="80010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Commands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457200" y="1371600"/>
            <a:ext cx="83334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Start a new board layout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Set up the dimensions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Arrange the components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Connect the traces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Touch-up the silkscreen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Check your design with DRC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more information, access the LAB Document on GitHub.</a:t>
            </a:r>
            <a:endParaRPr/>
          </a:p>
        </p:txBody>
      </p:sp>
      <p:sp>
        <p:nvSpPr>
          <p:cNvPr id="232" name="Google Shape;232;p39"/>
          <p:cNvSpPr txBox="1"/>
          <p:nvPr>
            <p:ph type="title"/>
          </p:nvPr>
        </p:nvSpPr>
        <p:spPr>
          <a:xfrm>
            <a:off x="457200" y="685800"/>
            <a:ext cx="80010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Summary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457200" y="1371594"/>
            <a:ext cx="80010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Eagle Training Guide: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https://github.com/RoboJackets/electrical-training/tree/master/references/eagle_training_guide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Eagle Style Guide: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https://wiki.robojackets.org/EAGLE_Style_Guide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branch on GIT: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5"/>
              </a:rPr>
              <a:t>https://github.com/RoboJackets/robocup-firmware/blob/master/doc/Git.md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0"/>
          <p:cNvSpPr txBox="1"/>
          <p:nvPr>
            <p:ph type="title"/>
          </p:nvPr>
        </p:nvSpPr>
        <p:spPr>
          <a:xfrm>
            <a:off x="457200" y="685800"/>
            <a:ext cx="80010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457200" y="685800"/>
            <a:ext cx="80010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</a:t>
            </a:r>
            <a:endParaRPr/>
          </a:p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457200" y="1371594"/>
            <a:ext cx="80010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Communication Systems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EAGLE Schematics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457200" y="1371594"/>
            <a:ext cx="80010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Recap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Board Layout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Layers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Arrang</a:t>
            </a:r>
            <a:r>
              <a:rPr lang="en"/>
              <a:t>ing</a:t>
            </a:r>
            <a:r>
              <a:rPr lang="en"/>
              <a:t> components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Routing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Polygons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Commands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Lab!</a:t>
            </a:r>
            <a:endParaRPr/>
          </a:p>
        </p:txBody>
      </p:sp>
      <p:sp>
        <p:nvSpPr>
          <p:cNvPr id="104" name="Google Shape;104;p22"/>
          <p:cNvSpPr txBox="1"/>
          <p:nvPr>
            <p:ph type="title"/>
          </p:nvPr>
        </p:nvSpPr>
        <p:spPr>
          <a:xfrm>
            <a:off x="457200" y="685800"/>
            <a:ext cx="80010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457200" y="1371594"/>
            <a:ext cx="80010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Previously studied Parts/Libraries and Schematics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Libraries contain a </a:t>
            </a:r>
            <a:r>
              <a:rPr b="1" lang="en"/>
              <a:t>device</a:t>
            </a:r>
            <a:r>
              <a:rPr lang="en"/>
              <a:t> which has a </a:t>
            </a:r>
            <a:r>
              <a:rPr b="1" lang="en"/>
              <a:t>symbol</a:t>
            </a:r>
            <a:r>
              <a:rPr lang="en"/>
              <a:t> and </a:t>
            </a:r>
            <a:r>
              <a:rPr b="1" lang="en"/>
              <a:t>footprint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In schematics, we use </a:t>
            </a:r>
            <a:r>
              <a:rPr b="1" lang="en"/>
              <a:t>nets</a:t>
            </a:r>
            <a:r>
              <a:rPr lang="en"/>
              <a:t> link </a:t>
            </a:r>
            <a:r>
              <a:rPr b="1" lang="en"/>
              <a:t>pins</a:t>
            </a:r>
            <a:r>
              <a:rPr lang="en"/>
              <a:t> on a </a:t>
            </a:r>
            <a:r>
              <a:rPr b="1" lang="en"/>
              <a:t>symbol</a:t>
            </a:r>
            <a:r>
              <a:rPr lang="en"/>
              <a:t> together to represent device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>
            <p:ph type="title"/>
          </p:nvPr>
        </p:nvSpPr>
        <p:spPr>
          <a:xfrm>
            <a:off x="457200" y="685800"/>
            <a:ext cx="80010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457200" y="685800"/>
            <a:ext cx="5257800" cy="13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Layout</a:t>
            </a:r>
            <a:endParaRPr/>
          </a:p>
        </p:txBody>
      </p:sp>
      <p:sp>
        <p:nvSpPr>
          <p:cNvPr id="116" name="Google Shape;116;p24"/>
          <p:cNvSpPr txBox="1"/>
          <p:nvPr>
            <p:ph idx="1" type="subTitle"/>
          </p:nvPr>
        </p:nvSpPr>
        <p:spPr>
          <a:xfrm>
            <a:off x="453300" y="2057400"/>
            <a:ext cx="5257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and route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457200" y="1371594"/>
            <a:ext cx="80010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Physical placement of components on the PCB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Replace the abstract </a:t>
            </a:r>
            <a:r>
              <a:rPr b="1" lang="en" sz="2800"/>
              <a:t>nets</a:t>
            </a:r>
            <a:r>
              <a:rPr lang="en" sz="2800"/>
              <a:t> from schematic with physical </a:t>
            </a:r>
            <a:r>
              <a:rPr b="1" lang="en" sz="2800"/>
              <a:t>traces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Access this feature by pressing the SCH/BRD button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5"/>
          <p:cNvSpPr txBox="1"/>
          <p:nvPr>
            <p:ph type="title"/>
          </p:nvPr>
        </p:nvSpPr>
        <p:spPr>
          <a:xfrm>
            <a:off x="457200" y="685800"/>
            <a:ext cx="80010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Layout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/>
        </p:nvSpPr>
        <p:spPr>
          <a:xfrm>
            <a:off x="377525" y="1077400"/>
            <a:ext cx="8208000" cy="1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PCB Structure</a:t>
            </a:r>
            <a:endParaRPr sz="44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8" name="Google Shape;1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25" y="3063119"/>
            <a:ext cx="3046552" cy="15970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6"/>
          <p:cNvCxnSpPr>
            <a:endCxn id="130" idx="1"/>
          </p:cNvCxnSpPr>
          <p:nvPr/>
        </p:nvCxnSpPr>
        <p:spPr>
          <a:xfrm flipH="1" rot="10800000">
            <a:off x="3048700" y="3218750"/>
            <a:ext cx="1377300" cy="1213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6"/>
          <p:cNvSpPr txBox="1"/>
          <p:nvPr/>
        </p:nvSpPr>
        <p:spPr>
          <a:xfrm>
            <a:off x="4426000" y="3065150"/>
            <a:ext cx="7689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Copper</a:t>
            </a:r>
            <a:endParaRPr/>
          </a:p>
        </p:txBody>
      </p:sp>
      <p:sp>
        <p:nvSpPr>
          <p:cNvPr id="131" name="Google Shape;131;p26"/>
          <p:cNvSpPr txBox="1"/>
          <p:nvPr/>
        </p:nvSpPr>
        <p:spPr>
          <a:xfrm>
            <a:off x="4403125" y="3693775"/>
            <a:ext cx="614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FR-4</a:t>
            </a:r>
            <a:endParaRPr/>
          </a:p>
        </p:txBody>
      </p:sp>
      <p:cxnSp>
        <p:nvCxnSpPr>
          <p:cNvPr id="132" name="Google Shape;132;p26"/>
          <p:cNvCxnSpPr>
            <a:stCxn id="131" idx="1"/>
            <a:endCxn id="128" idx="3"/>
          </p:cNvCxnSpPr>
          <p:nvPr/>
        </p:nvCxnSpPr>
        <p:spPr>
          <a:xfrm flipH="1">
            <a:off x="3236725" y="3847375"/>
            <a:ext cx="1166400" cy="1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6"/>
          <p:cNvCxnSpPr>
            <a:stCxn id="130" idx="1"/>
          </p:cNvCxnSpPr>
          <p:nvPr/>
        </p:nvCxnSpPr>
        <p:spPr>
          <a:xfrm flipH="1">
            <a:off x="3248200" y="3218750"/>
            <a:ext cx="1177800" cy="1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6"/>
          <p:cNvCxnSpPr>
            <a:stCxn id="135" idx="1"/>
          </p:cNvCxnSpPr>
          <p:nvPr/>
        </p:nvCxnSpPr>
        <p:spPr>
          <a:xfrm flipH="1">
            <a:off x="3279100" y="2867900"/>
            <a:ext cx="665400" cy="269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6"/>
          <p:cNvSpPr txBox="1"/>
          <p:nvPr/>
        </p:nvSpPr>
        <p:spPr>
          <a:xfrm>
            <a:off x="3944500" y="2714300"/>
            <a:ext cx="1133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Soldermask</a:t>
            </a:r>
            <a:endParaRPr/>
          </a:p>
        </p:txBody>
      </p:sp>
      <p:cxnSp>
        <p:nvCxnSpPr>
          <p:cNvPr id="136" name="Google Shape;136;p26"/>
          <p:cNvCxnSpPr>
            <a:stCxn id="137" idx="1"/>
          </p:cNvCxnSpPr>
          <p:nvPr/>
        </p:nvCxnSpPr>
        <p:spPr>
          <a:xfrm flipH="1">
            <a:off x="2965536" y="2446000"/>
            <a:ext cx="893400" cy="606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6"/>
          <p:cNvSpPr txBox="1"/>
          <p:nvPr/>
        </p:nvSpPr>
        <p:spPr>
          <a:xfrm>
            <a:off x="3858936" y="2292400"/>
            <a:ext cx="10884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Silkscreen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4400" y="2188975"/>
            <a:ext cx="3258526" cy="289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6"/>
          <p:cNvCxnSpPr>
            <a:stCxn id="135" idx="3"/>
          </p:cNvCxnSpPr>
          <p:nvPr/>
        </p:nvCxnSpPr>
        <p:spPr>
          <a:xfrm>
            <a:off x="5078200" y="2867900"/>
            <a:ext cx="1099200" cy="681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6"/>
          <p:cNvCxnSpPr/>
          <p:nvPr/>
        </p:nvCxnSpPr>
        <p:spPr>
          <a:xfrm>
            <a:off x="4947325" y="2446000"/>
            <a:ext cx="886800" cy="81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6"/>
          <p:cNvSpPr/>
          <p:nvPr/>
        </p:nvSpPr>
        <p:spPr>
          <a:xfrm>
            <a:off x="5834125" y="2292400"/>
            <a:ext cx="298500" cy="100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/>
          <p:nvPr/>
        </p:nvSpPr>
        <p:spPr>
          <a:xfrm>
            <a:off x="8302525" y="3021500"/>
            <a:ext cx="470400" cy="479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/>
          <p:nvPr/>
        </p:nvSpPr>
        <p:spPr>
          <a:xfrm>
            <a:off x="6384225" y="2897325"/>
            <a:ext cx="470400" cy="39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26"/>
          <p:cNvCxnSpPr>
            <a:stCxn id="143" idx="0"/>
          </p:cNvCxnSpPr>
          <p:nvPr/>
        </p:nvCxnSpPr>
        <p:spPr>
          <a:xfrm flipH="1" rot="10800000">
            <a:off x="6619425" y="1980825"/>
            <a:ext cx="579000" cy="91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6"/>
          <p:cNvSpPr txBox="1"/>
          <p:nvPr/>
        </p:nvSpPr>
        <p:spPr>
          <a:xfrm>
            <a:off x="6854636" y="1645300"/>
            <a:ext cx="10884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Pads</a:t>
            </a:r>
            <a:endParaRPr/>
          </a:p>
        </p:txBody>
      </p:sp>
      <p:cxnSp>
        <p:nvCxnSpPr>
          <p:cNvPr id="146" name="Google Shape;146;p26"/>
          <p:cNvCxnSpPr>
            <a:stCxn id="142" idx="0"/>
          </p:cNvCxnSpPr>
          <p:nvPr/>
        </p:nvCxnSpPr>
        <p:spPr>
          <a:xfrm rot="10800000">
            <a:off x="7645825" y="1988000"/>
            <a:ext cx="891900" cy="103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27"/>
          <p:cNvGraphicFramePr/>
          <p:nvPr/>
        </p:nvGraphicFramePr>
        <p:xfrm>
          <a:off x="304475" y="11680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{3076EA89-DFFE-40EA-A3B1-23D712AE6769}</a:tableStyleId>
              </a:tblPr>
              <a:tblGrid>
                <a:gridCol w="849950"/>
                <a:gridCol w="1424750"/>
                <a:gridCol w="1089825"/>
                <a:gridCol w="5170525"/>
              </a:tblGrid>
              <a:tr h="31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Color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Layer 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Layer Num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Layer Purpose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Top layer of copper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Bottom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Bottom layer of copper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Pads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Through-hole pads (copper on top and bottom)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Vias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Vias to route signal between layers (copper on top and bottom)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Dimension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Outline of the board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tPlace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Silkscreen for top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bPlace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Silkscreen for bottom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AAD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tDocu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Top documentation layer (just for reference)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oboJackets B&amp;W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