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76" r:id="rId4"/>
    <p:sldId id="377" r:id="rId5"/>
    <p:sldId id="378" r:id="rId6"/>
    <p:sldId id="379" r:id="rId7"/>
    <p:sldId id="391" r:id="rId8"/>
    <p:sldId id="380" r:id="rId9"/>
    <p:sldId id="381" r:id="rId10"/>
    <p:sldId id="392" r:id="rId11"/>
    <p:sldId id="383" r:id="rId12"/>
    <p:sldId id="384" r:id="rId13"/>
    <p:sldId id="385" r:id="rId14"/>
    <p:sldId id="390" r:id="rId15"/>
    <p:sldId id="393" r:id="rId16"/>
    <p:sldId id="386" r:id="rId17"/>
    <p:sldId id="388" r:id="rId18"/>
    <p:sldId id="387" r:id="rId19"/>
    <p:sldId id="389" r:id="rId20"/>
    <p:sldId id="382" r:id="rId21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1A9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79623" autoAdjust="0"/>
  </p:normalViewPr>
  <p:slideViewPr>
    <p:cSldViewPr snapToGrid="0" snapToObjects="1">
      <p:cViewPr varScale="1">
        <p:scale>
          <a:sx n="68" d="100"/>
          <a:sy n="68" d="100"/>
        </p:scale>
        <p:origin x="20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5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26F24A9-3CD5-4737-8966-152940D06F1B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E359C0-9E02-4303-9C4F-5E404B40558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442DF-EB64-43E8-872F-6D05B591D99E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1A9E8-97CE-449B-8BB7-7580B6C0D4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F8963-30FC-4093-BB2E-903E8CDE2698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D0F9A-CCBE-475C-9049-81E44B7427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BB206-0D03-4EC3-9987-AE00367D4663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27C04-6A0F-4404-B7E9-F8E0E72C2E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6BCE05-6174-4DF3-B93A-7A2D82E09597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DC7CF3-27BE-429C-BAB1-CF726421BD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B8AF28-7D40-4552-9D0F-4379DAA98F78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D9BD64-B3C6-40D5-8517-4809D6BFE7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51EEBB8-9517-43A7-BA93-1BF15A679E88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C093811-CA81-4213-BB52-2FB9BE3042E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4C03C7-0EB9-4229-A6E6-BC44CA279F81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8FAC29-1007-427D-80DD-C8B93139B1E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6F0B9A3-6189-45C9-A8BA-A8AC262DE20B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A1E78EA-EBB4-4B5D-A4C2-1BA2DCEA15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BEAA276-F8D7-4D49-B1C4-06520E827A0E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07BC9A1-B1A7-4438-8F58-4BEE163C03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84CCF6-B95C-4B9E-9ABF-8B078A37C849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E878550-FAEA-434B-AEA2-ACB42F4C708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E035330-1377-45A8-9F7E-E445B3C71353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0AA1F6-E89A-44F9-8FDC-9E5400CA3B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5AE59-1713-4F4F-ABBB-755C4F7516B5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3D2-F2B3-47A9-A365-4019349E87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CAECB6-23FF-4F31-B942-DB060E510F9B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5D6C469-3280-407E-91AD-E0A9677703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58196F-BF79-4CCE-908A-D84DC26C858A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96FDBC9-D005-43C0-BE96-A6450DE232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AE8619-A8AE-46AB-AF77-65BD873C0822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DC72C7-9E19-41B0-8DC1-32106063D9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3A084-AAE2-40AD-8321-31E6A057627F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1CCE6-9877-4F17-A759-813AFF42275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A7C69-5A7C-4C06-BDB1-60D0EB4AE890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0B7D7-7738-424C-A4B9-D45B4685114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EB3B6-9CCE-4792-85B0-D8272BFCCBC9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C558D-B093-4D92-AF75-4713DCD03F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771B7-F07B-4386-AFA2-1BA478DFA5D5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A341-99F8-4525-8C41-744B8584C5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F7169-2EF1-4208-AB3A-B8F0C1D7B7D4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459F4-EA15-4C4A-81EF-4D05A79C987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6DB8-F008-47FD-8C89-BB2CA3DC6C9C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E4007-D52E-45D7-B1B5-B8F02D6B7A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AA98E-4098-4145-9FE3-C6EE901D9B9D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65E4-0F7D-496A-9886-0963264A90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8C35DF-C797-4771-92D2-D9477544EC7E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6E9B37-24E4-470D-A663-E3F083C708A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8EDB8334-735C-4523-829F-8953B9C53D20}" type="datetimeFigureOut">
              <a:rPr lang="zh-CN" altLang="en-US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9034A331-0EA4-4819-A40E-CFB69DBBD8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/>
              <a:buNone/>
              <a:defRPr/>
            </a:pPr>
            <a:endParaRPr kumimoji="1" lang="zh-CN" altLang="en-US"/>
          </a:p>
        </p:txBody>
      </p:sp>
      <p:sp>
        <p:nvSpPr>
          <p:cNvPr id="14339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kumimoji="1"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7788" y="-32512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任意多边形 6"/>
          <p:cNvSpPr/>
          <p:nvPr/>
        </p:nvSpPr>
        <p:spPr>
          <a:xfrm>
            <a:off x="1476375" y="1125538"/>
            <a:ext cx="7058025" cy="914400"/>
          </a:xfrm>
          <a:custGeom>
            <a:avLst/>
            <a:gdLst/>
            <a:ahLst/>
            <a:cxnLst/>
            <a:rect l="0" t="0" r="0" b="0"/>
            <a:pathLst>
              <a:path w="7924801" h="914401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7"/>
          <p:cNvSpPr/>
          <p:nvPr/>
        </p:nvSpPr>
        <p:spPr>
          <a:xfrm>
            <a:off x="1981200" y="3860800"/>
            <a:ext cx="6511925" cy="0"/>
          </a:xfrm>
          <a:custGeom>
            <a:avLst/>
            <a:gdLst/>
            <a:ahLst/>
            <a:cxnLst/>
            <a:rect l="0" t="0" r="0" b="0"/>
            <a:pathLst>
              <a:path w="6511926" h="1">
                <a:moveTo>
                  <a:pt x="0" y="0"/>
                </a:moveTo>
                <a:lnTo>
                  <a:pt x="6511925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1981199" y="3948697"/>
            <a:ext cx="604361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/>
              <a:t>东北大学</a:t>
            </a:r>
            <a:endParaRPr lang="en-US" altLang="zh-CN" sz="2800" dirty="0"/>
          </a:p>
          <a:p>
            <a:pPr algn="ctr"/>
            <a:endParaRPr lang="zh-CN" altLang="en-US" sz="2800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292225" y="1432858"/>
            <a:ext cx="6873875" cy="193899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cs typeface="+mn-cs"/>
              </a:rPr>
              <a:t>大数据算法</a:t>
            </a:r>
            <a:endParaRPr lang="en-US" altLang="zh-CN" sz="4000" b="1" dirty="0"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000" b="1" dirty="0"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1A9EE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第二</a:t>
            </a:r>
            <a:r>
              <a:rPr lang="zh-CN" altLang="en-US" sz="4000" b="1">
                <a:solidFill>
                  <a:srgbClr val="1A9EE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讲 亚线性</a:t>
            </a:r>
            <a:r>
              <a:rPr lang="zh-CN" altLang="en-US" sz="4000" b="1" dirty="0">
                <a:solidFill>
                  <a:srgbClr val="1A9EE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算法概述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>
          <a:xfrm>
            <a:off x="457200" y="1028700"/>
            <a:ext cx="8407400" cy="49450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个顶点的平面图，任意两点之间的距离存储在矩阵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中，即点</a:t>
            </a:r>
            <a:r>
              <a:rPr kumimoji="1" lang="en-US" altLang="zh-CN" sz="22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到点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的距离为</a:t>
            </a:r>
            <a:r>
              <a:rPr kumimoji="1" lang="en-US" altLang="zh-CN" sz="22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200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endParaRPr kumimoji="1" lang="en-US" altLang="zh-CN" sz="2200" b="1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输入大小是</a:t>
            </a:r>
            <a:r>
              <a:rPr kumimoji="1" lang="en-US" altLang="zh-CN" sz="16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6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16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最大的</a:t>
            </a:r>
            <a:r>
              <a:rPr kumimoji="1" lang="en-US" altLang="zh-CN" sz="16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6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是图的直径</a:t>
            </a:r>
            <a:endParaRPr kumimoji="1"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点之间的距离对称且满足三角不等式</a:t>
            </a:r>
            <a:endParaRPr kumimoji="1"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输出：该图的直径和距离最大的</a:t>
            </a:r>
            <a:r>
              <a:rPr kumimoji="1" lang="en-US" altLang="zh-CN" sz="2200" b="1" i="1" dirty="0" err="1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200" b="1" i="1" baseline="-25000" dirty="0" err="1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endParaRPr kumimoji="1" lang="en-US" altLang="zh-CN" sz="2200" b="1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要求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endParaRPr kumimoji="1" lang="en-US" altLang="zh-CN" sz="2200" b="1" dirty="0">
              <a:solidFill>
                <a:schemeClr val="accent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运行时间为</a:t>
            </a:r>
            <a:r>
              <a:rPr kumimoji="1"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16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7064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平面图的直径</a:t>
            </a:r>
            <a:r>
              <a:rPr lang="en-US" altLang="zh-CN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一个亚线性时间计算算法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8700"/>
                <a:ext cx="8407400" cy="4945063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l"/>
                  <a:defRPr/>
                </a:pPr>
                <a:r>
                  <a:rPr kumimoji="1" lang="zh-CN" altLang="en-US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无法在要求的时间内得到精确解，寻找近似算法</a:t>
                </a:r>
                <a:endParaRPr kumimoji="1" lang="en-US" altLang="zh-CN" sz="2200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l"/>
                  <a:defRPr/>
                </a:pPr>
                <a:r>
                  <a:rPr kumimoji="1" lang="zh-CN" altLang="en-US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近似算法</a:t>
                </a:r>
                <a:endParaRPr kumimoji="1" lang="en-US" altLang="zh-CN" sz="2200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Arial" pitchFamily="34" charset="0"/>
                  <a:buAutoNum type="arabicPeriod"/>
                  <a:defRPr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任意选择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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m</a:t>
                </a:r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 marL="514350" indent="-514350">
                  <a:lnSpc>
                    <a:spcPct val="150000"/>
                  </a:lnSpc>
                  <a:buFont typeface="Arial" pitchFamily="34" charset="0"/>
                  <a:buAutoNum type="arabicPeriod"/>
                  <a:defRPr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选择使得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D</a:t>
                </a:r>
                <a:r>
                  <a:rPr lang="en-US" altLang="zh-CN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kl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最大的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l</a:t>
                </a:r>
              </a:p>
              <a:p>
                <a:pPr marL="514350" indent="-514350">
                  <a:lnSpc>
                    <a:spcPct val="150000"/>
                  </a:lnSpc>
                  <a:buFont typeface="Arial" pitchFamily="34" charset="0"/>
                  <a:buAutoNum type="arabicPeriod"/>
                  <a:defRPr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输出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D</a:t>
                </a:r>
                <a:r>
                  <a:rPr lang="en-US" altLang="zh-CN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kl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k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l"/>
                  <a:defRPr/>
                </a:pPr>
                <a:r>
                  <a:rPr kumimoji="1" lang="zh-CN" altLang="en-US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近似比</a:t>
                </a:r>
                <a:endParaRPr kumimoji="1" lang="en-US" altLang="zh-CN" sz="2200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endParaRPr lang="en-US" altLang="zh-CN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因而近似比为</a:t>
                </a:r>
                <a:r>
                  <a:rPr kumimoji="1" lang="en-US" altLang="zh-CN" sz="20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2</a:t>
                </a:r>
                <a:endParaRPr kumimoji="1" lang="en-US" altLang="zh-CN" sz="2200" b="1" dirty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l"/>
                  <a:defRPr/>
                </a:pPr>
                <a:r>
                  <a:rPr kumimoji="1" lang="zh-CN" altLang="en-US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运行时间</a:t>
                </a:r>
                <a:endParaRPr kumimoji="1" lang="en-US" altLang="zh-CN" sz="2200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kumimoji="1" lang="en-US" altLang="zh-C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O(</a:t>
                </a:r>
                <a:r>
                  <a:rPr kumimoji="1" lang="en-US" altLang="zh-CN" sz="2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en-US" altLang="zh-C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)=O(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kumimoji="1" lang="en-US" altLang="zh-CN" sz="2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rad>
                    <m:r>
                      <a:rPr kumimoji="1" lang="en-US" altLang="zh-CN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)=</m:t>
                    </m:r>
                    <m:r>
                      <a:rPr kumimoji="1" lang="en-US" altLang="zh-CN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kumimoji="1" lang="en-US" altLang="zh-CN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kumimoji="1" lang="en-US" altLang="zh-CN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kumimoji="1" lang="en-US" altLang="zh-CN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Arial" pitchFamily="34" charset="0"/>
                  <a:buNone/>
                  <a:defRPr/>
                </a:pPr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l"/>
                  <a:defRPr/>
                </a:pPr>
                <a:endParaRPr kumimoji="1"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8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8700"/>
                <a:ext cx="8407400" cy="4945063"/>
              </a:xfrm>
              <a:blipFill rotWithShape="1">
                <a:blip r:embed="rId4"/>
                <a:stretch>
                  <a:fillRect l="-1088" b="-7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37753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平面图的直径近似算法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>
          <a:xfrm>
            <a:off x="457200" y="1028700"/>
            <a:ext cx="8407400" cy="4945063"/>
          </a:xfrm>
        </p:spPr>
        <p:txBody>
          <a:bodyPr/>
          <a:lstStyle/>
          <a:p>
            <a:pPr marL="3429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什么是近似算法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近似算法主要用来解决优化问题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能够给出一个优化问题的近似优化解的算法</a:t>
            </a:r>
          </a:p>
          <a:p>
            <a:pPr marL="3429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近似算法解的近似度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问题的每一个可能的解都具有一个代价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问题的优化解可能具有最大或最小代价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我们希望寻找问题的一个误差最小的近似优化解</a:t>
            </a:r>
          </a:p>
          <a:p>
            <a:pPr marL="3429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我们需要分析近似解代价与优化解代价的差距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Ratio Bound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相对误差 </a:t>
            </a:r>
            <a:endParaRPr kumimoji="1" lang="en-US" altLang="zh-CN" sz="22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kumimoji="1" lang="zh-CN" altLang="en-US" sz="1800" dirty="0"/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602687" y="563668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近似比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78136" y="6967537"/>
            <a:ext cx="2895600" cy="457200"/>
          </a:xfrm>
        </p:spPr>
        <p:txBody>
          <a:bodyPr/>
          <a:lstStyle/>
          <a:p>
            <a:r>
              <a:rPr lang="en-US" altLang="zh-CN"/>
              <a:t>DKE-LAB(2009)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47636" y="908050"/>
            <a:ext cx="8274050" cy="1158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en-US" altLang="zh-CN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Ratio Bound</a:t>
            </a:r>
          </a:p>
          <a:p>
            <a:pPr marL="457200" lvl="1" indent="0" defTabSz="914400" eaLnBrk="1" hangingPunct="1">
              <a:lnSpc>
                <a:spcPct val="150000"/>
              </a:lnSpc>
              <a:buNone/>
              <a:defRPr/>
            </a:pP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是一个优化问题的近似算法</a:t>
            </a: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A</a:t>
            </a: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ratio bound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23850" y="2702134"/>
            <a:ext cx="8274050" cy="528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000" i="1" dirty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是输入大小</a:t>
            </a:r>
            <a:r>
              <a:rPr lang="en-US" altLang="zh-CN" sz="20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000" i="1" dirty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产生的解的代价</a:t>
            </a:r>
            <a:r>
              <a:rPr lang="en-US" altLang="zh-CN" sz="2000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000" dirty="0">
                <a:ea typeface="黑体" panose="02010609060101010101" pitchFamily="49" charset="-122"/>
                <a:cs typeface="Times New Roman" panose="02020603050405020304" pitchFamily="18" charset="0"/>
              </a:rPr>
              <a:t>是优化解的代价</a:t>
            </a:r>
            <a:r>
              <a:rPr lang="en-US" altLang="zh-CN" sz="2000" dirty="0"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27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34480" y="1871663"/>
          <a:ext cx="290036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68400" imgH="330200" progId="Equation.3">
                  <p:embed/>
                </p:oleObj>
              </mc:Choice>
              <mc:Fallback>
                <p:oleObj name="公式" r:id="rId4" imgW="1168400" imgH="330200" progId="Equation.3">
                  <p:embed/>
                  <p:pic>
                    <p:nvPicPr>
                      <p:cNvPr id="0" name="图片 20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480" y="1871663"/>
                        <a:ext cx="2900362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23850" y="3200610"/>
            <a:ext cx="7808913" cy="16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+mj-ea"/>
                <a:cs typeface="Times New Roman" panose="02020603050405020304" pitchFamily="18" charset="0"/>
              </a:rPr>
              <a:t>如果问题是最大化问题</a:t>
            </a:r>
            <a:r>
              <a:rPr lang="en-US" altLang="zh-CN" sz="2000" dirty="0">
                <a:ea typeface="+mj-ea"/>
                <a:cs typeface="Times New Roman" panose="02020603050405020304" pitchFamily="18" charset="0"/>
              </a:rPr>
              <a:t>, max</a:t>
            </a:r>
            <a:r>
              <a:rPr lang="en-US" altLang="zh-CN" sz="2000" i="1" dirty="0">
                <a:ea typeface="+mj-ea"/>
                <a:cs typeface="Times New Roman" panose="02020603050405020304" pitchFamily="18" charset="0"/>
              </a:rPr>
              <a:t>{C/C*, C*/C}=C*/C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+mj-ea"/>
                <a:cs typeface="Times New Roman" panose="02020603050405020304" pitchFamily="18" charset="0"/>
              </a:rPr>
              <a:t>如果问题是最小化问题</a:t>
            </a:r>
            <a:r>
              <a:rPr lang="en-US" altLang="zh-CN" sz="2000" dirty="0">
                <a:ea typeface="+mj-ea"/>
                <a:cs typeface="Times New Roman" panose="02020603050405020304" pitchFamily="18" charset="0"/>
              </a:rPr>
              <a:t>, max</a:t>
            </a:r>
            <a:r>
              <a:rPr lang="en-US" altLang="zh-CN" sz="2000" i="1" dirty="0">
                <a:ea typeface="+mj-ea"/>
                <a:cs typeface="Times New Roman" panose="02020603050405020304" pitchFamily="18" charset="0"/>
              </a:rPr>
              <a:t>{C/C*, C*/C}=C/C*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+mj-ea"/>
                <a:cs typeface="Times New Roman" panose="02020603050405020304" pitchFamily="18" charset="0"/>
              </a:rPr>
              <a:t>由于</a:t>
            </a:r>
            <a:r>
              <a:rPr lang="en-US" altLang="zh-CN" sz="2000" i="1" dirty="0">
                <a:ea typeface="+mj-ea"/>
                <a:cs typeface="Times New Roman" panose="02020603050405020304" pitchFamily="18" charset="0"/>
              </a:rPr>
              <a:t>C/C*&lt;1</a:t>
            </a:r>
            <a:r>
              <a:rPr lang="zh-CN" altLang="en-US" sz="2000" dirty="0">
                <a:ea typeface="+mj-ea"/>
                <a:cs typeface="Times New Roman" panose="02020603050405020304" pitchFamily="18" charset="0"/>
              </a:rPr>
              <a:t>当且仅当</a:t>
            </a:r>
            <a:r>
              <a:rPr lang="en-US" altLang="zh-CN" sz="2000" i="1" dirty="0">
                <a:ea typeface="+mj-ea"/>
                <a:cs typeface="Times New Roman" panose="02020603050405020304" pitchFamily="18" charset="0"/>
              </a:rPr>
              <a:t>C*/C &gt;1</a:t>
            </a:r>
            <a:r>
              <a:rPr lang="en-US" altLang="zh-CN" sz="2000" dirty="0">
                <a:ea typeface="+mj-ea"/>
                <a:cs typeface="Times New Roman" panose="02020603050405020304" pitchFamily="18" charset="0"/>
              </a:rPr>
              <a:t>, Ratio Bound</a:t>
            </a:r>
            <a:r>
              <a:rPr lang="zh-CN" altLang="en-US" sz="2000" dirty="0">
                <a:ea typeface="+mj-ea"/>
                <a:cs typeface="Times New Roman" panose="02020603050405020304" pitchFamily="18" charset="0"/>
              </a:rPr>
              <a:t>不会小于</a:t>
            </a:r>
            <a:r>
              <a:rPr lang="en-US" altLang="zh-CN" sz="2000" i="1" dirty="0">
                <a:ea typeface="+mj-ea"/>
                <a:cs typeface="Times New Roman" panose="02020603050405020304" pitchFamily="18" charset="0"/>
              </a:rPr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+mj-ea"/>
                <a:cs typeface="Times New Roman" panose="02020603050405020304" pitchFamily="18" charset="0"/>
              </a:rPr>
              <a:t>Ratio Bound</a:t>
            </a:r>
            <a:r>
              <a:rPr lang="zh-CN" altLang="en-US" sz="2000" dirty="0">
                <a:ea typeface="+mj-ea"/>
                <a:cs typeface="Times New Roman" panose="02020603050405020304" pitchFamily="18" charset="0"/>
              </a:rPr>
              <a:t>越大</a:t>
            </a:r>
            <a:r>
              <a:rPr lang="en-US" altLang="zh-CN" sz="2000" dirty="0">
                <a:ea typeface="+mj-ea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ea typeface="+mj-ea"/>
                <a:cs typeface="Times New Roman" panose="02020603050405020304" pitchFamily="18" charset="0"/>
              </a:rPr>
              <a:t>近似解越坏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91281" y="4951997"/>
            <a:ext cx="8274050" cy="155357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相对误差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sz="1800" b="1" dirty="0">
                <a:ea typeface="+mj-ea"/>
                <a:cs typeface="Times New Roman" panose="02020603050405020304" pitchFamily="18" charset="0"/>
              </a:rPr>
              <a:t>相对误差</a:t>
            </a:r>
            <a:r>
              <a:rPr lang="en-US" altLang="zh-CN" sz="1800" b="1" dirty="0">
                <a:ea typeface="+mj-ea"/>
                <a:cs typeface="Times New Roman" panose="02020603050405020304" pitchFamily="18" charset="0"/>
              </a:rPr>
              <a:t>: </a:t>
            </a:r>
            <a:r>
              <a:rPr lang="zh-CN" altLang="en-US" sz="1800" dirty="0">
                <a:ea typeface="+mj-ea"/>
                <a:cs typeface="Times New Roman" panose="02020603050405020304" pitchFamily="18" charset="0"/>
              </a:rPr>
              <a:t>对于任意输入</a:t>
            </a:r>
            <a:r>
              <a:rPr lang="en-US" altLang="zh-CN" sz="1800" dirty="0">
                <a:ea typeface="+mj-ea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ea typeface="+mj-ea"/>
                <a:cs typeface="Times New Roman" panose="02020603050405020304" pitchFamily="18" charset="0"/>
              </a:rPr>
              <a:t>近似算法的相对误差定义为</a:t>
            </a:r>
            <a:r>
              <a:rPr lang="en-US" altLang="zh-CN" sz="1800" i="1" dirty="0">
                <a:ea typeface="+mj-ea"/>
                <a:cs typeface="Times New Roman" panose="02020603050405020304" pitchFamily="18" charset="0"/>
              </a:rPr>
              <a:t>|C-C*|/C*, </a:t>
            </a:r>
            <a:r>
              <a:rPr lang="zh-CN" altLang="en-US" sz="1800" dirty="0">
                <a:ea typeface="+mj-ea"/>
                <a:cs typeface="Times New Roman" panose="02020603050405020304" pitchFamily="18" charset="0"/>
              </a:rPr>
              <a:t>其中</a:t>
            </a:r>
            <a:r>
              <a:rPr lang="en-US" altLang="zh-CN" sz="1800" i="1" dirty="0">
                <a:ea typeface="+mj-ea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ea typeface="+mj-ea"/>
                <a:cs typeface="Times New Roman" panose="02020603050405020304" pitchFamily="18" charset="0"/>
              </a:rPr>
              <a:t>是近似解的代价</a:t>
            </a:r>
            <a:r>
              <a:rPr lang="en-US" altLang="zh-CN" sz="1800" dirty="0"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ea typeface="+mj-ea"/>
                <a:cs typeface="Times New Roman" panose="02020603050405020304" pitchFamily="18" charset="0"/>
              </a:rPr>
              <a:t>C*</a:t>
            </a:r>
            <a:r>
              <a:rPr lang="zh-CN" altLang="en-US" sz="1800" dirty="0">
                <a:ea typeface="+mj-ea"/>
                <a:cs typeface="Times New Roman" panose="02020603050405020304" pitchFamily="18" charset="0"/>
              </a:rPr>
              <a:t>是优化解的代价</a:t>
            </a:r>
            <a:r>
              <a:rPr lang="en-US" altLang="zh-CN" sz="1800" dirty="0">
                <a:ea typeface="+mj-ea"/>
                <a:cs typeface="Times New Roman" panose="02020603050405020304" pitchFamily="18" charset="0"/>
              </a:rPr>
              <a:t>. </a:t>
            </a:r>
          </a:p>
          <a:p>
            <a:pPr lvl="1">
              <a:buFontTx/>
              <a:buNone/>
            </a:pPr>
            <a:r>
              <a:rPr lang="zh-CN" altLang="en-US" sz="1800" b="1" dirty="0">
                <a:ea typeface="+mj-ea"/>
                <a:cs typeface="Times New Roman" panose="02020603050405020304" pitchFamily="18" charset="0"/>
              </a:rPr>
              <a:t>相对误差界</a:t>
            </a:r>
            <a:r>
              <a:rPr lang="en-US" altLang="zh-CN" sz="1800" b="1" dirty="0">
                <a:ea typeface="+mj-ea"/>
                <a:cs typeface="Times New Roman" panose="02020603050405020304" pitchFamily="18" charset="0"/>
              </a:rPr>
              <a:t>:  </a:t>
            </a:r>
            <a:r>
              <a:rPr lang="zh-CN" altLang="en-US" sz="1800" dirty="0">
                <a:ea typeface="+mj-ea"/>
                <a:cs typeface="Times New Roman" panose="02020603050405020304" pitchFamily="18" charset="0"/>
              </a:rPr>
              <a:t>一个近似算法的相对误差界为</a:t>
            </a:r>
            <a:r>
              <a:rPr lang="zh-CN" altLang="en-US" sz="1800" i="1" dirty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1800" i="1" dirty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(n),</a:t>
            </a:r>
            <a:r>
              <a:rPr lang="en-US" altLang="zh-CN" sz="1800" dirty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1800" dirty="0">
                <a:ea typeface="+mj-ea"/>
                <a:cs typeface="Times New Roman" panose="02020603050405020304" pitchFamily="18" charset="0"/>
              </a:rPr>
              <a:t>如果</a:t>
            </a:r>
            <a:r>
              <a:rPr lang="en-US" altLang="zh-CN" sz="1800" i="1" dirty="0">
                <a:ea typeface="+mj-ea"/>
                <a:cs typeface="Times New Roman" panose="02020603050405020304" pitchFamily="18" charset="0"/>
              </a:rPr>
              <a:t>|C-C*|/C*</a:t>
            </a:r>
            <a:r>
              <a:rPr lang="en-US" altLang="zh-CN" sz="1800" dirty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1800" i="1" dirty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(n)</a:t>
            </a:r>
            <a:r>
              <a:rPr lang="en-US" altLang="zh-CN" sz="1800" i="1" dirty="0">
                <a:ea typeface="+mj-ea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5363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5376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Rectangle 2"/>
          <p:cNvSpPr txBox="1">
            <a:spLocks noRot="1" noChangeArrowheads="1"/>
          </p:cNvSpPr>
          <p:nvPr/>
        </p:nvSpPr>
        <p:spPr bwMode="auto">
          <a:xfrm>
            <a:off x="2647950" y="2914449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178050" y="536575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6261" y="846931"/>
            <a:ext cx="27114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</a:p>
        </p:txBody>
      </p:sp>
      <p:sp>
        <p:nvSpPr>
          <p:cNvPr id="15369" name="TextBox 1"/>
          <p:cNvSpPr txBox="1">
            <a:spLocks noChangeArrowheads="1"/>
          </p:cNvSpPr>
          <p:nvPr/>
        </p:nvSpPr>
        <p:spPr bwMode="auto">
          <a:xfrm>
            <a:off x="609601" y="2192612"/>
            <a:ext cx="813435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亚线性算法的定义</a:t>
            </a:r>
            <a:endParaRPr lang="en-US" altLang="zh-CN" sz="3600" dirty="0"/>
          </a:p>
          <a:p>
            <a:r>
              <a:rPr lang="en-US" altLang="zh-CN" sz="3600" dirty="0"/>
              <a:t>2.2 </a:t>
            </a:r>
            <a:r>
              <a:rPr lang="zh-CN" altLang="en-US" sz="3600" dirty="0"/>
              <a:t>水库抽样</a:t>
            </a:r>
            <a:r>
              <a:rPr lang="en-US" altLang="zh-CN" sz="3600" dirty="0"/>
              <a:t>—</a:t>
            </a:r>
            <a:r>
              <a:rPr lang="zh-CN" altLang="en-US" sz="3600" dirty="0"/>
              <a:t>空间亚线性算法</a:t>
            </a:r>
            <a:endParaRPr lang="en-US" altLang="zh-CN" sz="3600" dirty="0"/>
          </a:p>
          <a:p>
            <a:r>
              <a:rPr lang="en-US" altLang="zh-CN" sz="3600" dirty="0"/>
              <a:t>2.3 </a:t>
            </a:r>
            <a:r>
              <a:rPr lang="zh-CN" altLang="en-US" sz="3600" dirty="0"/>
              <a:t>平面图直径</a:t>
            </a:r>
            <a:r>
              <a:rPr lang="en-US" altLang="zh-CN" sz="3600" dirty="0"/>
              <a:t>—</a:t>
            </a:r>
            <a:r>
              <a:rPr lang="zh-CN" altLang="en-US" sz="3600" dirty="0"/>
              <a:t>时间亚线性计算算法</a:t>
            </a:r>
            <a:endParaRPr lang="en-US" altLang="zh-CN" sz="3600" dirty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2.4 </a:t>
            </a:r>
            <a:r>
              <a:rPr lang="zh-CN" altLang="en-US" sz="3600" b="1" dirty="0">
                <a:solidFill>
                  <a:srgbClr val="FF0000"/>
                </a:solidFill>
              </a:rPr>
              <a:t>全</a:t>
            </a:r>
            <a:r>
              <a:rPr lang="en-US" altLang="zh-CN" sz="3600" b="1" dirty="0">
                <a:solidFill>
                  <a:srgbClr val="FF0000"/>
                </a:solidFill>
              </a:rPr>
              <a:t>0</a:t>
            </a:r>
            <a:r>
              <a:rPr lang="zh-CN" altLang="en-US" sz="3600" b="1" dirty="0">
                <a:solidFill>
                  <a:srgbClr val="FF0000"/>
                </a:solidFill>
              </a:rPr>
              <a:t>数组判定</a:t>
            </a:r>
            <a:r>
              <a:rPr lang="en-US" altLang="zh-CN" sz="3600" b="1" dirty="0">
                <a:solidFill>
                  <a:srgbClr val="FF0000"/>
                </a:solidFill>
              </a:rPr>
              <a:t>—</a:t>
            </a:r>
            <a:r>
              <a:rPr lang="zh-CN" altLang="en-US" sz="3600" b="1" dirty="0">
                <a:solidFill>
                  <a:srgbClr val="FF0000"/>
                </a:solidFill>
              </a:rPr>
              <a:t>时间亚线性判定算法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>
              <a:solidFill>
                <a:srgbClr val="1A9E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>
          <a:xfrm>
            <a:off x="457200" y="1028700"/>
            <a:ext cx="8407400" cy="49450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</a:t>
            </a:r>
            <a:r>
              <a:rPr kumimoji="1"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0,1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kumimoji="1"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输出：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中的元素是否全是</a:t>
            </a:r>
            <a:r>
              <a:rPr kumimoji="1"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en-US" altLang="zh-CN" sz="2200" b="1" i="1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要求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endParaRPr kumimoji="1" lang="en-US" altLang="zh-CN" sz="2200" b="1" dirty="0">
              <a:solidFill>
                <a:schemeClr val="accent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运行时间为</a:t>
            </a:r>
            <a:r>
              <a:rPr kumimoji="1"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16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72747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en-US" altLang="zh-CN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数组的判定</a:t>
            </a:r>
            <a:r>
              <a:rPr lang="en-US" altLang="zh-CN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一个亚线性时间判定算法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>
          <a:xfrm>
            <a:off x="457200" y="1028700"/>
            <a:ext cx="8407400" cy="49450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无法在要求的时间内得到精确解，寻找近似解</a:t>
            </a:r>
            <a:endParaRPr kumimoji="1" lang="en-US" altLang="zh-CN" sz="2200" b="1" dirty="0">
              <a:solidFill>
                <a:schemeClr val="accent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判定问题如何近似？</a:t>
            </a:r>
            <a:endParaRPr kumimoji="1"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输入满足某种性质或者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远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非满足此性质</a:t>
            </a:r>
            <a:endParaRPr kumimoji="1" lang="en-US" altLang="zh-CN" sz="2200" b="1" dirty="0">
              <a:solidFill>
                <a:schemeClr val="accent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kumimoji="1" lang="en-US" altLang="zh-CN" sz="2200" b="1" dirty="0">
              <a:solidFill>
                <a:schemeClr val="accent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kumimoji="1" lang="en-US" altLang="zh-CN" sz="2200" b="1" dirty="0">
              <a:solidFill>
                <a:schemeClr val="accent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en-US" altLang="zh-CN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ε-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远离</a:t>
            </a:r>
            <a:endParaRPr kumimoji="1" lang="en-US" altLang="zh-CN" sz="2200" b="1" dirty="0">
              <a:solidFill>
                <a:schemeClr val="accent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对于输入</a:t>
            </a:r>
            <a:r>
              <a:rPr kumimoji="1" lang="en-US" altLang="zh-CN" sz="1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，如果着从</a:t>
            </a:r>
            <a:r>
              <a:rPr kumimoji="1" lang="en-US" altLang="zh-CN" sz="1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1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中任意字符串的汉明距离至少为</a:t>
            </a:r>
            <a:r>
              <a:rPr kumimoji="1"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1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kumimoji="1"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en-US" altLang="zh-CN" sz="1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1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远离</a:t>
            </a:r>
            <a:r>
              <a:rPr kumimoji="1"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</a:t>
            </a:r>
            <a:r>
              <a:rPr kumimoji="1" lang="en-US" altLang="zh-CN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数组判定问题的</a:t>
            </a:r>
            <a:r>
              <a:rPr kumimoji="1" lang="el-GR" altLang="zh-CN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ε-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远离定义（</a:t>
            </a:r>
            <a:r>
              <a:rPr kumimoji="1" lang="en-US" altLang="zh-CN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的个数大于</a:t>
            </a:r>
            <a:r>
              <a:rPr kumimoji="1" lang="el-GR" altLang="zh-CN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2200" b="1" dirty="0">
              <a:solidFill>
                <a:schemeClr val="accent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全零数据问题变为是否</a:t>
            </a:r>
            <a:r>
              <a:rPr kumimoji="1" lang="en-US" altLang="zh-CN" sz="1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=00…0</a:t>
            </a:r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或者其包含</a:t>
            </a:r>
            <a:r>
              <a:rPr kumimoji="1"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的个数大于</a:t>
            </a:r>
            <a:r>
              <a:rPr kumimoji="1" lang="el-GR" altLang="zh-CN" sz="1800" b="1" i="1" dirty="0">
                <a:latin typeface="Times New Roman" panose="02020603050405020304"/>
                <a:ea typeface="黑体" panose="02010609060101010101" pitchFamily="49" charset="-122"/>
                <a:cs typeface="Times New Roman" panose="02020603050405020304"/>
              </a:rPr>
              <a:t>ε</a:t>
            </a:r>
            <a:r>
              <a:rPr kumimoji="1" lang="en-US" altLang="zh-CN" sz="1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判定问题的近似</a:t>
            </a:r>
          </a:p>
        </p:txBody>
      </p:sp>
      <p:pic>
        <p:nvPicPr>
          <p:cNvPr id="10" name="Picture 2" descr="C:\Users\Aditya\Desktop\cute_cat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1362" y="2765505"/>
            <a:ext cx="683975" cy="6839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3" descr="C:\Users\Aditya\Desktop\cute_cat_cute_1-s357x422-4752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1861" y="2771945"/>
            <a:ext cx="652885" cy="6710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7783" y="2781324"/>
            <a:ext cx="921720" cy="604879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32" y="2623321"/>
            <a:ext cx="584835" cy="87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1362" y="3503207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问题：图片中是否包含“猫”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7767638" y="2200274"/>
            <a:ext cx="100488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67638" y="3376701"/>
            <a:ext cx="100488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/>
                <a:cs typeface="Times New Roman" panose="02020603050405020304"/>
              </a:rPr>
              <a:t>差得很远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767638" y="2962274"/>
            <a:ext cx="1004887" cy="4144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差不离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17456" y="2200274"/>
            <a:ext cx="100488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17455" y="2962273"/>
            <a:ext cx="1004887" cy="117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  <p:bldP spid="2" grpId="0"/>
      <p:bldP spid="3" grpId="0" animBg="1"/>
      <p:bldP spid="16" grpId="0" animBg="1"/>
      <p:bldP spid="4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68018" y="832254"/>
                <a:ext cx="8407400" cy="4945063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l"/>
                  <a:defRPr/>
                </a:pPr>
                <a:r>
                  <a:rPr kumimoji="1" lang="zh-CN" altLang="en-US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算法描述</a:t>
                </a:r>
                <a:endParaRPr kumimoji="1" lang="en-US" altLang="zh-CN" sz="2200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Arial" pitchFamily="34" charset="0"/>
                  <a:buAutoNum type="arabicPeriod"/>
                  <a:defRPr/>
                </a:pP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在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中随机独立抽取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s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=2/</a:t>
                </a:r>
                <a:r>
                  <a:rPr kumimoji="1" lang="el-GR" altLang="zh-CN" sz="1800" b="1" i="1" dirty="0">
                    <a:latin typeface="Times New Roman"/>
                    <a:ea typeface="黑体" pitchFamily="49" charset="-122"/>
                    <a:cs typeface="Times New Roman"/>
                  </a:rPr>
                  <a:t> ε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个位置上的元素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 marL="514350" indent="-514350">
                  <a:lnSpc>
                    <a:spcPct val="150000"/>
                  </a:lnSpc>
                  <a:buFont typeface="Arial" pitchFamily="34" charset="0"/>
                  <a:buAutoNum type="arabicPeriod"/>
                  <a:defRPr/>
                </a:pP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检查抽样，若不包含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，则输出“是”，若包含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，则输出“否”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l"/>
                  <a:defRPr/>
                </a:pPr>
                <a:r>
                  <a:rPr kumimoji="1" lang="zh-CN" altLang="en-US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判定精确性分析</a:t>
                </a:r>
                <a:endParaRPr kumimoji="1" lang="en-US" altLang="zh-CN" sz="2200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kumimoji="1" lang="en-US" altLang="zh-CN" sz="1800" b="1" i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是全</a:t>
                </a:r>
                <a:r>
                  <a:rPr kumimoji="1" lang="en-US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数组，</a:t>
                </a:r>
                <a:r>
                  <a:rPr kumimoji="1" lang="zh-CN" altLang="en-US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始终输出</a:t>
                </a:r>
                <a:r>
                  <a:rPr kumimoji="1" lang="en-US" altLang="zh-CN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”</a:t>
                </a:r>
                <a:r>
                  <a:rPr kumimoji="1" lang="zh-CN" altLang="en-US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kumimoji="1" lang="en-US" altLang="zh-CN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”</a:t>
                </a:r>
              </a:p>
              <a:p>
                <a:pPr lvl="1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kumimoji="1" lang="en-US" altLang="zh-CN" sz="1800" b="1" i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kumimoji="1" lang="el-GR" altLang="zh-CN" sz="1800" b="1" i="1" dirty="0">
                    <a:latin typeface="Times New Roman"/>
                    <a:ea typeface="黑体" pitchFamily="49" charset="-122"/>
                    <a:cs typeface="Times New Roman"/>
                  </a:rPr>
                  <a:t>ε</a:t>
                </a:r>
                <a:r>
                  <a:rPr kumimoji="1" lang="en-US" altLang="zh-CN" sz="1800" b="1" i="1" dirty="0">
                    <a:latin typeface="Times New Roman"/>
                    <a:ea typeface="黑体" pitchFamily="49" charset="-122"/>
                    <a:cs typeface="Times New Roman"/>
                  </a:rPr>
                  <a:t>-</a:t>
                </a: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远离的</a:t>
                </a:r>
                <a:r>
                  <a:rPr kumimoji="1" lang="en-US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,  </a:t>
                </a:r>
                <a:r>
                  <a:rPr kumimoji="1" lang="en-US" altLang="zh-CN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Pr[error]=</a:t>
                </a:r>
                <a:r>
                  <a:rPr kumimoji="1" lang="en-US" altLang="zh-CN" sz="18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Pr</a:t>
                </a:r>
                <a:r>
                  <a:rPr kumimoji="1" lang="en-US" altLang="zh-CN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[</a:t>
                </a:r>
                <a:r>
                  <a:rPr kumimoji="1" lang="zh-CN" altLang="en-US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抽样中没有</a:t>
                </a:r>
                <a:r>
                  <a:rPr kumimoji="1" lang="en-US" altLang="zh-CN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1]</a:t>
                </a:r>
                <a:r>
                  <a:rPr kumimoji="1" lang="en-US" altLang="zh-CN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  <a:sym typeface="Symbol"/>
                  </a:rPr>
                  <a:t></a:t>
                </a:r>
                <a:r>
                  <a:rPr kumimoji="1" lang="en-US" altLang="zh-CN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(1-</a:t>
                </a:r>
                <a:r>
                  <a:rPr kumimoji="1" lang="el-GR" altLang="zh-CN" sz="1800" b="1" i="1" dirty="0">
                    <a:solidFill>
                      <a:srgbClr val="0070C0"/>
                    </a:solidFill>
                    <a:latin typeface="Times New Roman"/>
                    <a:ea typeface="黑体" pitchFamily="49" charset="-122"/>
                    <a:cs typeface="Times New Roman"/>
                  </a:rPr>
                  <a:t>ε</a:t>
                </a:r>
                <a:r>
                  <a:rPr kumimoji="1" lang="en-US" altLang="zh-CN" sz="18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en-US" altLang="zh-CN" sz="1800" b="1" i="1" baseline="30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18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  <a:sym typeface="Symbol"/>
                  </a:rPr>
                  <a:t></a:t>
                </a:r>
                <a:r>
                  <a:rPr kumimoji="1" lang="en-US" altLang="zh-CN" sz="18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18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-</a:t>
                </a:r>
                <a:r>
                  <a:rPr kumimoji="1" lang="el-GR" altLang="zh-CN" sz="1800" b="1" i="1" baseline="30000" dirty="0">
                    <a:solidFill>
                      <a:srgbClr val="0070C0"/>
                    </a:solidFill>
                    <a:latin typeface="Times New Roman"/>
                    <a:ea typeface="黑体" pitchFamily="49" charset="-122"/>
                    <a:cs typeface="Times New Roman"/>
                  </a:rPr>
                  <a:t> ε</a:t>
                </a:r>
                <a:r>
                  <a:rPr kumimoji="1" lang="en-US" altLang="zh-CN" sz="1800" b="1" i="1" baseline="30000" dirty="0">
                    <a:solidFill>
                      <a:srgbClr val="0070C0"/>
                    </a:solidFill>
                    <a:latin typeface="Times New Roman"/>
                    <a:ea typeface="黑体" pitchFamily="49" charset="-122"/>
                    <a:cs typeface="Times New Roman"/>
                  </a:rPr>
                  <a:t>s</a:t>
                </a:r>
                <a:r>
                  <a:rPr kumimoji="1" lang="en-US" altLang="zh-CN" sz="1800" b="1" i="1" dirty="0">
                    <a:solidFill>
                      <a:srgbClr val="0070C0"/>
                    </a:solidFill>
                    <a:latin typeface="Times New Roman"/>
                    <a:ea typeface="黑体" pitchFamily="49" charset="-122"/>
                    <a:cs typeface="Times New Roman"/>
                  </a:rPr>
                  <a:t>=e</a:t>
                </a:r>
                <a:r>
                  <a:rPr kumimoji="1" lang="en-US" altLang="zh-CN" sz="1800" b="1" i="1" baseline="30000" dirty="0">
                    <a:solidFill>
                      <a:srgbClr val="0070C0"/>
                    </a:solidFill>
                    <a:latin typeface="Times New Roman"/>
                    <a:ea typeface="黑体" pitchFamily="49" charset="-122"/>
                    <a:cs typeface="Times New Roman"/>
                  </a:rPr>
                  <a:t>-2</a:t>
                </a:r>
                <a:r>
                  <a:rPr kumimoji="1" lang="en-US" altLang="zh-CN" sz="1800" b="1" i="1" dirty="0">
                    <a:solidFill>
                      <a:srgbClr val="0070C0"/>
                    </a:solidFill>
                    <a:latin typeface="Times New Roman"/>
                    <a:ea typeface="黑体" pitchFamily="49" charset="-122"/>
                    <a:cs typeface="Times New Roman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  <a:cs typeface="Times New Roman"/>
                          </a:rPr>
                        </m:ctrlPr>
                      </m:fPr>
                      <m:num>
                        <m:r>
                          <a:rPr kumimoji="1" lang="en-US" altLang="zh-CN" sz="1800" b="1" i="1" smtClean="0">
                            <a:solidFill>
                              <a:srgbClr val="0070C0"/>
                            </a:solidFill>
                            <a:latin typeface="Cambria Math"/>
                            <a:ea typeface="黑体" pitchFamily="49" charset="-122"/>
                            <a:cs typeface="Times New Roman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1800" b="1" i="1" smtClean="0">
                            <a:solidFill>
                              <a:srgbClr val="0070C0"/>
                            </a:solidFill>
                            <a:latin typeface="Cambria Math"/>
                            <a:ea typeface="黑体" pitchFamily="49" charset="-122"/>
                            <a:cs typeface="Times New Roman"/>
                          </a:rPr>
                          <m:t>𝟑</m:t>
                        </m:r>
                      </m:den>
                    </m:f>
                  </m:oMath>
                </a14:m>
                <a:endParaRPr kumimoji="1" lang="en-US" altLang="zh-CN" sz="1800" b="1" dirty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marL="457200" lvl="1" indent="0" eaLnBrk="1" hangingPunct="1">
                  <a:lnSpc>
                    <a:spcPct val="150000"/>
                  </a:lnSpc>
                  <a:buNone/>
                  <a:defRPr/>
                </a:pPr>
                <a:r>
                  <a:rPr kumimoji="1" lang="en-US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kumimoji="1" lang="el-GR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ε-</a:t>
                </a: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远离，</a:t>
                </a:r>
                <a:r>
                  <a:rPr kumimoji="1" lang="en-US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kumimoji="1" lang="en-US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1&gt;=</a:t>
                </a:r>
                <a:r>
                  <a:rPr kumimoji="1" lang="el-GR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ε</a:t>
                </a:r>
                <a:r>
                  <a:rPr kumimoji="1" lang="en-US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n, </a:t>
                </a: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抽出</a:t>
                </a:r>
                <a:r>
                  <a:rPr kumimoji="1" lang="en-US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的概率</a:t>
                </a:r>
                <a:r>
                  <a:rPr kumimoji="1" lang="el-GR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ε</a:t>
                </a: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的概率</a:t>
                </a:r>
                <a:r>
                  <a:rPr kumimoji="1" lang="en-US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1-</a:t>
                </a:r>
                <a:r>
                  <a:rPr kumimoji="1" lang="el-GR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ε</a:t>
                </a:r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，出错就是抽出全</a:t>
                </a:r>
                <a:r>
                  <a:rPr kumimoji="1" lang="en-US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l"/>
                  <a:defRPr/>
                </a:pPr>
                <a:r>
                  <a:rPr kumimoji="1" lang="zh-CN" altLang="en-US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运行时间：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200" b="1" dirty="0" smtClean="0">
                        <a:solidFill>
                          <a:schemeClr val="tx1"/>
                        </a:solidFill>
                        <a:latin typeface="Cambria Math"/>
                        <a:ea typeface="黑体" pitchFamily="49" charset="-122"/>
                        <a:cs typeface="Times New Roman" panose="02020603050405020304" pitchFamily="18" charset="0"/>
                      </a:rPr>
                      <m:t>O</m:t>
                    </m:r>
                    <m:r>
                      <a:rPr kumimoji="1" lang="en-US" altLang="zh-CN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kumimoji="1" lang="en-US" altLang="zh-CN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𝒔</m:t>
                    </m:r>
                    <m:r>
                      <a:rPr kumimoji="1" lang="en-US" altLang="zh-CN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l"/>
                  <a:defRPr/>
                </a:pPr>
                <a:r>
                  <a:rPr kumimoji="1" lang="zh-CN" altLang="en-US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证据引理</a:t>
                </a:r>
                <a:endParaRPr kumimoji="1" lang="en-US" altLang="zh-CN" sz="2200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kumimoji="1" lang="zh-CN" altLang="en-US" sz="2000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       如果一次测试以大于等于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的概率获得一个证据，那么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s=2/p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轮测试得到证据的概率大于等于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2/3</a:t>
                </a: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l"/>
                  <a:defRPr/>
                </a:pPr>
                <a:endParaRPr kumimoji="1" lang="en-US" altLang="zh-CN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Font typeface="Arial" pitchFamily="34" charset="0"/>
                  <a:buNone/>
                  <a:defRPr/>
                </a:pPr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l"/>
                  <a:defRPr/>
                </a:pPr>
                <a:endParaRPr kumimoji="1"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38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018" y="832254"/>
                <a:ext cx="8407400" cy="4945063"/>
              </a:xfrm>
              <a:blipFill>
                <a:blip r:embed="rId4"/>
                <a:stretch>
                  <a:fillRect l="-797" b="-18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3985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en-US" altLang="zh-CN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数组的判定近似算法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9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>
          <a:xfrm>
            <a:off x="457200" y="1028700"/>
            <a:ext cx="8407400" cy="49450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对于判定问题</a:t>
            </a:r>
            <a:r>
              <a:rPr kumimoji="1" lang="en-US" altLang="zh-CN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，其查询复杂性为</a:t>
            </a:r>
            <a:r>
              <a:rPr kumimoji="1" lang="en-US" altLang="zh-CN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q(n)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和近似参数</a:t>
            </a:r>
            <a:r>
              <a:rPr lang="en-US" altLang="zh-CN" sz="2400" dirty="0"/>
              <a:t>ε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的性质测试算法是一个随机算法，其满足对于给定</a:t>
            </a:r>
            <a:r>
              <a:rPr kumimoji="1" lang="en-US" altLang="zh-CN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的是一个实例</a:t>
            </a:r>
            <a:r>
              <a:rPr kumimoji="1" lang="en-US" altLang="zh-CN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 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最多进行</a:t>
            </a:r>
            <a:r>
              <a:rPr kumimoji="1" lang="en-US" altLang="zh-CN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q(|x|)</a:t>
            </a:r>
            <a:r>
              <a:rPr kumimoji="1" lang="zh-CN" altLang="en-US" sz="2200" b="1" dirty="0">
                <a:solidFill>
                  <a:schemeClr val="accent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次查询，并且满足下述性质：</a:t>
            </a:r>
            <a:endParaRPr kumimoji="1" lang="en-US" altLang="zh-CN" sz="2200" b="1" dirty="0">
              <a:solidFill>
                <a:schemeClr val="accent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之中，该算法以最少</a:t>
            </a:r>
            <a:r>
              <a:rPr kumimoji="1"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2/3</a:t>
            </a:r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的概率返回“是”</a:t>
            </a:r>
            <a:endParaRPr kumimoji="1"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800" b="1" dirty="0"/>
              <a:t>ε</a:t>
            </a:r>
            <a:r>
              <a:rPr lang="zh-CN" altLang="en-US" sz="1800" b="1" dirty="0"/>
              <a:t>远离</a:t>
            </a:r>
            <a:r>
              <a:rPr lang="en-US" altLang="zh-CN" sz="1800" b="1" dirty="0"/>
              <a:t>L</a:t>
            </a:r>
            <a:r>
              <a:rPr lang="zh-CN" altLang="en-US" sz="1800" b="1" dirty="0"/>
              <a:t>的</a:t>
            </a:r>
            <a:r>
              <a:rPr lang="en-US" altLang="zh-CN" sz="1800" b="1" dirty="0"/>
              <a:t>, </a:t>
            </a:r>
            <a:r>
              <a:rPr lang="zh-CN" altLang="en-US" sz="1800" b="1" dirty="0"/>
              <a:t>该算法以最小</a:t>
            </a:r>
            <a:r>
              <a:rPr lang="en-US" altLang="zh-CN" sz="1800" b="1" dirty="0"/>
              <a:t>2/3</a:t>
            </a:r>
            <a:r>
              <a:rPr lang="zh-CN" altLang="en-US" sz="1800" b="1" dirty="0"/>
              <a:t>的概率返回“否”</a:t>
            </a:r>
            <a:endParaRPr kumimoji="1"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判定算法的定义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>
          <a:xfrm>
            <a:off x="457200" y="1028700"/>
            <a:ext cx="8407400" cy="4945063"/>
          </a:xfrm>
        </p:spPr>
        <p:txBody>
          <a:bodyPr/>
          <a:lstStyle/>
          <a:p>
            <a:r>
              <a:rPr lang="zh-CN" altLang="en-US" sz="2400" dirty="0">
                <a:solidFill>
                  <a:srgbClr val="00B0F0"/>
                </a:solidFill>
              </a:rPr>
              <a:t>本讲义部分内容来自于</a:t>
            </a:r>
            <a:r>
              <a:rPr lang="en-US" altLang="zh-CN" sz="2400" dirty="0">
                <a:solidFill>
                  <a:srgbClr val="00B0F0"/>
                </a:solidFill>
              </a:rPr>
              <a:t>Qi Zhang</a:t>
            </a:r>
            <a:r>
              <a:rPr lang="zh-CN" altLang="en-US" sz="2400" dirty="0">
                <a:solidFill>
                  <a:srgbClr val="00B0F0"/>
                </a:solidFill>
              </a:rPr>
              <a:t>和</a:t>
            </a:r>
            <a:r>
              <a:rPr lang="en-US" altLang="zh-CN" sz="2400" dirty="0" err="1">
                <a:solidFill>
                  <a:srgbClr val="00B0F0"/>
                </a:solidFill>
              </a:rPr>
              <a:t>Sofya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Raskhodnikova</a:t>
            </a:r>
            <a:r>
              <a:rPr lang="zh-CN" altLang="en-US" sz="2400">
                <a:solidFill>
                  <a:srgbClr val="00B0F0"/>
                </a:solidFill>
              </a:rPr>
              <a:t>的讲义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kumimoji="1" lang="zh-CN" altLang="en-US" sz="1800" dirty="0"/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5363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5376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Rectangle 2"/>
          <p:cNvSpPr txBox="1">
            <a:spLocks noRot="1" noChangeArrowheads="1"/>
          </p:cNvSpPr>
          <p:nvPr/>
        </p:nvSpPr>
        <p:spPr bwMode="auto">
          <a:xfrm>
            <a:off x="2647950" y="2914449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178050" y="536575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6261" y="846931"/>
            <a:ext cx="27114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</a:p>
        </p:txBody>
      </p:sp>
      <p:sp>
        <p:nvSpPr>
          <p:cNvPr id="15369" name="TextBox 1"/>
          <p:cNvSpPr txBox="1">
            <a:spLocks noChangeArrowheads="1"/>
          </p:cNvSpPr>
          <p:nvPr/>
        </p:nvSpPr>
        <p:spPr bwMode="auto">
          <a:xfrm>
            <a:off x="609601" y="2182812"/>
            <a:ext cx="813435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FF0000"/>
                </a:solidFill>
              </a:rPr>
              <a:t>2.1 </a:t>
            </a:r>
            <a:r>
              <a:rPr lang="zh-CN" altLang="en-US" sz="3600" b="1" dirty="0">
                <a:solidFill>
                  <a:srgbClr val="FF0000"/>
                </a:solidFill>
              </a:rPr>
              <a:t>亚线性算法的定义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en-US" altLang="zh-CN" sz="3600" dirty="0"/>
              <a:t>2.2 </a:t>
            </a:r>
            <a:r>
              <a:rPr lang="zh-CN" altLang="en-US" sz="3600" dirty="0"/>
              <a:t>水库抽样</a:t>
            </a:r>
            <a:r>
              <a:rPr lang="en-US" altLang="zh-CN" sz="3600" dirty="0"/>
              <a:t>—</a:t>
            </a:r>
            <a:r>
              <a:rPr lang="zh-CN" altLang="en-US" sz="3600" dirty="0"/>
              <a:t>空间亚线性算法</a:t>
            </a:r>
            <a:endParaRPr lang="en-US" altLang="zh-CN" sz="3600" dirty="0"/>
          </a:p>
          <a:p>
            <a:r>
              <a:rPr lang="en-US" altLang="zh-CN" sz="3600" dirty="0"/>
              <a:t>2.3 </a:t>
            </a:r>
            <a:r>
              <a:rPr lang="zh-CN" altLang="en-US" sz="3600" dirty="0"/>
              <a:t>平面图直径</a:t>
            </a:r>
            <a:r>
              <a:rPr lang="en-US" altLang="zh-CN" sz="3600" dirty="0"/>
              <a:t>—</a:t>
            </a:r>
            <a:r>
              <a:rPr lang="zh-CN" altLang="en-US" sz="3600" dirty="0"/>
              <a:t>时间亚线性计算算法</a:t>
            </a:r>
            <a:endParaRPr lang="en-US" altLang="zh-CN" sz="3600" dirty="0"/>
          </a:p>
          <a:p>
            <a:r>
              <a:rPr lang="en-US" altLang="zh-CN" sz="3600" dirty="0"/>
              <a:t>2.4 </a:t>
            </a:r>
            <a:r>
              <a:rPr lang="zh-CN" altLang="en-US" sz="3600" dirty="0"/>
              <a:t>全</a:t>
            </a:r>
            <a:r>
              <a:rPr lang="en-US" altLang="zh-CN" sz="3600" dirty="0"/>
              <a:t>0</a:t>
            </a:r>
            <a:r>
              <a:rPr lang="zh-CN" altLang="en-US" sz="3600" dirty="0"/>
              <a:t>数组判定</a:t>
            </a:r>
            <a:r>
              <a:rPr lang="en-US" altLang="zh-CN" sz="3600" dirty="0"/>
              <a:t>—</a:t>
            </a:r>
            <a:r>
              <a:rPr lang="zh-CN" altLang="en-US" sz="3600" dirty="0"/>
              <a:t>时间亚线性判定算法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>
              <a:solidFill>
                <a:srgbClr val="1A9E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>
          <a:xfrm>
            <a:off x="457200" y="1028700"/>
            <a:ext cx="8407400" cy="49450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kumimoji="1" lang="en-US" altLang="zh-CN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kumimoji="1" lang="en-US" altLang="zh-CN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/IO/</a:t>
            </a: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通讯</a:t>
            </a:r>
            <a:r>
              <a:rPr kumimoji="1" lang="en-US" altLang="zh-CN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能量等消耗是</a:t>
            </a:r>
            <a:r>
              <a:rPr kumimoji="1"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输入规模</a:t>
            </a:r>
            <a:r>
              <a:rPr kumimoji="1"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亚线性时间算法</a:t>
            </a:r>
            <a:endParaRPr kumimoji="1" lang="en-US" altLang="zh-CN" sz="20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亚线性时间近似算法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性质检测算法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en-US" altLang="zh-CN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亚线性空间算法</a:t>
            </a:r>
            <a:endParaRPr kumimoji="1" lang="en-US" altLang="zh-CN" sz="2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数据流算法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kumimoji="1" lang="en-US" altLang="zh-CN" sz="22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kumimoji="1" lang="zh-CN" altLang="en-US" sz="1800" dirty="0"/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亚线性的含义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76430" y="-107950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>
          <a:xfrm>
            <a:off x="247650" y="4371975"/>
            <a:ext cx="8407400" cy="18018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给定一个社交网络，如何平均每个人的朋友个数，即在大图中计算其结点的平均度</a:t>
            </a:r>
            <a:endParaRPr kumimoji="1" lang="en-US" altLang="zh-CN" sz="22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能否在不访问所有顶点的情况下完成此任务？</a:t>
            </a:r>
            <a:endParaRPr kumimoji="1" lang="en-US" altLang="zh-CN" sz="22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精确计算需要访问最少</a:t>
            </a:r>
            <a:r>
              <a:rPr kumimoji="1"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个顶点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是否可以简单的抽样？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kumimoji="1" lang="zh-CN" altLang="en-US" sz="1800" dirty="0"/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亚线性时间问题</a:t>
            </a:r>
          </a:p>
        </p:txBody>
      </p:sp>
      <p:pic>
        <p:nvPicPr>
          <p:cNvPr id="1026" name="Picture 2" descr="https://encrypted-tbn3.gstatic.com/images?q=tbn:ANd9GcRXH-v1ZR9_VemHJGDtnq59mzrGu8j2nvd-usQylKgaOFVYqv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95" y="1519438"/>
            <a:ext cx="3427924" cy="24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76430" y="-107950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>
          <a:xfrm>
            <a:off x="241326" y="3922712"/>
            <a:ext cx="8407400" cy="18018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一个（源源不断到来的）数据集合</a:t>
            </a:r>
            <a:r>
              <a:rPr kumimoji="1" lang="en-US" altLang="zh-CN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r>
              <a:rPr kumimoji="1" lang="en-US" altLang="zh-CN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，只能扫描一次，如何求其中位数？</a:t>
            </a:r>
            <a:endParaRPr kumimoji="1" lang="en-US" altLang="zh-CN" sz="22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不能存储所有数据</a:t>
            </a:r>
            <a:r>
              <a:rPr kumimoji="1"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不能对其进行排序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应当存储哪些数据？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kumimoji="1" lang="zh-CN" altLang="en-US" sz="1800" dirty="0"/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亚线性空间问题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28700" y="2338386"/>
            <a:ext cx="256222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90925" y="1691375"/>
            <a:ext cx="1344843" cy="129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有限内存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3227" y="3136384"/>
            <a:ext cx="126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中位数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975" y="1895475"/>
            <a:ext cx="253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…….1, 3, 23, 3, 34, 23, 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5363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5376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Rectangle 2"/>
          <p:cNvSpPr txBox="1">
            <a:spLocks noRot="1" noChangeArrowheads="1"/>
          </p:cNvSpPr>
          <p:nvPr/>
        </p:nvSpPr>
        <p:spPr bwMode="auto">
          <a:xfrm>
            <a:off x="2647950" y="2914449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178050" y="536575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6261" y="846931"/>
            <a:ext cx="27114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</a:p>
        </p:txBody>
      </p:sp>
      <p:sp>
        <p:nvSpPr>
          <p:cNvPr id="15369" name="TextBox 1"/>
          <p:cNvSpPr txBox="1">
            <a:spLocks noChangeArrowheads="1"/>
          </p:cNvSpPr>
          <p:nvPr/>
        </p:nvSpPr>
        <p:spPr bwMode="auto">
          <a:xfrm>
            <a:off x="609601" y="2182812"/>
            <a:ext cx="813435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亚线性算法的定义</a:t>
            </a:r>
            <a:endParaRPr lang="en-US" altLang="zh-CN" sz="3600" dirty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2.2 </a:t>
            </a:r>
            <a:r>
              <a:rPr lang="zh-CN" altLang="en-US" sz="3600" b="1" dirty="0">
                <a:solidFill>
                  <a:srgbClr val="FF0000"/>
                </a:solidFill>
              </a:rPr>
              <a:t>水库抽样</a:t>
            </a:r>
            <a:r>
              <a:rPr lang="en-US" altLang="zh-CN" sz="3600" b="1" dirty="0">
                <a:solidFill>
                  <a:srgbClr val="FF0000"/>
                </a:solidFill>
              </a:rPr>
              <a:t>—</a:t>
            </a:r>
            <a:r>
              <a:rPr lang="zh-CN" altLang="en-US" sz="3600" b="1" dirty="0">
                <a:solidFill>
                  <a:srgbClr val="FF0000"/>
                </a:solidFill>
              </a:rPr>
              <a:t>空间亚线性算法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en-US" altLang="zh-CN" sz="3600" dirty="0"/>
              <a:t>2.3 </a:t>
            </a:r>
            <a:r>
              <a:rPr lang="zh-CN" altLang="en-US" sz="3600" dirty="0"/>
              <a:t>平面图直径</a:t>
            </a:r>
            <a:r>
              <a:rPr lang="en-US" altLang="zh-CN" sz="3600" dirty="0"/>
              <a:t>—</a:t>
            </a:r>
            <a:r>
              <a:rPr lang="zh-CN" altLang="en-US" sz="3600" dirty="0"/>
              <a:t>时间亚线性计算算法</a:t>
            </a:r>
            <a:endParaRPr lang="en-US" altLang="zh-CN" sz="3600" dirty="0"/>
          </a:p>
          <a:p>
            <a:r>
              <a:rPr lang="en-US" altLang="zh-CN" sz="3600" dirty="0"/>
              <a:t>2.4 </a:t>
            </a:r>
            <a:r>
              <a:rPr lang="zh-CN" altLang="en-US" sz="3600" dirty="0"/>
              <a:t>全</a:t>
            </a:r>
            <a:r>
              <a:rPr lang="en-US" altLang="zh-CN" sz="3600" dirty="0"/>
              <a:t>0</a:t>
            </a:r>
            <a:r>
              <a:rPr lang="zh-CN" altLang="en-US" sz="3600" dirty="0"/>
              <a:t>数组判定</a:t>
            </a:r>
            <a:r>
              <a:rPr lang="en-US" altLang="zh-CN" sz="3600" dirty="0"/>
              <a:t>—</a:t>
            </a:r>
            <a:r>
              <a:rPr lang="zh-CN" altLang="en-US" sz="3600" dirty="0"/>
              <a:t>时间亚线性判定算法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>
              <a:solidFill>
                <a:srgbClr val="1A9E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>
          <a:xfrm>
            <a:off x="457200" y="1028700"/>
            <a:ext cx="8407400" cy="49450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一组数据，其大小未知</a:t>
            </a:r>
            <a:endParaRPr kumimoji="1"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这组数据的</a:t>
            </a:r>
            <a:r>
              <a:rPr kumimoji="1" lang="en-US" altLang="zh-CN" sz="2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个均匀抽样</a:t>
            </a:r>
            <a:endParaRPr kumimoji="1"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kumimoji="1" lang="zh-CN" altLang="en-US" sz="2200" b="1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 </a:t>
            </a:r>
            <a:endParaRPr kumimoji="1" lang="en-US" altLang="zh-CN" sz="22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仅扫描数据一次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空间复杂性为</a:t>
            </a:r>
            <a:r>
              <a:rPr kumimoji="1"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kumimoji="1" lang="en-US" altLang="zh-CN" sz="1600" i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扫描到数据的前</a:t>
            </a:r>
            <a:r>
              <a:rPr kumimoji="1" lang="en-US" altLang="zh-CN" sz="1600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个数字时</a:t>
            </a:r>
            <a:r>
              <a:rPr kumimoji="1"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1600" i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kumimoji="1" lang="en-US" altLang="zh-CN" sz="1600" i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，保存当前已扫描数据的</a:t>
            </a:r>
            <a:r>
              <a:rPr kumimoji="1" lang="en-US" altLang="zh-CN" sz="1600" i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个均匀抽样</a:t>
            </a:r>
            <a:endParaRPr kumimoji="1" lang="en-US" altLang="zh-CN" sz="2200" b="1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kumimoji="1" lang="zh-CN" altLang="en-US" sz="1800" dirty="0"/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56284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水库抽样</a:t>
            </a:r>
            <a:r>
              <a:rPr lang="en-US" altLang="zh-CN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一个亚线性空间算法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水库抽样算法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1198562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申请一个长度为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的数组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保存抽样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保存首先接收到的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当接收到第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个新元素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的概率随机替换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即生成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间随机数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/>
              <p:cNvSpPr txBox="1">
                <a:spLocks/>
              </p:cNvSpPr>
              <p:nvPr/>
            </p:nvSpPr>
            <p:spPr bwMode="auto">
              <a:xfrm>
                <a:off x="222250" y="3875088"/>
                <a:ext cx="8407400" cy="1562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宋体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14400" eaLnBrk="1" hangingPunct="1">
                  <a:lnSpc>
                    <a:spcPct val="150000"/>
                  </a:lnSpc>
                  <a:buNone/>
                  <a:defRPr/>
                </a:pPr>
                <a:r>
                  <a:rPr kumimoji="1" lang="zh-CN" altLang="en-US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性质</a:t>
                </a:r>
                <a:r>
                  <a:rPr kumimoji="1" lang="en-US" altLang="zh-CN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：该采样是均匀的</a:t>
                </a:r>
                <a:endParaRPr kumimoji="1" lang="en-US" altLang="zh-CN" sz="2200" b="1" dirty="0">
                  <a:solidFill>
                    <a:schemeClr val="accent4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marL="0" indent="0" defTabSz="91440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800" b="1" i="1" smtClean="0"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1800" b="1" i="1" smtClean="0">
                              <a:latin typeface="Cambria Math"/>
                              <a:ea typeface="黑体" pitchFamily="49" charset="-122"/>
                            </a:rPr>
                            <m:t>𝒌</m:t>
                          </m:r>
                        </m:num>
                        <m:den>
                          <m:r>
                            <a:rPr kumimoji="1" lang="en-US" altLang="zh-CN" sz="1800" b="1" i="1" smtClean="0"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</m:den>
                      </m:f>
                      <m:r>
                        <a:rPr kumimoji="1" lang="en-US" altLang="zh-CN" sz="1800" b="1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zh-CN" sz="1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kumimoji="1" lang="en-US" altLang="zh-CN" sz="18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kumimoji="1" lang="en-US" altLang="zh-CN" sz="18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18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zh-CN" sz="1800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kumimoji="1" lang="en-US" altLang="zh-CN" sz="1800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kumimoji="1" lang="en-US" altLang="zh-CN" sz="18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kumimoji="1" lang="en-US" altLang="zh-CN" sz="1800" b="1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zh-CN" sz="1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kumimoji="1" lang="en-US" altLang="zh-CN" sz="18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kumimoji="1" lang="en-US" altLang="zh-CN" sz="1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18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zh-CN" sz="1800" b="1" i="1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kumimoji="1" lang="en-US" altLang="zh-CN" sz="1800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kumimoji="1" lang="en-US" altLang="zh-CN" sz="18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kumimoji="1" lang="en-US" altLang="zh-CN" sz="1800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kumimoji="1" lang="en-US" altLang="zh-CN" sz="1800" b="1" i="1" smtClean="0">
                          <a:latin typeface="Cambria Math"/>
                          <a:ea typeface="Cambria Math"/>
                        </a:rPr>
                        <m:t>…</m:t>
                      </m:r>
                      <m:r>
                        <a:rPr kumimoji="1" lang="en-US" altLang="zh-CN" sz="1800" b="1" i="1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kumimoji="1" lang="en-US" altLang="zh-CN" sz="1800" b="1" i="1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kumimoji="1" lang="en-US" altLang="zh-CN" sz="1800" b="1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1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zh-CN" sz="18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CN" sz="1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den>
                      </m:f>
                      <m:r>
                        <a:rPr kumimoji="1" lang="en-US" altLang="zh-CN" sz="1800" b="1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kumimoji="1" lang="en-US" altLang="zh-CN" sz="18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zh-CN" sz="1800" b="1" i="1" smtClean="0">
                              <a:latin typeface="Cambria Math"/>
                              <a:ea typeface="Cambria Math"/>
                            </a:rPr>
                            <m:t>𝒌</m:t>
                          </m:r>
                        </m:num>
                        <m:den>
                          <m:r>
                            <a:rPr kumimoji="1" lang="en-US" altLang="zh-CN" sz="1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kumimoji="1" lang="en-US" altLang="zh-CN" sz="1800" b="1" dirty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  <a:p>
                <a:pPr marL="0" indent="0" defTabSz="91440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1" i="1" dirty="0">
                        <a:latin typeface="Cambria Math" panose="02040503050406030204" pitchFamily="18" charset="0"/>
                        <a:ea typeface="黑体" pitchFamily="49" charset="-122"/>
                      </a:rPr>
                      <m:t>i</m:t>
                    </m:r>
                    <m:r>
                      <a:rPr kumimoji="1" lang="zh-CN" altLang="en-US" sz="1800" b="1" i="1" dirty="0">
                        <a:latin typeface="Cambria Math" panose="02040503050406030204" pitchFamily="18" charset="0"/>
                        <a:ea typeface="黑体" pitchFamily="49" charset="-122"/>
                      </a:rPr>
                      <m:t>被</m:t>
                    </m:r>
                    <m:r>
                      <m:rPr>
                        <m:sty m:val="p"/>
                      </m:rPr>
                      <a:rPr kumimoji="1" lang="en-US" altLang="zh-CN" sz="1800" b="1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i</m:t>
                    </m:r>
                    <m:r>
                      <a:rPr kumimoji="1" lang="en-US" altLang="zh-CN" sz="1800" b="1" i="1" dirty="0">
                        <a:latin typeface="Cambria Math" panose="02040503050406030204" pitchFamily="18" charset="0"/>
                        <a:ea typeface="黑体" pitchFamily="49" charset="-122"/>
                      </a:rPr>
                      <m:t>+</m:t>
                    </m:r>
                    <m:r>
                      <a:rPr kumimoji="1" lang="en-US" altLang="zh-CN" sz="1800" b="1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𝟏</m:t>
                    </m:r>
                    <m:r>
                      <a:rPr kumimoji="1" lang="zh-CN" altLang="en-US" sz="1800" b="1" i="1" dirty="0">
                        <a:latin typeface="Cambria Math" panose="02040503050406030204" pitchFamily="18" charset="0"/>
                        <a:ea typeface="黑体" pitchFamily="49" charset="-122"/>
                      </a:rPr>
                      <m:t>替换</m:t>
                    </m:r>
                    <m:r>
                      <a:rPr kumimoji="1" lang="zh-CN" altLang="en-US" sz="1800" b="1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概率</m:t>
                    </m:r>
                    <m:r>
                      <a:rPr kumimoji="1" lang="zh-CN" altLang="en-US" sz="1800" b="1" i="1" dirty="0">
                        <a:latin typeface="Cambria Math" panose="02040503050406030204" pitchFamily="18" charset="0"/>
                        <a:ea typeface="黑体" pitchFamily="49" charset="-122"/>
                      </a:rPr>
                      <m:t>：</m:t>
                    </m:r>
                    <m:f>
                      <m:f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kumimoji="1" lang="en-US" altLang="zh-CN" sz="1800" b="1" i="1">
                            <a:latin typeface="Cambria Math"/>
                            <a:ea typeface="黑体" pitchFamily="49" charset="-122"/>
                          </a:rPr>
                          <m:t>𝒌</m:t>
                        </m:r>
                      </m:num>
                      <m:den>
                        <m:r>
                          <a:rPr kumimoji="1" lang="en-US" altLang="zh-CN" sz="1800" b="1" i="1">
                            <a:latin typeface="Cambria Math"/>
                            <a:ea typeface="黑体" pitchFamily="49" charset="-122"/>
                          </a:rPr>
                          <m:t>𝒊</m:t>
                        </m:r>
                        <m:r>
                          <a:rPr kumimoji="1" lang="en-US" altLang="zh-CN" sz="1800" b="1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+</m:t>
                        </m:r>
                        <m:r>
                          <a:rPr kumimoji="1" lang="en-US" altLang="zh-CN" sz="1800" b="1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den>
                    </m:f>
                  </m:oMath>
                </a14:m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*</a:t>
                </a:r>
                <a:r>
                  <a:rPr kumimoji="1" lang="en-US" altLang="zh-CN" sz="1800" b="1" dirty="0"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kumimoji="1" lang="en-US" altLang="zh-CN" sz="1800" b="1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sz="1800" b="1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k</m:t>
                        </m:r>
                      </m:den>
                    </m:f>
                  </m:oMath>
                </a14:m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，不被替换：</a:t>
                </a:r>
                <a:r>
                  <a:rPr kumimoji="1" lang="en-US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1-</a:t>
                </a:r>
                <a:r>
                  <a:rPr kumimoji="1" lang="en-US" altLang="zh-CN" sz="1800" b="1" dirty="0"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r>
                          <a:rPr kumimoji="1" lang="en-US" altLang="zh-CN" sz="1800" b="1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1800" b="1" i="1">
                            <a:latin typeface="Cambria Math"/>
                            <a:ea typeface="黑体" pitchFamily="49" charset="-122"/>
                          </a:rPr>
                          <m:t>𝒊</m:t>
                        </m:r>
                        <m:r>
                          <a:rPr kumimoji="1" lang="en-US" altLang="zh-CN" sz="1800" b="1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+</m:t>
                        </m:r>
                        <m:r>
                          <a:rPr kumimoji="1" lang="en-US" altLang="zh-CN" sz="1800" b="1" i="1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𝟏</m:t>
                        </m:r>
                      </m:den>
                    </m:f>
                  </m:oMath>
                </a14:m>
                <a:r>
                  <a:rPr kumimoji="1" lang="zh-CN" altLang="en-US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， </a:t>
                </a:r>
                <a:r>
                  <a:rPr kumimoji="1" lang="en-US" altLang="zh-CN" sz="18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 defTabSz="914400" eaLnBrk="1" hangingPunct="1">
                  <a:lnSpc>
                    <a:spcPct val="150000"/>
                  </a:lnSpc>
                  <a:buNone/>
                  <a:defRPr/>
                </a:pPr>
                <a:r>
                  <a:rPr kumimoji="1" lang="zh-CN" altLang="en-US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性质</a:t>
                </a:r>
                <a:r>
                  <a:rPr kumimoji="1" lang="en-US" altLang="zh-CN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2: </a:t>
                </a:r>
                <a:r>
                  <a:rPr kumimoji="1" lang="zh-CN" altLang="en-US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空间复杂性是</a:t>
                </a:r>
                <a:r>
                  <a:rPr kumimoji="1" lang="en-US" altLang="zh-CN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O(</a:t>
                </a:r>
                <a:r>
                  <a:rPr kumimoji="1" lang="en-US" altLang="zh-CN" sz="2200" b="1" i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sz="22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)</a:t>
                </a:r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914400" eaLnBrk="1" hangingPunct="1">
                  <a:lnSpc>
                    <a:spcPct val="150000"/>
                  </a:lnSpc>
                  <a:defRPr/>
                </a:pPr>
                <a:endParaRPr kumimoji="1" lang="en-US" altLang="zh-CN" sz="1800" dirty="0"/>
              </a:p>
              <a:p>
                <a:pPr defTabSz="914400" eaLnBrk="1" hangingPunct="1">
                  <a:lnSpc>
                    <a:spcPct val="150000"/>
                  </a:lnSpc>
                  <a:buFont typeface="Wingdings" pitchFamily="2" charset="2"/>
                  <a:buChar char="l"/>
                  <a:defRPr/>
                </a:pPr>
                <a:endParaRPr kumimoji="1" lang="zh-CN" altLang="en-US" sz="1800" dirty="0"/>
              </a:p>
            </p:txBody>
          </p:sp>
        </mc:Choice>
        <mc:Fallback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50" y="3875088"/>
                <a:ext cx="8407400" cy="1562099"/>
              </a:xfrm>
              <a:prstGeom prst="rect">
                <a:avLst/>
              </a:prstGeom>
              <a:blipFill>
                <a:blip r:embed="rId4"/>
                <a:stretch>
                  <a:fillRect l="-942" b="-816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5363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5376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Rectangle 2"/>
          <p:cNvSpPr txBox="1">
            <a:spLocks noRot="1" noChangeArrowheads="1"/>
          </p:cNvSpPr>
          <p:nvPr/>
        </p:nvSpPr>
        <p:spPr bwMode="auto">
          <a:xfrm>
            <a:off x="2647950" y="2914449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178050" y="536575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6261" y="846931"/>
            <a:ext cx="27114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</a:p>
        </p:txBody>
      </p:sp>
      <p:sp>
        <p:nvSpPr>
          <p:cNvPr id="15369" name="TextBox 1"/>
          <p:cNvSpPr txBox="1">
            <a:spLocks noChangeArrowheads="1"/>
          </p:cNvSpPr>
          <p:nvPr/>
        </p:nvSpPr>
        <p:spPr bwMode="auto">
          <a:xfrm>
            <a:off x="609601" y="2182812"/>
            <a:ext cx="813435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2.1 </a:t>
            </a:r>
            <a:r>
              <a:rPr lang="zh-CN" altLang="en-US" sz="3600" dirty="0"/>
              <a:t>亚线性算法的定义</a:t>
            </a:r>
            <a:endParaRPr lang="en-US" altLang="zh-CN" sz="3600" dirty="0"/>
          </a:p>
          <a:p>
            <a:r>
              <a:rPr lang="en-US" altLang="zh-CN" sz="3600" dirty="0"/>
              <a:t>2.2 </a:t>
            </a:r>
            <a:r>
              <a:rPr lang="zh-CN" altLang="en-US" sz="3600" dirty="0"/>
              <a:t>水库抽样</a:t>
            </a:r>
            <a:r>
              <a:rPr lang="en-US" altLang="zh-CN" sz="3600" dirty="0"/>
              <a:t>—</a:t>
            </a:r>
            <a:r>
              <a:rPr lang="zh-CN" altLang="en-US" sz="3600" dirty="0"/>
              <a:t>空间亚线性算法</a:t>
            </a:r>
            <a:endParaRPr lang="en-US" altLang="zh-CN" sz="3600" dirty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2.3 </a:t>
            </a:r>
            <a:r>
              <a:rPr lang="zh-CN" altLang="en-US" sz="3600" b="1" dirty="0">
                <a:solidFill>
                  <a:srgbClr val="FF0000"/>
                </a:solidFill>
              </a:rPr>
              <a:t>平面图直径</a:t>
            </a:r>
            <a:r>
              <a:rPr lang="en-US" altLang="zh-CN" sz="3600" b="1" dirty="0">
                <a:solidFill>
                  <a:srgbClr val="FF0000"/>
                </a:solidFill>
              </a:rPr>
              <a:t>—</a:t>
            </a:r>
            <a:r>
              <a:rPr lang="zh-CN" altLang="en-US" sz="3600" b="1" dirty="0">
                <a:solidFill>
                  <a:srgbClr val="FF0000"/>
                </a:solidFill>
              </a:rPr>
              <a:t>时间亚线性计算算法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en-US" altLang="zh-CN" sz="3600" dirty="0"/>
              <a:t>2.4 </a:t>
            </a:r>
            <a:r>
              <a:rPr lang="zh-CN" altLang="en-US" sz="3600" dirty="0"/>
              <a:t>全</a:t>
            </a:r>
            <a:r>
              <a:rPr lang="en-US" altLang="zh-CN" sz="3600" dirty="0"/>
              <a:t>0</a:t>
            </a:r>
            <a:r>
              <a:rPr lang="zh-CN" altLang="en-US" sz="3600" dirty="0"/>
              <a:t>数组判定</a:t>
            </a:r>
            <a:r>
              <a:rPr lang="en-US" altLang="zh-CN" sz="3600" dirty="0"/>
              <a:t>—</a:t>
            </a:r>
            <a:r>
              <a:rPr lang="zh-CN" altLang="en-US" sz="3600" dirty="0"/>
              <a:t>时间亚线性判定算法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>
              <a:solidFill>
                <a:srgbClr val="1A9E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1513</Words>
  <Application>Microsoft Office PowerPoint</Application>
  <PresentationFormat>全屏显示(4:3)</PresentationFormat>
  <Paragraphs>189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华文行楷</vt:lpstr>
      <vt:lpstr>华文琥珀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1_Office 主题</vt:lpstr>
      <vt:lpstr>公式</vt:lpstr>
      <vt:lpstr>PowerPoint 演示文稿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  <vt:lpstr>请各位评审老师提出宝贵建议！谢谢！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提纲</dc:title>
  <dc:creator>ran huo</dc:creator>
  <cp:lastModifiedBy>joe by</cp:lastModifiedBy>
  <cp:revision>588</cp:revision>
  <dcterms:created xsi:type="dcterms:W3CDTF">2012-09-08T13:25:00Z</dcterms:created>
  <dcterms:modified xsi:type="dcterms:W3CDTF">2021-03-01T13:25:42Z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