
<file path=[Content_Types].xml><?xml version="1.0" encoding="utf-8"?>
<Types xmlns="http://schemas.openxmlformats.org/package/2006/content-types">
  <Default Extension="jpeg" ContentType="image/jpe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9" r:id="rId5"/>
    <p:sldId id="400" r:id="rId6"/>
    <p:sldId id="402" r:id="rId7"/>
    <p:sldId id="403" r:id="rId8"/>
    <p:sldId id="404" r:id="rId9"/>
    <p:sldId id="405" r:id="rId10"/>
    <p:sldId id="406" r:id="rId11"/>
    <p:sldId id="407" r:id="rId12"/>
    <p:sldId id="448" r:id="rId13"/>
    <p:sldId id="409" r:id="rId14"/>
    <p:sldId id="410" r:id="rId15"/>
    <p:sldId id="449" r:id="rId16"/>
    <p:sldId id="470" r:id="rId17"/>
    <p:sldId id="471" r:id="rId18"/>
    <p:sldId id="472" r:id="rId19"/>
    <p:sldId id="473" r:id="rId20"/>
    <p:sldId id="474" r:id="rId21"/>
    <p:sldId id="456" r:id="rId22"/>
    <p:sldId id="457" r:id="rId23"/>
    <p:sldId id="459" r:id="rId24"/>
    <p:sldId id="458" r:id="rId25"/>
    <p:sldId id="461" r:id="rId26"/>
    <p:sldId id="466" r:id="rId27"/>
    <p:sldId id="467" r:id="rId28"/>
    <p:sldId id="468" r:id="rId29"/>
    <p:sldId id="469" r:id="rId30"/>
    <p:sldId id="450" r:id="rId31"/>
    <p:sldId id="460" r:id="rId32"/>
    <p:sldId id="462" r:id="rId33"/>
    <p:sldId id="463" r:id="rId34"/>
    <p:sldId id="464" r:id="rId35"/>
    <p:sldId id="465" r:id="rId36"/>
    <p:sldId id="475" r:id="rId37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1A9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6733" autoAdjust="0"/>
  </p:normalViewPr>
  <p:slideViewPr>
    <p:cSldViewPr snapToGrid="0" snapToObjects="1">
      <p:cViewPr varScale="1">
        <p:scale>
          <a:sx n="82" d="100"/>
          <a:sy n="82" d="100"/>
        </p:scale>
        <p:origin x="16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35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6F24A9-3CD5-4737-8966-152940D06F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二级</a:t>
            </a:r>
            <a:endParaRPr lang="zh-CN" altLang="en-US" noProof="0"/>
          </a:p>
          <a:p>
            <a:pPr lvl="2"/>
            <a:r>
              <a:rPr lang="zh-CN" altLang="en-US" noProof="0"/>
              <a:t>三级</a:t>
            </a:r>
            <a:endParaRPr lang="zh-CN" altLang="en-US" noProof="0"/>
          </a:p>
          <a:p>
            <a:pPr lvl="3"/>
            <a:r>
              <a:rPr lang="zh-CN" altLang="en-US" noProof="0"/>
              <a:t>四级</a:t>
            </a:r>
            <a:endParaRPr lang="zh-CN" altLang="en-US" noProof="0"/>
          </a:p>
          <a:p>
            <a:pPr lvl="4"/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AE359C0-9E02-4303-9C4F-5E404B40558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1D4C4-D301-46E9-9620-4376E73D9A9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359C0-9E02-4303-9C4F-5E404B4055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442DF-EB64-43E8-872F-6D05B591D99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1A9E8-97CE-449B-8BB7-7580B6C0D4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F8963-30FC-4093-BB2E-903E8CDE269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D0F9A-CCBE-475C-9049-81E44B74279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B206-0D03-4EC3-9987-AE00367D466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27C04-6A0F-4404-B7E9-F8E0E72C2E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9"/>
          <p:cNvGrpSpPr/>
          <p:nvPr userDrawn="1"/>
        </p:nvGrpSpPr>
        <p:grpSpPr bwMode="auto">
          <a:xfrm>
            <a:off x="20709" y="91440"/>
            <a:ext cx="9143437" cy="6766560"/>
            <a:chOff x="-1588" y="-12700"/>
            <a:chExt cx="9146151" cy="6898084"/>
          </a:xfrm>
        </p:grpSpPr>
        <p:sp>
          <p:nvSpPr>
            <p:cNvPr id="8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9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7030A0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5AE59-1713-4F4F-ABBB-755C4F7516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23D2-F2B3-47A9-A365-4019349E87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A084-AAE2-40AD-8321-31E6A05762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1CCE6-9877-4F17-A759-813AFF4227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A7C69-5A7C-4C06-BDB1-60D0EB4AE8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0B7D7-7738-424C-A4B9-D45B468511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EB3B6-9CCE-4792-85B0-D8272BFCCBC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C558D-B093-4D92-AF75-4713DCD03F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771B7-F07B-4386-AFA2-1BA478DFA5D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AA341-99F8-4525-8C41-744B8584C5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F7169-2EF1-4208-AB3A-B8F0C1D7B7D4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459F4-EA15-4C4A-81EF-4D05A79C987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36DB8-F008-47FD-8C89-BB2CA3DC6C9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E4007-D52E-45D7-B1B5-B8F02D6B7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A98E-4098-4145-9FE3-C6EE901D9B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E65E4-0F7D-496A-9886-0963264A90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C35DF-C797-4771-92D2-D9477544EC7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6E9B37-24E4-470D-A663-E3F083C708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oleObject" Target="../embeddings/oleObject1.bin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/>
              <a:buNone/>
              <a:defRPr/>
            </a:pPr>
            <a:endParaRPr kumimoji="1" lang="zh-CN" altLang="en-US"/>
          </a:p>
        </p:txBody>
      </p:sp>
      <p:sp>
        <p:nvSpPr>
          <p:cNvPr id="14339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kumimoji="1"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7788" y="-32512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任意多边形 6"/>
          <p:cNvSpPr/>
          <p:nvPr/>
        </p:nvSpPr>
        <p:spPr>
          <a:xfrm>
            <a:off x="1476375" y="1125538"/>
            <a:ext cx="7058025" cy="914400"/>
          </a:xfrm>
          <a:custGeom>
            <a:avLst/>
            <a:gdLst/>
            <a:ahLst/>
            <a:cxnLst/>
            <a:rect l="0" t="0" r="0" b="0"/>
            <a:pathLst>
              <a:path w="7924801" h="914401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任意多边形 7"/>
          <p:cNvSpPr/>
          <p:nvPr/>
        </p:nvSpPr>
        <p:spPr>
          <a:xfrm>
            <a:off x="1981200" y="3860800"/>
            <a:ext cx="6511925" cy="0"/>
          </a:xfrm>
          <a:custGeom>
            <a:avLst/>
            <a:gdLst/>
            <a:ahLst/>
            <a:cxnLst/>
            <a:rect l="0" t="0" r="0" b="0"/>
            <a:pathLst>
              <a:path w="6511926" h="1">
                <a:moveTo>
                  <a:pt x="0" y="0"/>
                </a:moveTo>
                <a:lnTo>
                  <a:pt x="6511925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1981199" y="3948697"/>
            <a:ext cx="604361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 sz="2800" dirty="0"/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1292225" y="1432858"/>
            <a:ext cx="6873875" cy="193899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cs typeface="+mn-cs"/>
              </a:rPr>
              <a:t>大数据算法</a:t>
            </a: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4000" b="1" dirty="0"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A9EE9"/>
                </a:solidFill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第三讲 亚线性算法例析</a:t>
            </a:r>
            <a:endParaRPr lang="zh-CN" altLang="en-US" sz="4000" b="1" dirty="0">
              <a:solidFill>
                <a:srgbClr val="1A9EE9"/>
              </a:solidFill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频繁元素算法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846" y="2060072"/>
                <a:ext cx="8459554" cy="22308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u="sng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处理元素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b="1" u="sng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If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已经为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分配计数器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增加之</a:t>
                </a:r>
                <a:endParaRPr 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Else If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没有相应计数器，但计数器个数少于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分配计数器，并设为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Else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所有计数器减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删除值为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的计数器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846" y="2060072"/>
                <a:ext cx="8459554" cy="2230813"/>
              </a:xfrm>
              <a:blipFill rotWithShape="1">
                <a:blip r:embed="rId1"/>
                <a:stretch>
                  <a:fillRect l="-1729" t="-8470" r="-1369" b="-7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1184" y="145171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r>
              <a:rPr lang="en-US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223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9617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14,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656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634" y="145715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673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4598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106" y="1457153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4485" y="145171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6,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9410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918" y="1451711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4,</a:t>
            </a:r>
            <a:endParaRPr lang="en-US" sz="32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>
                <a:off x="431915" y="4443284"/>
                <a:ext cx="8459554" cy="13479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u="sng" dirty="0"/>
                  <a:t> </a:t>
                </a:r>
                <a:r>
                  <a:rPr lang="zh-CN" altLang="en-US" b="1" u="sng" dirty="0"/>
                  <a:t>出现几次</a:t>
                </a:r>
                <a:r>
                  <a:rPr lang="en-US" u="sng" dirty="0"/>
                  <a:t>?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</a:rPr>
                  <a:t>If</a:t>
                </a:r>
                <a:r>
                  <a:rPr lang="en-US" dirty="0"/>
                  <a:t> </a:t>
                </a:r>
                <a:r>
                  <a:rPr lang="zh-CN" altLang="en-US" dirty="0"/>
                  <a:t>我们有一个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的计数器</a:t>
                </a:r>
                <a:r>
                  <a:rPr lang="en-US" dirty="0"/>
                  <a:t>, </a:t>
                </a:r>
                <a:r>
                  <a:rPr lang="zh-CN" altLang="en-US" dirty="0"/>
                  <a:t>返回其值</a:t>
                </a:r>
                <a:endParaRPr lang="en-US" dirty="0"/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</a:rPr>
                  <a:t>Else</a:t>
                </a:r>
                <a:r>
                  <a:rPr lang="en-US" dirty="0"/>
                  <a:t>, </a:t>
                </a:r>
                <a:r>
                  <a:rPr lang="zh-CN" altLang="en-US" dirty="0"/>
                  <a:t>返回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15" y="4443284"/>
                <a:ext cx="8459554" cy="1347915"/>
              </a:xfrm>
              <a:prstGeom prst="rect">
                <a:avLst/>
              </a:prstGeom>
              <a:blipFill rotWithShape="1">
                <a:blip r:embed="rId2"/>
                <a:stretch>
                  <a:fillRect l="-1225" t="-11312" b="-4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1703754" y="5791252"/>
            <a:ext cx="5525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该估计显然过低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zh-CN" altLang="en-US" sz="2800" b="1" dirty="0">
                <a:solidFill>
                  <a:srgbClr val="C00000"/>
                </a:solidFill>
              </a:rPr>
              <a:t>如何精确估计</a:t>
            </a:r>
            <a:r>
              <a:rPr lang="en-US" sz="2800" b="1" dirty="0">
                <a:solidFill>
                  <a:srgbClr val="C00000"/>
                </a:solidFill>
              </a:rPr>
              <a:t>?</a:t>
            </a:r>
            <a:r>
              <a:rPr lang="en-US" sz="2800" dirty="0"/>
              <a:t>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分析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991600" cy="5486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 b="1" dirty="0">
                    <a:solidFill>
                      <a:srgbClr val="00B050"/>
                    </a:solidFill>
                  </a:rPr>
                  <a:t>一个计数器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2800" b="1" dirty="0">
                    <a:solidFill>
                      <a:srgbClr val="00B050"/>
                    </a:solidFill>
                  </a:rPr>
                  <a:t>减少了几次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ea typeface="Cambria Math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我们有几个减少计数器的步骤？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zh-CN" altLang="en-US" sz="2800" dirty="0"/>
                  <a:t>整个结构的权重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计数器的和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记作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  <m:r>
                      <a:rPr lang="en-US" sz="28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zh-CN" altLang="en-US" sz="2800" dirty="0"/>
                  <a:t>整个数据流的权重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全部元素的数量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sz="2800" b="0" dirty="0"/>
              </a:p>
              <a:p>
                <a:pPr>
                  <a:buFont typeface="Wingdings" pitchFamily="2" charset="2"/>
                  <a:buChar char="§"/>
                </a:pPr>
                <a:r>
                  <a:rPr lang="zh-CN" altLang="en-US" sz="2800" dirty="0"/>
                  <a:t>每一个计数器降低的步骤减少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sz="2800" dirty="0"/>
                  <a:t>个计数，但是并未计入输入元素的此次出现，即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800" dirty="0"/>
                  <a:t> </a:t>
                </a:r>
                <a:r>
                  <a:rPr lang="zh-CN" altLang="en-US" sz="2800" dirty="0"/>
                  <a:t>次未计入的元素出现</a:t>
                </a:r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800" dirty="0"/>
                  <a:t>  </a:t>
                </a:r>
                <a:r>
                  <a:rPr lang="zh-CN" altLang="en-US" sz="2800" dirty="0"/>
                  <a:t>最多有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个减少步骤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</a:rPr>
                  <a:t>  </a:t>
                </a:r>
                <a:r>
                  <a:rPr lang="zh-CN" altLang="en-US" sz="2800" b="1" dirty="0">
                    <a:solidFill>
                      <a:schemeClr val="tx2"/>
                    </a:solidFill>
                  </a:rPr>
                  <a:t>估计值和真实值相差最多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991600" cy="5486400"/>
              </a:xfrm>
              <a:blipFill rotWithShape="1">
                <a:blip r:embed="rId1"/>
                <a:stretch>
                  <a:fillRect l="-1356" t="-1556" r="-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分析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19200"/>
                <a:ext cx="8763000" cy="2057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 b="1" dirty="0">
                    <a:solidFill>
                      <a:schemeClr val="tx2"/>
                    </a:solidFill>
                  </a:rPr>
                  <a:t>估计值与真实值相差最多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当数据流中元素的总数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2"/>
                        </a:solidFill>
                        <a:latin typeface="Cambria Math"/>
                      </a:rPr>
                      <m:t>≫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′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chemeClr val="tx2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时，</a:t>
                </a:r>
                <a:r>
                  <a:rPr lang="zh-CN" altLang="en-US" sz="2800" b="1" dirty="0">
                    <a:solidFill>
                      <a:schemeClr val="tx2"/>
                    </a:solidFill>
                  </a:rPr>
                  <a:t>得到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的一个好的估计</a:t>
                </a:r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19200"/>
                <a:ext cx="8763000" cy="2057400"/>
              </a:xfrm>
              <a:blipFill rotWithShape="1">
                <a:blip r:embed="rId1"/>
                <a:stretch>
                  <a:fillRect l="-1391" b="-2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28600" y="3505200"/>
                <a:ext cx="8763000" cy="3200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§"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错误的界限和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成反比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利用概要计算错误的界限：记录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，计算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chemeClr val="tx2"/>
                    </a:solidFill>
                  </a:rPr>
                  <a:t>和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.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zh-CN" altLang="en-US" dirty="0">
                    <a:solidFill>
                      <a:schemeClr val="tx2"/>
                    </a:solidFill>
                  </a:rPr>
                  <a:t>该算法有效的原因：</a:t>
                </a:r>
                <a:r>
                  <a:rPr lang="en-US" dirty="0">
                    <a:solidFill>
                      <a:schemeClr val="tx2"/>
                    </a:solidFill>
                  </a:rPr>
                  <a:t>“</a:t>
                </a:r>
                <a:r>
                  <a:rPr lang="en-US" dirty="0" err="1">
                    <a:solidFill>
                      <a:schemeClr val="tx2"/>
                    </a:solidFill>
                  </a:rPr>
                  <a:t>Zipf</a:t>
                </a:r>
                <a:r>
                  <a:rPr lang="zh-CN" altLang="en-US" dirty="0">
                    <a:solidFill>
                      <a:schemeClr val="tx2"/>
                    </a:solidFill>
                  </a:rPr>
                  <a:t>原则</a:t>
                </a:r>
                <a:r>
                  <a:rPr lang="en-US" dirty="0">
                    <a:solidFill>
                      <a:schemeClr val="tx2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05200"/>
                <a:ext cx="8763000" cy="3200400"/>
              </a:xfrm>
              <a:prstGeom prst="rect">
                <a:avLst/>
              </a:prstGeom>
              <a:blipFill rotWithShape="1">
                <a:blip r:embed="rId2"/>
                <a:stretch>
                  <a:fillRect l="-1601" t="-3429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lang="zh-CN" alt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502955" y="2182812"/>
            <a:ext cx="8134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3.1 </a:t>
            </a:r>
            <a:r>
              <a:rPr lang="zh-CN" altLang="en-US" sz="3600" dirty="0"/>
              <a:t>数据流中频繁元素</a:t>
            </a:r>
            <a:endParaRPr lang="en-US" altLang="zh-CN" sz="3600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3.2 </a:t>
            </a:r>
            <a:r>
              <a:rPr lang="zh-CN" altLang="en-US" sz="3600" b="1" dirty="0">
                <a:solidFill>
                  <a:srgbClr val="FF0000"/>
                </a:solidFill>
              </a:rPr>
              <a:t>最小生成树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3.3 </a:t>
            </a:r>
            <a:r>
              <a:rPr lang="zh-CN" altLang="en-US" sz="3600" dirty="0"/>
              <a:t>序列有序的判定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问题的定义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输入</a:t>
            </a:r>
            <a:r>
              <a:rPr lang="zh-CN" altLang="en-US" dirty="0"/>
              <a:t>：无向有权联通图</a:t>
            </a:r>
            <a:r>
              <a:rPr lang="en-US" altLang="zh-CN" dirty="0"/>
              <a:t>G=(V, E)</a:t>
            </a:r>
            <a:r>
              <a:rPr lang="zh-CN" altLang="en-US" dirty="0"/>
              <a:t>，其顶点的度最大为</a:t>
            </a:r>
            <a:r>
              <a:rPr lang="en-US" altLang="zh-CN" dirty="0"/>
              <a:t>D,</a:t>
            </a:r>
            <a:r>
              <a:rPr lang="zh-CN" altLang="en-US" dirty="0"/>
              <a:t>边上的权来自整数集合</a:t>
            </a:r>
            <a:r>
              <a:rPr lang="en-US" altLang="zh-CN" dirty="0"/>
              <a:t>{1, …, W}</a:t>
            </a:r>
            <a:endParaRPr lang="en-US" altLang="zh-CN" dirty="0"/>
          </a:p>
          <a:p>
            <a:r>
              <a:rPr lang="zh-CN" altLang="en-US" b="1" dirty="0"/>
              <a:t>输出</a:t>
            </a:r>
            <a:r>
              <a:rPr lang="zh-CN" altLang="en-US" dirty="0"/>
              <a:t>：图</a:t>
            </a:r>
            <a:r>
              <a:rPr lang="en-US" altLang="zh-CN" dirty="0"/>
              <a:t>G</a:t>
            </a:r>
            <a:r>
              <a:rPr lang="zh-CN" altLang="en-US" dirty="0"/>
              <a:t>的最小生成树的权重</a:t>
            </a:r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406718" y="3646648"/>
            <a:ext cx="3675063" cy="2051051"/>
            <a:chOff x="1877" y="155"/>
            <a:chExt cx="2315" cy="1292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059" y="16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920" y="61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970" y="21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970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331" y="300"/>
              <a:ext cx="635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240" y="436"/>
              <a:ext cx="0" cy="59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331" y="845"/>
              <a:ext cx="635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104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106" y="482"/>
              <a:ext cx="0" cy="5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242" y="1162"/>
              <a:ext cx="86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197" y="391"/>
              <a:ext cx="907" cy="68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197" y="436"/>
              <a:ext cx="952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2242" y="346"/>
              <a:ext cx="1678" cy="40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558" y="200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603" y="92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197" y="48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877" y="60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2560" y="1117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3218" y="699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8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2425" y="155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2378" y="790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55"/>
          <p:cNvGrpSpPr/>
          <p:nvPr/>
        </p:nvGrpSpPr>
        <p:grpSpPr bwMode="auto">
          <a:xfrm>
            <a:off x="4875531" y="3605373"/>
            <a:ext cx="3814762" cy="1800225"/>
            <a:chOff x="4058" y="1061"/>
            <a:chExt cx="2403" cy="1134"/>
          </a:xfrm>
        </p:grpSpPr>
        <p:sp>
          <p:nvSpPr>
            <p:cNvPr id="27" name="Oval 56"/>
            <p:cNvSpPr>
              <a:spLocks noChangeArrowheads="1"/>
            </p:cNvSpPr>
            <p:nvPr/>
          </p:nvSpPr>
          <p:spPr bwMode="auto">
            <a:xfrm>
              <a:off x="5328" y="1061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57"/>
            <p:cNvSpPr>
              <a:spLocks noChangeArrowheads="1"/>
            </p:cNvSpPr>
            <p:nvPr/>
          </p:nvSpPr>
          <p:spPr bwMode="auto">
            <a:xfrm>
              <a:off x="6189" y="1515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58"/>
            <p:cNvSpPr>
              <a:spLocks noChangeArrowheads="1"/>
            </p:cNvSpPr>
            <p:nvPr/>
          </p:nvSpPr>
          <p:spPr bwMode="auto">
            <a:xfrm>
              <a:off x="4239" y="1107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59"/>
            <p:cNvSpPr>
              <a:spLocks noChangeArrowheads="1"/>
            </p:cNvSpPr>
            <p:nvPr/>
          </p:nvSpPr>
          <p:spPr bwMode="auto">
            <a:xfrm>
              <a:off x="4239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Line 60"/>
            <p:cNvSpPr>
              <a:spLocks noChangeShapeType="1"/>
            </p:cNvSpPr>
            <p:nvPr/>
          </p:nvSpPr>
          <p:spPr bwMode="auto">
            <a:xfrm>
              <a:off x="5600" y="1197"/>
              <a:ext cx="635" cy="36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61"/>
            <p:cNvSpPr>
              <a:spLocks noChangeShapeType="1"/>
            </p:cNvSpPr>
            <p:nvPr/>
          </p:nvSpPr>
          <p:spPr bwMode="auto">
            <a:xfrm flipH="1">
              <a:off x="5600" y="1742"/>
              <a:ext cx="635" cy="317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Oval 62"/>
            <p:cNvSpPr>
              <a:spLocks noChangeArrowheads="1"/>
            </p:cNvSpPr>
            <p:nvPr/>
          </p:nvSpPr>
          <p:spPr bwMode="auto">
            <a:xfrm>
              <a:off x="5373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Line 63"/>
            <p:cNvSpPr>
              <a:spLocks noChangeShapeType="1"/>
            </p:cNvSpPr>
            <p:nvPr/>
          </p:nvSpPr>
          <p:spPr bwMode="auto">
            <a:xfrm>
              <a:off x="4375" y="1379"/>
              <a:ext cx="0" cy="5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64"/>
            <p:cNvSpPr>
              <a:spLocks noChangeShapeType="1"/>
            </p:cNvSpPr>
            <p:nvPr/>
          </p:nvSpPr>
          <p:spPr bwMode="auto">
            <a:xfrm>
              <a:off x="4466" y="1333"/>
              <a:ext cx="952" cy="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auto">
            <a:xfrm>
              <a:off x="5827" y="1097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5872" y="1823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67"/>
            <p:cNvSpPr txBox="1">
              <a:spLocks noChangeArrowheads="1"/>
            </p:cNvSpPr>
            <p:nvPr/>
          </p:nvSpPr>
          <p:spPr bwMode="auto">
            <a:xfrm>
              <a:off x="4466" y="1379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4058" y="1515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精确解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贪心法</a:t>
            </a:r>
            <a:endParaRPr lang="en-US" altLang="zh-CN" dirty="0"/>
          </a:p>
          <a:p>
            <a:pPr lvl="1"/>
            <a:r>
              <a:rPr lang="en-US" altLang="zh-CN" dirty="0"/>
              <a:t>Prime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时间复杂性：</a:t>
            </a:r>
            <a:r>
              <a:rPr lang="en-US" altLang="zh-CN" dirty="0"/>
              <a:t>O(</a:t>
            </a:r>
            <a:r>
              <a:rPr lang="en-US" altLang="zh-CN" i="1" dirty="0" err="1"/>
              <a:t>m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超过线性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亚线性算法的假设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图组织成邻接表的形式</a:t>
            </a:r>
            <a:endParaRPr lang="en-US" altLang="zh-CN" dirty="0"/>
          </a:p>
          <a:p>
            <a:pPr lvl="1"/>
            <a:r>
              <a:rPr lang="zh-CN" altLang="en-US" dirty="0"/>
              <a:t>可以直接访问每个结点的邻居</a:t>
            </a:r>
            <a:endParaRPr lang="en-US" altLang="zh-CN" dirty="0"/>
          </a:p>
          <a:p>
            <a:r>
              <a:rPr lang="zh-CN" altLang="en-US" dirty="0"/>
              <a:t>可以随机均匀地选择结点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时间亚线性算法的思想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利用特定子图联通分量的数量估计最小生成树的权重</a:t>
            </a:r>
            <a:endParaRPr lang="en-US" altLang="zh-CN" dirty="0"/>
          </a:p>
          <a:p>
            <a:r>
              <a:rPr lang="zh-CN" altLang="en-US" dirty="0"/>
              <a:t>假设所有边的权重都是</a:t>
            </a:r>
            <a:r>
              <a:rPr lang="en-US" altLang="zh-CN" dirty="0"/>
              <a:t>1</a:t>
            </a:r>
            <a:r>
              <a:rPr lang="zh-CN" altLang="en-US" dirty="0"/>
              <a:t>或者</a:t>
            </a:r>
            <a:r>
              <a:rPr lang="en-US" altLang="zh-CN" dirty="0"/>
              <a:t>2</a:t>
            </a:r>
            <a:r>
              <a:rPr lang="zh-CN" altLang="en-US" dirty="0"/>
              <a:t>，最小生成树的权重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     =#</a:t>
            </a:r>
            <a:r>
              <a:rPr lang="en-US" altLang="zh-CN" sz="2800" i="1" dirty="0"/>
              <a:t>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+#</a:t>
            </a:r>
            <a:r>
              <a:rPr lang="en-US" altLang="zh-CN" sz="2800" i="1" dirty="0"/>
              <a:t>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(#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: </a:t>
            </a:r>
            <a:r>
              <a:rPr lang="zh-CN" altLang="en-US" sz="2800" dirty="0"/>
              <a:t>最小生成树中权重至少为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的边的数量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=</a:t>
            </a:r>
            <a:r>
              <a:rPr lang="en-US" altLang="zh-CN" sz="2800" i="1" dirty="0"/>
              <a:t>n</a:t>
            </a:r>
            <a:r>
              <a:rPr lang="en-US" altLang="zh-CN" sz="2800" dirty="0"/>
              <a:t>-1+#</a:t>
            </a:r>
            <a:r>
              <a:rPr lang="en-US" altLang="zh-CN" sz="2800" i="1" dirty="0"/>
              <a:t>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  (</a:t>
            </a:r>
            <a:r>
              <a:rPr lang="zh-CN" altLang="en-US" sz="2800" dirty="0"/>
              <a:t>最小生成树有</a:t>
            </a:r>
            <a:r>
              <a:rPr lang="en-US" altLang="zh-CN" sz="2800" dirty="0"/>
              <a:t>n-1</a:t>
            </a:r>
            <a:r>
              <a:rPr lang="zh-CN" altLang="en-US" sz="2800" dirty="0"/>
              <a:t>条边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=</a:t>
            </a:r>
            <a:r>
              <a:rPr lang="en-US" altLang="zh-CN" sz="2800" i="1" dirty="0"/>
              <a:t>n</a:t>
            </a:r>
            <a:r>
              <a:rPr lang="en-US" altLang="zh-CN" sz="2800" dirty="0"/>
              <a:t>-1+</a:t>
            </a:r>
            <a:r>
              <a:rPr lang="zh-CN" altLang="en-US" sz="2800" dirty="0"/>
              <a:t>权重为</a:t>
            </a:r>
            <a:r>
              <a:rPr lang="en-US" altLang="zh-CN" sz="2800" dirty="0"/>
              <a:t>1</a:t>
            </a:r>
            <a:r>
              <a:rPr lang="zh-CN" altLang="en-US" sz="2800" dirty="0"/>
              <a:t>边构成的导出子图的联通分量数</a:t>
            </a:r>
            <a:r>
              <a:rPr lang="en-US" altLang="zh-CN" sz="2800" dirty="0"/>
              <a:t>-1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最小生成树和连通分量的关系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6951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一般的情况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中包含所有权重小于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的边的子图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中的连通分量数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最小生成树权重大于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的边数为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𝑀𝑆𝑇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altLang="zh-CN" sz="2400" b="0" i="1" smtClean="0">
                        <a:latin typeface="Cambria Math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</a:rPr>
                      <m:t>𝑛</m:t>
                    </m:r>
                    <m:r>
                      <a:rPr lang="en-US" altLang="zh-CN" sz="2400" b="0" i="1" smtClean="0">
                        <a:latin typeface="Cambria Math"/>
                      </a:rPr>
                      <m:t>−</m:t>
                    </m:r>
                    <m:r>
                      <a:rPr lang="en-US" altLang="zh-CN" sz="2400" b="0" i="1" smtClean="0">
                        <a:latin typeface="Cambria Math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zh-CN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为最小生成树中权重大于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的边的个数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每一条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MST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边对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WMST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基础贡献为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，每个权重大于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的边额外贡献了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，每条权重大于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的边贡献的更多，因此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𝑀𝑆𝑇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𝐺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/>
                            </a:rPr>
                            <m:t>−1)=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i="1">
                          <a:latin typeface="Cambria Math"/>
                        </a:rPr>
                        <m:t>𝑛</m:t>
                      </m:r>
                      <m:r>
                        <a:rPr lang="en-US" altLang="zh-CN" sz="2000" i="1">
                          <a:latin typeface="Cambria Math"/>
                        </a:rPr>
                        <m:t>−</m:t>
                      </m:r>
                      <m:r>
                        <a:rPr lang="en-US" altLang="zh-CN" sz="2000" i="1">
                          <a:latin typeface="Cambria Math"/>
                        </a:rPr>
                        <m:t>𝑤</m:t>
                      </m:r>
                      <m:r>
                        <a:rPr lang="en-US" altLang="zh-CN" sz="20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𝑤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6951"/>
              </a:xfrm>
              <a:blipFill rotWithShape="1">
                <a:blip r:embed="rId1"/>
                <a:stretch>
                  <a:fillRect l="-963" t="-1401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基础算法：连通分量个数的估计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个顶点，表示为邻接矩阵，结点最大度为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输出：连通分量的个数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精确解时间复杂性：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dn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利用随机化方法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估计连通分量个数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#CC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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的概率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2/3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运行时间和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无关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4" name="Rectangle 2"/>
          <p:cNvSpPr txBox="1">
            <a:spLocks noRot="1" noChangeArrowheads="1"/>
          </p:cNvSpPr>
          <p:nvPr/>
        </p:nvSpPr>
        <p:spPr bwMode="auto">
          <a:xfrm>
            <a:off x="2647950" y="2914449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lang="zh-CN" alt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502955" y="2182812"/>
            <a:ext cx="8134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FF0000"/>
                </a:solidFill>
              </a:rPr>
              <a:t>3.1 </a:t>
            </a:r>
            <a:r>
              <a:rPr lang="zh-CN" altLang="en-US" sz="3600" b="1" dirty="0">
                <a:solidFill>
                  <a:srgbClr val="FF0000"/>
                </a:solidFill>
              </a:rPr>
              <a:t>数据流中频繁元素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r>
              <a:rPr lang="en-US" altLang="zh-CN" sz="3600" dirty="0"/>
              <a:t>3.2 </a:t>
            </a:r>
            <a:r>
              <a:rPr lang="zh-CN" altLang="en-US" sz="3600" dirty="0"/>
              <a:t>最小生成树</a:t>
            </a:r>
            <a:endParaRPr lang="en-US" altLang="zh-CN" sz="3600" dirty="0"/>
          </a:p>
          <a:p>
            <a:r>
              <a:rPr lang="en-US" altLang="zh-CN" sz="3600" dirty="0"/>
              <a:t>3.3 </a:t>
            </a:r>
            <a:r>
              <a:rPr lang="zh-CN" altLang="en-US" sz="3600" dirty="0"/>
              <a:t>序列有序的判定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估计连通分量的方法：核心思想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联通分量的个数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对于每个结点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所在连通分量的结点数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对于每个连通分量：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/>
                          </a:rPr>
                          <m:t>=1</m:t>
                        </m:r>
                      </m:e>
                    </m:nary>
                    <m:r>
                      <a:rPr lang="zh-CN" altLang="en-US" sz="2400" b="0" i="1" smtClean="0">
                        <a:latin typeface="Cambria Math"/>
                      </a:rPr>
                      <m:t>，</m:t>
                    </m:r>
                  </m:oMath>
                </a14:m>
                <a:endParaRPr lang="en-US" altLang="zh-CN" sz="24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/>
                      </a:rPr>
                      <m:t>故</m:t>
                    </m:r>
                    <m:r>
                      <a:rPr lang="en-US" altLang="zh-CN" sz="2400" b="0" i="1" smtClean="0">
                        <a:latin typeface="Cambria Math"/>
                      </a:rPr>
                      <m:t>: 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/>
                          </a:rPr>
                          <m:t>𝑢</m:t>
                        </m:r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/>
                          </a:rPr>
                          <m:t>𝐶</m:t>
                        </m:r>
                      </m:e>
                    </m:nary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通过估计抽样顶点的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来估计这个和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所在的分量很小，其规模可以通过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所在连通分量很大，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很小，对和的贡献很小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可以在几步以内完成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075" y="274638"/>
            <a:ext cx="8836925" cy="1143000"/>
          </a:xfrm>
        </p:spPr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u</a:t>
            </a:r>
            <a:r>
              <a:rPr lang="zh-CN" altLang="en-US" dirty="0"/>
              <a:t>所在连通分量结点数的估计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=min{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2/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当结点数小于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2/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0&lt;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  <a:sym typeface="Symbol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  <a:sym typeface="Symbol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在这种情况下，对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的估计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i="1" dirty="0">
                        <a:latin typeface="Cambria Math"/>
                      </a:rPr>
                      <m:t>=|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dirty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630" t="-2291"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8990" y="4024313"/>
          <a:ext cx="2162318" cy="1441545"/>
        </p:xfrm>
        <a:graphic>
          <a:graphicData uri="http://schemas.openxmlformats.org/presentationml/2006/ole"/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连通分量数估计算法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2484" y="1479052"/>
                <a:ext cx="8229600" cy="22621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CC(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l-GR" altLang="zh-CN" sz="2400" i="1" dirty="0">
                    <a:latin typeface="Times New Roman"/>
                    <a:cs typeface="Times New Roman"/>
                  </a:rPr>
                  <a:t>ε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to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随机选择点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开始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BFS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，将访问到的顶点存到排序序列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中，访问完连通分量或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=2/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时停止，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1800" b="0" i="1" smtClean="0">
                        <a:latin typeface="Cambria Math"/>
                        <a:sym typeface="Symbo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 i="0">
                            <a:latin typeface="Cambria Math"/>
                            <a:sym typeface="Symbol"/>
                          </a:rPr>
                          <m:t>L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sym typeface="Symbol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   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1/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endParaRPr>
              </a:p>
              <a:p>
                <a:pPr marL="514350" indent="-514350"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返回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/>
                            <a:sym typeface="Symbol"/>
                          </a:rPr>
                          <m:t>𝐶</m:t>
                        </m:r>
                      </m:e>
                    </m:acc>
                    <m:r>
                      <a:rPr lang="en-US" altLang="zh-CN" sz="24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altLang="zh-CN" sz="2400" b="0" i="1" smtClean="0">
                        <a:latin typeface="Cambria Math"/>
                        <a:sym typeface="Symbol"/>
                      </a:rPr>
                      <m:t>𝑁</m:t>
                    </m:r>
                    <m:r>
                      <a:rPr lang="en-US" altLang="zh-CN" sz="2400" b="0" i="0" smtClean="0">
                        <a:latin typeface="Cambria Math"/>
                        <a:sym typeface="Symbol"/>
                      </a:rPr>
                      <m:t>/</m:t>
                    </m:r>
                    <m:r>
                      <a:rPr lang="en-US" altLang="zh-CN" sz="2400" b="0" i="1" smtClean="0">
                        <a:latin typeface="Cambria Math"/>
                        <a:sym typeface="Symbol"/>
                      </a:rPr>
                      <m:t>𝑠</m:t>
                    </m:r>
                    <m:r>
                      <a:rPr lang="en-US" altLang="zh-CN" sz="2400" i="1" smtClean="0">
                        <a:latin typeface="Cambria Math"/>
                        <a:sym typeface="Symbol"/>
                      </a:rPr>
                      <m:t></m:t>
                    </m:r>
                    <m:r>
                      <a:rPr lang="en-US" altLang="zh-CN" sz="2400" b="0" i="1" smtClean="0">
                        <a:latin typeface="Cambria Math"/>
                        <a:sym typeface="Symbol"/>
                      </a:rPr>
                      <m:t>𝑛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运行时间：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730" y="1478915"/>
                <a:ext cx="8229600" cy="5001260"/>
              </a:xfrm>
              <a:blipFill rotWithShape="1">
                <a:blip r:embed="rId1"/>
                <a:stretch>
                  <a:fillRect l="-1852" t="-2156" b="-107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4"/>
            <a:ext cx="8229600" cy="1143000"/>
          </a:xfrm>
        </p:spPr>
        <p:txBody>
          <a:bodyPr/>
          <a:lstStyle/>
          <a:p>
            <a:r>
              <a:rPr lang="zh-CN" altLang="en-US" dirty="0"/>
              <a:t>联通分量近似计数的分析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006" y="1259006"/>
                <a:ext cx="8891516" cy="4525963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分析的目的：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Pr</m:t>
                    </m:r>
                    <m:r>
                      <a:rPr lang="en-US" altLang="zh-CN" b="0" i="1" smtClean="0">
                        <a:latin typeface="Cambria Math"/>
                      </a:rPr>
                      <m:t>⁡[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估计值和真实值相差过大的概率很小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对于采样中的第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个结点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b="0" i="1" dirty="0">
                  <a:latin typeface="Cambria Math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]=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  <a:ea typeface="Cambria Math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i="1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𝑃𝑟</m:t>
                    </m:r>
                    <m:r>
                      <a:rPr lang="en-US" altLang="zh-CN" b="0" i="1" smtClean="0">
                        <a:latin typeface="Cambria Math"/>
                      </a:rPr>
                      <m:t>[|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𝐸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b="0" i="1" smtClean="0">
                        <a:latin typeface="Cambria Math"/>
                      </a:rPr>
                      <m:t>]|</m:t>
                    </m:r>
                    <m:r>
                      <a:rPr lang="en-US" altLang="zh-CN" i="1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𝜀</m:t>
                        </m:r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𝑃𝑟</m:t>
                    </m:r>
                    <m:r>
                      <a:rPr lang="en-US" altLang="zh-CN" i="1">
                        <a:latin typeface="Cambria Math"/>
                      </a:rPr>
                      <m:t>[|</m:t>
                    </m:r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en-US" altLang="zh-CN" i="1">
                        <a:latin typeface="Cambria Math"/>
                      </a:rPr>
                      <m:t>[</m:t>
                    </m:r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]|&gt;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]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006" y="1259006"/>
                <a:ext cx="8891516" cy="4525963"/>
              </a:xfrm>
              <a:blipFill rotWithShape="1">
                <a:blip r:embed="rId1"/>
                <a:stretch>
                  <a:fillRect l="-1508" t="-404" b="-17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联通分量近似计数的分析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012" y="1531916"/>
                <a:ext cx="8789158" cy="1675262"/>
              </a:xfrm>
              <a:solidFill>
                <a:srgbClr val="FFFF00">
                  <a:alpha val="15000"/>
                </a:srgb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Hoeffding</a:t>
                </a:r>
                <a:r>
                  <a:rPr lang="zh-CN" altLang="en-US" dirty="0"/>
                  <a:t>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Y1,…</a:t>
                </a:r>
                <a:r>
                  <a:rPr lang="en-US" altLang="zh-CN" dirty="0" err="1"/>
                  <a:t>Ys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[0,1]</a:t>
                </a:r>
                <a:r>
                  <a:rPr lang="zh-CN" altLang="en-US" dirty="0"/>
                  <a:t>区间内独立同分布的随机变量，令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𝑃𝑟</m:t>
                    </m:r>
                    <m:r>
                      <a:rPr lang="en-US" altLang="zh-CN" i="1">
                        <a:latin typeface="Cambria Math"/>
                      </a:rPr>
                      <m:t>[|</m:t>
                    </m:r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𝐸</m:t>
                    </m:r>
                    <m:r>
                      <a:rPr lang="en-US" altLang="zh-CN" i="1">
                        <a:latin typeface="Cambria Math"/>
                      </a:rPr>
                      <m:t>[</m:t>
                    </m:r>
                    <m:r>
                      <a:rPr lang="en-US" altLang="zh-CN" i="1">
                        <a:latin typeface="Cambria Math"/>
                      </a:rPr>
                      <m:t>𝑌</m:t>
                    </m:r>
                    <m:r>
                      <a:rPr lang="en-US" altLang="zh-CN" i="1">
                        <a:latin typeface="Cambria Math"/>
                      </a:rPr>
                      <m:t>]|≥</m:t>
                    </m:r>
                    <m:r>
                      <a:rPr lang="zh-CN" altLang="en-US" i="1" smtClean="0">
                        <a:latin typeface="Cambria Math"/>
                      </a:rPr>
                      <m:t>𝛿</m:t>
                    </m:r>
                    <m:r>
                      <a:rPr lang="en-US" altLang="zh-CN" i="1">
                        <a:latin typeface="Cambria Math"/>
                      </a:rPr>
                      <m:t>]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1531916"/>
                <a:ext cx="8789158" cy="1675262"/>
              </a:xfrm>
              <a:blipFill rotWithShape="1">
                <a:blip r:embed="rId1"/>
                <a:stretch>
                  <a:fillRect l="-1734" t="-6545"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7201" y="3756297"/>
                <a:ext cx="8229600" cy="1716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sz="3200" i="1">
                                  <a:latin typeface="Cambria Math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3200" i="1">
                                      <a:latin typeface="Cambria Math"/>
                                    </a:rPr>
                                    <m:t>𝜀</m:t>
                                  </m:r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r>
                        <a:rPr lang="en-US" altLang="zh-CN" sz="3200" i="1">
                          <a:latin typeface="Cambria Math"/>
                        </a:rPr>
                        <m:t>𝑃𝑟</m:t>
                      </m:r>
                      <m:r>
                        <a:rPr lang="en-US" altLang="zh-CN" sz="3200" i="1">
                          <a:latin typeface="Cambria Math"/>
                        </a:rPr>
                        <m:t>[|</m:t>
                      </m:r>
                      <m:r>
                        <a:rPr lang="en-US" altLang="zh-CN" sz="3200" i="1">
                          <a:latin typeface="Cambria Math"/>
                        </a:rPr>
                        <m:t>𝑌</m:t>
                      </m:r>
                      <m:r>
                        <a:rPr lang="en-US" altLang="zh-CN" sz="3200" i="1">
                          <a:latin typeface="Cambria Math"/>
                        </a:rPr>
                        <m:t>−</m:t>
                      </m:r>
                      <m:r>
                        <a:rPr lang="en-US" altLang="zh-CN" sz="3200" i="1">
                          <a:latin typeface="Cambria Math"/>
                        </a:rPr>
                        <m:t>𝐸</m:t>
                      </m:r>
                      <m:r>
                        <a:rPr lang="en-US" altLang="zh-CN" sz="3200" i="1">
                          <a:latin typeface="Cambria Math"/>
                        </a:rPr>
                        <m:t>[</m:t>
                      </m:r>
                      <m:r>
                        <a:rPr lang="en-US" altLang="zh-CN" sz="3200" i="1">
                          <a:latin typeface="Cambria Math"/>
                        </a:rPr>
                        <m:t>𝑌</m:t>
                      </m:r>
                      <m:r>
                        <a:rPr lang="en-US" altLang="zh-CN" sz="3200" i="1">
                          <a:latin typeface="Cambria Math"/>
                        </a:rPr>
                        <m:t>]|&gt;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1">
                              <a:latin typeface="Cambria Math"/>
                            </a:rPr>
                            <m:t>𝜀</m:t>
                          </m:r>
                          <m:r>
                            <a:rPr lang="en-US" altLang="zh-CN" sz="3200" i="1">
                              <a:latin typeface="Cambria Math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sz="3200" i="1">
                          <a:latin typeface="Cambria Math"/>
                        </a:rPr>
                        <m:t>]</m:t>
                      </m:r>
                      <m:r>
                        <a:rPr lang="en-US" altLang="zh-CN" sz="32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2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zh-CN" sz="32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3756297"/>
                <a:ext cx="8229600" cy="17163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853330" y="5738662"/>
                <a:ext cx="7144258" cy="847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/>
                        <a:cs typeface="Times New Roman" panose="020206030504050203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/>
                        <a:cs typeface="Times New Roman" panose="020206030504050203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CN" sz="3200" i="1">
                                <a:latin typeface="Cambria Math"/>
                              </a:rPr>
                              <m:t>&gt;</m:t>
                            </m:r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3200" i="1">
                                    <a:latin typeface="Cambria Math"/>
                                  </a:rPr>
                                  <m:t>𝜀</m:t>
                                </m:r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3200" i="1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30" y="5738662"/>
                <a:ext cx="7144258" cy="847155"/>
              </a:xfrm>
              <a:prstGeom prst="rect">
                <a:avLst/>
              </a:prstGeom>
              <a:blipFill rotWithShape="1">
                <a:blip r:embed="rId3"/>
                <a:stretch>
                  <a:fillRect l="-2218"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连通分量近似技术的分析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/>
                        </a:rPr>
                        <m:t>Pr</m:t>
                      </m:r>
                      <m:r>
                        <a:rPr lang="en-US" altLang="zh-CN" i="1">
                          <a:latin typeface="Cambria Math"/>
                        </a:rPr>
                        <m:t>⁡[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/>
                            </a:rPr>
                            <m:t>𝜀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]</m:t>
                      </m:r>
                      <m:r>
                        <a:rPr lang="en-US" altLang="zh-CN" i="1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𝐶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因此，下列事件发生的概率大于</a:t>
                </a:r>
                <a:r>
                  <a:rPr lang="en-US" altLang="zh-CN" dirty="0"/>
                  <a:t>2/3: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|≤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𝐶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+</a:t>
                </a:r>
                <a:r>
                  <a:rPr lang="en-US" altLang="zh-C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CN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综上所述，有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个顶点的图中，若其顶点的度至多为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，则其连通分量的数量估计误差最多为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zh-CN" alt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r="-741" b="-8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9900" y="25400"/>
            <a:ext cx="7175500" cy="1143000"/>
          </a:xfrm>
        </p:spPr>
        <p:txBody>
          <a:bodyPr/>
          <a:lstStyle/>
          <a:p>
            <a:r>
              <a:rPr lang="zh-CN" altLang="en-US" dirty="0"/>
              <a:t>最小生成树近似算法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8400"/>
                <a:ext cx="8420100" cy="4525963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to w-1 do</a:t>
                </a:r>
              </a:p>
              <a:p>
                <a:pPr marL="514350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latin typeface="Cambria Math"/>
                      </a:rPr>
                      <m:t>𝐶𝐶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/>
                              </a:rPr>
                              <m:t>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arabicPeriod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𝑤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𝑤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的所有估计都是正确的，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zh-CN" altLang="en-US" sz="2400" b="0" i="1" dirty="0" smtClean="0">
                            <a:latin typeface="Cambria Math"/>
                            <a:ea typeface="Cambria Math"/>
                          </a:rPr>
                          <m:t>𝜀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̃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/>
                          </a:rPr>
                          <m:t>𝑀𝑆𝑇</m:t>
                        </m:r>
                      </m:sub>
                    </m:sSub>
                    <m:r>
                      <a:rPr lang="en-US" altLang="zh-CN" sz="1400" b="0" i="1" smtClean="0">
                        <a:latin typeface="Cambria Math"/>
                      </a:rPr>
                      <m:t>|=|</m:t>
                    </m:r>
                    <m:nary>
                      <m:naryPr>
                        <m:chr m:val="∑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𝑤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sz="1400" b="0" i="1" smtClean="0">
                        <a:latin typeface="Cambria Math"/>
                      </a:rPr>
                      <m:t>|</m:t>
                    </m:r>
                    <m:r>
                      <a:rPr lang="en-US" altLang="zh-CN" sz="1400" b="0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>
                            <a:latin typeface="Cambria Math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i="1">
                            <a:latin typeface="Cambria Math"/>
                          </a:rPr>
                          <m:t>𝑤</m:t>
                        </m:r>
                        <m:r>
                          <a:rPr lang="en-US" altLang="zh-CN" sz="1800" i="1"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  <m:r>
                          <a:rPr lang="en-US" altLang="zh-CN" sz="18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zh-CN" altLang="en-US" sz="1800" i="1" dirty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num>
                          <m:den>
                            <m:r>
                              <a:rPr lang="en-US" altLang="zh-CN" sz="1800" i="1" dirty="0">
                                <a:latin typeface="Cambria Math"/>
                                <a:ea typeface="Cambria Math"/>
                              </a:rPr>
                              <m:t>𝑤</m:t>
                            </m:r>
                          </m:den>
                        </m:f>
                        <m:r>
                          <a:rPr lang="en-US" altLang="zh-CN" sz="1800" i="1" dirty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zh-CN" altLang="en-US" sz="1800" b="0" i="1" dirty="0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altLang="zh-CN" sz="18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nary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次估计都正确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(2/3)</a:t>
                </a:r>
                <a:r>
                  <a:rPr lang="en-US" altLang="zh-CN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w</a:t>
                </a:r>
                <a:r>
                  <a:rPr lang="en-US" altLang="zh-CN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-1</a:t>
                </a: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这并不够好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可以通过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算法中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取合适的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值，使得每一轮的错误概率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，应当取多少呢？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利用并集界限，</a:t>
                </a:r>
                <a:r>
                  <a:rPr lang="en-US" altLang="zh-CN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[error]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0" y="1168400"/>
                <a:ext cx="8420100" cy="4525963"/>
              </a:xfrm>
              <a:blipFill rotWithShape="1">
                <a:blip r:embed="rId1"/>
                <a:stretch>
                  <a:fillRect l="-1810" t="-1887" b="-26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5545256" y="820716"/>
                <a:ext cx="3586044" cy="1675262"/>
              </a:xfrm>
              <a:prstGeom prst="rect">
                <a:avLst/>
              </a:prstGeom>
              <a:solidFill>
                <a:srgbClr val="FFFF00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800" kern="1200">
                    <a:solidFill>
                      <a:srgbClr val="7030A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并集界限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对于事件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</a:rPr>
                        <m:t>(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5256" y="820716"/>
                <a:ext cx="3586044" cy="1675262"/>
              </a:xfrm>
              <a:prstGeom prst="rect">
                <a:avLst/>
              </a:prstGeom>
              <a:blipFill rotWithShape="1">
                <a:blip r:embed="rId2"/>
                <a:stretch>
                  <a:fillRect l="-2721" t="-4015" b="-401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乘近似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的代价，可以从加的近似导出乘的近似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-1 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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/2 (n  2)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加近似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b="0" i="1" smtClean="0">
                        <a:latin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乘近似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𝑀𝑆𝑇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(1−2</m:t>
                        </m:r>
                        <m:r>
                          <a:rPr lang="zh-CN" alt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i="1">
                        <a:latin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latin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𝑀𝑆𝑇</m:t>
                        </m:r>
                      </m:sub>
                    </m:sSub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(1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zh-CN" altLang="en-US" i="1">
                        <a:latin typeface="Cambria Math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630" t="-2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15363" name="组合 9"/>
          <p:cNvGrpSpPr/>
          <p:nvPr/>
        </p:nvGrpSpPr>
        <p:grpSpPr bwMode="auto">
          <a:xfrm>
            <a:off x="-1588" y="-12700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5376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2178050" y="536575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3116261" y="846931"/>
            <a:ext cx="271145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755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>
              <a:defRPr/>
            </a:pPr>
            <a:r>
              <a:rPr lang="zh-CN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本讲内容</a:t>
            </a:r>
            <a:endParaRPr lang="zh-CN" alt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9" name="TextBox 1"/>
          <p:cNvSpPr txBox="1">
            <a:spLocks noChangeArrowheads="1"/>
          </p:cNvSpPr>
          <p:nvPr/>
        </p:nvSpPr>
        <p:spPr bwMode="auto">
          <a:xfrm>
            <a:off x="502955" y="2182812"/>
            <a:ext cx="81343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3.1 </a:t>
            </a:r>
            <a:r>
              <a:rPr lang="zh-CN" altLang="en-US" sz="3600" dirty="0"/>
              <a:t>数据流中频繁元素</a:t>
            </a:r>
            <a:endParaRPr lang="en-US" altLang="zh-CN" sz="3600" dirty="0"/>
          </a:p>
          <a:p>
            <a:r>
              <a:rPr lang="en-US" altLang="zh-CN" sz="3600" dirty="0"/>
              <a:t>3.2 </a:t>
            </a:r>
            <a:r>
              <a:rPr lang="zh-CN" altLang="en-US" sz="3600" dirty="0"/>
              <a:t>最小生成树</a:t>
            </a:r>
            <a:endParaRPr lang="en-US" altLang="zh-CN" sz="3600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3.3 </a:t>
            </a:r>
            <a:r>
              <a:rPr lang="zh-CN" altLang="en-US" sz="3600" b="1" dirty="0">
                <a:solidFill>
                  <a:srgbClr val="FF0000"/>
                </a:solidFill>
              </a:rPr>
              <a:t>序列有序的判定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数组有序性判定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输出：这个数组是否有序？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需要访问这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个数，时间是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近似版本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这个数组是有序的还是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远离有序的？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远离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我们必须删除大于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个元素才能保证剩下的元素有序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大数据的数据流模型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738547"/>
            <a:ext cx="4981575" cy="3981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/>
              <a:t>数据只能顺序扫描</a:t>
            </a:r>
            <a:r>
              <a:rPr lang="en-US" altLang="zh-CN" sz="2800" dirty="0"/>
              <a:t>1</a:t>
            </a:r>
            <a:r>
              <a:rPr lang="zh-CN" altLang="en-US" sz="2800" dirty="0"/>
              <a:t>次或几次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/>
              <a:t>能够使用的内存是有限的</a:t>
            </a:r>
            <a:r>
              <a:rPr lang="en-US" sz="2800" dirty="0"/>
              <a:t>  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/>
              <a:t>希望通过维护一个内存结果</a:t>
            </a:r>
            <a:r>
              <a:rPr lang="en-US" altLang="zh-CN" sz="2800" dirty="0"/>
              <a:t>(</a:t>
            </a:r>
            <a:r>
              <a:rPr lang="zh-CN" altLang="en-US" sz="2800" dirty="0"/>
              <a:t>数据概要</a:t>
            </a:r>
            <a:r>
              <a:rPr lang="en-US" altLang="zh-CN" sz="2800" dirty="0"/>
              <a:t>)</a:t>
            </a:r>
            <a:r>
              <a:rPr lang="zh-CN" altLang="en-US" sz="2800" dirty="0"/>
              <a:t>来给出相关性质的一个有效估计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2800" dirty="0"/>
              <a:t>数据流模型适用于大数据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 b="1" dirty="0"/>
              <a:t>顺序扫描数据仅一次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sz="2400" b="1" dirty="0"/>
              <a:t>内存亚线性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7" name="Picture 3" descr="C:\Users\edith\AppData\Local\Microsoft\Windows\Temporary Internet Files\Content.IE5\HZCSEYLW\MC900279428[1]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14" y="3211900"/>
            <a:ext cx="761086" cy="65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dith\AppData\Local\Microsoft\Windows\Temporary Internet Files\Content.IE5\IO9RJWLN\MC90028761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73219"/>
            <a:ext cx="2361446" cy="311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亚线性算法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8342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 to 2/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选择数组中第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个元素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在数组中做二分查找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发现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//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碰到了“坏”索引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false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true</a:t>
                </a:r>
              </a:p>
              <a:p>
                <a:pPr marL="0" indent="0"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算法的时间复杂性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𝜀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，二分查找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342" y="1600200"/>
                <a:ext cx="8534400" cy="4525963"/>
              </a:xfrm>
              <a:blipFill rotWithShape="1">
                <a:blip r:embed="rId1"/>
                <a:stretch>
                  <a:fillRect l="-1786" t="-1752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算法精确性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输入数列有序，则总返回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下面证明：当输入数列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远离有序时，算法返回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false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的概率大于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2/3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r>
              <a:rPr kumimoji="1"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证据引理：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如果一次测试以大于等于</a:t>
            </a:r>
            <a:r>
              <a:rPr kumimoji="1"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的概率获得一个证据，那么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s=2/</a:t>
            </a:r>
            <a:r>
              <a:rPr kumimoji="1"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轮测试得到证据的概率大于等于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kumimoji="1"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首先证明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：如果输入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远离有序，则存在大于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个“坏”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索引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性质的证明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如果输入</a:t>
            </a:r>
            <a:r>
              <a:rPr kumimoji="1" lang="zh-CN" altLang="en-US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远离“有序”，则存在大于</a:t>
            </a:r>
            <a:r>
              <a:rPr kumimoji="1" lang="zh-CN" altLang="en-US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kumimoji="1" lang="en-US" altLang="zh-CN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Symbol" panose="05050102010706020507"/>
              </a:rPr>
              <a:t>个“坏”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/>
              </a:rPr>
              <a:t>索引</a:t>
            </a:r>
            <a:endParaRPr kumimoji="1" lang="en-US" altLang="zh-CN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：我们证明其逆否命题，即如果“坏”索引的个数小于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则其存在一个长度大于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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的单调递增子序列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对于任意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好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索引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endParaRPr lang="en-US" altLang="zh-CN" sz="24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令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是在二分搜索中将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分开的最近顶点，也就是对于整个数组建一个二分搜索树，在二分搜索树中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和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的最近公共祖先，则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，因为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都是“好”索引，那么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&lt;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endParaRPr lang="en-US" altLang="zh-CN" sz="2400" i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性质的证明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当输入数列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远离有序时，算法返回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false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的概率大于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2/3</a:t>
                </a:r>
              </a:p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往证算法返回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的概率小于</a:t>
                </a:r>
                <a:r>
                  <a:rPr lang="en-US" altLang="zh-CN" dirty="0"/>
                  <a:t>1/3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我们已经证明，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如果输入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远离有序，则存在大于</a:t>
                </a:r>
                <a:r>
                  <a:rPr kumimoji="1" lang="zh-CN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个“坏”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索引，即</a:t>
                </a:r>
                <a:r>
                  <a:rPr lang="zh-CN" altLang="en-US" dirty="0"/>
                  <a:t>数组中“坏”索引的概率大于</a:t>
                </a:r>
                <a:r>
                  <a:rPr kumimoji="1" lang="zh-CN" altLang="en-US" b="1" i="1" dirty="0">
                    <a:latin typeface="+mn-ea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dirty="0">
                    <a:sym typeface="Symbol"/>
                  </a:rPr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当数组中“坏”索引的概率大于</a:t>
                </a:r>
                <a:r>
                  <a:rPr kumimoji="1" lang="zh-CN" altLang="en-US" b="1" i="1" dirty="0">
                    <a:latin typeface="+mn-ea"/>
                    <a:cs typeface="Times New Roman" panose="02020603050405020304" pitchFamily="18" charset="0"/>
                    <a:sym typeface="Symbol"/>
                  </a:rPr>
                  <a:t></a:t>
                </a:r>
                <a:r>
                  <a:rPr lang="zh-CN" altLang="en-US" dirty="0"/>
                  <a:t>时，选择的索引都是好的概率小于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(1−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2/</m:t>
                        </m:r>
                        <m:r>
                          <a:rPr lang="zh-CN" altLang="en-US" b="0" i="1" smtClean="0">
                            <a:latin typeface="Cambria Math"/>
                          </a:rPr>
                          <m:t>𝜀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852" t="-2291" r="-296" b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1268413"/>
            <a:ext cx="8540750" cy="4465637"/>
          </a:xfrm>
        </p:spPr>
        <p:txBody>
          <a:bodyPr/>
          <a:lstStyle/>
          <a:p>
            <a:pPr eaLnBrk="1" hangingPunct="1"/>
            <a:r>
              <a:rPr lang="zh-CN" altLang="en-US" sz="4800" b="1">
                <a:solidFill>
                  <a:srgbClr val="7030A0"/>
                </a:solidFill>
              </a:rPr>
              <a:t>请各位评审老师提出宝贵建议！谢谢！</a:t>
            </a:r>
            <a:endParaRPr lang="zh-CN" altLang="en-US" sz="4800" b="1">
              <a:solidFill>
                <a:srgbClr val="7030A0"/>
              </a:solidFill>
            </a:endParaRPr>
          </a:p>
        </p:txBody>
      </p:sp>
      <p:grpSp>
        <p:nvGrpSpPr>
          <p:cNvPr id="16387" name="组合 9"/>
          <p:cNvGrpSpPr/>
          <p:nvPr/>
        </p:nvGrpSpPr>
        <p:grpSpPr bwMode="auto">
          <a:xfrm>
            <a:off x="0" y="-39688"/>
            <a:ext cx="9145588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0" y="-12700"/>
              <a:ext cx="9144563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pic>
          <p:nvPicPr>
            <p:cNvPr id="16394" name="图片 13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8" y="3227784"/>
              <a:ext cx="9144000" cy="365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8" name="Rectangle 2"/>
          <p:cNvSpPr txBox="1">
            <a:spLocks noRot="1" noChangeArrowheads="1"/>
          </p:cNvSpPr>
          <p:nvPr/>
        </p:nvSpPr>
        <p:spPr bwMode="auto">
          <a:xfrm>
            <a:off x="476250" y="1420813"/>
            <a:ext cx="85407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4800" b="1">
              <a:solidFill>
                <a:srgbClr val="7030A0"/>
              </a:solidFill>
            </a:endParaRPr>
          </a:p>
        </p:txBody>
      </p:sp>
      <p:sp>
        <p:nvSpPr>
          <p:cNvPr id="16389" name="内容占位符 2"/>
          <p:cNvSpPr>
            <a:spLocks noGrp="1"/>
          </p:cNvSpPr>
          <p:nvPr>
            <p:ph idx="1"/>
          </p:nvPr>
        </p:nvSpPr>
        <p:spPr>
          <a:xfrm>
            <a:off x="457200" y="1028700"/>
            <a:ext cx="8407400" cy="4945063"/>
          </a:xfrm>
        </p:spPr>
        <p:txBody>
          <a:bodyPr/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本讲义部分内容来自于</a:t>
            </a:r>
            <a:r>
              <a:rPr lang="en-US" altLang="zh-CN" sz="2400" dirty="0">
                <a:solidFill>
                  <a:srgbClr val="00B0F0"/>
                </a:solidFill>
              </a:rPr>
              <a:t>Edith Cohen</a:t>
            </a:r>
            <a:r>
              <a:rPr lang="zh-CN" altLang="en-US" sz="2400" dirty="0">
                <a:solidFill>
                  <a:srgbClr val="00B0F0"/>
                </a:solidFill>
              </a:rPr>
              <a:t>和</a:t>
            </a:r>
            <a:r>
              <a:rPr lang="en-US" altLang="zh-CN" sz="2400" dirty="0" err="1">
                <a:solidFill>
                  <a:srgbClr val="00B0F0"/>
                </a:solidFill>
              </a:rPr>
              <a:t>Sofya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Raskhodnikova</a:t>
            </a:r>
            <a:r>
              <a:rPr lang="zh-CN" altLang="en-US" sz="2400" dirty="0">
                <a:solidFill>
                  <a:srgbClr val="00B0F0"/>
                </a:solidFill>
              </a:rPr>
              <a:t>的讲义</a:t>
            </a:r>
            <a:endParaRPr lang="en-US" altLang="zh-CN" sz="2400" dirty="0">
              <a:solidFill>
                <a:srgbClr val="00B0F0"/>
              </a:solidFill>
            </a:endParaRPr>
          </a:p>
          <a:p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defRPr/>
            </a:pPr>
            <a:endParaRPr kumimoji="1"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kumimoji="1" lang="zh-CN" altLang="en-US" sz="1800" dirty="0"/>
          </a:p>
        </p:txBody>
      </p:sp>
      <p:sp>
        <p:nvSpPr>
          <p:cNvPr id="16390" name="Line 3"/>
          <p:cNvSpPr>
            <a:spLocks noChangeShapeType="1"/>
          </p:cNvSpPr>
          <p:nvPr/>
        </p:nvSpPr>
        <p:spPr bwMode="auto">
          <a:xfrm>
            <a:off x="0" y="908050"/>
            <a:ext cx="6948488" cy="0"/>
          </a:xfrm>
          <a:prstGeom prst="line">
            <a:avLst/>
          </a:prstGeom>
          <a:noFill/>
          <a:ln w="63500">
            <a:solidFill>
              <a:srgbClr val="333333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76250" y="330201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1A9EE9"/>
                </a:solidFill>
                <a:latin typeface="微软雅黑" panose="020B0503020204020204" charset="-122"/>
                <a:ea typeface="微软雅黑" panose="020B0503020204020204" charset="-122"/>
              </a:rPr>
              <a:t>致谢</a:t>
            </a:r>
            <a:endParaRPr lang="zh-CN" altLang="en-US" sz="2800" dirty="0">
              <a:solidFill>
                <a:srgbClr val="1A9EE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数据流模型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305800" cy="373380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来自某个域中的元素序列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&lt;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.....  &gt;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有限的内存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内存</a:t>
                </a: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 </a:t>
                </a:r>
                <a:r>
                  <a:rPr lang="zh-CN" alt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数据的规模</a:t>
                </a: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通常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O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O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&lt;1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快速处理每个元素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305800" cy="3733800"/>
              </a:xfrm>
              <a:blipFill rotWithShape="1">
                <a:blip r:embed="rId1"/>
                <a:stretch>
                  <a:fillRect l="-1614" t="-2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52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从数据流中计算什么？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133600"/>
                <a:ext cx="8534400" cy="4144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容易计算的函数</a:t>
                </a:r>
                <a:r>
                  <a:rPr lang="en-US" dirty="0"/>
                  <a:t>: min, max, sum,  …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使用单个寄存器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, </a:t>
                </a:r>
                <a:r>
                  <a:rPr lang="zh-CN" altLang="en-US" dirty="0"/>
                  <a:t>直接更新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max: 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初始化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←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0  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2"/>
                    </a:solidFill>
                  </a:rPr>
                  <a:t>                        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对于元素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← </m:t>
                    </m:r>
                    <m:r>
                      <m:rPr>
                        <m:sty m:val="p"/>
                      </m:rP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max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{</m:t>
                    </m:r>
                    <m:r>
                      <a:rPr lang="en-US" b="1" i="1" dirty="0" err="1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err="1">
                        <a:solidFill>
                          <a:schemeClr val="tx2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 err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}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r>
                  <a:rPr lang="en-US" dirty="0"/>
                  <a:t>sum: 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初始化</a:t>
                </a:r>
                <a:r>
                  <a:rPr lang="en-US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←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0   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2"/>
                    </a:solidFill>
                  </a:rPr>
                  <a:t>					</a:t>
                </a:r>
                <a:r>
                  <a:rPr lang="zh-CN" altLang="en-US" b="1" dirty="0">
                    <a:solidFill>
                      <a:schemeClr val="tx2"/>
                    </a:solidFill>
                  </a:rPr>
                  <a:t>对于元素</a:t>
                </a:r>
                <a:r>
                  <a:rPr lang="en-US" altLang="zh-CN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chemeClr val="tx2"/>
                    </a:solidFill>
                  </a:rPr>
                  <a:t> ,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← </m:t>
                    </m:r>
                    <m:r>
                      <a:rPr lang="en-US" b="1" i="1" dirty="0" err="1">
                        <a:solidFill>
                          <a:schemeClr val="tx2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err="1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2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133600"/>
                <a:ext cx="8534400" cy="4144963"/>
              </a:xfrm>
              <a:blipFill rotWithShape="1">
                <a:blip r:embed="rId1"/>
                <a:stretch>
                  <a:fillRect l="-1786" t="-2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114300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1239" y="1142999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5633" y="1142999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14,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9672" y="1142998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9,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1650" y="114844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37,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5689" y="114844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83,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0614" y="114844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115,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74122" y="1148439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210" y="5638800"/>
            <a:ext cx="7424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</a:rPr>
              <a:t>“</a:t>
            </a:r>
            <a:r>
              <a:rPr lang="zh-CN" altLang="en-US" sz="2800" dirty="0">
                <a:solidFill>
                  <a:srgbClr val="C00000"/>
                </a:solidFill>
              </a:rPr>
              <a:t>概要</a:t>
            </a:r>
            <a:r>
              <a:rPr lang="en-US" sz="2800" dirty="0">
                <a:solidFill>
                  <a:srgbClr val="C00000"/>
                </a:solidFill>
              </a:rPr>
              <a:t>”</a:t>
            </a:r>
            <a:r>
              <a:rPr lang="zh-CN" altLang="en-US" sz="2800" dirty="0">
                <a:solidFill>
                  <a:srgbClr val="C00000"/>
                </a:solidFill>
              </a:rPr>
              <a:t>是单个值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endParaRPr lang="en-US" sz="2800" dirty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</a:rPr>
              <a:t>是可合并的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频繁元素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995" y="2390775"/>
                <a:ext cx="8229600" cy="25146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zh-CN" altLang="en-US" dirty="0"/>
                  <a:t>元素出现多次，希望找到出现最频繁的元素</a:t>
                </a:r>
                <a:endParaRPr lang="en-US" dirty="0"/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dirty="0"/>
                  <a:t>：不同元素的数量（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）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zh-CN" altLang="en-US" dirty="0"/>
                  <a:t>：数据流中元素个数（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）</a:t>
                </a:r>
                <a:endParaRPr lang="en-US" b="1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995" y="2390775"/>
                <a:ext cx="8229600" cy="2514600"/>
              </a:xfrm>
              <a:blipFill rotWithShape="1">
                <a:blip r:embed="rId1"/>
                <a:stretch>
                  <a:fillRect l="-1630" t="-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1184" y="145171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r>
              <a:rPr lang="en-US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223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9617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14,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656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634" y="145715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673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4598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106" y="1457153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4485" y="145171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6,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9410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918" y="1451711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4,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频繁元素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92" y="2667000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应用</a:t>
            </a:r>
            <a:r>
              <a:rPr lang="en-US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网络</a:t>
            </a:r>
            <a:r>
              <a:rPr lang="en-US" dirty="0"/>
              <a:t>:  </a:t>
            </a:r>
            <a:r>
              <a:rPr lang="zh-CN" altLang="en-US" dirty="0"/>
              <a:t>找到“</a:t>
            </a:r>
            <a:r>
              <a:rPr lang="en-US" altLang="zh-CN" dirty="0"/>
              <a:t>elephant flow</a:t>
            </a:r>
            <a:r>
              <a:rPr lang="zh-CN" altLang="en-US" dirty="0"/>
              <a:t>”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搜索</a:t>
            </a:r>
            <a:r>
              <a:rPr lang="en-US" dirty="0"/>
              <a:t>: </a:t>
            </a:r>
            <a:r>
              <a:rPr lang="zh-CN" altLang="en-US" dirty="0"/>
              <a:t>找到频繁查询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184" y="145171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r>
              <a:rPr lang="en-US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223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9617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14,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656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634" y="145715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673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4598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106" y="1457153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4485" y="145171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6,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9410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918" y="1451711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4,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8172" y="4724400"/>
            <a:ext cx="833482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</a:rPr>
              <a:t>Zipf</a:t>
            </a:r>
            <a:r>
              <a:rPr lang="zh-CN" altLang="en-US" sz="2800" b="1" dirty="0">
                <a:solidFill>
                  <a:schemeClr val="tx2"/>
                </a:solidFill>
              </a:rPr>
              <a:t>原则</a:t>
            </a:r>
            <a:r>
              <a:rPr lang="en-US" sz="2800" dirty="0">
                <a:solidFill>
                  <a:schemeClr val="tx2"/>
                </a:solidFill>
              </a:rPr>
              <a:t>: </a:t>
            </a:r>
            <a:r>
              <a:rPr lang="zh-CN" altLang="en-US" sz="2800" dirty="0">
                <a:solidFill>
                  <a:schemeClr val="tx2"/>
                </a:solidFill>
              </a:rPr>
              <a:t>典型的频率分布是高度偏斜的，只有少数频繁元素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最多</a:t>
            </a:r>
            <a:r>
              <a:rPr lang="en-US" sz="2800" dirty="0">
                <a:solidFill>
                  <a:schemeClr val="tx2"/>
                </a:solidFill>
              </a:rPr>
              <a:t>10%</a:t>
            </a:r>
            <a:r>
              <a:rPr lang="zh-CN" altLang="en-US" sz="2800" dirty="0">
                <a:solidFill>
                  <a:schemeClr val="tx2"/>
                </a:solidFill>
              </a:rPr>
              <a:t>的元素占元素总个数的</a:t>
            </a:r>
            <a:r>
              <a:rPr lang="en-US" sz="2800" dirty="0">
                <a:solidFill>
                  <a:schemeClr val="tx2"/>
                </a:solidFill>
              </a:rPr>
              <a:t> 90%.</a:t>
            </a:r>
            <a:endParaRPr lang="en-US" sz="2800" dirty="0">
              <a:solidFill>
                <a:schemeClr val="tx2"/>
              </a:solidFill>
            </a:endParaRPr>
          </a:p>
          <a:p>
            <a:r>
              <a:rPr lang="zh-CN" altLang="en-US" sz="2800" dirty="0">
                <a:solidFill>
                  <a:schemeClr val="tx2"/>
                </a:solidFill>
              </a:rPr>
              <a:t>我们发现出现次数最多的元素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频繁元素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zh-CN" altLang="en-US" dirty="0">
                <a:solidFill>
                  <a:srgbClr val="0070C0"/>
                </a:solidFill>
              </a:rPr>
              <a:t>精确解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47" y="2229857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精确解</a:t>
            </a:r>
            <a:r>
              <a:rPr lang="en-US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对每一个单独元素设置一个计数器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/>
              <a:t>当处理一个元素时，增加相应计数器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1184" y="145171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r>
              <a:rPr lang="en-US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223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9617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14,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656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634" y="145715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673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4598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106" y="1457153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4485" y="145171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6,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9410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918" y="1451711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4,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184" y="43109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7622" y="429365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8644" y="429088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3383" y="4290888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9673" y="42908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05555" y="42908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27461" y="490832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461" y="5219044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2533" y="553014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3899" y="487566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83899" y="5186384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88971" y="549748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367" y="4903930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249" y="487566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249" y="5186384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755" y="4893619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637" y="4914056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382450" y="5762224"/>
                <a:ext cx="837639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</a:rPr>
                  <a:t>问题</a:t>
                </a:r>
                <a:r>
                  <a:rPr lang="en-US" sz="2800" dirty="0"/>
                  <a:t>:  </a:t>
                </a:r>
                <a:r>
                  <a:rPr lang="zh-CN" altLang="en-US" sz="2800" dirty="0"/>
                  <a:t>需要维护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800" dirty="0"/>
                  <a:t>个计数器</a:t>
                </a:r>
                <a:endParaRPr lang="en-US" sz="2800" dirty="0"/>
              </a:p>
              <a:p>
                <a:r>
                  <a:rPr lang="en-US" sz="2800" dirty="0"/>
                  <a:t>                  </a:t>
                </a:r>
                <a:r>
                  <a:rPr lang="zh-CN" altLang="en-US" sz="2800" dirty="0"/>
                  <a:t>但只能有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≪</m:t>
                    </m:r>
                    <m:r>
                      <a:rPr lang="en-US" sz="2800" b="0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2"/>
                    </a:solidFill>
                  </a:rPr>
                  <a:t> </a:t>
                </a:r>
                <a:r>
                  <a:rPr lang="zh-CN" altLang="en-US" sz="2800" dirty="0"/>
                  <a:t>个计数器</a:t>
                </a:r>
                <a:endParaRPr lang="en-US" sz="28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0" y="5762224"/>
                <a:ext cx="8376393" cy="954107"/>
              </a:xfrm>
              <a:prstGeom prst="rect">
                <a:avLst/>
              </a:prstGeom>
              <a:blipFill rotWithShape="1">
                <a:blip r:embed="rId1"/>
                <a:stretch>
                  <a:fillRect l="-1528" t="-8917" b="-14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74638"/>
            <a:ext cx="871323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频繁元素计算算法</a:t>
            </a:r>
            <a:br>
              <a:rPr lang="en-US" altLang="zh-CN" dirty="0">
                <a:solidFill>
                  <a:srgbClr val="0070C0"/>
                </a:solidFill>
              </a:rPr>
            </a:br>
            <a:r>
              <a:rPr lang="en-US" altLang="zh-CN" sz="3100" dirty="0" err="1">
                <a:solidFill>
                  <a:schemeClr val="tx2"/>
                </a:solidFill>
              </a:rPr>
              <a:t>Misra</a:t>
            </a:r>
            <a:r>
              <a:rPr lang="en-US" altLang="zh-CN" sz="3100" dirty="0">
                <a:solidFill>
                  <a:schemeClr val="tx2"/>
                </a:solidFill>
              </a:rPr>
              <a:t> </a:t>
            </a:r>
            <a:r>
              <a:rPr lang="en-US" altLang="zh-CN" sz="3100" dirty="0" err="1">
                <a:solidFill>
                  <a:schemeClr val="tx2"/>
                </a:solidFill>
              </a:rPr>
              <a:t>Gries</a:t>
            </a:r>
            <a:r>
              <a:rPr lang="en-US" altLang="zh-CN" sz="3100" dirty="0">
                <a:solidFill>
                  <a:schemeClr val="tx2"/>
                </a:solidFill>
              </a:rPr>
              <a:t>(MG)</a:t>
            </a:r>
            <a:r>
              <a:rPr lang="zh-CN" altLang="en-US" sz="3100" dirty="0">
                <a:solidFill>
                  <a:schemeClr val="tx2"/>
                </a:solidFill>
              </a:rPr>
              <a:t>算法</a:t>
            </a:r>
            <a:endParaRPr lang="en-US" sz="31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5846" y="2060072"/>
                <a:ext cx="8459554" cy="22308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zh-CN" altLang="en-US" u="sng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处理元素</a:t>
                </a:r>
                <a14:m>
                  <m:oMath xmlns:m="http://schemas.openxmlformats.org/officeDocument/2006/math">
                    <m:r>
                      <a:rPr lang="en-US" b="1" i="1" u="sng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US" b="1" u="sng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If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已经为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分配计数器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增加之</a:t>
                </a:r>
                <a:endParaRPr 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Else If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没有相应计数器，但计数器个数少于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分配计数器，并设为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US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Else</a:t>
                </a:r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所有计数器减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删除值为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的计数器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846" y="2060072"/>
                <a:ext cx="8459554" cy="2230813"/>
              </a:xfrm>
              <a:blipFill rotWithShape="1">
                <a:blip r:embed="rId1"/>
                <a:stretch>
                  <a:fillRect l="-1729" t="-8470" r="-1369" b="-7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91184" y="145171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r>
              <a:rPr lang="en-US" sz="3200" dirty="0">
                <a:solidFill>
                  <a:srgbClr val="00B050"/>
                </a:solidFill>
              </a:rPr>
              <a:t>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5223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9617" y="1451713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14,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3656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5634" y="1457155"/>
            <a:ext cx="588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09673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4598" y="1457154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32,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8106" y="1457153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7,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4485" y="1451712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6,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9410" y="1451712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12,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918" y="1451711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4,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1184" y="431094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7622" y="429365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8644" y="4290889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14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3383" y="4290888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12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09673" y="429088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7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27190" y="4270658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12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27461" y="490832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27461" y="5219044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32533" y="553014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883899" y="487566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859367" y="4903930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33249" y="4875661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41755" y="4893619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37637" y="4914056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777604" y="4774447"/>
            <a:ext cx="381266" cy="354825"/>
            <a:chOff x="7010134" y="5142656"/>
            <a:chExt cx="381266" cy="35482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7712" y="4400148"/>
            <a:ext cx="381266" cy="354825"/>
            <a:chOff x="7010134" y="5142656"/>
            <a:chExt cx="381266" cy="354825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01274" y="5117831"/>
            <a:ext cx="381266" cy="354825"/>
            <a:chOff x="7010134" y="5142656"/>
            <a:chExt cx="381266" cy="354825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733180" y="4783249"/>
            <a:ext cx="381266" cy="354825"/>
            <a:chOff x="7010134" y="5142656"/>
            <a:chExt cx="381266" cy="354825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2668734" y="4385634"/>
            <a:ext cx="381266" cy="354825"/>
            <a:chOff x="7010134" y="5142656"/>
            <a:chExt cx="381266" cy="35482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606930" y="4787831"/>
            <a:ext cx="381266" cy="354825"/>
            <a:chOff x="7010134" y="5142656"/>
            <a:chExt cx="381266" cy="354825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901008" y="5428928"/>
            <a:ext cx="381266" cy="354825"/>
            <a:chOff x="7010134" y="5142656"/>
            <a:chExt cx="381266" cy="354825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709312" y="4408632"/>
            <a:ext cx="381266" cy="354825"/>
            <a:chOff x="7010134" y="5142656"/>
            <a:chExt cx="381266" cy="354825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309673" y="4401185"/>
            <a:ext cx="381266" cy="354825"/>
            <a:chOff x="7010134" y="5142656"/>
            <a:chExt cx="381266" cy="35482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4280426" y="4787630"/>
            <a:ext cx="381266" cy="354825"/>
            <a:chOff x="7010134" y="5142656"/>
            <a:chExt cx="381266" cy="354825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010134" y="5142656"/>
              <a:ext cx="381266" cy="3548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999140" y="43088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4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131222" y="4932014"/>
            <a:ext cx="128892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/>
              <p:cNvSpPr txBox="1"/>
              <p:nvPr/>
            </p:nvSpPr>
            <p:spPr>
              <a:xfrm>
                <a:off x="7170718" y="4522112"/>
                <a:ext cx="1618713" cy="15696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𝑛</m:t>
                      </m:r>
                      <m:r>
                        <a:rPr lang="en-US" sz="3200" i="1" dirty="0" smtClean="0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/>
                        </a:rPr>
                        <m:t>𝑘</m:t>
                      </m:r>
                      <m:r>
                        <a:rPr lang="en-US" sz="3200" i="1" dirty="0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32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718" y="4522112"/>
                <a:ext cx="1618713" cy="15696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7" grpId="0" animBg="1"/>
      <p:bldP spid="30" grpId="0" animBg="1"/>
      <p:bldP spid="32" grpId="0" animBg="1"/>
      <p:bldP spid="33" grpId="0" animBg="1"/>
      <p:bldP spid="71" grpId="0"/>
      <p:bldP spid="72" grpId="0" animBg="1"/>
      <p:bldP spid="7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1770</Words>
  <Application>WPS 演示</Application>
  <PresentationFormat>全屏显示(4:3)</PresentationFormat>
  <Paragraphs>416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Arial</vt:lpstr>
      <vt:lpstr>华文琥珀</vt:lpstr>
      <vt:lpstr>黑体</vt:lpstr>
      <vt:lpstr>微软雅黑</vt:lpstr>
      <vt:lpstr>Arial Unicode MS</vt:lpstr>
      <vt:lpstr>Times New Roman</vt:lpstr>
      <vt:lpstr>Symbol</vt:lpstr>
      <vt:lpstr>Office 主题</vt:lpstr>
      <vt:lpstr>Equation.DSMT4</vt:lpstr>
      <vt:lpstr>PowerPoint 演示文稿</vt:lpstr>
      <vt:lpstr>请各位评审老师提出宝贵建议！谢谢！</vt:lpstr>
      <vt:lpstr>大数据的数据流模型</vt:lpstr>
      <vt:lpstr>数据流模型</vt:lpstr>
      <vt:lpstr>从数据流中计算什么？</vt:lpstr>
      <vt:lpstr>频繁元素</vt:lpstr>
      <vt:lpstr>频繁元素</vt:lpstr>
      <vt:lpstr>频繁元素: 精确解</vt:lpstr>
      <vt:lpstr>频繁元素计算算法 Misra Gries(MG)算法</vt:lpstr>
      <vt:lpstr>频繁元素算法</vt:lpstr>
      <vt:lpstr>分析</vt:lpstr>
      <vt:lpstr>分析</vt:lpstr>
      <vt:lpstr>请各位评审老师提出宝贵建议！谢谢！</vt:lpstr>
      <vt:lpstr>问题的定义</vt:lpstr>
      <vt:lpstr>精确解</vt:lpstr>
      <vt:lpstr>亚线性算法的假设</vt:lpstr>
      <vt:lpstr>时间亚线性算法的思想</vt:lpstr>
      <vt:lpstr>最小生成树和连通分量的关系</vt:lpstr>
      <vt:lpstr>基础算法：连通分量个数的估计</vt:lpstr>
      <vt:lpstr>估计连通分量的方法：核心思想</vt:lpstr>
      <vt:lpstr>每个u所在连通分量结点数的估计</vt:lpstr>
      <vt:lpstr>连通分量数估计算法</vt:lpstr>
      <vt:lpstr>联通分量近似计数的分析</vt:lpstr>
      <vt:lpstr>联通分量近似计数的分析(续)</vt:lpstr>
      <vt:lpstr>连通分量近似技术的分析(续)</vt:lpstr>
      <vt:lpstr>最小生成树近似算法</vt:lpstr>
      <vt:lpstr>乘近似</vt:lpstr>
      <vt:lpstr>请各位评审老师提出宝贵建议！谢谢！</vt:lpstr>
      <vt:lpstr>数组有序性判定</vt:lpstr>
      <vt:lpstr>亚线性算法</vt:lpstr>
      <vt:lpstr>算法精确性</vt:lpstr>
      <vt:lpstr>性质的证明</vt:lpstr>
      <vt:lpstr>性质的证明(续)</vt:lpstr>
      <vt:lpstr>请各位评审老师提出宝贵建议！谢谢！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提纲</dc:title>
  <dc:creator>ran huo</dc:creator>
  <cp:lastModifiedBy>零式因子</cp:lastModifiedBy>
  <cp:revision>840</cp:revision>
  <dcterms:created xsi:type="dcterms:W3CDTF">2012-09-08T13:25:00Z</dcterms:created>
  <dcterms:modified xsi:type="dcterms:W3CDTF">2021-03-10T10:33:05Z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