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3"/>
  </p:notesMasterIdLst>
  <p:sldIdLst>
    <p:sldId id="283" r:id="rId5"/>
    <p:sldId id="285" r:id="rId6"/>
    <p:sldId id="287" r:id="rId7"/>
    <p:sldId id="290" r:id="rId8"/>
    <p:sldId id="289" r:id="rId9"/>
    <p:sldId id="286" r:id="rId10"/>
    <p:sldId id="288" r:id="rId11"/>
    <p:sldId id="29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3A2F"/>
    <a:srgbClr val="474134"/>
    <a:srgbClr val="554D3D"/>
    <a:srgbClr val="595515"/>
    <a:srgbClr val="5A532C"/>
    <a:srgbClr val="5B542C"/>
    <a:srgbClr val="59522B"/>
    <a:srgbClr val="5D562D"/>
    <a:srgbClr val="655D31"/>
    <a:srgbClr val="6B6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7"/>
    <p:restoredTop sz="94879" autoAdjust="0"/>
  </p:normalViewPr>
  <p:slideViewPr>
    <p:cSldViewPr snapToGrid="0" showGuides="1">
      <p:cViewPr varScale="1">
        <p:scale>
          <a:sx n="59" d="100"/>
          <a:sy n="59" d="100"/>
        </p:scale>
        <p:origin x="1004" y="5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26648-F114-4402-B049-AA57EA7F2020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815FE-BC4D-474E-9AA3-6983BC3D8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5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68399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532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3416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46331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24037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76679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ja-JP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55145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217248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633392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32D5F1B-4B4F-5C42-0EFC-AE54D2C4EC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3A1AE-C2A2-3984-EE25-E51E8DD6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1188720"/>
            <a:ext cx="9171432" cy="4480560"/>
          </a:xfrm>
          <a:ln w="15875">
            <a:solidFill>
              <a:schemeClr val="accent1"/>
            </a:solidFill>
          </a:ln>
        </p:spPr>
        <p:txBody>
          <a:bodyPr lIns="365760" bIns="640080" anchor="ctr"/>
          <a:lstStyle>
            <a:lvl1pPr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A141F-6D41-3734-9073-FB0B24ECB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5976" y="5102352"/>
            <a:ext cx="2889504" cy="365760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78224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0177DF1D-D731-86FC-22F9-00221AD8C2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89143" y="440217"/>
            <a:ext cx="9613711" cy="2327086"/>
          </a:xfrm>
          <a:ln w="15875">
            <a:solidFill>
              <a:schemeClr val="accent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4FE67-D925-EFE3-2BA5-C28DA7C03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236976"/>
            <a:ext cx="6867144" cy="2386584"/>
          </a:xfrm>
        </p:spPr>
        <p:txBody>
          <a:bodyPr anchor="b">
            <a:noAutofit/>
          </a:bodyPr>
          <a:lstStyle>
            <a:lvl1pPr algn="l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58524-513B-3FD2-4ED0-CB0CA3A3D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7648" y="5971032"/>
            <a:ext cx="3776472" cy="530352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  <a:latin typeface="Gill Sans Nova Light" panose="020B03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A2A54F-058C-EF24-C892-91614AF2D7E8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313A15-57C2-5BD9-DE2B-442792010C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D750DB-651A-3C95-E822-712897C2D5A4}"/>
              </a:ext>
            </a:extLst>
          </p:cNvPr>
          <p:cNvCxnSpPr>
            <a:cxnSpLocks/>
          </p:cNvCxnSpPr>
          <p:nvPr userDrawn="1"/>
        </p:nvCxnSpPr>
        <p:spPr>
          <a:xfrm>
            <a:off x="398366" y="3226467"/>
            <a:ext cx="11395267" cy="443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36281F-EE75-A92A-B85E-00B02B5C0B67}"/>
              </a:ext>
            </a:extLst>
          </p:cNvPr>
          <p:cNvCxnSpPr>
            <a:cxnSpLocks/>
          </p:cNvCxnSpPr>
          <p:nvPr userDrawn="1"/>
        </p:nvCxnSpPr>
        <p:spPr>
          <a:xfrm>
            <a:off x="-11430" y="6165891"/>
            <a:ext cx="6339792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B98AA9-64E2-C5F9-3E90-D02F312EDC52}"/>
              </a:ext>
            </a:extLst>
          </p:cNvPr>
          <p:cNvCxnSpPr>
            <a:cxnSpLocks/>
          </p:cNvCxnSpPr>
          <p:nvPr userDrawn="1"/>
        </p:nvCxnSpPr>
        <p:spPr>
          <a:xfrm>
            <a:off x="10103564" y="6165891"/>
            <a:ext cx="208843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44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FFA4B7-6B23-BE99-19AC-E24679AF3C68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195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D43F82-9AF0-C2F9-29EA-D896D9598B75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DF8576-0D08-8736-54C9-0F75DEF0235B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F30363-BF12-FC83-61FD-1C35F0CEBD69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622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5A4D4F6-5B85-FBD0-E507-B32E94BF2066}"/>
              </a:ext>
            </a:extLst>
          </p:cNvPr>
          <p:cNvSpPr/>
          <p:nvPr userDrawn="1"/>
        </p:nvSpPr>
        <p:spPr>
          <a:xfrm>
            <a:off x="3886830" y="1031243"/>
            <a:ext cx="7906804" cy="540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7666C5-50ED-BD11-EBB3-5068C0F8FE27}"/>
              </a:ext>
            </a:extLst>
          </p:cNvPr>
          <p:cNvSpPr/>
          <p:nvPr userDrawn="1"/>
        </p:nvSpPr>
        <p:spPr>
          <a:xfrm>
            <a:off x="409046" y="1042071"/>
            <a:ext cx="3455590" cy="5395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EAF0B87-8A17-7C9D-202E-F0AC8A92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64008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C766325D-8175-9B95-4BB6-87E3195AAD3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67512" y="2155720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F9AFE21-B015-59CC-B869-6CA584CD8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1283336"/>
            <a:ext cx="7598664" cy="2211112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81CCD754-FDAD-02A0-CC23-AE197F4DA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512" y="4856116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DA3CBCD-145A-E531-00B6-F66E3BB91D3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114800" y="3983732"/>
            <a:ext cx="7598664" cy="2211112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C8C7A88B-B5E6-DF17-298C-3F1D6F2B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F6BF98F2-CC55-EA67-AFEB-3B9BDA92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80D6DCDD-07F4-F7F0-12E1-CAF3B5CC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2471" y="6517634"/>
            <a:ext cx="950260" cy="274320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26EBCF-823D-784A-BF8D-A377758CEB81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869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6E25F4-4D19-CCBB-9F09-7369C86AAD57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A4D074-D2CA-D6E0-115B-1CEDA471F0F3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B039A31-257E-2036-4142-307DD91B05CC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39C06B9-E1A2-A881-C800-86FBB69963F9}"/>
              </a:ext>
            </a:extLst>
          </p:cNvPr>
          <p:cNvCxnSpPr>
            <a:cxnSpLocks/>
          </p:cNvCxnSpPr>
          <p:nvPr userDrawn="1"/>
        </p:nvCxnSpPr>
        <p:spPr>
          <a:xfrm>
            <a:off x="398366" y="3739090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DBBDAB-1770-6117-02A2-DF798EAD6320}"/>
              </a:ext>
            </a:extLst>
          </p:cNvPr>
          <p:cNvCxnSpPr>
            <a:cxnSpLocks/>
          </p:cNvCxnSpPr>
          <p:nvPr userDrawn="1"/>
        </p:nvCxnSpPr>
        <p:spPr>
          <a:xfrm flipV="1">
            <a:off x="3864636" y="1031243"/>
            <a:ext cx="0" cy="54072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7851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77913A3-071A-44D9-E59A-B9C86D99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54864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67C02-F658-3749-9924-99BDA9C1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120C0-232E-AD3B-138D-B65A7AD4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0ABD4-B26A-0940-A80F-399F8FCA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4864F6-8550-2BFC-DC03-2BB296DF2E95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195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95A92E-7815-7546-3201-42AEFA654F4C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F23430-1681-F3A4-F071-7C338746014B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B44D2F-F976-B752-100E-E994C9F0206A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94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110354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78409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7438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855C30-8926-E5D6-A4B6-9B6EA06B9031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195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E5F69-BDDC-DDD0-B41A-88AA53FA752F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3CD622-81B2-753B-C2EB-DAFC58A0C2CE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181FF8-A410-6EB4-7790-8E669F87636B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8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CE1FBC-CDA5-AEF5-C302-32A9AE339ADB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98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8813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018705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bg1">
              <a:lumMod val="85000"/>
              <a:lumOff val="1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3695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49" r:id="rId19"/>
    <p:sldLayoutId id="2147483671" r:id="rId20"/>
    <p:sldLayoutId id="2147483654" r:id="rId2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kumimoji="1"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kumimoji="1"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A black and grey cube&#10;&#10;AI-generated content may be incorrect.">
            <a:extLst>
              <a:ext uri="{FF2B5EF4-FFF2-40B4-BE49-F238E27FC236}">
                <a16:creationId xmlns:a16="http://schemas.microsoft.com/office/drawing/2014/main" id="{4EBF5BD0-A5D8-1858-9593-AB8ACBB77E1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rcRect t="33389" b="1036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7B1341B-74CE-99E1-8A79-DB717AB6E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45675"/>
            <a:ext cx="9905998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8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</a:rPr>
              <a:t>Transform</a:t>
            </a:r>
            <a:br>
              <a:rPr lang="en-US" sz="32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</a:rPr>
            </a:br>
            <a:r>
              <a:rPr lang="en-US" sz="32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</a:rPr>
              <a:t>                                                            UNITY ENGINE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1867331-230D-9C0A-257F-D767A3E56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68130" y="6454165"/>
            <a:ext cx="3352799" cy="141515"/>
          </a:xfr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algn="l">
              <a:spcBef>
                <a:spcPct val="20000"/>
              </a:spcBef>
            </a:pPr>
            <a:r>
              <a:rPr lang="en-US" sz="8000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Emily Stojanov</a:t>
            </a:r>
          </a:p>
          <a:p>
            <a:pPr algn="l">
              <a:spcBef>
                <a:spcPct val="20000"/>
              </a:spcBef>
              <a:buFont typeface="Arial"/>
              <a:buChar char="•"/>
            </a:pPr>
            <a:endParaRPr lang="en-US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47962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A896-49E7-EE0B-D05B-01E36887C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9" y="0"/>
            <a:ext cx="5334001" cy="1371600"/>
          </a:xfrm>
        </p:spPr>
        <p:txBody>
          <a:bodyPr>
            <a:normAutofit/>
          </a:bodyPr>
          <a:lstStyle/>
          <a:p>
            <a:r>
              <a:rPr kumimoji="1" lang="en-GB" altLang="ja-JP" sz="3300" dirty="0"/>
              <a:t>Sto je transform?</a:t>
            </a:r>
            <a:endParaRPr kumimoji="1" lang="ja-JP" altLang="en-US" sz="33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BF36F-646D-4E97-1BF2-FDA445A40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1140" y="3050494"/>
            <a:ext cx="9025846" cy="3281589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GB" altLang="ja-JP" sz="2800" dirty="0"/>
              <a:t> </a:t>
            </a:r>
            <a:r>
              <a:rPr kumimoji="1" lang="en-GB" altLang="ja-JP" sz="2800" dirty="0" err="1"/>
              <a:t>Osnovna</a:t>
            </a:r>
            <a:r>
              <a:rPr kumimoji="1" lang="en-GB" altLang="ja-JP" sz="2800" dirty="0"/>
              <a:t> </a:t>
            </a:r>
            <a:r>
              <a:rPr kumimoji="1" lang="en-GB" altLang="ja-JP" sz="2800" dirty="0" err="1"/>
              <a:t>komponenta</a:t>
            </a:r>
            <a:r>
              <a:rPr kumimoji="1" lang="en-GB" altLang="ja-JP" sz="2800" dirty="0"/>
              <a:t> </a:t>
            </a:r>
            <a:r>
              <a:rPr kumimoji="1" lang="en-GB" altLang="ja-JP" sz="2800" dirty="0" err="1"/>
              <a:t>svakog</a:t>
            </a:r>
            <a:r>
              <a:rPr kumimoji="1" lang="en-GB" altLang="ja-JP" sz="2800" dirty="0"/>
              <a:t> game </a:t>
            </a:r>
            <a:r>
              <a:rPr kumimoji="1" lang="en-GB" altLang="ja-JP" sz="2800" dirty="0" err="1"/>
              <a:t>objekta</a:t>
            </a:r>
            <a:endParaRPr kumimoji="1" lang="en-GB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GB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ja-JP" sz="2800" dirty="0">
                <a:effectLst/>
              </a:rPr>
              <a:t>Vector3 (x, y, z)</a:t>
            </a:r>
            <a:endParaRPr kumimoji="1" lang="en-GB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GB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ja-JP" sz="2800" dirty="0" err="1"/>
              <a:t>Automatski</a:t>
            </a:r>
            <a:r>
              <a:rPr lang="en-GB" altLang="ja-JP" sz="2800" dirty="0"/>
              <a:t> se </a:t>
            </a:r>
            <a:r>
              <a:rPr lang="en-GB" altLang="ja-JP" sz="2800" dirty="0" err="1"/>
              <a:t>dodjeluje</a:t>
            </a:r>
            <a:r>
              <a:rPr lang="en-GB" altLang="ja-JP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ja-JP" sz="2800" dirty="0"/>
              <a:t>Ne moze se </a:t>
            </a:r>
            <a:r>
              <a:rPr lang="en-GB" altLang="ja-JP" sz="2800" dirty="0" err="1"/>
              <a:t>izbrisati</a:t>
            </a:r>
            <a:endParaRPr lang="en-GB" altLang="ja-JP" sz="2800" dirty="0"/>
          </a:p>
          <a:p>
            <a:endParaRPr lang="en-GB" altLang="ja-JP" dirty="0"/>
          </a:p>
          <a:p>
            <a:endParaRPr lang="en-GB" altLang="ja-JP" dirty="0"/>
          </a:p>
          <a:p>
            <a:endParaRPr kumimoji="1" lang="en-GB" altLang="ja-JP" dirty="0"/>
          </a:p>
          <a:p>
            <a:endParaRPr lang="en-GB" altLang="ja-JP" dirty="0"/>
          </a:p>
          <a:p>
            <a:endParaRPr kumimoji="1" lang="en-GB" altLang="ja-JP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172E5-FD04-6556-F5D2-BD66AC32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1993" y="6332083"/>
            <a:ext cx="322567" cy="365125"/>
          </a:xfrm>
        </p:spPr>
        <p:txBody>
          <a:bodyPr/>
          <a:lstStyle/>
          <a:p>
            <a:fld id="{84D792B7-0397-C047-AE12-1A03F7E3DC8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0BFA774-9522-2532-F8AF-C982B76E1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863" y="3891771"/>
            <a:ext cx="5682997" cy="18749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E77D030-595B-A689-B499-070514A19B18}"/>
              </a:ext>
            </a:extLst>
          </p:cNvPr>
          <p:cNvSpPr txBox="1"/>
          <p:nvPr/>
        </p:nvSpPr>
        <p:spPr>
          <a:xfrm>
            <a:off x="9630406" y="5847636"/>
            <a:ext cx="2334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ja-JP" sz="1200" dirty="0">
                <a:solidFill>
                  <a:schemeClr val="tx1">
                    <a:lumMod val="65000"/>
                  </a:schemeClr>
                </a:solidFill>
              </a:rPr>
              <a:t>POGLED IZ INSPECTORA</a:t>
            </a:r>
            <a:endParaRPr kumimoji="1" lang="ja-JP" altLang="en-US" sz="12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59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FEC9-63B5-E764-5F69-EE389FC7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896" y="390877"/>
            <a:ext cx="5750834" cy="859972"/>
          </a:xfrm>
        </p:spPr>
        <p:txBody>
          <a:bodyPr/>
          <a:lstStyle/>
          <a:p>
            <a:r>
              <a:rPr lang="en-US" altLang="ja-JP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Sto transform </a:t>
            </a:r>
            <a:r>
              <a:rPr lang="en-US" altLang="ja-JP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sadrzi</a:t>
            </a:r>
            <a:r>
              <a:rPr lang="en-US" altLang="ja-JP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?</a:t>
            </a:r>
            <a:endParaRPr kumimoji="1" lang="ja-JP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51A14-DA68-2E0B-E28B-66A1FC20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30441" y="5959475"/>
            <a:ext cx="551167" cy="365125"/>
          </a:xfrm>
        </p:spPr>
        <p:txBody>
          <a:bodyPr/>
          <a:lstStyle/>
          <a:p>
            <a:fld id="{84D792B7-0397-C047-AE12-1A03F7E3DC8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 descr="A screenshot of a computer generated cube&#10;&#10;AI-generated content may be incorrect.">
            <a:extLst>
              <a:ext uri="{FF2B5EF4-FFF2-40B4-BE49-F238E27FC236}">
                <a16:creationId xmlns:a16="http://schemas.microsoft.com/office/drawing/2014/main" id="{3A62006D-35C3-5C67-6C3A-CF0AABADF8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285" b="-4"/>
          <a:stretch>
            <a:fillRect/>
          </a:stretch>
        </p:blipFill>
        <p:spPr>
          <a:xfrm>
            <a:off x="8367879" y="1730470"/>
            <a:ext cx="3059461" cy="26813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 descr="A screenshot of a computer generated cube">
            <a:extLst>
              <a:ext uri="{FF2B5EF4-FFF2-40B4-BE49-F238E27FC236}">
                <a16:creationId xmlns:a16="http://schemas.microsoft.com/office/drawing/2014/main" id="{F72E5F21-F02F-78FE-E8FC-8AE3771130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416" r="10861" b="5"/>
          <a:stretch>
            <a:fillRect/>
          </a:stretch>
        </p:blipFill>
        <p:spPr>
          <a:xfrm>
            <a:off x="793068" y="1760041"/>
            <a:ext cx="3031053" cy="26517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Picture 9" descr="A cube with colorful circles around it&#10;&#10;AI-generated content may be incorrect.">
            <a:extLst>
              <a:ext uri="{FF2B5EF4-FFF2-40B4-BE49-F238E27FC236}">
                <a16:creationId xmlns:a16="http://schemas.microsoft.com/office/drawing/2014/main" id="{5770EBF5-F517-C0DB-27EE-6FC223FD44B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866" b="-1"/>
          <a:stretch>
            <a:fillRect/>
          </a:stretch>
        </p:blipFill>
        <p:spPr>
          <a:xfrm>
            <a:off x="4566270" y="3429000"/>
            <a:ext cx="3059460" cy="26517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8F8B91-D855-3E7F-5D5C-3FA27FB74715}"/>
              </a:ext>
            </a:extLst>
          </p:cNvPr>
          <p:cNvSpPr txBox="1"/>
          <p:nvPr/>
        </p:nvSpPr>
        <p:spPr>
          <a:xfrm>
            <a:off x="1588685" y="4570214"/>
            <a:ext cx="14398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sz="2200" dirty="0"/>
              <a:t>POSITION</a:t>
            </a:r>
            <a:endParaRPr kumimoji="1" lang="ja-JP" altLang="en-US" sz="2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0A7C68-83BA-A94A-7AC8-EC40E02463ED}"/>
              </a:ext>
            </a:extLst>
          </p:cNvPr>
          <p:cNvSpPr txBox="1"/>
          <p:nvPr/>
        </p:nvSpPr>
        <p:spPr>
          <a:xfrm>
            <a:off x="5311971" y="2855691"/>
            <a:ext cx="15680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sz="2200" dirty="0"/>
              <a:t>ROTATION</a:t>
            </a:r>
            <a:endParaRPr kumimoji="1" lang="ja-JP" altLang="en-US" sz="2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2483AA-92FC-FE21-BAE8-D41EEA1E8790}"/>
              </a:ext>
            </a:extLst>
          </p:cNvPr>
          <p:cNvSpPr txBox="1"/>
          <p:nvPr/>
        </p:nvSpPr>
        <p:spPr>
          <a:xfrm>
            <a:off x="9375671" y="4570214"/>
            <a:ext cx="10438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sz="2200" dirty="0"/>
              <a:t>SCALE</a:t>
            </a:r>
            <a:endParaRPr kumimoji="1" lang="ja-JP" altLang="en-US" sz="2200" dirty="0"/>
          </a:p>
        </p:txBody>
      </p:sp>
    </p:spTree>
    <p:extLst>
      <p:ext uri="{BB962C8B-B14F-4D97-AF65-F5344CB8AC3E}">
        <p14:creationId xmlns:p14="http://schemas.microsoft.com/office/powerpoint/2010/main" val="92609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3F54-55AF-5453-D505-E466CC04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526" y="-391887"/>
            <a:ext cx="5318400" cy="1371600"/>
          </a:xfrm>
        </p:spPr>
        <p:txBody>
          <a:bodyPr>
            <a:normAutofit/>
          </a:bodyPr>
          <a:lstStyle/>
          <a:p>
            <a:pPr algn="ctr"/>
            <a:r>
              <a:rPr kumimoji="1" lang="en-GB" altLang="ja-JP" sz="3000" dirty="0"/>
              <a:t>Rotation I </a:t>
            </a:r>
            <a:r>
              <a:rPr lang="en-GB" altLang="ja-JP" sz="3200" dirty="0"/>
              <a:t>Quaternion</a:t>
            </a:r>
            <a:endParaRPr kumimoji="1" lang="ja-JP" altLang="en-US" sz="30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3BF3450-492C-7A33-2092-B37702463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617" r="12282"/>
          <a:stretch>
            <a:fillRect/>
          </a:stretch>
        </p:blipFill>
        <p:spPr>
          <a:xfrm>
            <a:off x="7248242" y="501565"/>
            <a:ext cx="4177751" cy="38636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1C219-C8DB-B28B-2AC8-9E2D0BAE4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76872" y="4669971"/>
            <a:ext cx="3549121" cy="1828800"/>
          </a:xfrm>
        </p:spPr>
        <p:txBody>
          <a:bodyPr/>
          <a:lstStyle/>
          <a:p>
            <a:r>
              <a:rPr kumimoji="1" lang="en-GB" altLang="ja-JP" dirty="0"/>
              <a:t>X – </a:t>
            </a:r>
            <a:r>
              <a:rPr kumimoji="1" lang="en-GB" altLang="ja-JP" dirty="0" err="1"/>
              <a:t>Naginjanje</a:t>
            </a:r>
            <a:r>
              <a:rPr kumimoji="1" lang="en-GB" altLang="ja-JP" dirty="0"/>
              <a:t> </a:t>
            </a:r>
            <a:r>
              <a:rPr kumimoji="1" lang="en-GB" altLang="ja-JP" dirty="0" err="1"/>
              <a:t>naprijed</a:t>
            </a:r>
            <a:r>
              <a:rPr kumimoji="1" lang="en-GB" altLang="ja-JP" dirty="0"/>
              <a:t> / </a:t>
            </a:r>
            <a:r>
              <a:rPr kumimoji="1" lang="en-GB" altLang="ja-JP" dirty="0" err="1"/>
              <a:t>nazad</a:t>
            </a:r>
            <a:r>
              <a:rPr kumimoji="1" lang="en-GB" altLang="ja-JP" dirty="0"/>
              <a:t> </a:t>
            </a:r>
          </a:p>
          <a:p>
            <a:r>
              <a:rPr lang="en-GB" altLang="ja-JP" dirty="0"/>
              <a:t>Y – </a:t>
            </a:r>
            <a:r>
              <a:rPr lang="en-GB" altLang="ja-JP" dirty="0" err="1"/>
              <a:t>Okretanje</a:t>
            </a:r>
            <a:r>
              <a:rPr lang="en-GB" altLang="ja-JP" dirty="0"/>
              <a:t> </a:t>
            </a:r>
            <a:r>
              <a:rPr lang="en-GB" altLang="ja-JP" dirty="0" err="1"/>
              <a:t>lijevo</a:t>
            </a:r>
            <a:r>
              <a:rPr lang="en-GB" altLang="ja-JP" dirty="0"/>
              <a:t> / </a:t>
            </a:r>
            <a:r>
              <a:rPr lang="en-GB" altLang="ja-JP" dirty="0" err="1"/>
              <a:t>desno</a:t>
            </a:r>
            <a:endParaRPr lang="en-GB" altLang="ja-JP" dirty="0"/>
          </a:p>
          <a:p>
            <a:r>
              <a:rPr kumimoji="1" lang="en-GB" altLang="ja-JP" dirty="0"/>
              <a:t>Z – </a:t>
            </a:r>
            <a:r>
              <a:rPr kumimoji="1" lang="en-GB" altLang="ja-JP" dirty="0" err="1"/>
              <a:t>naginjan</a:t>
            </a:r>
            <a:r>
              <a:rPr lang="en-GB" altLang="ja-JP" dirty="0" err="1"/>
              <a:t>je</a:t>
            </a:r>
            <a:r>
              <a:rPr lang="en-GB" altLang="ja-JP" dirty="0"/>
              <a:t> u </a:t>
            </a:r>
            <a:r>
              <a:rPr lang="en-GB" altLang="ja-JP" dirty="0" err="1"/>
              <a:t>stranu</a:t>
            </a:r>
            <a:endParaRPr kumimoji="1" lang="ja-JP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034E8-4FEE-517F-4BD3-57A8BC5BD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729B7A-0A18-54AC-9A8D-35BD474FD74A}"/>
              </a:ext>
            </a:extLst>
          </p:cNvPr>
          <p:cNvSpPr txBox="1"/>
          <p:nvPr/>
        </p:nvSpPr>
        <p:spPr>
          <a:xfrm>
            <a:off x="276150" y="1859702"/>
            <a:ext cx="43396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GB" altLang="ja-JP" sz="2500" dirty="0" err="1"/>
              <a:t>Transform.rotation</a:t>
            </a:r>
            <a:r>
              <a:rPr kumimoji="1" lang="en-GB" altLang="ja-JP" sz="2200" dirty="0"/>
              <a:t>		</a:t>
            </a:r>
            <a:endParaRPr kumimoji="1" lang="ja-JP" altLang="en-US" sz="2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619A4A-ED8B-B744-0DF2-31D6B09B4518}"/>
              </a:ext>
            </a:extLst>
          </p:cNvPr>
          <p:cNvSpPr txBox="1"/>
          <p:nvPr/>
        </p:nvSpPr>
        <p:spPr>
          <a:xfrm>
            <a:off x="276150" y="2835346"/>
            <a:ext cx="26661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GB" altLang="ja-JP" sz="2500" dirty="0"/>
              <a:t>Gimbal Lock  </a:t>
            </a:r>
            <a:endParaRPr kumimoji="1" lang="ja-JP" altLang="en-US" sz="2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D2D508-5159-CC51-D259-A2EAFEE129BA}"/>
              </a:ext>
            </a:extLst>
          </p:cNvPr>
          <p:cNvSpPr txBox="1"/>
          <p:nvPr/>
        </p:nvSpPr>
        <p:spPr>
          <a:xfrm>
            <a:off x="1130526" y="3216745"/>
            <a:ext cx="5040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dirty="0" err="1"/>
              <a:t>Dvije</a:t>
            </a:r>
            <a:r>
              <a:rPr kumimoji="1" lang="en-GB" altLang="ja-JP" dirty="0"/>
              <a:t> </a:t>
            </a:r>
            <a:r>
              <a:rPr kumimoji="1" lang="en-GB" altLang="ja-JP" dirty="0" err="1"/>
              <a:t>osi</a:t>
            </a:r>
            <a:r>
              <a:rPr kumimoji="1" lang="en-GB" altLang="ja-JP" dirty="0"/>
              <a:t> </a:t>
            </a:r>
            <a:r>
              <a:rPr kumimoji="1" lang="en-GB" altLang="ja-JP" dirty="0" err="1"/>
              <a:t>rotacije</a:t>
            </a:r>
            <a:r>
              <a:rPr kumimoji="1" lang="en-GB" altLang="ja-JP" dirty="0"/>
              <a:t> se </a:t>
            </a:r>
            <a:r>
              <a:rPr kumimoji="1" lang="en-GB" altLang="ja-JP" dirty="0" err="1"/>
              <a:t>poravnaju</a:t>
            </a:r>
            <a:r>
              <a:rPr kumimoji="1" lang="en-GB" altLang="ja-JP" dirty="0"/>
              <a:t> = </a:t>
            </a:r>
          </a:p>
          <a:p>
            <a:r>
              <a:rPr kumimoji="1" lang="en-GB" altLang="ja-JP" dirty="0" err="1"/>
              <a:t>nemogucnost</a:t>
            </a:r>
            <a:r>
              <a:rPr kumimoji="1" lang="en-GB" altLang="ja-JP" dirty="0"/>
              <a:t> </a:t>
            </a:r>
            <a:r>
              <a:rPr kumimoji="1" lang="en-GB" altLang="ja-JP" dirty="0" err="1"/>
              <a:t>izvodenja</a:t>
            </a:r>
            <a:r>
              <a:rPr kumimoji="1" lang="en-GB" altLang="ja-JP" dirty="0"/>
              <a:t> </a:t>
            </a:r>
            <a:r>
              <a:rPr kumimoji="1" lang="en-GB" altLang="ja-JP" dirty="0" err="1"/>
              <a:t>odredenih</a:t>
            </a:r>
            <a:r>
              <a:rPr kumimoji="1" lang="en-GB" altLang="ja-JP" dirty="0"/>
              <a:t> </a:t>
            </a:r>
            <a:r>
              <a:rPr kumimoji="1" lang="en-GB" altLang="ja-JP" dirty="0" err="1"/>
              <a:t>rotacija</a:t>
            </a:r>
            <a:endParaRPr kumimoji="1" lang="ja-JP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32631A-A343-6815-F78A-CD99C8068918}"/>
              </a:ext>
            </a:extLst>
          </p:cNvPr>
          <p:cNvSpPr txBox="1"/>
          <p:nvPr/>
        </p:nvSpPr>
        <p:spPr>
          <a:xfrm>
            <a:off x="359506" y="5068659"/>
            <a:ext cx="24994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GB" altLang="ja-JP" sz="2200" dirty="0" err="1"/>
              <a:t>Transform.Lerp</a:t>
            </a:r>
            <a:endParaRPr kumimoji="1" lang="ja-JP" altLang="en-US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85B779-CD47-8B50-0403-A50C42A56610}"/>
              </a:ext>
            </a:extLst>
          </p:cNvPr>
          <p:cNvSpPr txBox="1"/>
          <p:nvPr/>
        </p:nvSpPr>
        <p:spPr>
          <a:xfrm>
            <a:off x="1130526" y="5488660"/>
            <a:ext cx="6252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dirty="0" err="1"/>
              <a:t>Glatki</a:t>
            </a:r>
            <a:r>
              <a:rPr kumimoji="1" lang="en-GB" altLang="ja-JP" dirty="0"/>
              <a:t> </a:t>
            </a:r>
            <a:r>
              <a:rPr kumimoji="1" lang="en-GB" altLang="ja-JP" dirty="0" err="1"/>
              <a:t>prijelaz</a:t>
            </a:r>
            <a:r>
              <a:rPr kumimoji="1" lang="en-GB" altLang="ja-JP" dirty="0"/>
              <a:t> </a:t>
            </a:r>
            <a:r>
              <a:rPr kumimoji="1" lang="en-GB" altLang="ja-JP" dirty="0" err="1"/>
              <a:t>izmedu</a:t>
            </a:r>
            <a:r>
              <a:rPr kumimoji="1" lang="en-GB" altLang="ja-JP" dirty="0"/>
              <a:t> </a:t>
            </a:r>
            <a:r>
              <a:rPr kumimoji="1" lang="en-GB" altLang="ja-JP" dirty="0" err="1"/>
              <a:t>dvije</a:t>
            </a:r>
            <a:r>
              <a:rPr kumimoji="1" lang="en-GB" altLang="ja-JP" dirty="0"/>
              <a:t> </a:t>
            </a:r>
            <a:r>
              <a:rPr kumimoji="1" lang="en-GB" altLang="ja-JP" dirty="0" err="1"/>
              <a:t>vrijednosti</a:t>
            </a:r>
            <a:r>
              <a:rPr kumimoji="1" lang="en-GB" altLang="ja-JP" dirty="0"/>
              <a:t> </a:t>
            </a:r>
            <a:r>
              <a:rPr kumimoji="1" lang="en-GB" altLang="ja-JP" dirty="0" err="1"/>
              <a:t>tijekom</a:t>
            </a:r>
            <a:r>
              <a:rPr kumimoji="1" lang="en-GB" altLang="ja-JP" dirty="0"/>
              <a:t> </a:t>
            </a:r>
            <a:r>
              <a:rPr kumimoji="1" lang="en-GB" altLang="ja-JP" dirty="0" err="1"/>
              <a:t>vremena</a:t>
            </a:r>
            <a:endParaRPr kumimoji="1" lang="ja-JP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0E0E1A-31CB-33D9-EB5F-6AA318BC59D8}"/>
              </a:ext>
            </a:extLst>
          </p:cNvPr>
          <p:cNvSpPr txBox="1"/>
          <p:nvPr/>
        </p:nvSpPr>
        <p:spPr>
          <a:xfrm>
            <a:off x="3399653" y="4224670"/>
            <a:ext cx="33912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ja-JP" sz="2500" dirty="0" err="1"/>
              <a:t>Quaternion.Eluer</a:t>
            </a:r>
            <a:r>
              <a:rPr kumimoji="1" lang="en-GB" altLang="ja-JP" sz="2500" dirty="0"/>
              <a:t>(…)</a:t>
            </a:r>
            <a:endParaRPr kumimoji="1" lang="ja-JP" altLang="en-US" sz="25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B02ECD-0FD7-BDA5-6E6F-CD5540578BFD}"/>
              </a:ext>
            </a:extLst>
          </p:cNvPr>
          <p:cNvCxnSpPr>
            <a:cxnSpLocks/>
          </p:cNvCxnSpPr>
          <p:nvPr/>
        </p:nvCxnSpPr>
        <p:spPr>
          <a:xfrm>
            <a:off x="1888505" y="3957727"/>
            <a:ext cx="1511148" cy="431848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60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80CEC-AB14-A43D-230A-AF2195B08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6384" y="6035675"/>
            <a:ext cx="551167" cy="365125"/>
          </a:xfrm>
        </p:spPr>
        <p:txBody>
          <a:bodyPr/>
          <a:lstStyle/>
          <a:p>
            <a:fld id="{84D792B7-0397-C047-AE12-1A03F7E3DC83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E6F5E6-FBD4-3DFA-C150-E94CFE024D83}"/>
              </a:ext>
            </a:extLst>
          </p:cNvPr>
          <p:cNvSpPr txBox="1">
            <a:spLocks/>
          </p:cNvSpPr>
          <p:nvPr/>
        </p:nvSpPr>
        <p:spPr>
          <a:xfrm>
            <a:off x="2252946" y="489858"/>
            <a:ext cx="7686108" cy="137159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GB" altLang="ja-JP" sz="3500" dirty="0"/>
              <a:t>World space and Local space</a:t>
            </a:r>
            <a:endParaRPr lang="ja-JP" altLang="en-US" sz="35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B9A637-E7AC-ADFF-74F3-05720D66EEBA}"/>
              </a:ext>
            </a:extLst>
          </p:cNvPr>
          <p:cNvCxnSpPr>
            <a:cxnSpLocks/>
          </p:cNvCxnSpPr>
          <p:nvPr/>
        </p:nvCxnSpPr>
        <p:spPr>
          <a:xfrm>
            <a:off x="4332514" y="1600200"/>
            <a:ext cx="0" cy="2373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EAA45C7-02AE-12F1-2988-269C7D8B5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306" y="3845967"/>
            <a:ext cx="3429479" cy="227679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F626B70A-BB45-15D0-D24B-F520DC882AC8}"/>
              </a:ext>
            </a:extLst>
          </p:cNvPr>
          <p:cNvSpPr/>
          <p:nvPr/>
        </p:nvSpPr>
        <p:spPr>
          <a:xfrm>
            <a:off x="5357132" y="5262790"/>
            <a:ext cx="1477735" cy="76698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F9ECF7-D12F-0019-9C9B-F62A609D5796}"/>
              </a:ext>
            </a:extLst>
          </p:cNvPr>
          <p:cNvSpPr txBox="1"/>
          <p:nvPr/>
        </p:nvSpPr>
        <p:spPr>
          <a:xfrm>
            <a:off x="703483" y="2896997"/>
            <a:ext cx="309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GB" altLang="ja-JP" dirty="0"/>
              <a:t>(0, 0, 0) – </a:t>
            </a:r>
            <a:r>
              <a:rPr kumimoji="1" lang="en-GB" altLang="ja-JP" dirty="0" err="1"/>
              <a:t>Centar</a:t>
            </a:r>
            <a:r>
              <a:rPr kumimoji="1" lang="en-GB" altLang="ja-JP" dirty="0"/>
              <a:t> </a:t>
            </a:r>
            <a:r>
              <a:rPr kumimoji="1" lang="en-GB" altLang="ja-JP" dirty="0" err="1"/>
              <a:t>Svijeta</a:t>
            </a:r>
            <a:endParaRPr kumimoji="1" lang="ja-JP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F68110-3AED-2969-EAC7-5F2707D4C954}"/>
              </a:ext>
            </a:extLst>
          </p:cNvPr>
          <p:cNvSpPr txBox="1"/>
          <p:nvPr/>
        </p:nvSpPr>
        <p:spPr>
          <a:xfrm>
            <a:off x="333991" y="2102955"/>
            <a:ext cx="3837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GB" altLang="ja-JP" dirty="0" err="1"/>
              <a:t>Gdje</a:t>
            </a:r>
            <a:r>
              <a:rPr kumimoji="1" lang="en-GB" altLang="ja-JP" dirty="0"/>
              <a:t> se </a:t>
            </a:r>
            <a:r>
              <a:rPr kumimoji="1" lang="en-GB" altLang="ja-JP" dirty="0" err="1"/>
              <a:t>objekt</a:t>
            </a:r>
            <a:r>
              <a:rPr kumimoji="1" lang="en-GB" altLang="ja-JP" dirty="0"/>
              <a:t> </a:t>
            </a:r>
            <a:r>
              <a:rPr kumimoji="1" lang="en-GB" altLang="ja-JP" dirty="0" err="1"/>
              <a:t>nalazi</a:t>
            </a:r>
            <a:r>
              <a:rPr kumimoji="1" lang="en-GB" altLang="ja-JP" dirty="0"/>
              <a:t> </a:t>
            </a:r>
            <a:r>
              <a:rPr kumimoji="1" lang="en-GB" altLang="ja-JP" dirty="0" err="1"/>
              <a:t>na</a:t>
            </a:r>
            <a:r>
              <a:rPr kumimoji="1" lang="en-GB" altLang="ja-JP" dirty="0"/>
              <a:t> </a:t>
            </a:r>
            <a:r>
              <a:rPr kumimoji="1" lang="en-GB" altLang="ja-JP" dirty="0" err="1"/>
              <a:t>Sceni</a:t>
            </a:r>
            <a:endParaRPr kumimoji="1" lang="ja-JP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DB3066-8F47-BCA6-FD98-FAE2A73B7969}"/>
              </a:ext>
            </a:extLst>
          </p:cNvPr>
          <p:cNvSpPr txBox="1"/>
          <p:nvPr/>
        </p:nvSpPr>
        <p:spPr>
          <a:xfrm>
            <a:off x="4797306" y="2102955"/>
            <a:ext cx="612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GB" altLang="ja-JP" dirty="0" err="1"/>
              <a:t>Gdje</a:t>
            </a:r>
            <a:r>
              <a:rPr kumimoji="1" lang="en-GB" altLang="ja-JP" dirty="0"/>
              <a:t> se object </a:t>
            </a:r>
            <a:r>
              <a:rPr kumimoji="1" lang="en-GB" altLang="ja-JP" dirty="0" err="1"/>
              <a:t>nalazi</a:t>
            </a:r>
            <a:r>
              <a:rPr kumimoji="1" lang="en-GB" altLang="ja-JP" dirty="0"/>
              <a:t> u </a:t>
            </a:r>
            <a:r>
              <a:rPr kumimoji="1" lang="en-GB" altLang="ja-JP" dirty="0" err="1"/>
              <a:t>odnostu</a:t>
            </a:r>
            <a:r>
              <a:rPr kumimoji="1" lang="en-GB" altLang="ja-JP" dirty="0"/>
              <a:t> </a:t>
            </a:r>
            <a:r>
              <a:rPr kumimoji="1" lang="en-GB" altLang="ja-JP" dirty="0" err="1"/>
              <a:t>na</a:t>
            </a:r>
            <a:r>
              <a:rPr kumimoji="1" lang="en-GB" altLang="ja-JP" dirty="0"/>
              <a:t> parent </a:t>
            </a:r>
            <a:r>
              <a:rPr kumimoji="1" lang="en-GB" altLang="ja-JP" dirty="0" err="1"/>
              <a:t>objekt</a:t>
            </a:r>
            <a:endParaRPr kumimoji="1" lang="ja-JP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341466-298F-E707-5E59-02B54A8D870B}"/>
              </a:ext>
            </a:extLst>
          </p:cNvPr>
          <p:cNvSpPr txBox="1"/>
          <p:nvPr/>
        </p:nvSpPr>
        <p:spPr>
          <a:xfrm>
            <a:off x="4739597" y="2896997"/>
            <a:ext cx="623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GB" altLang="ja-JP" dirty="0"/>
              <a:t>Position, rotation, scale </a:t>
            </a:r>
            <a:r>
              <a:rPr kumimoji="1" lang="en-GB" altLang="ja-JP" dirty="0" err="1"/>
              <a:t>unutar</a:t>
            </a:r>
            <a:r>
              <a:rPr kumimoji="1" lang="en-GB" altLang="ja-JP" dirty="0"/>
              <a:t> </a:t>
            </a:r>
            <a:r>
              <a:rPr kumimoji="1" lang="en-GB" altLang="ja-JP" dirty="0" err="1"/>
              <a:t>svog</a:t>
            </a:r>
            <a:r>
              <a:rPr kumimoji="1" lang="en-GB" altLang="ja-JP" dirty="0"/>
              <a:t> </a:t>
            </a:r>
            <a:r>
              <a:rPr kumimoji="1" lang="en-GB" altLang="ja-JP" dirty="0" err="1"/>
              <a:t>lokalnog</a:t>
            </a:r>
            <a:r>
              <a:rPr kumimoji="1" lang="en-GB" altLang="ja-JP" dirty="0"/>
              <a:t> </a:t>
            </a:r>
            <a:r>
              <a:rPr kumimoji="1" lang="en-GB" altLang="ja-JP" dirty="0" err="1"/>
              <a:t>okvira</a:t>
            </a:r>
            <a:r>
              <a:rPr kumimoji="1" lang="en-GB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0483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17D0-05BA-A01B-0ABC-6E37F737F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317" y="-342900"/>
            <a:ext cx="9471365" cy="1905000"/>
          </a:xfrm>
        </p:spPr>
        <p:txBody>
          <a:bodyPr/>
          <a:lstStyle/>
          <a:p>
            <a:r>
              <a:rPr kumimoji="1" lang="en-GB" altLang="ja-JP" dirty="0" err="1"/>
              <a:t>TranSform</a:t>
            </a:r>
            <a:r>
              <a:rPr lang="en-GB" altLang="ja-JP" dirty="0"/>
              <a:t> (VELIKO T) / </a:t>
            </a:r>
            <a:r>
              <a:rPr lang="en-GB" altLang="ja-JP" dirty="0" err="1"/>
              <a:t>TRAnsform</a:t>
            </a:r>
            <a:r>
              <a:rPr lang="en-GB" altLang="ja-JP" dirty="0"/>
              <a:t> (</a:t>
            </a:r>
            <a:r>
              <a:rPr lang="en-GB" altLang="ja-JP" dirty="0" err="1"/>
              <a:t>malo</a:t>
            </a:r>
            <a:r>
              <a:rPr lang="en-GB" altLang="ja-JP" dirty="0"/>
              <a:t> t)</a:t>
            </a:r>
            <a:endParaRPr kumimoji="1" lang="ja-JP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1955C-3BB4-BC84-2971-BE2455DD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792B7-0397-C047-AE12-1A03F7E3DC83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ABFE72-EED0-2B86-9002-B3E83E82085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96000" y="1562100"/>
            <a:ext cx="0" cy="4501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B4314EC-DE9A-9976-20E5-120CF1ED3CA2}"/>
              </a:ext>
            </a:extLst>
          </p:cNvPr>
          <p:cNvSpPr txBox="1"/>
          <p:nvPr/>
        </p:nvSpPr>
        <p:spPr>
          <a:xfrm>
            <a:off x="990606" y="1970313"/>
            <a:ext cx="44304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ja-JP" sz="2500" dirty="0"/>
              <a:t>Class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5B0305-453D-33C1-1D07-059D7A300721}"/>
              </a:ext>
            </a:extLst>
          </p:cNvPr>
          <p:cNvSpPr txBox="1"/>
          <p:nvPr/>
        </p:nvSpPr>
        <p:spPr>
          <a:xfrm>
            <a:off x="6369574" y="1970313"/>
            <a:ext cx="46155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ja-JP" sz="2500" dirty="0"/>
              <a:t>Property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043D8B-466B-5658-12A1-451597706B5C}"/>
              </a:ext>
            </a:extLst>
          </p:cNvPr>
          <p:cNvCxnSpPr>
            <a:cxnSpLocks/>
          </p:cNvCxnSpPr>
          <p:nvPr/>
        </p:nvCxnSpPr>
        <p:spPr>
          <a:xfrm>
            <a:off x="718457" y="2590800"/>
            <a:ext cx="106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B28B62-0377-AA3F-8430-D82812249610}"/>
              </a:ext>
            </a:extLst>
          </p:cNvPr>
          <p:cNvCxnSpPr>
            <a:cxnSpLocks/>
          </p:cNvCxnSpPr>
          <p:nvPr/>
        </p:nvCxnSpPr>
        <p:spPr>
          <a:xfrm>
            <a:off x="761999" y="3712028"/>
            <a:ext cx="106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98C8E8-C3A2-DCD1-E991-047165A3C087}"/>
              </a:ext>
            </a:extLst>
          </p:cNvPr>
          <p:cNvCxnSpPr>
            <a:cxnSpLocks/>
          </p:cNvCxnSpPr>
          <p:nvPr/>
        </p:nvCxnSpPr>
        <p:spPr>
          <a:xfrm>
            <a:off x="892628" y="5029199"/>
            <a:ext cx="106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2DF479-E10B-2941-7E72-4F5B390E0D31}"/>
              </a:ext>
            </a:extLst>
          </p:cNvPr>
          <p:cNvSpPr txBox="1"/>
          <p:nvPr/>
        </p:nvSpPr>
        <p:spPr>
          <a:xfrm>
            <a:off x="990606" y="2955470"/>
            <a:ext cx="415690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sz="2500" dirty="0" err="1"/>
              <a:t>Sve</a:t>
            </a:r>
            <a:r>
              <a:rPr kumimoji="1" lang="en-GB" altLang="ja-JP" sz="2500" dirty="0"/>
              <a:t> </a:t>
            </a:r>
            <a:r>
              <a:rPr kumimoji="1" lang="en-GB" altLang="ja-JP" sz="2500" dirty="0" err="1"/>
              <a:t>sto</a:t>
            </a:r>
            <a:r>
              <a:rPr kumimoji="1" lang="en-GB" altLang="ja-JP" sz="2500" dirty="0"/>
              <a:t> </a:t>
            </a:r>
            <a:r>
              <a:rPr kumimoji="1" lang="en-GB" altLang="ja-JP" sz="2500" dirty="0" err="1"/>
              <a:t>objekt</a:t>
            </a:r>
            <a:r>
              <a:rPr kumimoji="1" lang="en-GB" altLang="ja-JP" sz="2500" dirty="0"/>
              <a:t> MOZE </a:t>
            </a:r>
            <a:r>
              <a:rPr kumimoji="1" lang="en-GB" altLang="ja-JP" sz="2500" dirty="0" err="1"/>
              <a:t>imati</a:t>
            </a:r>
            <a:endParaRPr kumimoji="1" lang="en-GB" altLang="ja-JP" sz="25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C6D833-A11B-87CD-1D2A-33315FE9C9C2}"/>
              </a:ext>
            </a:extLst>
          </p:cNvPr>
          <p:cNvSpPr txBox="1"/>
          <p:nvPr/>
        </p:nvSpPr>
        <p:spPr>
          <a:xfrm>
            <a:off x="990606" y="4176724"/>
            <a:ext cx="4924746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sz="2500" dirty="0" err="1"/>
              <a:t>Sadrzi</a:t>
            </a:r>
            <a:r>
              <a:rPr kumimoji="1" lang="en-GB" altLang="ja-JP" sz="2500" dirty="0"/>
              <a:t> </a:t>
            </a:r>
            <a:r>
              <a:rPr kumimoji="1" lang="en-GB" altLang="ja-JP" sz="2500" dirty="0" err="1"/>
              <a:t>informaciju</a:t>
            </a:r>
            <a:r>
              <a:rPr kumimoji="1" lang="en-GB" altLang="ja-JP" sz="2500" dirty="0"/>
              <a:t> o </a:t>
            </a:r>
            <a:r>
              <a:rPr kumimoji="1" lang="en-GB" altLang="ja-JP" sz="2500" dirty="0" err="1"/>
              <a:t>transformu</a:t>
            </a:r>
            <a:endParaRPr kumimoji="1" lang="ja-JP" altLang="en-US" sz="2500" dirty="0"/>
          </a:p>
          <a:p>
            <a:endParaRPr kumimoji="1" lang="ja-JP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78648C-AD29-2EB6-B168-5AF9F7D04B64}"/>
              </a:ext>
            </a:extLst>
          </p:cNvPr>
          <p:cNvSpPr txBox="1"/>
          <p:nvPr/>
        </p:nvSpPr>
        <p:spPr>
          <a:xfrm>
            <a:off x="6369574" y="2957975"/>
            <a:ext cx="4732386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sz="2500" dirty="0" err="1"/>
              <a:t>Sve</a:t>
            </a:r>
            <a:r>
              <a:rPr kumimoji="1" lang="en-GB" altLang="ja-JP" sz="2500" dirty="0"/>
              <a:t> </a:t>
            </a:r>
            <a:r>
              <a:rPr kumimoji="1" lang="en-GB" altLang="ja-JP" sz="2500" dirty="0" err="1"/>
              <a:t>sto</a:t>
            </a:r>
            <a:r>
              <a:rPr kumimoji="1" lang="en-GB" altLang="ja-JP" sz="2500" dirty="0"/>
              <a:t> object TRENUTNO </a:t>
            </a:r>
            <a:r>
              <a:rPr kumimoji="1" lang="en-GB" altLang="ja-JP" sz="2500" dirty="0" err="1"/>
              <a:t>ima</a:t>
            </a:r>
            <a:endParaRPr kumimoji="1" lang="en-GB" altLang="ja-JP" sz="2500" dirty="0"/>
          </a:p>
          <a:p>
            <a:endParaRPr kumimoji="1" lang="ja-JP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B41218-B33A-9648-6598-9F4B9F8652B9}"/>
              </a:ext>
            </a:extLst>
          </p:cNvPr>
          <p:cNvSpPr txBox="1"/>
          <p:nvPr/>
        </p:nvSpPr>
        <p:spPr>
          <a:xfrm>
            <a:off x="6369574" y="3984363"/>
            <a:ext cx="434766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ja-JP" sz="2500" dirty="0" err="1"/>
              <a:t>Varijabla</a:t>
            </a:r>
            <a:r>
              <a:rPr kumimoji="1" lang="en-GB" altLang="ja-JP" sz="2500" dirty="0"/>
              <a:t> </a:t>
            </a:r>
            <a:r>
              <a:rPr kumimoji="1" lang="en-GB" altLang="ja-JP" sz="2500" dirty="0" err="1"/>
              <a:t>definirana</a:t>
            </a:r>
            <a:r>
              <a:rPr kumimoji="1" lang="en-GB" altLang="ja-JP" sz="2500" dirty="0"/>
              <a:t> </a:t>
            </a:r>
            <a:r>
              <a:rPr kumimoji="1" lang="en-GB" altLang="ja-JP" sz="2500" dirty="0" err="1"/>
              <a:t>unutar</a:t>
            </a:r>
            <a:endParaRPr kumimoji="1" lang="en-GB" altLang="ja-JP" sz="2500" dirty="0"/>
          </a:p>
          <a:p>
            <a:r>
              <a:rPr kumimoji="1" lang="en-GB" altLang="ja-JP" sz="2500" dirty="0"/>
              <a:t> Transform </a:t>
            </a:r>
            <a:r>
              <a:rPr kumimoji="1" lang="en-GB" altLang="ja-JP" sz="2500" dirty="0" err="1"/>
              <a:t>klase</a:t>
            </a:r>
            <a:endParaRPr kumimoji="1" lang="en-GB" altLang="ja-JP" sz="25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151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9FBE-0FF9-EFC4-27E9-EBE1D8507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035" y="436208"/>
            <a:ext cx="6533016" cy="1371599"/>
          </a:xfrm>
        </p:spPr>
        <p:txBody>
          <a:bodyPr>
            <a:normAutofit/>
          </a:bodyPr>
          <a:lstStyle/>
          <a:p>
            <a:r>
              <a:rPr kumimoji="1" lang="en-GB" altLang="ja-JP" sz="3500" dirty="0" err="1"/>
              <a:t>Zasto</a:t>
            </a:r>
            <a:r>
              <a:rPr kumimoji="1" lang="en-GB" altLang="ja-JP" sz="3500" dirty="0"/>
              <a:t> je transform </a:t>
            </a:r>
            <a:r>
              <a:rPr kumimoji="1" lang="en-GB" altLang="ja-JP" sz="3500" dirty="0" err="1"/>
              <a:t>bitan</a:t>
            </a:r>
            <a:r>
              <a:rPr kumimoji="1" lang="en-GB" altLang="ja-JP" sz="3500" dirty="0"/>
              <a:t>?</a:t>
            </a:r>
            <a:endParaRPr kumimoji="1" lang="ja-JP" altLang="en-US" sz="35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2921A-0E9D-7BD5-9FDD-71E18BBBF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5333" y="2121155"/>
            <a:ext cx="5977848" cy="900404"/>
          </a:xfrm>
        </p:spPr>
        <p:txBody>
          <a:bodyPr>
            <a:normAutofit/>
          </a:bodyPr>
          <a:lstStyle/>
          <a:p>
            <a:r>
              <a:rPr kumimoji="1" lang="en-GB" altLang="ja-JP" sz="3000" dirty="0"/>
              <a:t>Bez Transform ne </a:t>
            </a:r>
            <a:r>
              <a:rPr kumimoji="1" lang="en-GB" altLang="ja-JP" sz="3000" dirty="0" err="1"/>
              <a:t>mozemo</a:t>
            </a:r>
            <a:r>
              <a:rPr kumimoji="1" lang="en-GB" altLang="ja-JP" sz="3000" dirty="0"/>
              <a:t> :</a:t>
            </a:r>
          </a:p>
          <a:p>
            <a:endParaRPr kumimoji="1" lang="ja-JP" alt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63649-24A1-4A5A-2512-6C6ED266B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73984" y="6166303"/>
            <a:ext cx="551167" cy="365125"/>
          </a:xfrm>
        </p:spPr>
        <p:txBody>
          <a:bodyPr/>
          <a:lstStyle/>
          <a:p>
            <a:fld id="{84D792B7-0397-C047-AE12-1A03F7E3DC8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537D27-1634-AD62-9EFF-7A1E08F729BF}"/>
              </a:ext>
            </a:extLst>
          </p:cNvPr>
          <p:cNvSpPr txBox="1"/>
          <p:nvPr/>
        </p:nvSpPr>
        <p:spPr>
          <a:xfrm>
            <a:off x="7380514" y="3755571"/>
            <a:ext cx="3555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GB" altLang="ja-JP" dirty="0" err="1"/>
              <a:t>Pomaknuti</a:t>
            </a:r>
            <a:r>
              <a:rPr kumimoji="1" lang="en-GB" altLang="ja-JP" dirty="0"/>
              <a:t> </a:t>
            </a:r>
            <a:r>
              <a:rPr kumimoji="1" lang="en-GB" altLang="ja-JP" dirty="0" err="1"/>
              <a:t>objekte</a:t>
            </a:r>
            <a:r>
              <a:rPr kumimoji="1" lang="en-GB" altLang="ja-JP" dirty="0"/>
              <a:t> </a:t>
            </a:r>
            <a:r>
              <a:rPr kumimoji="1" lang="en-GB" altLang="ja-JP" dirty="0" err="1"/>
              <a:t>kroz</a:t>
            </a:r>
            <a:r>
              <a:rPr kumimoji="1" lang="en-GB" altLang="ja-JP" dirty="0"/>
              <a:t> </a:t>
            </a:r>
            <a:r>
              <a:rPr kumimoji="1" lang="en-GB" altLang="ja-JP" dirty="0" err="1"/>
              <a:t>kod</a:t>
            </a:r>
            <a:endParaRPr kumimoji="1" lang="ja-JP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7F0A99-20D7-D62A-5235-9F7F00F3EB3E}"/>
              </a:ext>
            </a:extLst>
          </p:cNvPr>
          <p:cNvSpPr txBox="1"/>
          <p:nvPr/>
        </p:nvSpPr>
        <p:spPr>
          <a:xfrm>
            <a:off x="6444342" y="5323114"/>
            <a:ext cx="500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GB" altLang="ja-JP" dirty="0" err="1"/>
              <a:t>Detektirati</a:t>
            </a:r>
            <a:r>
              <a:rPr kumimoji="1" lang="en-GB" altLang="ja-JP" dirty="0"/>
              <a:t> </a:t>
            </a:r>
            <a:r>
              <a:rPr kumimoji="1" lang="en-GB" altLang="ja-JP" dirty="0" err="1"/>
              <a:t>gdje</a:t>
            </a:r>
            <a:r>
              <a:rPr kumimoji="1" lang="en-GB" altLang="ja-JP" dirty="0"/>
              <a:t> se object </a:t>
            </a:r>
            <a:r>
              <a:rPr kumimoji="1" lang="en-GB" altLang="ja-JP" dirty="0" err="1"/>
              <a:t>nalazi</a:t>
            </a:r>
            <a:r>
              <a:rPr kumimoji="1" lang="en-GB" altLang="ja-JP" dirty="0"/>
              <a:t> </a:t>
            </a:r>
            <a:r>
              <a:rPr kumimoji="1" lang="en-GB" altLang="ja-JP" dirty="0" err="1"/>
              <a:t>na</a:t>
            </a:r>
            <a:r>
              <a:rPr kumimoji="1" lang="en-GB" altLang="ja-JP" dirty="0"/>
              <a:t> </a:t>
            </a:r>
            <a:r>
              <a:rPr kumimoji="1" lang="en-GB" altLang="ja-JP" dirty="0" err="1"/>
              <a:t>sceni</a:t>
            </a:r>
            <a:endParaRPr kumimoji="1" lang="ja-JP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273657-CC19-0BC6-C9A0-645926226E66}"/>
              </a:ext>
            </a:extLst>
          </p:cNvPr>
          <p:cNvSpPr txBox="1"/>
          <p:nvPr/>
        </p:nvSpPr>
        <p:spPr>
          <a:xfrm>
            <a:off x="2049296" y="5692838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GB" altLang="ja-JP" dirty="0" err="1"/>
              <a:t>Postaviti</a:t>
            </a:r>
            <a:r>
              <a:rPr kumimoji="1" lang="en-GB" altLang="ja-JP" dirty="0"/>
              <a:t> </a:t>
            </a:r>
            <a:r>
              <a:rPr kumimoji="1" lang="en-GB" altLang="ja-JP" dirty="0" err="1"/>
              <a:t>kameru</a:t>
            </a:r>
            <a:endParaRPr kumimoji="1" lang="ja-JP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B8B527-1B6B-EF79-3ACE-B1274F16279E}"/>
              </a:ext>
            </a:extLst>
          </p:cNvPr>
          <p:cNvSpPr txBox="1"/>
          <p:nvPr/>
        </p:nvSpPr>
        <p:spPr>
          <a:xfrm>
            <a:off x="636342" y="4468586"/>
            <a:ext cx="580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GB" altLang="ja-JP" dirty="0" err="1"/>
              <a:t>Postaviti</a:t>
            </a:r>
            <a:r>
              <a:rPr kumimoji="1" lang="en-GB" altLang="ja-JP" dirty="0"/>
              <a:t> parent/child </a:t>
            </a:r>
            <a:r>
              <a:rPr kumimoji="1" lang="en-GB" altLang="ja-JP" dirty="0" err="1"/>
              <a:t>odnoste</a:t>
            </a:r>
            <a:r>
              <a:rPr kumimoji="1" lang="en-GB" altLang="ja-JP" dirty="0"/>
              <a:t> </a:t>
            </a:r>
            <a:r>
              <a:rPr kumimoji="1" lang="en-GB" altLang="ja-JP" dirty="0" err="1"/>
              <a:t>medu</a:t>
            </a:r>
            <a:r>
              <a:rPr kumimoji="1" lang="en-GB" altLang="ja-JP" dirty="0"/>
              <a:t> </a:t>
            </a:r>
            <a:r>
              <a:rPr kumimoji="1" lang="en-GB" altLang="ja-JP" dirty="0" err="1"/>
              <a:t>objektima</a:t>
            </a:r>
            <a:r>
              <a:rPr kumimoji="1" lang="en-GB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9887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C28D2-D406-B1D1-9C6B-16F1FD832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27" y="1230085"/>
            <a:ext cx="5553301" cy="4887686"/>
          </a:xfrm>
        </p:spPr>
        <p:txBody>
          <a:bodyPr>
            <a:normAutofit/>
          </a:bodyPr>
          <a:lstStyle/>
          <a:p>
            <a:r>
              <a:rPr kumimoji="1" lang="en-GB" altLang="ja-JP" dirty="0"/>
              <a:t>I tried to explain Quaternion to my </a:t>
            </a:r>
            <a:r>
              <a:rPr kumimoji="1" lang="en-GB" altLang="ja-JP" dirty="0" err="1"/>
              <a:t>GameObject</a:t>
            </a:r>
            <a:r>
              <a:rPr lang="en-GB" altLang="ja-JP" dirty="0"/>
              <a:t>…..</a:t>
            </a:r>
            <a:br>
              <a:rPr lang="en-GB" altLang="ja-JP" dirty="0"/>
            </a:br>
            <a:r>
              <a:rPr lang="en-GB" altLang="ja-JP" dirty="0"/>
              <a:t>			</a:t>
            </a:r>
            <a:br>
              <a:rPr lang="en-GB" altLang="ja-JP" dirty="0"/>
            </a:br>
            <a:r>
              <a:rPr lang="en-GB" altLang="ja-JP" dirty="0"/>
              <a:t>	     …But it just said, “You’re going in circles!”.</a:t>
            </a:r>
            <a:endParaRPr kumimoji="1" lang="ja-JP" alt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518861C-E61E-57B6-55DD-4E4299F4FC35}"/>
              </a:ext>
            </a:extLst>
          </p:cNvPr>
          <p:cNvSpPr txBox="1">
            <a:spLocks/>
          </p:cNvSpPr>
          <p:nvPr/>
        </p:nvSpPr>
        <p:spPr>
          <a:xfrm>
            <a:off x="9688286" y="250373"/>
            <a:ext cx="2699657" cy="892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en-GB" altLang="ja-JP" dirty="0"/>
              <a:t>Hvala! </a:t>
            </a:r>
            <a:endParaRPr lang="ja-JP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04394B-8848-FC19-B840-1FEF11BAC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221" y="2688772"/>
            <a:ext cx="5332547" cy="375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08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9262BC-C013-4067-8A15-9DCD1281E34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7B04EA5-0343-4579-A177-61682A6D2E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AEB05A-1290-41EF-A3CD-520462C3FF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231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Gill Sans Nova Light</vt:lpstr>
      <vt:lpstr>Mesh</vt:lpstr>
      <vt:lpstr>Transform                                                             UNITY ENGINE</vt:lpstr>
      <vt:lpstr>Sto je transform?</vt:lpstr>
      <vt:lpstr>Sto transform sadrzi?</vt:lpstr>
      <vt:lpstr>Rotation I Quaternion</vt:lpstr>
      <vt:lpstr>PowerPoint Presentation</vt:lpstr>
      <vt:lpstr>TranSform (VELIKO T) / TRAnsform (malo t)</vt:lpstr>
      <vt:lpstr>Zasto je transform bitan?</vt:lpstr>
      <vt:lpstr>I tried to explain Quaternion to my GameObject…..           …But it just said, “You’re going in circles!”.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ＳＴＯＪＡＮＯＶ ＥＭＩＬＹ</cp:lastModifiedBy>
  <cp:revision>7</cp:revision>
  <dcterms:created xsi:type="dcterms:W3CDTF">2022-09-08T06:38:04Z</dcterms:created>
  <dcterms:modified xsi:type="dcterms:W3CDTF">2025-07-02T00:19:55Z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