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  <p:sldId id="265" r:id="rId8"/>
    <p:sldId id="266" r:id="rId9"/>
    <p:sldId id="263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7FA"/>
    <a:srgbClr val="F4F5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altLang="en-US" sz="6000" b="1" dirty="0">
                <a:latin typeface="Mongolian Baiti" panose="03000500000000000000" charset="0"/>
                <a:cs typeface="Mongolian Baiti" panose="03000500000000000000" charset="0"/>
              </a:rPr>
              <a:t>GAMIFIKACIJA</a:t>
            </a:r>
            <a:endParaRPr lang="hr-HR" altLang="en-US" sz="6000" b="1" dirty="0">
              <a:latin typeface="Mongolian Baiti" panose="03000500000000000000" charset="0"/>
              <a:cs typeface="Mongolian Baiti" panose="0300050000000000000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485140"/>
            <a:ext cx="10972800" cy="5657850"/>
          </a:xfrm>
        </p:spPr>
        <p:txBody>
          <a:bodyPr/>
          <a:p>
            <a:r>
              <a:rPr lang="hr-HR" altLang="en-US"/>
              <a:t>Gamifikacija je tehnika koja primjenjuje elemente </a:t>
            </a:r>
            <a:endParaRPr lang="hr-HR" altLang="en-US"/>
          </a:p>
          <a:p>
            <a:pPr marL="0" indent="0">
              <a:buNone/>
            </a:pPr>
            <a:r>
              <a:rPr lang="hr-HR" altLang="en-US"/>
              <a:t>    igara u okruženjima koja ne pripadaju igrama</a:t>
            </a:r>
            <a:endParaRPr lang="hr-HR" altLang="en-US"/>
          </a:p>
          <a:p>
            <a:pPr marL="0" indent="0">
              <a:buNone/>
            </a:pPr>
            <a:endParaRPr lang="hr-HR" altLang="en-US"/>
          </a:p>
          <a:p>
            <a:pPr>
              <a:buFont typeface="Arial" panose="020B0604020202020204" pitchFamily="34" charset="0"/>
              <a:buChar char="•"/>
            </a:pPr>
            <a:r>
              <a:rPr lang="hr-HR" altLang="en-US"/>
              <a:t>Primjer: zaposlenici skupljaju bodove koje mijenjaju za slobodne dane</a:t>
            </a:r>
            <a:endParaRPr lang="hr-HR" altLang="en-US"/>
          </a:p>
          <a:p>
            <a:pPr marL="0" indent="0">
              <a:buNone/>
            </a:pPr>
            <a:endParaRPr lang="hr-HR" altLang="en-US"/>
          </a:p>
          <a:p>
            <a:pPr>
              <a:buFont typeface="Arial" panose="020B0604020202020204" pitchFamily="34" charset="0"/>
              <a:buChar char="•"/>
            </a:pPr>
            <a:r>
              <a:rPr lang="hr-HR" altLang="en-US"/>
              <a:t>Koristi se u da bi se motiviralo sudjelovanje, angažman i odanost.</a:t>
            </a:r>
            <a:endParaRPr lang="hr-HR" altLang="en-US"/>
          </a:p>
          <a:p>
            <a:pPr>
              <a:buFont typeface="Arial" panose="020B0604020202020204" pitchFamily="34" charset="0"/>
              <a:buChar char="•"/>
            </a:pPr>
            <a:endParaRPr lang="hr-HR" altLang="en-US"/>
          </a:p>
          <a:p>
            <a:pPr>
              <a:buFont typeface="Arial" panose="020B0604020202020204" pitchFamily="34" charset="0"/>
              <a:buChar char="•"/>
            </a:pPr>
            <a:r>
              <a:rPr lang="hr-HR" altLang="en-US"/>
              <a:t>Također se </a:t>
            </a:r>
            <a:r>
              <a:rPr lang="hr-HR" altLang="en-US">
                <a:sym typeface="+mn-ea"/>
              </a:rPr>
              <a:t>koristi kako bi se riješili problemi</a:t>
            </a:r>
            <a:endParaRPr lang="hr-HR" altLang="en-US"/>
          </a:p>
          <a:p>
            <a:pPr>
              <a:buFont typeface="Arial" panose="020B0604020202020204" pitchFamily="34" charset="0"/>
              <a:buChar char="•"/>
            </a:pPr>
            <a:endParaRPr lang="hr-HR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hr-HR" altLang="en-US"/>
              <a:t>GAMIFIKACIJA U PRAKSI</a:t>
            </a:r>
            <a:endParaRPr lang="hr-H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hr-HR" altLang="en-US"/>
              <a:t>T</a:t>
            </a:r>
            <a:r>
              <a:rPr lang="en-US"/>
              <a:t>emelji</a:t>
            </a:r>
            <a:r>
              <a:rPr lang="hr-HR" altLang="en-US"/>
              <a:t> se</a:t>
            </a:r>
            <a:r>
              <a:rPr lang="en-US"/>
              <a:t> na različitim mehanizmima igre za koje je dokazano da motiviraju i angažiraju korisnike</a:t>
            </a:r>
            <a:endParaRPr lang="en-US"/>
          </a:p>
          <a:p>
            <a:endParaRPr lang="en-US"/>
          </a:p>
          <a:p>
            <a:r>
              <a:rPr lang="hr-HR" altLang="en-US"/>
              <a:t>Najbitnije je znati cilj tvrtke koja želi provesti gamifikaciju</a:t>
            </a:r>
            <a:endParaRPr lang="hr-HR" altLang="en-US"/>
          </a:p>
          <a:p>
            <a:endParaRPr lang="hr-HR" altLang="en-US"/>
          </a:p>
          <a:p>
            <a:r>
              <a:rPr lang="hr-HR" altLang="en-US"/>
              <a:t>Tvrtke unošenjem elemenata igara u marketinške kampanje, potrošačke proizvode i internetske aplikacije, povećavaju angažman i lojalnost kupaca.</a:t>
            </a:r>
            <a:endParaRPr lang="hr-HR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23240"/>
            <a:ext cx="10972800" cy="5604510"/>
          </a:xfrm>
        </p:spPr>
        <p:txBody>
          <a:bodyPr/>
          <a:p>
            <a:r>
              <a:rPr lang="en-US"/>
              <a:t>Gamifikacija tvrtkama pruža obilje podataka o ponašanju kupaca i vrijednih uvida u aktivnosti kupaca.</a:t>
            </a:r>
            <a:endParaRPr lang="en-US"/>
          </a:p>
          <a:p>
            <a:endParaRPr lang="en-US"/>
          </a:p>
          <a:p>
            <a:r>
              <a:rPr lang="hr-HR" altLang="en-US"/>
              <a:t>Zaposlenici</a:t>
            </a:r>
            <a:r>
              <a:rPr lang="en-US"/>
              <a:t> </a:t>
            </a:r>
            <a:r>
              <a:rPr lang="hr-HR" altLang="en-US"/>
              <a:t>mogu</a:t>
            </a:r>
            <a:r>
              <a:rPr lang="en-US"/>
              <a:t> prat</a:t>
            </a:r>
            <a:r>
              <a:rPr lang="hr-HR" altLang="en-US"/>
              <a:t>iti</a:t>
            </a:r>
            <a:r>
              <a:rPr lang="en-US"/>
              <a:t> vlastiti učinak, postavljaj</a:t>
            </a:r>
            <a:r>
              <a:rPr lang="hr-HR" altLang="en-US"/>
              <a:t>ti</a:t>
            </a:r>
            <a:r>
              <a:rPr lang="en-US"/>
              <a:t> ciljeve i uključ</a:t>
            </a:r>
            <a:r>
              <a:rPr lang="hr-HR" altLang="en-US"/>
              <a:t>iti</a:t>
            </a:r>
            <a:r>
              <a:rPr lang="en-US"/>
              <a:t> se u prijateljsko nadmetanje koje može poboljšati radno okruženje </a:t>
            </a:r>
            <a:r>
              <a:rPr lang="hr-HR" altLang="en-US"/>
              <a:t>i</a:t>
            </a:r>
            <a:r>
              <a:rPr lang="en-US"/>
              <a:t> poslovne performanse. </a:t>
            </a:r>
            <a:endParaRPr lang="en-US"/>
          </a:p>
          <a:p>
            <a:endParaRPr lang="en-US"/>
          </a:p>
          <a:p>
            <a:r>
              <a:rPr lang="hr-HR" altLang="en-US"/>
              <a:t>P</a:t>
            </a:r>
            <a:r>
              <a:rPr lang="en-US"/>
              <a:t>ot</a:t>
            </a:r>
            <a:r>
              <a:rPr lang="hr-HR" altLang="en-US"/>
              <a:t>icanje</a:t>
            </a:r>
            <a:r>
              <a:rPr lang="en-US"/>
              <a:t> zaposlenik</a:t>
            </a:r>
            <a:r>
              <a:rPr lang="hr-HR" altLang="en-US"/>
              <a:t>a</a:t>
            </a:r>
            <a:r>
              <a:rPr lang="en-US"/>
              <a:t> da daju sve od sebe i pružiti im nagrade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hr-HR" altLang="en-US"/>
              <a:t>GAMIFIKACIJA U STVARNOM SVIJETU</a:t>
            </a:r>
            <a:endParaRPr lang="hr-H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7198995" cy="4953000"/>
          </a:xfrm>
        </p:spPr>
        <p:txBody>
          <a:bodyPr/>
          <a:p>
            <a:r>
              <a:rPr lang="hr-HR" altLang="en-US"/>
              <a:t>Starbucks</a:t>
            </a:r>
            <a:endParaRPr lang="hr-HR" altLang="en-US"/>
          </a:p>
          <a:p>
            <a:pPr marL="0" indent="0">
              <a:buNone/>
            </a:pPr>
            <a:r>
              <a:rPr lang="hr-HR" altLang="en-US"/>
              <a:t>    - u lancu kave Starbucks dobivate zlatne zvijezde svaki put kad koristite njihovu aplikaciju za plaćanje</a:t>
            </a:r>
            <a:endParaRPr lang="hr-HR" altLang="en-US"/>
          </a:p>
          <a:p>
            <a:pPr marL="0" indent="0">
              <a:buNone/>
            </a:pPr>
            <a:endParaRPr lang="hr-HR" altLang="en-US"/>
          </a:p>
          <a:p>
            <a:pPr marL="0" indent="0">
              <a:buNone/>
            </a:pPr>
            <a:r>
              <a:rPr lang="hr-HR" altLang="en-US"/>
              <a:t>    - nagrada: bespatna kava</a:t>
            </a:r>
            <a:endParaRPr lang="hr-HR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rcRect t="-877" r="52691"/>
          <a:stretch>
            <a:fillRect/>
          </a:stretch>
        </p:blipFill>
        <p:spPr>
          <a:xfrm>
            <a:off x="8598535" y="1174750"/>
            <a:ext cx="2983865" cy="54121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230" y="3846830"/>
            <a:ext cx="2543175" cy="2575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hr-HR" altLang="en-US"/>
              <a:t>KFC</a:t>
            </a:r>
            <a:endParaRPr lang="hr-HR" altLang="en-US"/>
          </a:p>
          <a:p>
            <a:pPr marL="0" indent="0">
              <a:buNone/>
            </a:pPr>
            <a:r>
              <a:rPr lang="hr-HR" altLang="en-US"/>
              <a:t>      - KFC Japan su kreirali marketinšku kampanju kako bi motivirali kupce da isprobaju novo jelo u njihovom meniju</a:t>
            </a:r>
            <a:endParaRPr lang="hr-HR" altLang="en-US"/>
          </a:p>
          <a:p>
            <a:pPr marL="0" indent="0">
              <a:buNone/>
            </a:pPr>
            <a:endParaRPr lang="hr-HR" altLang="en-US"/>
          </a:p>
          <a:p>
            <a:pPr marL="0" indent="0">
              <a:buNone/>
            </a:pPr>
            <a:r>
              <a:rPr lang="hr-HR" altLang="en-US"/>
              <a:t>	</a:t>
            </a:r>
            <a:endParaRPr lang="hr-HR" altLang="en-US"/>
          </a:p>
        </p:txBody>
      </p:sp>
      <p:pic>
        <p:nvPicPr>
          <p:cNvPr id="2" name="Content Placeholder 1"/>
          <p:cNvPicPr>
            <a:picLocks noChangeAspect="1"/>
          </p:cNvPicPr>
          <p:nvPr>
            <p:ph sz="half" idx="2"/>
          </p:nvPr>
        </p:nvPicPr>
        <p:blipFill>
          <a:blip r:embed="rId1"/>
          <a:srcRect l="10856" t="6521" r="11034" b="8937"/>
          <a:stretch>
            <a:fillRect/>
          </a:stretch>
        </p:blipFill>
        <p:spPr>
          <a:xfrm>
            <a:off x="7326630" y="1425575"/>
            <a:ext cx="2245360" cy="4702175"/>
          </a:xfrm>
          <a:prstGeom prst="round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hr-HR" altLang="en-US"/>
              <a:t>NIKE+</a:t>
            </a:r>
            <a:endParaRPr lang="hr-HR" altLang="en-US"/>
          </a:p>
          <a:p>
            <a:pPr marL="0" indent="0">
              <a:buNone/>
            </a:pPr>
            <a:r>
              <a:rPr lang="hr-HR" altLang="en-US"/>
              <a:t>        - aplikacija koja prati aktivnosti korisnika</a:t>
            </a:r>
            <a:endParaRPr lang="hr-HR" altLang="en-US"/>
          </a:p>
          <a:p>
            <a:pPr marL="0" indent="0">
              <a:buNone/>
            </a:pPr>
            <a:r>
              <a:rPr lang="hr-HR" altLang="en-US"/>
              <a:t>      </a:t>
            </a:r>
            <a:endParaRPr lang="hr-HR" altLang="en-US"/>
          </a:p>
          <a:p>
            <a:pPr marL="0" indent="0">
              <a:buNone/>
            </a:pPr>
            <a:r>
              <a:rPr lang="hr-HR" altLang="en-US"/>
              <a:t>	- pohranjuje sve podatke i napretke</a:t>
            </a:r>
            <a:endParaRPr lang="hr-HR" altLang="en-US"/>
          </a:p>
          <a:p>
            <a:pPr marL="0" indent="0">
              <a:buNone/>
            </a:pPr>
            <a:endParaRPr lang="hr-HR" altLang="en-US"/>
          </a:p>
          <a:p>
            <a:pPr marL="0" indent="0">
              <a:buNone/>
            </a:pPr>
            <a:r>
              <a:rPr lang="hr-HR" altLang="en-US"/>
              <a:t>        	- povezivanje sa prijateljima i ostalim korisnicima</a:t>
            </a:r>
            <a:endParaRPr lang="hr-HR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97600" y="1983740"/>
            <a:ext cx="5384800" cy="3333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hr-HR" altLang="en-US"/>
              <a:t>RIZIK GAMIFIKACIJE</a:t>
            </a:r>
            <a:endParaRPr lang="hr-H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722610" cy="4953000"/>
          </a:xfrm>
        </p:spPr>
        <p:txBody>
          <a:bodyPr/>
          <a:p>
            <a:r>
              <a:rPr lang="hr-HR" altLang="en-US"/>
              <a:t>Korisno i često uspješno, ali može imati i nedostatke</a:t>
            </a:r>
            <a:endParaRPr lang="hr-HR" altLang="en-US"/>
          </a:p>
          <a:p>
            <a:endParaRPr lang="hr-HR" altLang="en-US"/>
          </a:p>
          <a:p>
            <a:r>
              <a:rPr lang="hr-HR" altLang="en-US"/>
              <a:t>Loša gamifikacija = distrakcija s drugih prioriteta</a:t>
            </a:r>
            <a:endParaRPr lang="hr-HR" altLang="en-US"/>
          </a:p>
          <a:p>
            <a:pPr marL="0" indent="0">
              <a:buNone/>
            </a:pPr>
            <a:r>
              <a:rPr lang="hr-HR" altLang="en-US"/>
              <a:t>                                = izgubljeni vrijeme i novac</a:t>
            </a:r>
            <a:endParaRPr lang="hr-HR" altLang="en-US"/>
          </a:p>
          <a:p>
            <a:pPr marL="0" indent="0">
              <a:buNone/>
            </a:pPr>
            <a:r>
              <a:rPr lang="hr-HR" altLang="en-US"/>
              <a:t>				= sukobi</a:t>
            </a:r>
            <a:endParaRPr lang="hr-HR" altLang="en-US"/>
          </a:p>
          <a:p>
            <a:pPr marL="0" indent="0">
              <a:buNone/>
            </a:pPr>
            <a:endParaRPr lang="hr-HR" altLang="en-US"/>
          </a:p>
          <a:p>
            <a:pPr marL="0" indent="0">
              <a:buNone/>
            </a:pPr>
            <a:endParaRPr lang="hr-HR" altLang="en-US"/>
          </a:p>
          <a:p>
            <a:pPr marL="0" indent="0">
              <a:buNone/>
            </a:pPr>
            <a:r>
              <a:rPr lang="hr-HR" altLang="en-US"/>
              <a:t>                            </a:t>
            </a:r>
            <a:endParaRPr lang="hr-HR" alt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9600" y="4241800"/>
            <a:ext cx="4072255" cy="21634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62630" y="596900"/>
            <a:ext cx="5483860" cy="5483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1622</Words>
  <Application>WPS Presentation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Mongolian Baiti</vt:lpstr>
      <vt:lpstr>Microsoft YaHei</vt:lpstr>
      <vt:lpstr>Arial Unicode MS</vt:lpstr>
      <vt:lpstr>Calibri</vt:lpstr>
      <vt:lpstr>Gear Drives</vt:lpstr>
      <vt:lpstr>GAMIFIKACIJA</vt:lpstr>
      <vt:lpstr>PowerPoint 演示文稿</vt:lpstr>
      <vt:lpstr>GAMIFIKACIJA U PRAKSI</vt:lpstr>
      <vt:lpstr>PowerPoint 演示文稿</vt:lpstr>
      <vt:lpstr>GAMIFIKACIJA U STVARNOM SVIJETU</vt:lpstr>
      <vt:lpstr>PowerPoint 演示文稿</vt:lpstr>
      <vt:lpstr>PowerPoint 演示文稿</vt:lpstr>
      <vt:lpstr>RIZIK GAMIFIKACIJE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PISMO</cp:lastModifiedBy>
  <cp:revision>8</cp:revision>
  <dcterms:created xsi:type="dcterms:W3CDTF">2021-04-07T15:56:00Z</dcterms:created>
  <dcterms:modified xsi:type="dcterms:W3CDTF">2021-04-09T07:19:30Z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1033-11.2.0.10078</vt:lpwstr>
  </property>
</Properties>
</file>