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3" r:id="rId3"/>
    <p:sldId id="353" r:id="rId4"/>
    <p:sldId id="354" r:id="rId5"/>
    <p:sldId id="355" r:id="rId6"/>
    <p:sldId id="356" r:id="rId7"/>
    <p:sldId id="359" r:id="rId8"/>
    <p:sldId id="357" r:id="rId9"/>
    <p:sldId id="35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2818" autoAdjust="0"/>
  </p:normalViewPr>
  <p:slideViewPr>
    <p:cSldViewPr snapToGrid="0" snapToObjects="1">
      <p:cViewPr varScale="1">
        <p:scale>
          <a:sx n="115" d="100"/>
          <a:sy n="115" d="100"/>
        </p:scale>
        <p:origin x="1688" y="184"/>
      </p:cViewPr>
      <p:guideLst/>
    </p:cSldViewPr>
  </p:slideViewPr>
  <p:outlineViewPr>
    <p:cViewPr>
      <p:scale>
        <a:sx n="33" d="100"/>
        <a:sy n="33" d="100"/>
      </p:scale>
      <p:origin x="-8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0F40-B883-5C42-9BAD-C1D23EDFCEFC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81BB-E6B8-0C4F-AB72-161071D97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84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3EE1-FCCB-46EE-B4BE-992E8E59E21F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226E-C7A5-4E78-91E7-542FA14EA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3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62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1166-9992-A545-86BA-1808F02BFA7B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C09A-B6F2-3B44-B228-A0E261A0F560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0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2067-162D-484D-89A0-D8A096647AA4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C23D-4A2C-184D-B3B6-91FE9FEA1949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2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DA64-45EA-1B49-8B46-C673757D1BC4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5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2FCA-220C-C94B-A39D-D3235EC8F981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4DBB-4727-3541-B706-46EEF47AB7F3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1DE2-2BCD-F649-94E5-537223368B82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98C7-0FE6-BB41-A5C3-10308CFC7F7D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1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E0B4-1EC1-F24D-B45B-0D2C75B1C301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2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B0AC-55A5-164E-8AB8-97D4DAF4922D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0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9DD2-03FD-B84F-9A3B-8F6F74BF176F}" type="datetime1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890" y="1122363"/>
            <a:ext cx="8370277" cy="2387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Deep Transfer Learning for Person Re-id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err="1"/>
              <a:t>Mengyue</a:t>
            </a:r>
            <a:r>
              <a:rPr lang="en-US" altLang="zh-CN" b="1" dirty="0"/>
              <a:t> </a:t>
            </a:r>
            <a:r>
              <a:rPr lang="en-US" altLang="zh-CN" b="1" dirty="0" err="1"/>
              <a:t>Geng</a:t>
            </a:r>
            <a:r>
              <a:rPr lang="en-US" altLang="zh-CN" b="1" dirty="0"/>
              <a:t> </a:t>
            </a:r>
            <a:r>
              <a:rPr lang="en-US" altLang="zh-CN" b="1" dirty="0" err="1"/>
              <a:t>Yaowei</a:t>
            </a:r>
            <a:r>
              <a:rPr lang="en-US" altLang="zh-CN" b="1" dirty="0"/>
              <a:t> Wang Tao Xiang </a:t>
            </a:r>
            <a:r>
              <a:rPr lang="en-US" altLang="zh-CN" b="1" dirty="0" err="1"/>
              <a:t>Yonghong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Tian</a:t>
            </a:r>
            <a:endParaRPr lang="en-US" altLang="zh-CN" b="1" dirty="0" smtClean="0"/>
          </a:p>
          <a:p>
            <a:r>
              <a:rPr kumimoji="1" lang="en-US" altLang="zh-CN" b="1" dirty="0" err="1" smtClean="0"/>
              <a:t>Arxiv</a:t>
            </a:r>
            <a:r>
              <a:rPr kumimoji="1" lang="en-US" altLang="zh-CN" b="1" dirty="0" smtClean="0"/>
              <a:t> 2016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报告人 陈伟航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Thank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You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4176"/>
            <a:ext cx="7886700" cy="758283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Transfer Learning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8146"/>
            <a:ext cx="7886700" cy="48388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旧数据训练得到的分类器，在新的数据上重新训练，从而在新数据上取得比较好的表现，新数据与旧数据有相似的地方，但具有不同的分布。</a:t>
            </a:r>
          </a:p>
          <a:p>
            <a:endParaRPr lang="en-US" altLang="zh-CN" dirty="0"/>
          </a:p>
        </p:txBody>
      </p:sp>
      <p:sp>
        <p:nvSpPr>
          <p:cNvPr id="17" name="流程图: 多文档 16"/>
          <p:cNvSpPr/>
          <p:nvPr/>
        </p:nvSpPr>
        <p:spPr>
          <a:xfrm>
            <a:off x="532442" y="4652301"/>
            <a:ext cx="1351897" cy="118570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</a:t>
            </a:r>
            <a:r>
              <a:rPr lang="en-US" altLang="zh-CN" dirty="0" err="1" smtClean="0"/>
              <a:t>DataSet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597230" y="4461383"/>
            <a:ext cx="1376624" cy="1376624"/>
          </a:xfrm>
          <a:prstGeom prst="ellipse">
            <a:avLst/>
          </a:prstGeom>
          <a:solidFill>
            <a:srgbClr val="C00000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Image</a:t>
            </a:r>
          </a:p>
          <a:p>
            <a:pPr algn="ctr"/>
            <a:r>
              <a:rPr lang="en-US" altLang="zh-CN" sz="1600" dirty="0" smtClean="0"/>
              <a:t>Classifier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4683889" y="4461383"/>
            <a:ext cx="1376624" cy="1376624"/>
          </a:xfrm>
          <a:prstGeom prst="ellipse">
            <a:avLst/>
          </a:prstGeom>
          <a:solidFill>
            <a:schemeClr val="accent6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Pretrain</a:t>
            </a:r>
            <a:r>
              <a:rPr lang="en-US" altLang="zh-CN" dirty="0" smtClean="0"/>
              <a:t> Model</a:t>
            </a:r>
            <a:endParaRPr lang="zh-CN" altLang="en-US" dirty="0"/>
          </a:p>
        </p:txBody>
      </p:sp>
      <p:sp>
        <p:nvSpPr>
          <p:cNvPr id="22" name="流程图: 多文档 21"/>
          <p:cNvSpPr/>
          <p:nvPr/>
        </p:nvSpPr>
        <p:spPr>
          <a:xfrm>
            <a:off x="2621957" y="2936721"/>
            <a:ext cx="1351897" cy="118570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</a:p>
          <a:p>
            <a:pPr algn="ctr"/>
            <a:r>
              <a:rPr lang="en-US" altLang="zh-CN" dirty="0" err="1" smtClean="0"/>
              <a:t>DataSet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1949382" y="4988921"/>
            <a:ext cx="582805" cy="321547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02795" y="4619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</a:t>
            </a:r>
          </a:p>
        </p:txBody>
      </p:sp>
      <p:sp>
        <p:nvSpPr>
          <p:cNvPr id="25" name="右箭头 24"/>
          <p:cNvSpPr/>
          <p:nvPr/>
        </p:nvSpPr>
        <p:spPr>
          <a:xfrm>
            <a:off x="4057357" y="4978808"/>
            <a:ext cx="582805" cy="321547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044423">
            <a:off x="4197023" y="4004177"/>
            <a:ext cx="582805" cy="321547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00500" y="361095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Fine tune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768144" y="4461383"/>
            <a:ext cx="1376624" cy="1376624"/>
          </a:xfrm>
          <a:prstGeom prst="ellipse">
            <a:avLst/>
          </a:prstGeom>
          <a:solidFill>
            <a:schemeClr val="accent6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TargetModel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6089131" y="4978808"/>
            <a:ext cx="582805" cy="321547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6339" y="585351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ImageNet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Fine tuning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069080" cy="4351338"/>
          </a:xfrm>
        </p:spPr>
        <p:txBody>
          <a:bodyPr/>
          <a:lstStyle/>
          <a:p>
            <a:r>
              <a:rPr lang="zh-CN" altLang="en-US" dirty="0"/>
              <a:t>移</a:t>
            </a:r>
            <a:r>
              <a:rPr lang="zh-CN" altLang="en-US" dirty="0" smtClean="0"/>
              <a:t>除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分类层</a:t>
            </a:r>
            <a:endParaRPr lang="en-US" altLang="zh-CN" dirty="0" smtClean="0"/>
          </a:p>
          <a:p>
            <a:r>
              <a:rPr lang="zh-CN" altLang="en-US" dirty="0"/>
              <a:t>换</a:t>
            </a:r>
            <a:r>
              <a:rPr lang="zh-CN" altLang="en-US" dirty="0" smtClean="0"/>
              <a:t>成与目标数据集输出维数相同的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oftmax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冻结靠近输入的卷积层</a:t>
            </a:r>
            <a:endParaRPr lang="en-US" altLang="zh-CN" dirty="0" smtClean="0"/>
          </a:p>
          <a:p>
            <a:r>
              <a:rPr lang="zh-CN" altLang="en-US" dirty="0" smtClean="0"/>
              <a:t>以较高的学习率训练分类层</a:t>
            </a:r>
            <a:endParaRPr lang="en-US" altLang="zh-CN" dirty="0" smtClean="0"/>
          </a:p>
          <a:p>
            <a:r>
              <a:rPr lang="zh-CN" altLang="en-US" dirty="0"/>
              <a:t>以很低的学习率微调剩下的卷积</a:t>
            </a:r>
            <a:r>
              <a:rPr lang="zh-CN" altLang="en-US" dirty="0" smtClean="0"/>
              <a:t>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33362"/>
            <a:ext cx="4276725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86400" y="483577"/>
            <a:ext cx="3028950" cy="544330"/>
          </a:xfrm>
          <a:prstGeom prst="rect">
            <a:avLst/>
          </a:prstGeom>
          <a:solidFill>
            <a:schemeClr val="accent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86400" y="2725615"/>
            <a:ext cx="3028950" cy="3253154"/>
          </a:xfrm>
          <a:prstGeom prst="rect">
            <a:avLst/>
          </a:prstGeom>
          <a:solidFill>
            <a:schemeClr val="accent6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6400" y="1581425"/>
            <a:ext cx="3028950" cy="1047962"/>
          </a:xfrm>
          <a:prstGeom prst="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Deep Transfer Learning for Person Re-id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955"/>
            <a:ext cx="7886700" cy="388067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2615" y="204596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GoogleNet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InceptionV1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5092" y="2936631"/>
            <a:ext cx="1090246" cy="1327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11815" y="171338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Multi loss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5378" y="596855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Two step fine tune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Unsupervised Transfer Learning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52001"/>
            <a:ext cx="2942628" cy="7473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Self-training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39964" y="2865346"/>
            <a:ext cx="879231" cy="2763960"/>
          </a:xfrm>
          <a:prstGeom prst="roundRect">
            <a:avLst/>
          </a:prstGeom>
          <a:noFill/>
          <a:ln w="19050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4072" y="3079536"/>
            <a:ext cx="219808" cy="219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4072" y="3504742"/>
            <a:ext cx="219808" cy="21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74072" y="3929948"/>
            <a:ext cx="219808" cy="2198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74072" y="435515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69676" y="4780360"/>
            <a:ext cx="219808" cy="21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69676" y="5205566"/>
            <a:ext cx="219808" cy="2198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01682" y="2865346"/>
            <a:ext cx="879231" cy="2763960"/>
          </a:xfrm>
          <a:prstGeom prst="roundRect">
            <a:avLst/>
          </a:prstGeom>
          <a:noFill/>
          <a:ln w="19050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35790" y="3079536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35790" y="3504742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635790" y="3929948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635790" y="4355154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31394" y="4780360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31394" y="5205566"/>
            <a:ext cx="219808" cy="219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1" idx="2"/>
            <a:endCxn id="7" idx="6"/>
          </p:cNvCxnSpPr>
          <p:nvPr/>
        </p:nvCxnSpPr>
        <p:spPr>
          <a:xfrm flipH="1">
            <a:off x="1393880" y="3189440"/>
            <a:ext cx="1241910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2"/>
            <a:endCxn id="7" idx="6"/>
          </p:cNvCxnSpPr>
          <p:nvPr/>
        </p:nvCxnSpPr>
        <p:spPr>
          <a:xfrm flipH="1">
            <a:off x="1393880" y="3614646"/>
            <a:ext cx="124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2"/>
            <a:endCxn id="6" idx="6"/>
          </p:cNvCxnSpPr>
          <p:nvPr/>
        </p:nvCxnSpPr>
        <p:spPr>
          <a:xfrm flipH="1" flipV="1">
            <a:off x="1393880" y="3189440"/>
            <a:ext cx="1241910" cy="85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2"/>
            <a:endCxn id="9" idx="6"/>
          </p:cNvCxnSpPr>
          <p:nvPr/>
        </p:nvCxnSpPr>
        <p:spPr>
          <a:xfrm flipH="1" flipV="1">
            <a:off x="1393880" y="4039852"/>
            <a:ext cx="1241910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2"/>
            <a:endCxn id="12" idx="6"/>
          </p:cNvCxnSpPr>
          <p:nvPr/>
        </p:nvCxnSpPr>
        <p:spPr>
          <a:xfrm flipH="1">
            <a:off x="1389484" y="4890264"/>
            <a:ext cx="1241910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12" idx="6"/>
          </p:cNvCxnSpPr>
          <p:nvPr/>
        </p:nvCxnSpPr>
        <p:spPr>
          <a:xfrm flipH="1">
            <a:off x="1389484" y="5315470"/>
            <a:ext cx="124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1026" y="572990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Similarity from Deep Model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989508" y="2899508"/>
            <a:ext cx="879231" cy="2763960"/>
            <a:chOff x="4569801" y="2899508"/>
            <a:chExt cx="879231" cy="2763960"/>
          </a:xfrm>
        </p:grpSpPr>
        <p:sp>
          <p:nvSpPr>
            <p:cNvPr id="40" name="圆角矩形 39"/>
            <p:cNvSpPr/>
            <p:nvPr/>
          </p:nvSpPr>
          <p:spPr>
            <a:xfrm>
              <a:off x="4569801" y="2899508"/>
              <a:ext cx="879231" cy="2763960"/>
            </a:xfrm>
            <a:prstGeom prst="roundRect">
              <a:avLst/>
            </a:prstGeom>
            <a:noFill/>
            <a:ln w="19050">
              <a:solidFill>
                <a:srgbClr val="9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903909" y="3113698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903909" y="3538904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903909" y="3964110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03909" y="4389316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899513" y="4814522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899513" y="5239728"/>
              <a:ext cx="219808" cy="2198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11663" y="2899508"/>
            <a:ext cx="879231" cy="2763960"/>
            <a:chOff x="4569801" y="2899508"/>
            <a:chExt cx="879231" cy="2763960"/>
          </a:xfrm>
        </p:grpSpPr>
        <p:sp>
          <p:nvSpPr>
            <p:cNvPr id="49" name="圆角矩形 48"/>
            <p:cNvSpPr/>
            <p:nvPr/>
          </p:nvSpPr>
          <p:spPr>
            <a:xfrm>
              <a:off x="4569801" y="2899508"/>
              <a:ext cx="879231" cy="2763960"/>
            </a:xfrm>
            <a:prstGeom prst="roundRect">
              <a:avLst/>
            </a:prstGeom>
            <a:noFill/>
            <a:ln w="19050">
              <a:solidFill>
                <a:srgbClr val="9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03909" y="3113698"/>
              <a:ext cx="219808" cy="2198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03909" y="3538904"/>
              <a:ext cx="219808" cy="2198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903909" y="3964110"/>
              <a:ext cx="219808" cy="2198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03909" y="4389316"/>
              <a:ext cx="219808" cy="2198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899513" y="4814522"/>
              <a:ext cx="219808" cy="2198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899513" y="5239728"/>
              <a:ext cx="219808" cy="219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箭头连接符 64"/>
          <p:cNvCxnSpPr>
            <a:stCxn id="41" idx="6"/>
            <a:endCxn id="50" idx="2"/>
          </p:cNvCxnSpPr>
          <p:nvPr/>
        </p:nvCxnSpPr>
        <p:spPr>
          <a:xfrm>
            <a:off x="4543424" y="3223602"/>
            <a:ext cx="120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6" idx="6"/>
            <a:endCxn id="54" idx="2"/>
          </p:cNvCxnSpPr>
          <p:nvPr/>
        </p:nvCxnSpPr>
        <p:spPr>
          <a:xfrm flipV="1">
            <a:off x="4539028" y="4924426"/>
            <a:ext cx="1202347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2" idx="6"/>
            <a:endCxn id="52" idx="2"/>
          </p:cNvCxnSpPr>
          <p:nvPr/>
        </p:nvCxnSpPr>
        <p:spPr>
          <a:xfrm>
            <a:off x="4543424" y="3648808"/>
            <a:ext cx="1202347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3" idx="6"/>
            <a:endCxn id="53" idx="2"/>
          </p:cNvCxnSpPr>
          <p:nvPr/>
        </p:nvCxnSpPr>
        <p:spPr>
          <a:xfrm>
            <a:off x="4543424" y="4074014"/>
            <a:ext cx="1202347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4" idx="6"/>
            <a:endCxn id="51" idx="2"/>
          </p:cNvCxnSpPr>
          <p:nvPr/>
        </p:nvCxnSpPr>
        <p:spPr>
          <a:xfrm flipV="1">
            <a:off x="4543424" y="3648808"/>
            <a:ext cx="1202347" cy="85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5" idx="6"/>
            <a:endCxn id="55" idx="2"/>
          </p:cNvCxnSpPr>
          <p:nvPr/>
        </p:nvCxnSpPr>
        <p:spPr>
          <a:xfrm>
            <a:off x="4539028" y="4924426"/>
            <a:ext cx="1202347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7970227" y="2888274"/>
            <a:ext cx="879231" cy="2763960"/>
          </a:xfrm>
          <a:prstGeom prst="roundRect">
            <a:avLst/>
          </a:prstGeom>
          <a:noFill/>
          <a:ln w="19050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8304335" y="3102464"/>
            <a:ext cx="219808" cy="219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304335" y="3527670"/>
            <a:ext cx="219808" cy="21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304335" y="3952876"/>
            <a:ext cx="219808" cy="2198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8304335" y="43780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299939" y="4803288"/>
            <a:ext cx="219808" cy="21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299939" y="5228494"/>
            <a:ext cx="219808" cy="2198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6662368" y="2890716"/>
            <a:ext cx="879231" cy="2763960"/>
          </a:xfrm>
          <a:prstGeom prst="roundRect">
            <a:avLst/>
          </a:prstGeom>
          <a:noFill/>
          <a:ln w="19050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996476" y="3527670"/>
            <a:ext cx="219808" cy="2198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6996476" y="4805241"/>
            <a:ext cx="219808" cy="2198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996476" y="3955318"/>
            <a:ext cx="219808" cy="2198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996476" y="5214573"/>
            <a:ext cx="219808" cy="2198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007465" y="4389316"/>
            <a:ext cx="219808" cy="2198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007463" y="3102464"/>
            <a:ext cx="219808" cy="219808"/>
          </a:xfrm>
          <a:prstGeom prst="ellipse">
            <a:avLst/>
          </a:prstGeom>
          <a:solidFill>
            <a:srgbClr val="7030A0">
              <a:alpha val="58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80" idx="2"/>
            <a:endCxn id="94" idx="6"/>
          </p:cNvCxnSpPr>
          <p:nvPr/>
        </p:nvCxnSpPr>
        <p:spPr>
          <a:xfrm flipH="1">
            <a:off x="7216284" y="3212368"/>
            <a:ext cx="1088051" cy="42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1" idx="2"/>
            <a:endCxn id="95" idx="6"/>
          </p:cNvCxnSpPr>
          <p:nvPr/>
        </p:nvCxnSpPr>
        <p:spPr>
          <a:xfrm flipH="1">
            <a:off x="7216284" y="3637574"/>
            <a:ext cx="1088051" cy="127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2" idx="2"/>
            <a:endCxn id="96" idx="6"/>
          </p:cNvCxnSpPr>
          <p:nvPr/>
        </p:nvCxnSpPr>
        <p:spPr>
          <a:xfrm flipH="1">
            <a:off x="7216284" y="4062780"/>
            <a:ext cx="1088051" cy="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3" idx="2"/>
            <a:endCxn id="97" idx="6"/>
          </p:cNvCxnSpPr>
          <p:nvPr/>
        </p:nvCxnSpPr>
        <p:spPr>
          <a:xfrm flipH="1">
            <a:off x="7216284" y="4487986"/>
            <a:ext cx="1088051" cy="8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84" idx="2"/>
            <a:endCxn id="98" idx="6"/>
          </p:cNvCxnSpPr>
          <p:nvPr/>
        </p:nvCxnSpPr>
        <p:spPr>
          <a:xfrm flipH="1" flipV="1">
            <a:off x="7227273" y="4499220"/>
            <a:ext cx="1072666" cy="4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5" idx="2"/>
            <a:endCxn id="99" idx="6"/>
          </p:cNvCxnSpPr>
          <p:nvPr/>
        </p:nvCxnSpPr>
        <p:spPr>
          <a:xfrm flipH="1" flipV="1">
            <a:off x="7227271" y="3212368"/>
            <a:ext cx="1072668" cy="212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6"/>
            <a:endCxn id="99" idx="2"/>
          </p:cNvCxnSpPr>
          <p:nvPr/>
        </p:nvCxnSpPr>
        <p:spPr>
          <a:xfrm flipV="1">
            <a:off x="5965579" y="3212368"/>
            <a:ext cx="1041884" cy="1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1" idx="6"/>
            <a:endCxn id="99" idx="2"/>
          </p:cNvCxnSpPr>
          <p:nvPr/>
        </p:nvCxnSpPr>
        <p:spPr>
          <a:xfrm flipV="1">
            <a:off x="5965579" y="3212368"/>
            <a:ext cx="1041884" cy="43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2" idx="6"/>
            <a:endCxn id="94" idx="2"/>
          </p:cNvCxnSpPr>
          <p:nvPr/>
        </p:nvCxnSpPr>
        <p:spPr>
          <a:xfrm flipV="1">
            <a:off x="5965579" y="3637574"/>
            <a:ext cx="1030897" cy="43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53" idx="6"/>
            <a:endCxn id="95" idx="2"/>
          </p:cNvCxnSpPr>
          <p:nvPr/>
        </p:nvCxnSpPr>
        <p:spPr>
          <a:xfrm>
            <a:off x="5965579" y="4499220"/>
            <a:ext cx="1030897" cy="4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55" idx="6"/>
            <a:endCxn id="96" idx="2"/>
          </p:cNvCxnSpPr>
          <p:nvPr/>
        </p:nvCxnSpPr>
        <p:spPr>
          <a:xfrm flipV="1">
            <a:off x="5961183" y="4065222"/>
            <a:ext cx="1035293" cy="128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54" idx="6"/>
            <a:endCxn id="97" idx="2"/>
          </p:cNvCxnSpPr>
          <p:nvPr/>
        </p:nvCxnSpPr>
        <p:spPr>
          <a:xfrm>
            <a:off x="5961183" y="4924426"/>
            <a:ext cx="1035293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5210688" y="574064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Similarity from Co-Model</a:t>
            </a:r>
            <a:endParaRPr lang="zh-CN" altLang="en-US" dirty="0"/>
          </a:p>
        </p:txBody>
      </p:sp>
      <p:cxnSp>
        <p:nvCxnSpPr>
          <p:cNvPr id="140" name="直接连接符 139"/>
          <p:cNvCxnSpPr/>
          <p:nvPr/>
        </p:nvCxnSpPr>
        <p:spPr>
          <a:xfrm>
            <a:off x="3780393" y="1831338"/>
            <a:ext cx="0" cy="432987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内容占位符 2"/>
          <p:cNvSpPr txBox="1">
            <a:spLocks/>
          </p:cNvSpPr>
          <p:nvPr/>
        </p:nvSpPr>
        <p:spPr>
          <a:xfrm>
            <a:off x="3989509" y="1826969"/>
            <a:ext cx="4859950" cy="74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Co-training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Co-training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Deep model feature: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L</a:t>
                </a:r>
                <a:r>
                  <a:rPr lang="en-US" altLang="zh-CN" dirty="0" smtClean="0"/>
                  <a:t>earn </a:t>
                </a:r>
                <a:r>
                  <a:rPr lang="en-US" altLang="zh-CN" dirty="0"/>
                  <a:t>a subspace defined by a dictionary D and a </a:t>
                </a:r>
                <a:r>
                  <a:rPr lang="en-US" altLang="zh-CN" dirty="0" smtClean="0"/>
                  <a:t>new representation </a:t>
                </a:r>
                <a:r>
                  <a:rPr lang="en-US" altLang="zh-CN" dirty="0"/>
                  <a:t>Z in the subspace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𝐷𝑍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zh-CN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𝐷𝑍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: reconstruction error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en-US" altLang="zh-CN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是最近邻时，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，否则为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zh-CN" altLang="en-US" dirty="0" smtClean="0"/>
                  <a:t>从而最小化最近邻的</a:t>
                </a:r>
                <a:r>
                  <a:rPr lang="en-US" altLang="zh-CN" dirty="0" smtClean="0"/>
                  <a:t>representation z</a:t>
                </a:r>
                <a:r>
                  <a:rPr lang="zh-CN" altLang="en-US" dirty="0" smtClean="0"/>
                  <a:t>的差异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59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Trick Result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309610" cy="4351338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loss VS Multi loss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76.6% -&gt; 83.7%</a:t>
            </a:r>
            <a:r>
              <a:rPr lang="zh-CN" altLang="en-US" dirty="0"/>
              <a:t>（</a:t>
            </a:r>
            <a:r>
              <a:rPr lang="en-US" altLang="zh-CN" dirty="0"/>
              <a:t>Market1501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一致的</a:t>
            </a:r>
            <a:r>
              <a:rPr lang="en-US" altLang="zh-CN" dirty="0" smtClean="0"/>
              <a:t>Dropout VS </a:t>
            </a:r>
            <a:r>
              <a:rPr lang="zh-CN" altLang="en-US" dirty="0" smtClean="0"/>
              <a:t>随机的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80.8%-&gt; 83.7%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Market1501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Two-stepped VS one-stepped: 47.6%-&gt;56.3%(</a:t>
            </a:r>
            <a:r>
              <a:rPr lang="en-US" altLang="zh-CN" dirty="0" err="1" smtClean="0"/>
              <a:t>VIPeR</a:t>
            </a:r>
            <a:r>
              <a:rPr lang="en-US" altLang="zh-CN" dirty="0" smtClean="0"/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7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Supervised Transfer Learning Result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8</a:t>
            </a:fld>
            <a:endParaRPr kumimoji="1"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127995"/>
              </p:ext>
            </p:extLst>
          </p:nvPr>
        </p:nvGraphicFramePr>
        <p:xfrm>
          <a:off x="720090" y="1597025"/>
          <a:ext cx="756666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0310"/>
                <a:gridCol w="2905681"/>
                <a:gridCol w="21806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Dataset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State of the art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Transfer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CUHK03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75.3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85.4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Market1501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effectLst/>
                        </a:rPr>
                        <a:t>82.21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83.7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err="1" smtClean="0"/>
                        <a:t>VIPeR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53.5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56.3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PRID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40.9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43.6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CUHK01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86.6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kern="1200" baseline="0" dirty="0" smtClean="0"/>
                        <a:t>93.2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Unsupervised Transfer Learning Result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9</a:t>
            </a:fld>
            <a:endParaRPr kumimoji="1"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77294"/>
              </p:ext>
            </p:extLst>
          </p:nvPr>
        </p:nvGraphicFramePr>
        <p:xfrm>
          <a:off x="720090" y="1597025"/>
          <a:ext cx="756666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0310"/>
                <a:gridCol w="2905681"/>
                <a:gridCol w="21806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Dataset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State of the art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Transfer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VIPeR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33.5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45.1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PRID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25.0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36.2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CUHK01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41.0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68.8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628650" y="3181985"/>
            <a:ext cx="7886700" cy="93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C00000"/>
                </a:solidFill>
              </a:rPr>
              <a:t>Compare with other unsupervised method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23590"/>
              </p:ext>
            </p:extLst>
          </p:nvPr>
        </p:nvGraphicFramePr>
        <p:xfrm>
          <a:off x="1645920" y="4022405"/>
          <a:ext cx="538599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0310"/>
                <a:gridCol w="2905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Method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State of the art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Self-training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42.8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Subspace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effectLst/>
                        </a:rPr>
                        <a:t>42.3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Transfer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45.1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CNN + Auto Encoder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36.4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Adversarial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effectLst/>
                        </a:rPr>
                        <a:t>22.8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289</Words>
  <Application>Microsoft Macintosh PowerPoint</Application>
  <PresentationFormat>全屏显示(4:3)</PresentationFormat>
  <Paragraphs>97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DengXian</vt:lpstr>
      <vt:lpstr>DengXian Light</vt:lpstr>
      <vt:lpstr>宋体</vt:lpstr>
      <vt:lpstr>Arial</vt:lpstr>
      <vt:lpstr>Office 主题</vt:lpstr>
      <vt:lpstr>Deep Transfer Learning for Person Re-id</vt:lpstr>
      <vt:lpstr>Transfer Learning</vt:lpstr>
      <vt:lpstr>Fine tuning</vt:lpstr>
      <vt:lpstr>Deep Transfer Learning for Person Re-id</vt:lpstr>
      <vt:lpstr>Unsupervised Transfer Learning</vt:lpstr>
      <vt:lpstr>Co-training</vt:lpstr>
      <vt:lpstr>Trick Result</vt:lpstr>
      <vt:lpstr>Supervised Transfer Learning Result</vt:lpstr>
      <vt:lpstr>Unsupervised Transfer Learning Result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 c</dc:creator>
  <cp:lastModifiedBy>wh c</cp:lastModifiedBy>
  <cp:revision>157</cp:revision>
  <dcterms:created xsi:type="dcterms:W3CDTF">2017-03-24T14:12:07Z</dcterms:created>
  <dcterms:modified xsi:type="dcterms:W3CDTF">2017-07-30T15:38:51Z</dcterms:modified>
</cp:coreProperties>
</file>