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77" r:id="rId3"/>
    <p:sldId id="327" r:id="rId4"/>
    <p:sldId id="274" r:id="rId5"/>
    <p:sldId id="324" r:id="rId6"/>
    <p:sldId id="276" r:id="rId7"/>
    <p:sldId id="319" r:id="rId8"/>
    <p:sldId id="323" r:id="rId9"/>
    <p:sldId id="322" r:id="rId10"/>
    <p:sldId id="320" r:id="rId11"/>
    <p:sldId id="321" r:id="rId12"/>
    <p:sldId id="326" r:id="rId13"/>
    <p:sldId id="278" r:id="rId14"/>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09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BD70"/>
    <a:srgbClr val="F0644D"/>
    <a:srgbClr val="FFDD6C"/>
    <a:srgbClr val="F58D76"/>
    <a:srgbClr val="FFFBEF"/>
    <a:srgbClr val="F277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0" d="100"/>
          <a:sy n="110" d="100"/>
        </p:scale>
        <p:origin x="594" y="102"/>
      </p:cViewPr>
      <p:guideLst>
        <p:guide orient="horz" pos="2097"/>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smtClean="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D5D7F-4079-4144-97C8-EA3F44FD44B5}"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2017/3/7</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0" name="幻灯片图像占位符 3"/>
          <p:cNvSpPr>
            <a:spLocks noGrp="1" noRot="1" noChangeAspect="1"/>
          </p:cNvSpPr>
          <p:nvPr>
            <p:ph type="sldImg" idx="2"/>
          </p:nvPr>
        </p:nvSpPr>
        <p:spPr>
          <a:xfrm>
            <a:off x="685800" y="1143000"/>
            <a:ext cx="5486400" cy="3086100"/>
          </a:xfrm>
          <a:prstGeom prst="rect">
            <a:avLst/>
          </a:prstGeom>
          <a:noFill/>
          <a:ln w="12700">
            <a:noFill/>
          </a:ln>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2054" name="页脚占位符 5"/>
          <p:cNvSpPr>
            <a:spLocks noGrp="1" noChangeArrowheads="1"/>
          </p:cNvSpPr>
          <p:nvPr>
            <p:ph type="ftr" sz="quarter" idx="4"/>
          </p:nvPr>
        </p:nvSpPr>
        <p:spPr bwMode="auto">
          <a:xfrm>
            <a:off x="0"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smtClean="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4613"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4178E1E-4634-4225-8C30-AA27E38A7A08}"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33560903"/>
      </p:ext>
    </p:extLst>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D5D7F-4079-4144-97C8-EA3F44FD44B5}"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2017/3/7</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它具有信息量大、操作繁琐等特点。</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随着现代化高校建设的快速发展，档案管理工作量日益增加，</a:t>
            </a:r>
            <a:endParaRPr lang="zh-CN" altLang="en-US"/>
          </a:p>
        </p:txBody>
      </p:sp>
    </p:spTree>
    <p:extLst>
      <p:ext uri="{BB962C8B-B14F-4D97-AF65-F5344CB8AC3E}">
        <p14:creationId xmlns:p14="http://schemas.microsoft.com/office/powerpoint/2010/main" val="345190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rtl="0">
              <a:defRPr/>
            </a:pPr>
            <a:fld id="{078D5D7F-4079-4144-97C8-EA3F44FD44B5}" type="datetime1">
              <a:rPr lang="zh-CN" altLang="en-US">
                <a:solidFill>
                  <a:srgbClr val="000000"/>
                </a:solidFill>
                <a:cs typeface="+mn-cs"/>
              </a:rPr>
              <a:pPr rtl="0">
                <a:defRPr/>
              </a:pPr>
              <a:t>2017/3/7</a:t>
            </a:fld>
            <a:endParaRPr lang="zh-CN" altLang="en-US" sz="1200">
              <a:solidFill>
                <a:srgbClr val="000000"/>
              </a:solidFill>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extLst>
      <p:ext uri="{BB962C8B-B14F-4D97-AF65-F5344CB8AC3E}">
        <p14:creationId xmlns:p14="http://schemas.microsoft.com/office/powerpoint/2010/main" val="661591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rtl="0">
              <a:defRPr/>
            </a:pPr>
            <a:fld id="{078D5D7F-4079-4144-97C8-EA3F44FD44B5}" type="datetime1">
              <a:rPr lang="zh-CN" altLang="en-US">
                <a:solidFill>
                  <a:srgbClr val="000000"/>
                </a:solidFill>
                <a:cs typeface="+mn-cs"/>
              </a:rPr>
              <a:pPr rtl="0">
                <a:defRPr/>
              </a:pPr>
              <a:t>2017/3/7</a:t>
            </a:fld>
            <a:endParaRPr lang="zh-CN" altLang="en-US" sz="1200">
              <a:solidFill>
                <a:srgbClr val="000000"/>
              </a:solidFill>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r>
              <a:rPr lang="en-US" altLang="zh-CN"/>
              <a:t>1.thinkphp算是一个适合中小型项目的框架</a:t>
            </a:r>
            <a:r>
              <a:rPr lang="zh-CN" altLang="en-US"/>
              <a:t>，简单易学，中文文档，比较好上手。</a:t>
            </a:r>
            <a:r>
              <a:rPr lang="en-US" altLang="zh-CN"/>
              <a:t>MVC</a:t>
            </a:r>
            <a:r>
              <a:rPr lang="zh-CN" altLang="en-US"/>
              <a:t>设计</a:t>
            </a:r>
          </a:p>
          <a:p>
            <a:endParaRPr lang="zh-CN" altLang="en-US"/>
          </a:p>
        </p:txBody>
      </p:sp>
    </p:spTree>
    <p:extLst>
      <p:ext uri="{BB962C8B-B14F-4D97-AF65-F5344CB8AC3E}">
        <p14:creationId xmlns:p14="http://schemas.microsoft.com/office/powerpoint/2010/main" val="1015774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rtl="0">
              <a:defRPr/>
            </a:pPr>
            <a:fld id="{078D5D7F-4079-4144-97C8-EA3F44FD44B5}" type="datetime1">
              <a:rPr lang="zh-CN" altLang="en-US">
                <a:solidFill>
                  <a:srgbClr val="000000"/>
                </a:solidFill>
                <a:cs typeface="+mn-cs"/>
              </a:rPr>
              <a:pPr rtl="0">
                <a:defRPr/>
              </a:pPr>
              <a:t>2017/3/7</a:t>
            </a:fld>
            <a:endParaRPr lang="zh-CN" altLang="en-US" sz="1200">
              <a:solidFill>
                <a:srgbClr val="000000"/>
              </a:solidFill>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extLst>
      <p:ext uri="{BB962C8B-B14F-4D97-AF65-F5344CB8AC3E}">
        <p14:creationId xmlns:p14="http://schemas.microsoft.com/office/powerpoint/2010/main" val="2142807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rtl="0">
              <a:defRPr/>
            </a:pPr>
            <a:fld id="{078D5D7F-4079-4144-97C8-EA3F44FD44B5}" type="datetime1">
              <a:rPr lang="zh-CN" altLang="en-US">
                <a:solidFill>
                  <a:srgbClr val="000000"/>
                </a:solidFill>
                <a:cs typeface="+mn-cs"/>
              </a:rPr>
              <a:pPr rtl="0">
                <a:defRPr/>
              </a:pPr>
              <a:t>2017/3/7</a:t>
            </a:fld>
            <a:endParaRPr lang="zh-CN" altLang="en-US" sz="1200">
              <a:solidFill>
                <a:srgbClr val="000000"/>
              </a:solidFill>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extLst>
      <p:ext uri="{BB962C8B-B14F-4D97-AF65-F5344CB8AC3E}">
        <p14:creationId xmlns:p14="http://schemas.microsoft.com/office/powerpoint/2010/main" val="384751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rtl="0">
              <a:defRPr/>
            </a:pPr>
            <a:fld id="{078D5D7F-4079-4144-97C8-EA3F44FD44B5}" type="datetime1">
              <a:rPr lang="zh-CN" altLang="en-US">
                <a:solidFill>
                  <a:srgbClr val="000000"/>
                </a:solidFill>
                <a:cs typeface="+mn-cs"/>
              </a:rPr>
              <a:pPr rtl="0">
                <a:defRPr/>
              </a:pPr>
              <a:t>2017/3/7</a:t>
            </a:fld>
            <a:endParaRPr lang="zh-CN" altLang="en-US" sz="1200">
              <a:solidFill>
                <a:srgbClr val="000000"/>
              </a:solidFill>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extLst>
      <p:ext uri="{BB962C8B-B14F-4D97-AF65-F5344CB8AC3E}">
        <p14:creationId xmlns:p14="http://schemas.microsoft.com/office/powerpoint/2010/main" val="370605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rtl="0">
              <a:defRPr/>
            </a:pPr>
            <a:fld id="{078D5D7F-4079-4144-97C8-EA3F44FD44B5}" type="datetime1">
              <a:rPr lang="zh-CN" altLang="en-US">
                <a:solidFill>
                  <a:srgbClr val="000000"/>
                </a:solidFill>
                <a:cs typeface="+mn-cs"/>
              </a:rPr>
              <a:pPr rtl="0">
                <a:defRPr/>
              </a:pPr>
              <a:t>2017/3/7</a:t>
            </a:fld>
            <a:endParaRPr lang="zh-CN" altLang="en-US" sz="1200">
              <a:solidFill>
                <a:srgbClr val="000000"/>
              </a:solidFill>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extLst>
      <p:ext uri="{BB962C8B-B14F-4D97-AF65-F5344CB8AC3E}">
        <p14:creationId xmlns:p14="http://schemas.microsoft.com/office/powerpoint/2010/main" val="2455588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日期占位符 2"/>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D5D7F-4079-4144-97C8-EA3F44FD44B5}"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2017/3/7</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extLst>
      <p:ext uri="{BB962C8B-B14F-4D97-AF65-F5344CB8AC3E}">
        <p14:creationId xmlns:p14="http://schemas.microsoft.com/office/powerpoint/2010/main" val="375829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01CA39A-5C31-4135-B464-A96B031E589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2017/3/7</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FBE35C1-1484-4251-B40D-4D052A5F1AF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01CA39A-5C31-4135-B464-A96B031E589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2017/3/7</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FBE35C1-1484-4251-B40D-4D052A5F1AF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01CA39A-5C31-4135-B464-A96B031E589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2017/3/7</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FBE35C1-1484-4251-B40D-4D052A5F1AF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01CA39A-5C31-4135-B464-A96B031E589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2017/3/7</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FBE35C1-1484-4251-B40D-4D052A5F1AF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01CA39A-5C31-4135-B464-A96B031E589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2017/3/7</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FBE35C1-1484-4251-B40D-4D052A5F1AF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01CA39A-5C31-4135-B464-A96B031E589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2017/3/7</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FBE35C1-1484-4251-B40D-4D052A5F1AF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01CA39A-5C31-4135-B464-A96B031E589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2017/3/7</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FBE35C1-1484-4251-B40D-4D052A5F1AF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01CA39A-5C31-4135-B464-A96B031E589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2017/3/7</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FBE35C1-1484-4251-B40D-4D052A5F1AF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01CA39A-5C31-4135-B464-A96B031E589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2017/3/7</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FBE35C1-1484-4251-B40D-4D052A5F1AF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01CA39A-5C31-4135-B464-A96B031E589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2017/3/7</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FBE35C1-1484-4251-B40D-4D052A5F1AF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01CA39A-5C31-4135-B464-A96B031E589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2017/3/7</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FBE35C1-1484-4251-B40D-4D052A5F1AF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01CA39A-5C31-4135-B464-A96B031E589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2017/3/7</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FBE35C1-1484-4251-B40D-4D052A5F1AF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smtClean="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01CA39A-5C31-4135-B464-A96B031E589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2017/3/7</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smtClean="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FBE35C1-1484-4251-B40D-4D052A5F1AF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sp>
        <p:nvSpPr>
          <p:cNvPr id="15362" name="矩形 2"/>
          <p:cNvSpPr/>
          <p:nvPr/>
        </p:nvSpPr>
        <p:spPr>
          <a:xfrm>
            <a:off x="2817813" y="1619885"/>
            <a:ext cx="1668462" cy="1690688"/>
          </a:xfrm>
          <a:prstGeom prst="rect">
            <a:avLst/>
          </a:prstGeom>
          <a:solidFill>
            <a:srgbClr val="A07B63"/>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5363" name="矩形 55"/>
          <p:cNvSpPr/>
          <p:nvPr/>
        </p:nvSpPr>
        <p:spPr>
          <a:xfrm>
            <a:off x="4486275" y="1619885"/>
            <a:ext cx="1668463" cy="1690688"/>
          </a:xfrm>
          <a:prstGeom prst="rect">
            <a:avLst/>
          </a:prstGeom>
          <a:solidFill>
            <a:srgbClr val="FFDD6C"/>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5364" name="矩形 56"/>
          <p:cNvSpPr/>
          <p:nvPr/>
        </p:nvSpPr>
        <p:spPr>
          <a:xfrm>
            <a:off x="6154738" y="1619885"/>
            <a:ext cx="1668462" cy="1690688"/>
          </a:xfrm>
          <a:prstGeom prst="rect">
            <a:avLst/>
          </a:prstGeom>
          <a:solidFill>
            <a:srgbClr val="F58D76"/>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5365" name="矩形 57"/>
          <p:cNvSpPr/>
          <p:nvPr/>
        </p:nvSpPr>
        <p:spPr>
          <a:xfrm rot="401252">
            <a:off x="7940675" y="1724660"/>
            <a:ext cx="1668463" cy="1692275"/>
          </a:xfrm>
          <a:prstGeom prst="rect">
            <a:avLst/>
          </a:prstGeom>
          <a:solidFill>
            <a:srgbClr val="A1BD70"/>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5366" name="文本框 58"/>
          <p:cNvSpPr/>
          <p:nvPr/>
        </p:nvSpPr>
        <p:spPr>
          <a:xfrm>
            <a:off x="4721225" y="1766570"/>
            <a:ext cx="1198880" cy="139700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zh-CN" altLang="en-US" sz="80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rPr>
              <a:t>设</a:t>
            </a:r>
          </a:p>
        </p:txBody>
      </p:sp>
      <p:sp>
        <p:nvSpPr>
          <p:cNvPr id="15367" name="文本框 59"/>
          <p:cNvSpPr/>
          <p:nvPr/>
        </p:nvSpPr>
        <p:spPr>
          <a:xfrm>
            <a:off x="3052763" y="1787208"/>
            <a:ext cx="1210588" cy="1323439"/>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zh-CN" altLang="en-US" sz="8000" b="1" dirty="0" smtClean="0">
                <a:solidFill>
                  <a:srgbClr val="FFFBEF"/>
                </a:solidFill>
                <a:latin typeface="微软雅黑" panose="020B0503020204020204" pitchFamily="34" charset="-122"/>
                <a:ea typeface="微软雅黑" panose="020B0503020204020204" pitchFamily="34" charset="-122"/>
                <a:sym typeface="微软雅黑" panose="020B0503020204020204" pitchFamily="34" charset="-122"/>
              </a:rPr>
              <a:t>毕</a:t>
            </a:r>
            <a:endParaRPr lang="zh-CN" altLang="zh-CN" sz="80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68" name="文本框 60"/>
          <p:cNvSpPr/>
          <p:nvPr/>
        </p:nvSpPr>
        <p:spPr>
          <a:xfrm>
            <a:off x="6459855" y="1787208"/>
            <a:ext cx="1198880" cy="139700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zh-CN" sz="80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rPr>
              <a:t>汇</a:t>
            </a:r>
          </a:p>
        </p:txBody>
      </p:sp>
      <p:sp>
        <p:nvSpPr>
          <p:cNvPr id="15369" name="文本框 61"/>
          <p:cNvSpPr/>
          <p:nvPr/>
        </p:nvSpPr>
        <p:spPr>
          <a:xfrm rot="369405">
            <a:off x="8267383" y="1853565"/>
            <a:ext cx="1198880" cy="139700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zh-CN" sz="80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rPr>
              <a:t>报</a:t>
            </a:r>
          </a:p>
        </p:txBody>
      </p:sp>
      <p:sp>
        <p:nvSpPr>
          <p:cNvPr id="15370" name="文本框 62"/>
          <p:cNvSpPr/>
          <p:nvPr/>
        </p:nvSpPr>
        <p:spPr>
          <a:xfrm>
            <a:off x="1988630" y="3777208"/>
            <a:ext cx="8594469" cy="707886"/>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l" eaLnBrk="1" hangingPunct="1">
              <a:lnSpc>
                <a:spcPct val="100000"/>
              </a:lnSpc>
              <a:spcBef>
                <a:spcPct val="0"/>
              </a:spcBef>
              <a:buNone/>
            </a:pPr>
            <a:r>
              <a:rPr lang="zh-CN" altLang="en-US" sz="4000"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基于</a:t>
            </a:r>
            <a:r>
              <a:rPr lang="en-US" altLang="zh-CN" sz="4000"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MVC</a:t>
            </a:r>
            <a:r>
              <a:rPr lang="zh-CN" altLang="en-US" sz="4000"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框架的作业提交与批改</a:t>
            </a:r>
            <a:r>
              <a:rPr lang="en-US" altLang="zh-CN" sz="4000" b="1" dirty="0" err="1"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系统</a:t>
            </a:r>
            <a:endParaRPr lang="en-US" altLang="zh-CN" sz="40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71" name="文本框 63"/>
          <p:cNvSpPr/>
          <p:nvPr/>
        </p:nvSpPr>
        <p:spPr>
          <a:xfrm>
            <a:off x="9143614" y="4826675"/>
            <a:ext cx="2303836" cy="203132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l" eaLnBrk="1" hangingPunct="1">
              <a:lnSpc>
                <a:spcPct val="100000"/>
              </a:lnSpc>
              <a:spcBef>
                <a:spcPct val="0"/>
              </a:spcBef>
              <a:buNone/>
            </a:pPr>
            <a:r>
              <a:rPr lang="zh-CN" altLang="en-US" sz="1800"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毕设作者：王</a:t>
            </a:r>
            <a:r>
              <a:rPr lang="zh-CN" altLang="en-US" sz="1800"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鹏</a:t>
            </a:r>
            <a:endParaRPr lang="en-US" altLang="zh-CN" sz="1800"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l" eaLnBrk="1" hangingPunct="1">
              <a:lnSpc>
                <a:spcPct val="100000"/>
              </a:lnSpc>
              <a:spcBef>
                <a:spcPct val="0"/>
              </a:spcBef>
              <a:buNone/>
            </a:pPr>
            <a:endParaRPr lang="en-US" altLang="zh-CN" sz="1800"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l" eaLnBrk="1" hangingPunct="1">
              <a:lnSpc>
                <a:spcPct val="100000"/>
              </a:lnSpc>
              <a:spcBef>
                <a:spcPct val="0"/>
              </a:spcBef>
              <a:buNone/>
            </a:pPr>
            <a:r>
              <a:rPr lang="zh-CN" altLang="en-US" sz="1800"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班级：计算机</a:t>
            </a:r>
            <a:r>
              <a:rPr lang="en-US" altLang="zh-CN" sz="1800"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1301</a:t>
            </a:r>
          </a:p>
          <a:p>
            <a:pPr marL="0" lvl="0" indent="0" algn="l" eaLnBrk="1" hangingPunct="1">
              <a:lnSpc>
                <a:spcPct val="100000"/>
              </a:lnSpc>
              <a:spcBef>
                <a:spcPct val="0"/>
              </a:spcBef>
              <a:buNone/>
            </a:pPr>
            <a:endParaRPr lang="en-US" altLang="zh-CN" sz="1800"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l" eaLnBrk="1" hangingPunct="1">
              <a:lnSpc>
                <a:spcPct val="100000"/>
              </a:lnSpc>
              <a:spcBef>
                <a:spcPct val="0"/>
              </a:spcBef>
              <a:buNone/>
            </a:pPr>
            <a:r>
              <a:rPr lang="zh-CN" altLang="en-US" sz="18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学</a:t>
            </a:r>
            <a:r>
              <a:rPr lang="zh-CN" altLang="en-US" sz="1800"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号：</a:t>
            </a:r>
            <a:r>
              <a:rPr lang="en-US" altLang="zh-CN" sz="1800"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3130602020</a:t>
            </a:r>
            <a:endParaRPr lang="en-US" altLang="zh-CN" sz="1800"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l" eaLnBrk="1" hangingPunct="1">
              <a:lnSpc>
                <a:spcPct val="100000"/>
              </a:lnSpc>
              <a:spcBef>
                <a:spcPct val="0"/>
              </a:spcBef>
              <a:buNone/>
            </a:pPr>
            <a:endParaRPr lang="en-US" altLang="zh-CN" sz="1800"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l" eaLnBrk="1" hangingPunct="1">
              <a:lnSpc>
                <a:spcPct val="100000"/>
              </a:lnSpc>
              <a:spcBef>
                <a:spcPct val="0"/>
              </a:spcBef>
              <a:buNone/>
            </a:pPr>
            <a:r>
              <a:rPr lang="zh-CN" altLang="en-US" sz="1800"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指导教师：李雷</a:t>
            </a:r>
            <a:endParaRPr lang="zh-CN" altLang="en-US" sz="18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72" name="椭圆 8"/>
          <p:cNvSpPr/>
          <p:nvPr/>
        </p:nvSpPr>
        <p:spPr>
          <a:xfrm>
            <a:off x="8916988" y="1097598"/>
            <a:ext cx="157162" cy="157162"/>
          </a:xfrm>
          <a:prstGeom prst="ellipse">
            <a:avLst/>
          </a:prstGeom>
          <a:solidFill>
            <a:srgbClr val="A1BD70"/>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5373" name="任意多边形 9"/>
          <p:cNvSpPr/>
          <p:nvPr/>
        </p:nvSpPr>
        <p:spPr>
          <a:xfrm>
            <a:off x="8197850" y="1111885"/>
            <a:ext cx="1339850" cy="857250"/>
          </a:xfrm>
          <a:custGeom>
            <a:avLst/>
            <a:gdLst>
              <a:gd name="txL" fmla="*/ 0 w 1339850"/>
              <a:gd name="txT" fmla="*/ 0 h 857250"/>
              <a:gd name="txR" fmla="*/ 1339850 w 1339850"/>
              <a:gd name="txB" fmla="*/ 857250 h 857250"/>
            </a:gdLst>
            <a:ahLst/>
            <a:cxnLst>
              <a:cxn ang="0">
                <a:pos x="0" y="698500"/>
              </a:cxn>
              <a:cxn ang="0">
                <a:pos x="762000" y="0"/>
              </a:cxn>
              <a:cxn ang="0">
                <a:pos x="838200" y="12700"/>
              </a:cxn>
              <a:cxn ang="0">
                <a:pos x="1339850" y="857250"/>
              </a:cxn>
            </a:cxnLst>
            <a:rect l="txL" t="txT" r="txR" b="txB"/>
            <a:pathLst>
              <a:path w="1339850" h="857250">
                <a:moveTo>
                  <a:pt x="0" y="698500"/>
                </a:moveTo>
                <a:lnTo>
                  <a:pt x="762000" y="0"/>
                </a:lnTo>
                <a:lnTo>
                  <a:pt x="838200" y="12700"/>
                </a:lnTo>
                <a:lnTo>
                  <a:pt x="1339850" y="857250"/>
                </a:lnTo>
              </a:path>
            </a:pathLst>
          </a:custGeom>
          <a:noFill/>
          <a:ln w="12700" cap="flat" cmpd="sng">
            <a:solidFill>
              <a:srgbClr val="A1BD70">
                <a:alpha val="100000"/>
              </a:srgbClr>
            </a:solidFill>
            <a:prstDash val="solid"/>
            <a:bevel/>
            <a:headEnd type="none" w="med" len="med"/>
            <a:tailEnd type="none" w="med" len="med"/>
          </a:ln>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grpSp>
        <p:nvGrpSpPr>
          <p:cNvPr id="27650" name="组合 11"/>
          <p:cNvGrpSpPr/>
          <p:nvPr/>
        </p:nvGrpSpPr>
        <p:grpSpPr>
          <a:xfrm>
            <a:off x="8139113" y="1123950"/>
            <a:ext cx="4052887" cy="1409700"/>
            <a:chOff x="0" y="0"/>
            <a:chExt cx="4053303" cy="1411147"/>
          </a:xfrm>
        </p:grpSpPr>
        <p:grpSp>
          <p:nvGrpSpPr>
            <p:cNvPr id="27673" name="组合 3"/>
            <p:cNvGrpSpPr/>
            <p:nvPr/>
          </p:nvGrpSpPr>
          <p:grpSpPr>
            <a:xfrm>
              <a:off x="0" y="0"/>
              <a:ext cx="2479044" cy="1411147"/>
              <a:chOff x="0" y="0"/>
              <a:chExt cx="1119199" cy="637082"/>
            </a:xfrm>
          </p:grpSpPr>
          <p:sp>
            <p:nvSpPr>
              <p:cNvPr id="27675" name="Freeform 1791"/>
              <p:cNvSpPr/>
              <p:nvPr/>
            </p:nvSpPr>
            <p:spPr>
              <a:xfrm>
                <a:off x="0" y="275495"/>
                <a:ext cx="1119199" cy="361587"/>
              </a:xfrm>
              <a:custGeom>
                <a:avLst/>
                <a:gdLst>
                  <a:gd name="txL" fmla="*/ 0 w 168"/>
                  <a:gd name="txT" fmla="*/ 0 h 54"/>
                  <a:gd name="txR" fmla="*/ 168 w 168"/>
                  <a:gd name="txB" fmla="*/ 54 h 54"/>
                </a:gdLst>
                <a:ahLst/>
                <a:cxnLst>
                  <a:cxn ang="0">
                    <a:pos x="2147483646" y="358694304"/>
                  </a:cxn>
                  <a:cxn ang="0">
                    <a:pos x="2147483646" y="358694304"/>
                  </a:cxn>
                  <a:cxn ang="0">
                    <a:pos x="2147483646" y="0"/>
                  </a:cxn>
                  <a:cxn ang="0">
                    <a:pos x="2147483646" y="0"/>
                  </a:cxn>
                  <a:cxn ang="0">
                    <a:pos x="2147483646" y="358694304"/>
                  </a:cxn>
                  <a:cxn ang="0">
                    <a:pos x="2147483646" y="358694304"/>
                  </a:cxn>
                  <a:cxn ang="0">
                    <a:pos x="0" y="2147483646"/>
                  </a:cxn>
                  <a:cxn ang="0">
                    <a:pos x="1242663971" y="2147483646"/>
                  </a:cxn>
                  <a:cxn ang="0">
                    <a:pos x="2147483646" y="1569300972"/>
                  </a:cxn>
                  <a:cxn ang="0">
                    <a:pos x="2147483646" y="1569300972"/>
                  </a:cxn>
                  <a:cxn ang="0">
                    <a:pos x="2147483646" y="1927995276"/>
                  </a:cxn>
                  <a:cxn ang="0">
                    <a:pos x="2147483646" y="1927995276"/>
                  </a:cxn>
                  <a:cxn ang="0">
                    <a:pos x="2147483646" y="1569300972"/>
                  </a:cxn>
                  <a:cxn ang="0">
                    <a:pos x="2147483646" y="1569300972"/>
                  </a:cxn>
                  <a:cxn ang="0">
                    <a:pos x="2147483646" y="358694304"/>
                  </a:cxn>
                </a:cxnLst>
                <a:rect l="txL" t="txT" r="txR" b="txB"/>
                <a:pathLst>
                  <a:path w="168" h="54">
                    <a:moveTo>
                      <a:pt x="168" y="8"/>
                    </a:moveTo>
                    <a:cubicBezTo>
                      <a:pt x="130" y="8"/>
                      <a:pt x="130" y="8"/>
                      <a:pt x="130" y="8"/>
                    </a:cubicBezTo>
                    <a:cubicBezTo>
                      <a:pt x="130" y="0"/>
                      <a:pt x="130" y="0"/>
                      <a:pt x="130" y="0"/>
                    </a:cubicBezTo>
                    <a:cubicBezTo>
                      <a:pt x="77" y="0"/>
                      <a:pt x="77" y="0"/>
                      <a:pt x="77" y="0"/>
                    </a:cubicBezTo>
                    <a:cubicBezTo>
                      <a:pt x="77" y="8"/>
                      <a:pt x="77" y="8"/>
                      <a:pt x="77" y="8"/>
                    </a:cubicBezTo>
                    <a:cubicBezTo>
                      <a:pt x="51" y="8"/>
                      <a:pt x="51" y="8"/>
                      <a:pt x="51" y="8"/>
                    </a:cubicBezTo>
                    <a:cubicBezTo>
                      <a:pt x="24" y="8"/>
                      <a:pt x="2" y="28"/>
                      <a:pt x="0" y="54"/>
                    </a:cubicBezTo>
                    <a:cubicBezTo>
                      <a:pt x="28" y="54"/>
                      <a:pt x="28" y="54"/>
                      <a:pt x="28" y="54"/>
                    </a:cubicBezTo>
                    <a:cubicBezTo>
                      <a:pt x="30" y="43"/>
                      <a:pt x="40" y="35"/>
                      <a:pt x="51" y="35"/>
                    </a:cubicBezTo>
                    <a:cubicBezTo>
                      <a:pt x="77" y="35"/>
                      <a:pt x="77" y="35"/>
                      <a:pt x="77" y="35"/>
                    </a:cubicBezTo>
                    <a:cubicBezTo>
                      <a:pt x="77" y="43"/>
                      <a:pt x="77" y="43"/>
                      <a:pt x="77" y="43"/>
                    </a:cubicBezTo>
                    <a:cubicBezTo>
                      <a:pt x="130" y="43"/>
                      <a:pt x="130" y="43"/>
                      <a:pt x="130" y="43"/>
                    </a:cubicBezTo>
                    <a:cubicBezTo>
                      <a:pt x="130" y="35"/>
                      <a:pt x="130" y="35"/>
                      <a:pt x="130" y="35"/>
                    </a:cubicBezTo>
                    <a:cubicBezTo>
                      <a:pt x="168" y="35"/>
                      <a:pt x="168" y="35"/>
                      <a:pt x="168" y="35"/>
                    </a:cubicBezTo>
                    <a:lnTo>
                      <a:pt x="168" y="8"/>
                    </a:lnTo>
                    <a:close/>
                  </a:path>
                </a:pathLst>
              </a:custGeom>
              <a:solidFill>
                <a:srgbClr val="F58D76">
                  <a:alpha val="100000"/>
                </a:srgbClr>
              </a:solidFill>
              <a:ln w="9525">
                <a:noFill/>
              </a:ln>
            </p:spPr>
            <p:txBody>
              <a:bodyPr/>
              <a:lstStyle/>
              <a:p>
                <a:endParaRPr lang="zh-CN" altLang="en-US">
                  <a:solidFill>
                    <a:srgbClr val="000000"/>
                  </a:solidFill>
                </a:endParaRPr>
              </a:p>
            </p:txBody>
          </p:sp>
          <p:sp>
            <p:nvSpPr>
              <p:cNvPr id="27676" name="Oval 1793"/>
              <p:cNvSpPr/>
              <p:nvPr/>
            </p:nvSpPr>
            <p:spPr>
              <a:xfrm>
                <a:off x="568209" y="0"/>
                <a:ext cx="223840" cy="223840"/>
              </a:xfrm>
              <a:prstGeom prst="ellipse">
                <a:avLst/>
              </a:prstGeom>
              <a:solidFill>
                <a:srgbClr val="F58D7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endParaRPr lang="zh-CN" altLang="zh-CN" sz="1800" dirty="0">
                  <a:solidFill>
                    <a:srgbClr val="000000"/>
                  </a:solidFill>
                  <a:sym typeface="宋体" panose="02010600030101010101" pitchFamily="2" charset="-122"/>
                </a:endParaRPr>
              </a:p>
            </p:txBody>
          </p:sp>
          <p:sp>
            <p:nvSpPr>
              <p:cNvPr id="27677" name="Freeform 1794"/>
              <p:cNvSpPr>
                <a:spLocks noEditPoints="1"/>
              </p:cNvSpPr>
              <p:nvPr/>
            </p:nvSpPr>
            <p:spPr>
              <a:xfrm>
                <a:off x="361587" y="68874"/>
                <a:ext cx="671520" cy="120529"/>
              </a:xfrm>
              <a:custGeom>
                <a:avLst/>
                <a:gdLst>
                  <a:gd name="txL" fmla="*/ 0 w 101"/>
                  <a:gd name="txT" fmla="*/ 0 h 19"/>
                  <a:gd name="txR" fmla="*/ 101 w 101"/>
                  <a:gd name="txB" fmla="*/ 19 h 19"/>
                </a:gdLst>
                <a:ahLst/>
                <a:cxnLst>
                  <a:cxn ang="0">
                    <a:pos x="1281958275" y="0"/>
                  </a:cxn>
                  <a:cxn ang="0">
                    <a:pos x="397845681" y="0"/>
                  </a:cxn>
                  <a:cxn ang="0">
                    <a:pos x="0" y="402414613"/>
                  </a:cxn>
                  <a:cxn ang="0">
                    <a:pos x="397845681" y="764591571"/>
                  </a:cxn>
                  <a:cxn ang="0">
                    <a:pos x="1326158918" y="764591571"/>
                  </a:cxn>
                  <a:cxn ang="0">
                    <a:pos x="1193543691" y="321932959"/>
                  </a:cxn>
                  <a:cxn ang="0">
                    <a:pos x="1281958275" y="0"/>
                  </a:cxn>
                  <a:cxn ang="0">
                    <a:pos x="2147483646" y="0"/>
                  </a:cxn>
                  <a:cxn ang="0">
                    <a:pos x="2147483646" y="0"/>
                  </a:cxn>
                  <a:cxn ang="0">
                    <a:pos x="2147483646" y="321932959"/>
                  </a:cxn>
                  <a:cxn ang="0">
                    <a:pos x="2147483646" y="764591571"/>
                  </a:cxn>
                  <a:cxn ang="0">
                    <a:pos x="2147483646" y="764591571"/>
                  </a:cxn>
                  <a:cxn ang="0">
                    <a:pos x="2147483646" y="402414613"/>
                  </a:cxn>
                  <a:cxn ang="0">
                    <a:pos x="2147483646" y="0"/>
                  </a:cxn>
                </a:cxnLst>
                <a:rect l="txL" t="txT" r="txR" b="txB"/>
                <a:pathLst>
                  <a:path w="101" h="19">
                    <a:moveTo>
                      <a:pt x="29" y="0"/>
                    </a:moveTo>
                    <a:cubicBezTo>
                      <a:pt x="9" y="0"/>
                      <a:pt x="9" y="0"/>
                      <a:pt x="9" y="0"/>
                    </a:cubicBezTo>
                    <a:cubicBezTo>
                      <a:pt x="4" y="0"/>
                      <a:pt x="0" y="4"/>
                      <a:pt x="0" y="10"/>
                    </a:cubicBezTo>
                    <a:cubicBezTo>
                      <a:pt x="0" y="15"/>
                      <a:pt x="4" y="19"/>
                      <a:pt x="9" y="19"/>
                    </a:cubicBezTo>
                    <a:cubicBezTo>
                      <a:pt x="30" y="19"/>
                      <a:pt x="30" y="19"/>
                      <a:pt x="30" y="19"/>
                    </a:cubicBezTo>
                    <a:cubicBezTo>
                      <a:pt x="28" y="16"/>
                      <a:pt x="27" y="12"/>
                      <a:pt x="27" y="8"/>
                    </a:cubicBezTo>
                    <a:cubicBezTo>
                      <a:pt x="27" y="5"/>
                      <a:pt x="28" y="3"/>
                      <a:pt x="29" y="0"/>
                    </a:cubicBezTo>
                    <a:close/>
                    <a:moveTo>
                      <a:pt x="91" y="0"/>
                    </a:moveTo>
                    <a:cubicBezTo>
                      <a:pt x="71" y="0"/>
                      <a:pt x="71" y="0"/>
                      <a:pt x="71" y="0"/>
                    </a:cubicBezTo>
                    <a:cubicBezTo>
                      <a:pt x="72" y="3"/>
                      <a:pt x="73" y="5"/>
                      <a:pt x="73" y="8"/>
                    </a:cubicBezTo>
                    <a:cubicBezTo>
                      <a:pt x="73" y="12"/>
                      <a:pt x="71" y="16"/>
                      <a:pt x="70" y="19"/>
                    </a:cubicBezTo>
                    <a:cubicBezTo>
                      <a:pt x="91" y="19"/>
                      <a:pt x="91" y="19"/>
                      <a:pt x="91" y="19"/>
                    </a:cubicBezTo>
                    <a:cubicBezTo>
                      <a:pt x="97" y="19"/>
                      <a:pt x="101" y="15"/>
                      <a:pt x="101" y="10"/>
                    </a:cubicBezTo>
                    <a:cubicBezTo>
                      <a:pt x="101" y="4"/>
                      <a:pt x="97" y="0"/>
                      <a:pt x="91" y="0"/>
                    </a:cubicBezTo>
                    <a:close/>
                  </a:path>
                </a:pathLst>
              </a:custGeom>
              <a:solidFill>
                <a:srgbClr val="F58D76">
                  <a:alpha val="100000"/>
                </a:srgbClr>
              </a:solidFill>
              <a:ln w="9525">
                <a:noFill/>
              </a:ln>
            </p:spPr>
            <p:txBody>
              <a:bodyPr/>
              <a:lstStyle/>
              <a:p>
                <a:endParaRPr lang="zh-CN" altLang="en-US">
                  <a:solidFill>
                    <a:srgbClr val="000000"/>
                  </a:solidFill>
                </a:endParaRPr>
              </a:p>
            </p:txBody>
          </p:sp>
        </p:grpSp>
        <p:sp>
          <p:nvSpPr>
            <p:cNvPr id="27674" name="矩形 10"/>
            <p:cNvSpPr/>
            <p:nvPr/>
          </p:nvSpPr>
          <p:spPr>
            <a:xfrm>
              <a:off x="2479044" y="725344"/>
              <a:ext cx="1574259" cy="404768"/>
            </a:xfrm>
            <a:prstGeom prst="rect">
              <a:avLst/>
            </a:prstGeom>
            <a:solidFill>
              <a:srgbClr val="F58D76"/>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27661" name="矩形 95"/>
          <p:cNvSpPr/>
          <p:nvPr/>
        </p:nvSpPr>
        <p:spPr>
          <a:xfrm>
            <a:off x="0" y="314325"/>
            <a:ext cx="228600" cy="685800"/>
          </a:xfrm>
          <a:prstGeom prst="rect">
            <a:avLst/>
          </a:prstGeom>
          <a:solidFill>
            <a:srgbClr val="59595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7662" name="文本框 96"/>
          <p:cNvSpPr/>
          <p:nvPr/>
        </p:nvSpPr>
        <p:spPr>
          <a:xfrm>
            <a:off x="320675" y="339725"/>
            <a:ext cx="2031325" cy="646331"/>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36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课题难点</a:t>
            </a:r>
            <a:endPar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90"/>
          <p:cNvSpPr/>
          <p:nvPr/>
        </p:nvSpPr>
        <p:spPr>
          <a:xfrm>
            <a:off x="10902950" y="3848100"/>
            <a:ext cx="469900" cy="64770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altLang="zh-CN" sz="36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36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21"/>
          <p:cNvSpPr/>
          <p:nvPr/>
        </p:nvSpPr>
        <p:spPr>
          <a:xfrm>
            <a:off x="8731250" y="3028950"/>
            <a:ext cx="2133600" cy="2134870"/>
          </a:xfrm>
          <a:prstGeom prst="ellipse">
            <a:avLst/>
          </a:prstGeom>
          <a:solidFill>
            <a:srgbClr val="FFDD6C"/>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1" name="文本框 44"/>
          <p:cNvSpPr/>
          <p:nvPr/>
        </p:nvSpPr>
        <p:spPr>
          <a:xfrm>
            <a:off x="9097010" y="5387975"/>
            <a:ext cx="1402080" cy="48323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功能需求</a:t>
            </a:r>
          </a:p>
        </p:txBody>
      </p:sp>
      <p:sp>
        <p:nvSpPr>
          <p:cNvPr id="12" name=" 2"/>
          <p:cNvSpPr/>
          <p:nvPr/>
        </p:nvSpPr>
        <p:spPr bwMode="auto">
          <a:xfrm>
            <a:off x="9203690" y="3646170"/>
            <a:ext cx="1188720" cy="1066800"/>
          </a:xfrm>
          <a:custGeom>
            <a:avLst/>
            <a:gdLst>
              <a:gd name="T0" fmla="*/ 214374 w 3896"/>
              <a:gd name="T1" fmla="*/ 276344 h 3896"/>
              <a:gd name="T2" fmla="*/ 214374 w 3896"/>
              <a:gd name="T3" fmla="*/ 1524515 h 3896"/>
              <a:gd name="T4" fmla="*/ 270740 w 3896"/>
              <a:gd name="T5" fmla="*/ 1580431 h 3896"/>
              <a:gd name="T6" fmla="*/ 1528803 w 3896"/>
              <a:gd name="T7" fmla="*/ 1580431 h 3896"/>
              <a:gd name="T8" fmla="*/ 1585169 w 3896"/>
              <a:gd name="T9" fmla="*/ 1524515 h 3896"/>
              <a:gd name="T10" fmla="*/ 1585169 w 3896"/>
              <a:gd name="T11" fmla="*/ 276344 h 3896"/>
              <a:gd name="T12" fmla="*/ 1528803 w 3896"/>
              <a:gd name="T13" fmla="*/ 219966 h 3896"/>
              <a:gd name="T14" fmla="*/ 270740 w 3896"/>
              <a:gd name="T15" fmla="*/ 219966 h 3896"/>
              <a:gd name="T16" fmla="*/ 214374 w 3896"/>
              <a:gd name="T17" fmla="*/ 276344 h 3896"/>
              <a:gd name="T18" fmla="*/ 1743639 w 3896"/>
              <a:gd name="T19" fmla="*/ 0 h 3896"/>
              <a:gd name="T20" fmla="*/ 1405907 w 3896"/>
              <a:gd name="T21" fmla="*/ 0 h 3896"/>
              <a:gd name="T22" fmla="*/ 1350004 w 3896"/>
              <a:gd name="T23" fmla="*/ 56378 h 3896"/>
              <a:gd name="T24" fmla="*/ 1405907 w 3896"/>
              <a:gd name="T25" fmla="*/ 107210 h 3896"/>
              <a:gd name="T26" fmla="*/ 1692356 w 3896"/>
              <a:gd name="T27" fmla="*/ 107210 h 3896"/>
              <a:gd name="T28" fmla="*/ 1692356 w 3896"/>
              <a:gd name="T29" fmla="*/ 393721 h 3896"/>
              <a:gd name="T30" fmla="*/ 1743639 w 3896"/>
              <a:gd name="T31" fmla="*/ 450099 h 3896"/>
              <a:gd name="T32" fmla="*/ 1800005 w 3896"/>
              <a:gd name="T33" fmla="*/ 393721 h 3896"/>
              <a:gd name="T34" fmla="*/ 1800005 w 3896"/>
              <a:gd name="T35" fmla="*/ 56378 h 3896"/>
              <a:gd name="T36" fmla="*/ 1743639 w 3896"/>
              <a:gd name="T37" fmla="*/ 0 h 3896"/>
              <a:gd name="T38" fmla="*/ 1743639 w 3896"/>
              <a:gd name="T39" fmla="*/ 1350298 h 3896"/>
              <a:gd name="T40" fmla="*/ 1692356 w 3896"/>
              <a:gd name="T41" fmla="*/ 1406676 h 3896"/>
              <a:gd name="T42" fmla="*/ 1692356 w 3896"/>
              <a:gd name="T43" fmla="*/ 1693187 h 3896"/>
              <a:gd name="T44" fmla="*/ 1405907 w 3896"/>
              <a:gd name="T45" fmla="*/ 1693187 h 3896"/>
              <a:gd name="T46" fmla="*/ 1350004 w 3896"/>
              <a:gd name="T47" fmla="*/ 1744019 h 3896"/>
              <a:gd name="T48" fmla="*/ 1405907 w 3896"/>
              <a:gd name="T49" fmla="*/ 1800397 h 3896"/>
              <a:gd name="T50" fmla="*/ 1743639 w 3896"/>
              <a:gd name="T51" fmla="*/ 1800397 h 3896"/>
              <a:gd name="T52" fmla="*/ 1800005 w 3896"/>
              <a:gd name="T53" fmla="*/ 1744019 h 3896"/>
              <a:gd name="T54" fmla="*/ 1800005 w 3896"/>
              <a:gd name="T55" fmla="*/ 1406676 h 3896"/>
              <a:gd name="T56" fmla="*/ 1743639 w 3896"/>
              <a:gd name="T57" fmla="*/ 1350298 h 3896"/>
              <a:gd name="T58" fmla="*/ 55904 w 3896"/>
              <a:gd name="T59" fmla="*/ 450099 h 3896"/>
              <a:gd name="T60" fmla="*/ 107187 w 3896"/>
              <a:gd name="T61" fmla="*/ 393721 h 3896"/>
              <a:gd name="T62" fmla="*/ 107187 w 3896"/>
              <a:gd name="T63" fmla="*/ 107210 h 3896"/>
              <a:gd name="T64" fmla="*/ 393636 w 3896"/>
              <a:gd name="T65" fmla="*/ 107210 h 3896"/>
              <a:gd name="T66" fmla="*/ 450001 w 3896"/>
              <a:gd name="T67" fmla="*/ 56378 h 3896"/>
              <a:gd name="T68" fmla="*/ 393636 w 3896"/>
              <a:gd name="T69" fmla="*/ 0 h 3896"/>
              <a:gd name="T70" fmla="*/ 55904 w 3896"/>
              <a:gd name="T71" fmla="*/ 0 h 3896"/>
              <a:gd name="T72" fmla="*/ 0 w 3896"/>
              <a:gd name="T73" fmla="*/ 56378 h 3896"/>
              <a:gd name="T74" fmla="*/ 0 w 3896"/>
              <a:gd name="T75" fmla="*/ 393721 h 3896"/>
              <a:gd name="T76" fmla="*/ 55904 w 3896"/>
              <a:gd name="T77" fmla="*/ 450099 h 3896"/>
              <a:gd name="T78" fmla="*/ 393636 w 3896"/>
              <a:gd name="T79" fmla="*/ 1693187 h 3896"/>
              <a:gd name="T80" fmla="*/ 107187 w 3896"/>
              <a:gd name="T81" fmla="*/ 1693187 h 3896"/>
              <a:gd name="T82" fmla="*/ 107187 w 3896"/>
              <a:gd name="T83" fmla="*/ 1406676 h 3896"/>
              <a:gd name="T84" fmla="*/ 55904 w 3896"/>
              <a:gd name="T85" fmla="*/ 1350298 h 3896"/>
              <a:gd name="T86" fmla="*/ 0 w 3896"/>
              <a:gd name="T87" fmla="*/ 1406676 h 3896"/>
              <a:gd name="T88" fmla="*/ 0 w 3896"/>
              <a:gd name="T89" fmla="*/ 1744019 h 3896"/>
              <a:gd name="T90" fmla="*/ 55904 w 3896"/>
              <a:gd name="T91" fmla="*/ 1800397 h 3896"/>
              <a:gd name="T92" fmla="*/ 393636 w 3896"/>
              <a:gd name="T93" fmla="*/ 1800397 h 3896"/>
              <a:gd name="T94" fmla="*/ 450001 w 3896"/>
              <a:gd name="T95" fmla="*/ 1744019 h 3896"/>
              <a:gd name="T96" fmla="*/ 393636 w 3896"/>
              <a:gd name="T97" fmla="*/ 1693187 h 38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896" h="3896">
                <a:moveTo>
                  <a:pt x="464" y="598"/>
                </a:moveTo>
                <a:cubicBezTo>
                  <a:pt x="464" y="3299"/>
                  <a:pt x="464" y="3299"/>
                  <a:pt x="464" y="3299"/>
                </a:cubicBezTo>
                <a:cubicBezTo>
                  <a:pt x="464" y="3366"/>
                  <a:pt x="519" y="3420"/>
                  <a:pt x="586" y="3420"/>
                </a:cubicBezTo>
                <a:cubicBezTo>
                  <a:pt x="3309" y="3420"/>
                  <a:pt x="3309" y="3420"/>
                  <a:pt x="3309" y="3420"/>
                </a:cubicBezTo>
                <a:cubicBezTo>
                  <a:pt x="3377" y="3420"/>
                  <a:pt x="3431" y="3366"/>
                  <a:pt x="3431" y="3299"/>
                </a:cubicBezTo>
                <a:cubicBezTo>
                  <a:pt x="3431" y="598"/>
                  <a:pt x="3431" y="598"/>
                  <a:pt x="3431" y="598"/>
                </a:cubicBezTo>
                <a:cubicBezTo>
                  <a:pt x="3431" y="530"/>
                  <a:pt x="3377" y="476"/>
                  <a:pt x="3309" y="476"/>
                </a:cubicBezTo>
                <a:cubicBezTo>
                  <a:pt x="586" y="476"/>
                  <a:pt x="586" y="476"/>
                  <a:pt x="586" y="476"/>
                </a:cubicBezTo>
                <a:cubicBezTo>
                  <a:pt x="519" y="476"/>
                  <a:pt x="464" y="530"/>
                  <a:pt x="464" y="598"/>
                </a:cubicBezTo>
                <a:close/>
                <a:moveTo>
                  <a:pt x="3774" y="0"/>
                </a:moveTo>
                <a:cubicBezTo>
                  <a:pt x="3043" y="0"/>
                  <a:pt x="3043" y="0"/>
                  <a:pt x="3043" y="0"/>
                </a:cubicBezTo>
                <a:cubicBezTo>
                  <a:pt x="2976" y="0"/>
                  <a:pt x="2922" y="54"/>
                  <a:pt x="2922" y="122"/>
                </a:cubicBezTo>
                <a:cubicBezTo>
                  <a:pt x="2922" y="189"/>
                  <a:pt x="2976" y="232"/>
                  <a:pt x="3043" y="232"/>
                </a:cubicBezTo>
                <a:cubicBezTo>
                  <a:pt x="3663" y="232"/>
                  <a:pt x="3663" y="232"/>
                  <a:pt x="3663" y="232"/>
                </a:cubicBezTo>
                <a:cubicBezTo>
                  <a:pt x="3663" y="852"/>
                  <a:pt x="3663" y="852"/>
                  <a:pt x="3663" y="852"/>
                </a:cubicBezTo>
                <a:cubicBezTo>
                  <a:pt x="3663" y="919"/>
                  <a:pt x="3707" y="974"/>
                  <a:pt x="3774" y="974"/>
                </a:cubicBezTo>
                <a:cubicBezTo>
                  <a:pt x="3841" y="974"/>
                  <a:pt x="3896" y="919"/>
                  <a:pt x="3896" y="852"/>
                </a:cubicBezTo>
                <a:cubicBezTo>
                  <a:pt x="3896" y="122"/>
                  <a:pt x="3896" y="122"/>
                  <a:pt x="3896" y="122"/>
                </a:cubicBezTo>
                <a:cubicBezTo>
                  <a:pt x="3896" y="54"/>
                  <a:pt x="3841" y="0"/>
                  <a:pt x="3774" y="0"/>
                </a:cubicBezTo>
                <a:close/>
                <a:moveTo>
                  <a:pt x="3774" y="2922"/>
                </a:moveTo>
                <a:cubicBezTo>
                  <a:pt x="3707" y="2922"/>
                  <a:pt x="3663" y="2977"/>
                  <a:pt x="3663" y="3044"/>
                </a:cubicBezTo>
                <a:cubicBezTo>
                  <a:pt x="3663" y="3664"/>
                  <a:pt x="3663" y="3664"/>
                  <a:pt x="3663" y="3664"/>
                </a:cubicBezTo>
                <a:cubicBezTo>
                  <a:pt x="3043" y="3664"/>
                  <a:pt x="3043" y="3664"/>
                  <a:pt x="3043" y="3664"/>
                </a:cubicBezTo>
                <a:cubicBezTo>
                  <a:pt x="2976" y="3664"/>
                  <a:pt x="2922" y="3707"/>
                  <a:pt x="2922" y="3774"/>
                </a:cubicBezTo>
                <a:cubicBezTo>
                  <a:pt x="2922" y="3841"/>
                  <a:pt x="2976" y="3896"/>
                  <a:pt x="3043" y="3896"/>
                </a:cubicBezTo>
                <a:cubicBezTo>
                  <a:pt x="3774" y="3896"/>
                  <a:pt x="3774" y="3896"/>
                  <a:pt x="3774" y="3896"/>
                </a:cubicBezTo>
                <a:cubicBezTo>
                  <a:pt x="3841" y="3896"/>
                  <a:pt x="3896" y="3841"/>
                  <a:pt x="3896" y="3774"/>
                </a:cubicBezTo>
                <a:cubicBezTo>
                  <a:pt x="3896" y="3044"/>
                  <a:pt x="3896" y="3044"/>
                  <a:pt x="3896" y="3044"/>
                </a:cubicBezTo>
                <a:cubicBezTo>
                  <a:pt x="3896" y="2977"/>
                  <a:pt x="3841" y="2922"/>
                  <a:pt x="3774" y="2922"/>
                </a:cubicBezTo>
                <a:close/>
                <a:moveTo>
                  <a:pt x="121" y="974"/>
                </a:moveTo>
                <a:cubicBezTo>
                  <a:pt x="188" y="974"/>
                  <a:pt x="232" y="919"/>
                  <a:pt x="232" y="852"/>
                </a:cubicBezTo>
                <a:cubicBezTo>
                  <a:pt x="232" y="232"/>
                  <a:pt x="232" y="232"/>
                  <a:pt x="232" y="232"/>
                </a:cubicBezTo>
                <a:cubicBezTo>
                  <a:pt x="852" y="232"/>
                  <a:pt x="852" y="232"/>
                  <a:pt x="852" y="232"/>
                </a:cubicBezTo>
                <a:cubicBezTo>
                  <a:pt x="919" y="232"/>
                  <a:pt x="974" y="189"/>
                  <a:pt x="974" y="122"/>
                </a:cubicBezTo>
                <a:cubicBezTo>
                  <a:pt x="974" y="54"/>
                  <a:pt x="919" y="0"/>
                  <a:pt x="852" y="0"/>
                </a:cubicBezTo>
                <a:cubicBezTo>
                  <a:pt x="121" y="0"/>
                  <a:pt x="121" y="0"/>
                  <a:pt x="121" y="0"/>
                </a:cubicBezTo>
                <a:cubicBezTo>
                  <a:pt x="54" y="0"/>
                  <a:pt x="0" y="54"/>
                  <a:pt x="0" y="122"/>
                </a:cubicBezTo>
                <a:cubicBezTo>
                  <a:pt x="0" y="852"/>
                  <a:pt x="0" y="852"/>
                  <a:pt x="0" y="852"/>
                </a:cubicBezTo>
                <a:cubicBezTo>
                  <a:pt x="0" y="919"/>
                  <a:pt x="54" y="974"/>
                  <a:pt x="121" y="974"/>
                </a:cubicBezTo>
                <a:close/>
                <a:moveTo>
                  <a:pt x="852" y="3664"/>
                </a:moveTo>
                <a:cubicBezTo>
                  <a:pt x="232" y="3664"/>
                  <a:pt x="232" y="3664"/>
                  <a:pt x="232" y="3664"/>
                </a:cubicBezTo>
                <a:cubicBezTo>
                  <a:pt x="232" y="3044"/>
                  <a:pt x="232" y="3044"/>
                  <a:pt x="232" y="3044"/>
                </a:cubicBezTo>
                <a:cubicBezTo>
                  <a:pt x="232" y="2977"/>
                  <a:pt x="188" y="2922"/>
                  <a:pt x="121" y="2922"/>
                </a:cubicBezTo>
                <a:cubicBezTo>
                  <a:pt x="54" y="2922"/>
                  <a:pt x="0" y="2977"/>
                  <a:pt x="0" y="3044"/>
                </a:cubicBezTo>
                <a:cubicBezTo>
                  <a:pt x="0" y="3774"/>
                  <a:pt x="0" y="3774"/>
                  <a:pt x="0" y="3774"/>
                </a:cubicBezTo>
                <a:cubicBezTo>
                  <a:pt x="0" y="3841"/>
                  <a:pt x="54" y="3896"/>
                  <a:pt x="121" y="3896"/>
                </a:cubicBezTo>
                <a:cubicBezTo>
                  <a:pt x="852" y="3896"/>
                  <a:pt x="852" y="3896"/>
                  <a:pt x="852" y="3896"/>
                </a:cubicBezTo>
                <a:cubicBezTo>
                  <a:pt x="919" y="3896"/>
                  <a:pt x="974" y="3841"/>
                  <a:pt x="974" y="3774"/>
                </a:cubicBezTo>
                <a:cubicBezTo>
                  <a:pt x="974" y="3707"/>
                  <a:pt x="919" y="3664"/>
                  <a:pt x="852" y="36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rgbClr val="000000"/>
              </a:solidFill>
            </a:endParaRPr>
          </a:p>
        </p:txBody>
      </p:sp>
      <p:sp>
        <p:nvSpPr>
          <p:cNvPr id="3" name="文本框 2"/>
          <p:cNvSpPr txBox="1"/>
          <p:nvPr/>
        </p:nvSpPr>
        <p:spPr>
          <a:xfrm>
            <a:off x="888275" y="2076509"/>
            <a:ext cx="6305006" cy="3139321"/>
          </a:xfrm>
          <a:prstGeom prst="rect">
            <a:avLst/>
          </a:prstGeom>
          <a:noFill/>
        </p:spPr>
        <p:txBody>
          <a:bodyPr wrap="square" rtlCol="0">
            <a:spAutoFit/>
          </a:bodyPr>
          <a:lstStyle/>
          <a:p>
            <a:r>
              <a:rPr lang="en-US" altLang="zh-CN" b="1" dirty="0" smtClean="0">
                <a:solidFill>
                  <a:srgbClr val="000000"/>
                </a:solidFill>
              </a:rPr>
              <a:t>       </a:t>
            </a:r>
            <a:r>
              <a:rPr lang="zh-CN" altLang="zh-CN" b="1" dirty="0" smtClean="0">
                <a:solidFill>
                  <a:srgbClr val="000000"/>
                </a:solidFill>
              </a:rPr>
              <a:t>本</a:t>
            </a:r>
            <a:r>
              <a:rPr lang="zh-CN" altLang="zh-CN" b="1" dirty="0">
                <a:solidFill>
                  <a:srgbClr val="000000"/>
                </a:solidFill>
              </a:rPr>
              <a:t>课题最大的难点在于师生间作业提交与批改方式，即作业在师生间应该以怎样的介质</a:t>
            </a:r>
            <a:r>
              <a:rPr lang="zh-CN" altLang="zh-CN" b="1" dirty="0" smtClean="0">
                <a:solidFill>
                  <a:srgbClr val="000000"/>
                </a:solidFill>
              </a:rPr>
              <a:t>存在</a:t>
            </a:r>
            <a:r>
              <a:rPr lang="zh-CN" altLang="en-US" b="1" dirty="0" smtClean="0">
                <a:solidFill>
                  <a:srgbClr val="000000"/>
                </a:solidFill>
              </a:rPr>
              <a:t>。</a:t>
            </a:r>
            <a:endParaRPr lang="en-US" altLang="zh-CN" b="1" dirty="0" smtClean="0">
              <a:solidFill>
                <a:srgbClr val="000000"/>
              </a:solidFill>
            </a:endParaRPr>
          </a:p>
          <a:p>
            <a:endParaRPr lang="en-US" altLang="zh-CN" b="1" dirty="0" smtClean="0">
              <a:solidFill>
                <a:srgbClr val="000000"/>
              </a:solidFill>
            </a:endParaRPr>
          </a:p>
          <a:p>
            <a:r>
              <a:rPr lang="en-US" altLang="zh-CN" b="1" dirty="0" smtClean="0">
                <a:solidFill>
                  <a:srgbClr val="000000"/>
                </a:solidFill>
              </a:rPr>
              <a:t>       </a:t>
            </a:r>
            <a:r>
              <a:rPr lang="zh-CN" altLang="zh-CN" b="1" dirty="0" smtClean="0">
                <a:solidFill>
                  <a:srgbClr val="000000"/>
                </a:solidFill>
              </a:rPr>
              <a:t>若</a:t>
            </a:r>
            <a:r>
              <a:rPr lang="zh-CN" altLang="zh-CN" b="1" dirty="0">
                <a:solidFill>
                  <a:srgbClr val="000000"/>
                </a:solidFill>
              </a:rPr>
              <a:t>以截图方式进行传递，无疑对师生的交流增加了很多无意义的操作，浪费大量时间的同时，取得的效果</a:t>
            </a:r>
            <a:r>
              <a:rPr lang="zh-CN" altLang="zh-CN" b="1" dirty="0" smtClean="0">
                <a:solidFill>
                  <a:srgbClr val="000000"/>
                </a:solidFill>
              </a:rPr>
              <a:t>和体验</a:t>
            </a:r>
            <a:r>
              <a:rPr lang="zh-CN" altLang="zh-CN" b="1" dirty="0">
                <a:solidFill>
                  <a:srgbClr val="000000"/>
                </a:solidFill>
              </a:rPr>
              <a:t>也非常</a:t>
            </a:r>
            <a:r>
              <a:rPr lang="zh-CN" altLang="zh-CN" b="1" dirty="0" smtClean="0">
                <a:solidFill>
                  <a:srgbClr val="000000"/>
                </a:solidFill>
              </a:rPr>
              <a:t>糟糕</a:t>
            </a:r>
            <a:r>
              <a:rPr lang="zh-CN" altLang="en-US" b="1" dirty="0" smtClean="0">
                <a:solidFill>
                  <a:srgbClr val="000000"/>
                </a:solidFill>
              </a:rPr>
              <a:t>。</a:t>
            </a:r>
            <a:endParaRPr lang="en-US" altLang="zh-CN" b="1" dirty="0" smtClean="0">
              <a:solidFill>
                <a:srgbClr val="000000"/>
              </a:solidFill>
            </a:endParaRPr>
          </a:p>
          <a:p>
            <a:endParaRPr lang="en-US" altLang="zh-CN" b="1" dirty="0" smtClean="0">
              <a:solidFill>
                <a:srgbClr val="000000"/>
              </a:solidFill>
            </a:endParaRPr>
          </a:p>
          <a:p>
            <a:r>
              <a:rPr lang="en-US" altLang="zh-CN" b="1" dirty="0" smtClean="0">
                <a:solidFill>
                  <a:srgbClr val="000000"/>
                </a:solidFill>
              </a:rPr>
              <a:t>        </a:t>
            </a:r>
            <a:r>
              <a:rPr lang="zh-CN" altLang="zh-CN" b="1" dirty="0" smtClean="0">
                <a:solidFill>
                  <a:srgbClr val="000000"/>
                </a:solidFill>
              </a:rPr>
              <a:t>而</a:t>
            </a:r>
            <a:r>
              <a:rPr lang="zh-CN" altLang="zh-CN" b="1" dirty="0">
                <a:solidFill>
                  <a:srgbClr val="000000"/>
                </a:solidFill>
              </a:rPr>
              <a:t>以传统的在线生成</a:t>
            </a:r>
            <a:r>
              <a:rPr lang="zh-CN" altLang="zh-CN" b="1" dirty="0" smtClean="0">
                <a:solidFill>
                  <a:srgbClr val="000000"/>
                </a:solidFill>
              </a:rPr>
              <a:t>试题</a:t>
            </a:r>
            <a:r>
              <a:rPr lang="zh-CN" altLang="en-US" b="1" dirty="0" smtClean="0">
                <a:solidFill>
                  <a:srgbClr val="000000"/>
                </a:solidFill>
              </a:rPr>
              <a:t>方式</a:t>
            </a:r>
            <a:r>
              <a:rPr lang="zh-CN" altLang="zh-CN" b="1" dirty="0" smtClean="0">
                <a:solidFill>
                  <a:srgbClr val="000000"/>
                </a:solidFill>
              </a:rPr>
              <a:t>，</a:t>
            </a:r>
            <a:r>
              <a:rPr lang="zh-CN" altLang="zh-CN" b="1" dirty="0">
                <a:solidFill>
                  <a:srgbClr val="000000"/>
                </a:solidFill>
              </a:rPr>
              <a:t>又有很多局限性，有些作业无法体现学生答题思路</a:t>
            </a:r>
            <a:r>
              <a:rPr lang="zh-CN" altLang="zh-CN" b="1" dirty="0" smtClean="0">
                <a:solidFill>
                  <a:srgbClr val="000000"/>
                </a:solidFill>
              </a:rPr>
              <a:t>，</a:t>
            </a:r>
            <a:r>
              <a:rPr lang="zh-CN" altLang="en-US" b="1" dirty="0">
                <a:solidFill>
                  <a:srgbClr val="000000"/>
                </a:solidFill>
              </a:rPr>
              <a:t>在线</a:t>
            </a:r>
            <a:r>
              <a:rPr lang="zh-CN" altLang="zh-CN" b="1" dirty="0" smtClean="0">
                <a:solidFill>
                  <a:srgbClr val="000000"/>
                </a:solidFill>
              </a:rPr>
              <a:t>输入</a:t>
            </a:r>
            <a:r>
              <a:rPr lang="zh-CN" altLang="en-US" b="1" dirty="0">
                <a:solidFill>
                  <a:srgbClr val="000000"/>
                </a:solidFill>
              </a:rPr>
              <a:t>也</a:t>
            </a:r>
            <a:r>
              <a:rPr lang="zh-CN" altLang="zh-CN" b="1" dirty="0" smtClean="0">
                <a:solidFill>
                  <a:srgbClr val="000000"/>
                </a:solidFill>
              </a:rPr>
              <a:t>加大</a:t>
            </a:r>
            <a:r>
              <a:rPr lang="zh-CN" altLang="zh-CN" b="1" dirty="0">
                <a:solidFill>
                  <a:srgbClr val="000000"/>
                </a:solidFill>
              </a:rPr>
              <a:t>了学生在线答题的难度。</a:t>
            </a:r>
          </a:p>
          <a:p>
            <a:endParaRPr lang="zh-CN" altLang="en-US" dirty="0">
              <a:solidFill>
                <a:srgbClr val="000000"/>
              </a:solidFill>
            </a:endParaRPr>
          </a:p>
        </p:txBody>
      </p:sp>
    </p:spTree>
    <p:extLst>
      <p:ext uri="{BB962C8B-B14F-4D97-AF65-F5344CB8AC3E}">
        <p14:creationId xmlns:p14="http://schemas.microsoft.com/office/powerpoint/2010/main" val="42116151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120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grpSp>
        <p:nvGrpSpPr>
          <p:cNvPr id="27650" name="组合 11"/>
          <p:cNvGrpSpPr/>
          <p:nvPr/>
        </p:nvGrpSpPr>
        <p:grpSpPr>
          <a:xfrm>
            <a:off x="8139113" y="1123950"/>
            <a:ext cx="4052887" cy="1409700"/>
            <a:chOff x="0" y="0"/>
            <a:chExt cx="4053303" cy="1411147"/>
          </a:xfrm>
        </p:grpSpPr>
        <p:grpSp>
          <p:nvGrpSpPr>
            <p:cNvPr id="27673" name="组合 3"/>
            <p:cNvGrpSpPr/>
            <p:nvPr/>
          </p:nvGrpSpPr>
          <p:grpSpPr>
            <a:xfrm>
              <a:off x="0" y="0"/>
              <a:ext cx="2479044" cy="1411147"/>
              <a:chOff x="0" y="0"/>
              <a:chExt cx="1119199" cy="637082"/>
            </a:xfrm>
          </p:grpSpPr>
          <p:sp>
            <p:nvSpPr>
              <p:cNvPr id="27675" name="Freeform 1791"/>
              <p:cNvSpPr/>
              <p:nvPr/>
            </p:nvSpPr>
            <p:spPr>
              <a:xfrm>
                <a:off x="0" y="275495"/>
                <a:ext cx="1119199" cy="361587"/>
              </a:xfrm>
              <a:custGeom>
                <a:avLst/>
                <a:gdLst>
                  <a:gd name="txL" fmla="*/ 0 w 168"/>
                  <a:gd name="txT" fmla="*/ 0 h 54"/>
                  <a:gd name="txR" fmla="*/ 168 w 168"/>
                  <a:gd name="txB" fmla="*/ 54 h 54"/>
                </a:gdLst>
                <a:ahLst/>
                <a:cxnLst>
                  <a:cxn ang="0">
                    <a:pos x="2147483646" y="358694304"/>
                  </a:cxn>
                  <a:cxn ang="0">
                    <a:pos x="2147483646" y="358694304"/>
                  </a:cxn>
                  <a:cxn ang="0">
                    <a:pos x="2147483646" y="0"/>
                  </a:cxn>
                  <a:cxn ang="0">
                    <a:pos x="2147483646" y="0"/>
                  </a:cxn>
                  <a:cxn ang="0">
                    <a:pos x="2147483646" y="358694304"/>
                  </a:cxn>
                  <a:cxn ang="0">
                    <a:pos x="2147483646" y="358694304"/>
                  </a:cxn>
                  <a:cxn ang="0">
                    <a:pos x="0" y="2147483646"/>
                  </a:cxn>
                  <a:cxn ang="0">
                    <a:pos x="1242663971" y="2147483646"/>
                  </a:cxn>
                  <a:cxn ang="0">
                    <a:pos x="2147483646" y="1569300972"/>
                  </a:cxn>
                  <a:cxn ang="0">
                    <a:pos x="2147483646" y="1569300972"/>
                  </a:cxn>
                  <a:cxn ang="0">
                    <a:pos x="2147483646" y="1927995276"/>
                  </a:cxn>
                  <a:cxn ang="0">
                    <a:pos x="2147483646" y="1927995276"/>
                  </a:cxn>
                  <a:cxn ang="0">
                    <a:pos x="2147483646" y="1569300972"/>
                  </a:cxn>
                  <a:cxn ang="0">
                    <a:pos x="2147483646" y="1569300972"/>
                  </a:cxn>
                  <a:cxn ang="0">
                    <a:pos x="2147483646" y="358694304"/>
                  </a:cxn>
                </a:cxnLst>
                <a:rect l="txL" t="txT" r="txR" b="txB"/>
                <a:pathLst>
                  <a:path w="168" h="54">
                    <a:moveTo>
                      <a:pt x="168" y="8"/>
                    </a:moveTo>
                    <a:cubicBezTo>
                      <a:pt x="130" y="8"/>
                      <a:pt x="130" y="8"/>
                      <a:pt x="130" y="8"/>
                    </a:cubicBezTo>
                    <a:cubicBezTo>
                      <a:pt x="130" y="0"/>
                      <a:pt x="130" y="0"/>
                      <a:pt x="130" y="0"/>
                    </a:cubicBezTo>
                    <a:cubicBezTo>
                      <a:pt x="77" y="0"/>
                      <a:pt x="77" y="0"/>
                      <a:pt x="77" y="0"/>
                    </a:cubicBezTo>
                    <a:cubicBezTo>
                      <a:pt x="77" y="8"/>
                      <a:pt x="77" y="8"/>
                      <a:pt x="77" y="8"/>
                    </a:cubicBezTo>
                    <a:cubicBezTo>
                      <a:pt x="51" y="8"/>
                      <a:pt x="51" y="8"/>
                      <a:pt x="51" y="8"/>
                    </a:cubicBezTo>
                    <a:cubicBezTo>
                      <a:pt x="24" y="8"/>
                      <a:pt x="2" y="28"/>
                      <a:pt x="0" y="54"/>
                    </a:cubicBezTo>
                    <a:cubicBezTo>
                      <a:pt x="28" y="54"/>
                      <a:pt x="28" y="54"/>
                      <a:pt x="28" y="54"/>
                    </a:cubicBezTo>
                    <a:cubicBezTo>
                      <a:pt x="30" y="43"/>
                      <a:pt x="40" y="35"/>
                      <a:pt x="51" y="35"/>
                    </a:cubicBezTo>
                    <a:cubicBezTo>
                      <a:pt x="77" y="35"/>
                      <a:pt x="77" y="35"/>
                      <a:pt x="77" y="35"/>
                    </a:cubicBezTo>
                    <a:cubicBezTo>
                      <a:pt x="77" y="43"/>
                      <a:pt x="77" y="43"/>
                      <a:pt x="77" y="43"/>
                    </a:cubicBezTo>
                    <a:cubicBezTo>
                      <a:pt x="130" y="43"/>
                      <a:pt x="130" y="43"/>
                      <a:pt x="130" y="43"/>
                    </a:cubicBezTo>
                    <a:cubicBezTo>
                      <a:pt x="130" y="35"/>
                      <a:pt x="130" y="35"/>
                      <a:pt x="130" y="35"/>
                    </a:cubicBezTo>
                    <a:cubicBezTo>
                      <a:pt x="168" y="35"/>
                      <a:pt x="168" y="35"/>
                      <a:pt x="168" y="35"/>
                    </a:cubicBezTo>
                    <a:lnTo>
                      <a:pt x="168" y="8"/>
                    </a:lnTo>
                    <a:close/>
                  </a:path>
                </a:pathLst>
              </a:custGeom>
              <a:solidFill>
                <a:srgbClr val="F58D76">
                  <a:alpha val="100000"/>
                </a:srgbClr>
              </a:solidFill>
              <a:ln w="9525">
                <a:noFill/>
              </a:ln>
            </p:spPr>
            <p:txBody>
              <a:bodyPr/>
              <a:lstStyle/>
              <a:p>
                <a:endParaRPr lang="zh-CN" altLang="en-US">
                  <a:solidFill>
                    <a:srgbClr val="000000"/>
                  </a:solidFill>
                </a:endParaRPr>
              </a:p>
            </p:txBody>
          </p:sp>
          <p:sp>
            <p:nvSpPr>
              <p:cNvPr id="27676" name="Oval 1793"/>
              <p:cNvSpPr/>
              <p:nvPr/>
            </p:nvSpPr>
            <p:spPr>
              <a:xfrm>
                <a:off x="568209" y="0"/>
                <a:ext cx="223840" cy="223840"/>
              </a:xfrm>
              <a:prstGeom prst="ellipse">
                <a:avLst/>
              </a:prstGeom>
              <a:solidFill>
                <a:srgbClr val="F58D76"/>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endParaRPr lang="zh-CN" altLang="zh-CN" sz="1800" dirty="0">
                  <a:solidFill>
                    <a:srgbClr val="000000"/>
                  </a:solidFill>
                  <a:sym typeface="宋体" panose="02010600030101010101" pitchFamily="2" charset="-122"/>
                </a:endParaRPr>
              </a:p>
            </p:txBody>
          </p:sp>
          <p:sp>
            <p:nvSpPr>
              <p:cNvPr id="27677" name="Freeform 1794"/>
              <p:cNvSpPr>
                <a:spLocks noEditPoints="1"/>
              </p:cNvSpPr>
              <p:nvPr/>
            </p:nvSpPr>
            <p:spPr>
              <a:xfrm>
                <a:off x="361587" y="68874"/>
                <a:ext cx="671520" cy="120529"/>
              </a:xfrm>
              <a:custGeom>
                <a:avLst/>
                <a:gdLst>
                  <a:gd name="txL" fmla="*/ 0 w 101"/>
                  <a:gd name="txT" fmla="*/ 0 h 19"/>
                  <a:gd name="txR" fmla="*/ 101 w 101"/>
                  <a:gd name="txB" fmla="*/ 19 h 19"/>
                </a:gdLst>
                <a:ahLst/>
                <a:cxnLst>
                  <a:cxn ang="0">
                    <a:pos x="1281958275" y="0"/>
                  </a:cxn>
                  <a:cxn ang="0">
                    <a:pos x="397845681" y="0"/>
                  </a:cxn>
                  <a:cxn ang="0">
                    <a:pos x="0" y="402414613"/>
                  </a:cxn>
                  <a:cxn ang="0">
                    <a:pos x="397845681" y="764591571"/>
                  </a:cxn>
                  <a:cxn ang="0">
                    <a:pos x="1326158918" y="764591571"/>
                  </a:cxn>
                  <a:cxn ang="0">
                    <a:pos x="1193543691" y="321932959"/>
                  </a:cxn>
                  <a:cxn ang="0">
                    <a:pos x="1281958275" y="0"/>
                  </a:cxn>
                  <a:cxn ang="0">
                    <a:pos x="2147483646" y="0"/>
                  </a:cxn>
                  <a:cxn ang="0">
                    <a:pos x="2147483646" y="0"/>
                  </a:cxn>
                  <a:cxn ang="0">
                    <a:pos x="2147483646" y="321932959"/>
                  </a:cxn>
                  <a:cxn ang="0">
                    <a:pos x="2147483646" y="764591571"/>
                  </a:cxn>
                  <a:cxn ang="0">
                    <a:pos x="2147483646" y="764591571"/>
                  </a:cxn>
                  <a:cxn ang="0">
                    <a:pos x="2147483646" y="402414613"/>
                  </a:cxn>
                  <a:cxn ang="0">
                    <a:pos x="2147483646" y="0"/>
                  </a:cxn>
                </a:cxnLst>
                <a:rect l="txL" t="txT" r="txR" b="txB"/>
                <a:pathLst>
                  <a:path w="101" h="19">
                    <a:moveTo>
                      <a:pt x="29" y="0"/>
                    </a:moveTo>
                    <a:cubicBezTo>
                      <a:pt x="9" y="0"/>
                      <a:pt x="9" y="0"/>
                      <a:pt x="9" y="0"/>
                    </a:cubicBezTo>
                    <a:cubicBezTo>
                      <a:pt x="4" y="0"/>
                      <a:pt x="0" y="4"/>
                      <a:pt x="0" y="10"/>
                    </a:cubicBezTo>
                    <a:cubicBezTo>
                      <a:pt x="0" y="15"/>
                      <a:pt x="4" y="19"/>
                      <a:pt x="9" y="19"/>
                    </a:cubicBezTo>
                    <a:cubicBezTo>
                      <a:pt x="30" y="19"/>
                      <a:pt x="30" y="19"/>
                      <a:pt x="30" y="19"/>
                    </a:cubicBezTo>
                    <a:cubicBezTo>
                      <a:pt x="28" y="16"/>
                      <a:pt x="27" y="12"/>
                      <a:pt x="27" y="8"/>
                    </a:cubicBezTo>
                    <a:cubicBezTo>
                      <a:pt x="27" y="5"/>
                      <a:pt x="28" y="3"/>
                      <a:pt x="29" y="0"/>
                    </a:cubicBezTo>
                    <a:close/>
                    <a:moveTo>
                      <a:pt x="91" y="0"/>
                    </a:moveTo>
                    <a:cubicBezTo>
                      <a:pt x="71" y="0"/>
                      <a:pt x="71" y="0"/>
                      <a:pt x="71" y="0"/>
                    </a:cubicBezTo>
                    <a:cubicBezTo>
                      <a:pt x="72" y="3"/>
                      <a:pt x="73" y="5"/>
                      <a:pt x="73" y="8"/>
                    </a:cubicBezTo>
                    <a:cubicBezTo>
                      <a:pt x="73" y="12"/>
                      <a:pt x="71" y="16"/>
                      <a:pt x="70" y="19"/>
                    </a:cubicBezTo>
                    <a:cubicBezTo>
                      <a:pt x="91" y="19"/>
                      <a:pt x="91" y="19"/>
                      <a:pt x="91" y="19"/>
                    </a:cubicBezTo>
                    <a:cubicBezTo>
                      <a:pt x="97" y="19"/>
                      <a:pt x="101" y="15"/>
                      <a:pt x="101" y="10"/>
                    </a:cubicBezTo>
                    <a:cubicBezTo>
                      <a:pt x="101" y="4"/>
                      <a:pt x="97" y="0"/>
                      <a:pt x="91" y="0"/>
                    </a:cubicBezTo>
                    <a:close/>
                  </a:path>
                </a:pathLst>
              </a:custGeom>
              <a:solidFill>
                <a:srgbClr val="F58D76">
                  <a:alpha val="100000"/>
                </a:srgbClr>
              </a:solidFill>
              <a:ln w="9525">
                <a:noFill/>
              </a:ln>
            </p:spPr>
            <p:txBody>
              <a:bodyPr/>
              <a:lstStyle/>
              <a:p>
                <a:endParaRPr lang="zh-CN" altLang="en-US">
                  <a:solidFill>
                    <a:srgbClr val="000000"/>
                  </a:solidFill>
                </a:endParaRPr>
              </a:p>
            </p:txBody>
          </p:sp>
        </p:grpSp>
        <p:sp>
          <p:nvSpPr>
            <p:cNvPr id="27674" name="矩形 10"/>
            <p:cNvSpPr/>
            <p:nvPr/>
          </p:nvSpPr>
          <p:spPr>
            <a:xfrm>
              <a:off x="2479044" y="725344"/>
              <a:ext cx="1574259" cy="404768"/>
            </a:xfrm>
            <a:prstGeom prst="rect">
              <a:avLst/>
            </a:prstGeom>
            <a:solidFill>
              <a:srgbClr val="F58D76"/>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27661" name="矩形 95"/>
          <p:cNvSpPr/>
          <p:nvPr/>
        </p:nvSpPr>
        <p:spPr>
          <a:xfrm>
            <a:off x="0" y="314325"/>
            <a:ext cx="228600" cy="685800"/>
          </a:xfrm>
          <a:prstGeom prst="rect">
            <a:avLst/>
          </a:prstGeom>
          <a:solidFill>
            <a:srgbClr val="59595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7662" name="文本框 96"/>
          <p:cNvSpPr/>
          <p:nvPr/>
        </p:nvSpPr>
        <p:spPr>
          <a:xfrm>
            <a:off x="320675" y="339725"/>
            <a:ext cx="2031325" cy="646331"/>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36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解决方案</a:t>
            </a:r>
            <a:endPar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90"/>
          <p:cNvSpPr/>
          <p:nvPr/>
        </p:nvSpPr>
        <p:spPr>
          <a:xfrm>
            <a:off x="10902950" y="3848100"/>
            <a:ext cx="469900" cy="64770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altLang="zh-CN" sz="36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36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21"/>
          <p:cNvSpPr/>
          <p:nvPr/>
        </p:nvSpPr>
        <p:spPr>
          <a:xfrm>
            <a:off x="8731250" y="3028950"/>
            <a:ext cx="2133600" cy="2134870"/>
          </a:xfrm>
          <a:prstGeom prst="ellipse">
            <a:avLst/>
          </a:prstGeom>
          <a:solidFill>
            <a:srgbClr val="FFDD6C"/>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1" name="文本框 44"/>
          <p:cNvSpPr/>
          <p:nvPr/>
        </p:nvSpPr>
        <p:spPr>
          <a:xfrm>
            <a:off x="9097010" y="5387975"/>
            <a:ext cx="1402080" cy="48323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功能需求</a:t>
            </a:r>
          </a:p>
        </p:txBody>
      </p:sp>
      <p:sp>
        <p:nvSpPr>
          <p:cNvPr id="12" name=" 2"/>
          <p:cNvSpPr/>
          <p:nvPr/>
        </p:nvSpPr>
        <p:spPr bwMode="auto">
          <a:xfrm>
            <a:off x="9203690" y="3646170"/>
            <a:ext cx="1188720" cy="1066800"/>
          </a:xfrm>
          <a:custGeom>
            <a:avLst/>
            <a:gdLst>
              <a:gd name="T0" fmla="*/ 214374 w 3896"/>
              <a:gd name="T1" fmla="*/ 276344 h 3896"/>
              <a:gd name="T2" fmla="*/ 214374 w 3896"/>
              <a:gd name="T3" fmla="*/ 1524515 h 3896"/>
              <a:gd name="T4" fmla="*/ 270740 w 3896"/>
              <a:gd name="T5" fmla="*/ 1580431 h 3896"/>
              <a:gd name="T6" fmla="*/ 1528803 w 3896"/>
              <a:gd name="T7" fmla="*/ 1580431 h 3896"/>
              <a:gd name="T8" fmla="*/ 1585169 w 3896"/>
              <a:gd name="T9" fmla="*/ 1524515 h 3896"/>
              <a:gd name="T10" fmla="*/ 1585169 w 3896"/>
              <a:gd name="T11" fmla="*/ 276344 h 3896"/>
              <a:gd name="T12" fmla="*/ 1528803 w 3896"/>
              <a:gd name="T13" fmla="*/ 219966 h 3896"/>
              <a:gd name="T14" fmla="*/ 270740 w 3896"/>
              <a:gd name="T15" fmla="*/ 219966 h 3896"/>
              <a:gd name="T16" fmla="*/ 214374 w 3896"/>
              <a:gd name="T17" fmla="*/ 276344 h 3896"/>
              <a:gd name="T18" fmla="*/ 1743639 w 3896"/>
              <a:gd name="T19" fmla="*/ 0 h 3896"/>
              <a:gd name="T20" fmla="*/ 1405907 w 3896"/>
              <a:gd name="T21" fmla="*/ 0 h 3896"/>
              <a:gd name="T22" fmla="*/ 1350004 w 3896"/>
              <a:gd name="T23" fmla="*/ 56378 h 3896"/>
              <a:gd name="T24" fmla="*/ 1405907 w 3896"/>
              <a:gd name="T25" fmla="*/ 107210 h 3896"/>
              <a:gd name="T26" fmla="*/ 1692356 w 3896"/>
              <a:gd name="T27" fmla="*/ 107210 h 3896"/>
              <a:gd name="T28" fmla="*/ 1692356 w 3896"/>
              <a:gd name="T29" fmla="*/ 393721 h 3896"/>
              <a:gd name="T30" fmla="*/ 1743639 w 3896"/>
              <a:gd name="T31" fmla="*/ 450099 h 3896"/>
              <a:gd name="T32" fmla="*/ 1800005 w 3896"/>
              <a:gd name="T33" fmla="*/ 393721 h 3896"/>
              <a:gd name="T34" fmla="*/ 1800005 w 3896"/>
              <a:gd name="T35" fmla="*/ 56378 h 3896"/>
              <a:gd name="T36" fmla="*/ 1743639 w 3896"/>
              <a:gd name="T37" fmla="*/ 0 h 3896"/>
              <a:gd name="T38" fmla="*/ 1743639 w 3896"/>
              <a:gd name="T39" fmla="*/ 1350298 h 3896"/>
              <a:gd name="T40" fmla="*/ 1692356 w 3896"/>
              <a:gd name="T41" fmla="*/ 1406676 h 3896"/>
              <a:gd name="T42" fmla="*/ 1692356 w 3896"/>
              <a:gd name="T43" fmla="*/ 1693187 h 3896"/>
              <a:gd name="T44" fmla="*/ 1405907 w 3896"/>
              <a:gd name="T45" fmla="*/ 1693187 h 3896"/>
              <a:gd name="T46" fmla="*/ 1350004 w 3896"/>
              <a:gd name="T47" fmla="*/ 1744019 h 3896"/>
              <a:gd name="T48" fmla="*/ 1405907 w 3896"/>
              <a:gd name="T49" fmla="*/ 1800397 h 3896"/>
              <a:gd name="T50" fmla="*/ 1743639 w 3896"/>
              <a:gd name="T51" fmla="*/ 1800397 h 3896"/>
              <a:gd name="T52" fmla="*/ 1800005 w 3896"/>
              <a:gd name="T53" fmla="*/ 1744019 h 3896"/>
              <a:gd name="T54" fmla="*/ 1800005 w 3896"/>
              <a:gd name="T55" fmla="*/ 1406676 h 3896"/>
              <a:gd name="T56" fmla="*/ 1743639 w 3896"/>
              <a:gd name="T57" fmla="*/ 1350298 h 3896"/>
              <a:gd name="T58" fmla="*/ 55904 w 3896"/>
              <a:gd name="T59" fmla="*/ 450099 h 3896"/>
              <a:gd name="T60" fmla="*/ 107187 w 3896"/>
              <a:gd name="T61" fmla="*/ 393721 h 3896"/>
              <a:gd name="T62" fmla="*/ 107187 w 3896"/>
              <a:gd name="T63" fmla="*/ 107210 h 3896"/>
              <a:gd name="T64" fmla="*/ 393636 w 3896"/>
              <a:gd name="T65" fmla="*/ 107210 h 3896"/>
              <a:gd name="T66" fmla="*/ 450001 w 3896"/>
              <a:gd name="T67" fmla="*/ 56378 h 3896"/>
              <a:gd name="T68" fmla="*/ 393636 w 3896"/>
              <a:gd name="T69" fmla="*/ 0 h 3896"/>
              <a:gd name="T70" fmla="*/ 55904 w 3896"/>
              <a:gd name="T71" fmla="*/ 0 h 3896"/>
              <a:gd name="T72" fmla="*/ 0 w 3896"/>
              <a:gd name="T73" fmla="*/ 56378 h 3896"/>
              <a:gd name="T74" fmla="*/ 0 w 3896"/>
              <a:gd name="T75" fmla="*/ 393721 h 3896"/>
              <a:gd name="T76" fmla="*/ 55904 w 3896"/>
              <a:gd name="T77" fmla="*/ 450099 h 3896"/>
              <a:gd name="T78" fmla="*/ 393636 w 3896"/>
              <a:gd name="T79" fmla="*/ 1693187 h 3896"/>
              <a:gd name="T80" fmla="*/ 107187 w 3896"/>
              <a:gd name="T81" fmla="*/ 1693187 h 3896"/>
              <a:gd name="T82" fmla="*/ 107187 w 3896"/>
              <a:gd name="T83" fmla="*/ 1406676 h 3896"/>
              <a:gd name="T84" fmla="*/ 55904 w 3896"/>
              <a:gd name="T85" fmla="*/ 1350298 h 3896"/>
              <a:gd name="T86" fmla="*/ 0 w 3896"/>
              <a:gd name="T87" fmla="*/ 1406676 h 3896"/>
              <a:gd name="T88" fmla="*/ 0 w 3896"/>
              <a:gd name="T89" fmla="*/ 1744019 h 3896"/>
              <a:gd name="T90" fmla="*/ 55904 w 3896"/>
              <a:gd name="T91" fmla="*/ 1800397 h 3896"/>
              <a:gd name="T92" fmla="*/ 393636 w 3896"/>
              <a:gd name="T93" fmla="*/ 1800397 h 3896"/>
              <a:gd name="T94" fmla="*/ 450001 w 3896"/>
              <a:gd name="T95" fmla="*/ 1744019 h 3896"/>
              <a:gd name="T96" fmla="*/ 393636 w 3896"/>
              <a:gd name="T97" fmla="*/ 1693187 h 38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896" h="3896">
                <a:moveTo>
                  <a:pt x="464" y="598"/>
                </a:moveTo>
                <a:cubicBezTo>
                  <a:pt x="464" y="3299"/>
                  <a:pt x="464" y="3299"/>
                  <a:pt x="464" y="3299"/>
                </a:cubicBezTo>
                <a:cubicBezTo>
                  <a:pt x="464" y="3366"/>
                  <a:pt x="519" y="3420"/>
                  <a:pt x="586" y="3420"/>
                </a:cubicBezTo>
                <a:cubicBezTo>
                  <a:pt x="3309" y="3420"/>
                  <a:pt x="3309" y="3420"/>
                  <a:pt x="3309" y="3420"/>
                </a:cubicBezTo>
                <a:cubicBezTo>
                  <a:pt x="3377" y="3420"/>
                  <a:pt x="3431" y="3366"/>
                  <a:pt x="3431" y="3299"/>
                </a:cubicBezTo>
                <a:cubicBezTo>
                  <a:pt x="3431" y="598"/>
                  <a:pt x="3431" y="598"/>
                  <a:pt x="3431" y="598"/>
                </a:cubicBezTo>
                <a:cubicBezTo>
                  <a:pt x="3431" y="530"/>
                  <a:pt x="3377" y="476"/>
                  <a:pt x="3309" y="476"/>
                </a:cubicBezTo>
                <a:cubicBezTo>
                  <a:pt x="586" y="476"/>
                  <a:pt x="586" y="476"/>
                  <a:pt x="586" y="476"/>
                </a:cubicBezTo>
                <a:cubicBezTo>
                  <a:pt x="519" y="476"/>
                  <a:pt x="464" y="530"/>
                  <a:pt x="464" y="598"/>
                </a:cubicBezTo>
                <a:close/>
                <a:moveTo>
                  <a:pt x="3774" y="0"/>
                </a:moveTo>
                <a:cubicBezTo>
                  <a:pt x="3043" y="0"/>
                  <a:pt x="3043" y="0"/>
                  <a:pt x="3043" y="0"/>
                </a:cubicBezTo>
                <a:cubicBezTo>
                  <a:pt x="2976" y="0"/>
                  <a:pt x="2922" y="54"/>
                  <a:pt x="2922" y="122"/>
                </a:cubicBezTo>
                <a:cubicBezTo>
                  <a:pt x="2922" y="189"/>
                  <a:pt x="2976" y="232"/>
                  <a:pt x="3043" y="232"/>
                </a:cubicBezTo>
                <a:cubicBezTo>
                  <a:pt x="3663" y="232"/>
                  <a:pt x="3663" y="232"/>
                  <a:pt x="3663" y="232"/>
                </a:cubicBezTo>
                <a:cubicBezTo>
                  <a:pt x="3663" y="852"/>
                  <a:pt x="3663" y="852"/>
                  <a:pt x="3663" y="852"/>
                </a:cubicBezTo>
                <a:cubicBezTo>
                  <a:pt x="3663" y="919"/>
                  <a:pt x="3707" y="974"/>
                  <a:pt x="3774" y="974"/>
                </a:cubicBezTo>
                <a:cubicBezTo>
                  <a:pt x="3841" y="974"/>
                  <a:pt x="3896" y="919"/>
                  <a:pt x="3896" y="852"/>
                </a:cubicBezTo>
                <a:cubicBezTo>
                  <a:pt x="3896" y="122"/>
                  <a:pt x="3896" y="122"/>
                  <a:pt x="3896" y="122"/>
                </a:cubicBezTo>
                <a:cubicBezTo>
                  <a:pt x="3896" y="54"/>
                  <a:pt x="3841" y="0"/>
                  <a:pt x="3774" y="0"/>
                </a:cubicBezTo>
                <a:close/>
                <a:moveTo>
                  <a:pt x="3774" y="2922"/>
                </a:moveTo>
                <a:cubicBezTo>
                  <a:pt x="3707" y="2922"/>
                  <a:pt x="3663" y="2977"/>
                  <a:pt x="3663" y="3044"/>
                </a:cubicBezTo>
                <a:cubicBezTo>
                  <a:pt x="3663" y="3664"/>
                  <a:pt x="3663" y="3664"/>
                  <a:pt x="3663" y="3664"/>
                </a:cubicBezTo>
                <a:cubicBezTo>
                  <a:pt x="3043" y="3664"/>
                  <a:pt x="3043" y="3664"/>
                  <a:pt x="3043" y="3664"/>
                </a:cubicBezTo>
                <a:cubicBezTo>
                  <a:pt x="2976" y="3664"/>
                  <a:pt x="2922" y="3707"/>
                  <a:pt x="2922" y="3774"/>
                </a:cubicBezTo>
                <a:cubicBezTo>
                  <a:pt x="2922" y="3841"/>
                  <a:pt x="2976" y="3896"/>
                  <a:pt x="3043" y="3896"/>
                </a:cubicBezTo>
                <a:cubicBezTo>
                  <a:pt x="3774" y="3896"/>
                  <a:pt x="3774" y="3896"/>
                  <a:pt x="3774" y="3896"/>
                </a:cubicBezTo>
                <a:cubicBezTo>
                  <a:pt x="3841" y="3896"/>
                  <a:pt x="3896" y="3841"/>
                  <a:pt x="3896" y="3774"/>
                </a:cubicBezTo>
                <a:cubicBezTo>
                  <a:pt x="3896" y="3044"/>
                  <a:pt x="3896" y="3044"/>
                  <a:pt x="3896" y="3044"/>
                </a:cubicBezTo>
                <a:cubicBezTo>
                  <a:pt x="3896" y="2977"/>
                  <a:pt x="3841" y="2922"/>
                  <a:pt x="3774" y="2922"/>
                </a:cubicBezTo>
                <a:close/>
                <a:moveTo>
                  <a:pt x="121" y="974"/>
                </a:moveTo>
                <a:cubicBezTo>
                  <a:pt x="188" y="974"/>
                  <a:pt x="232" y="919"/>
                  <a:pt x="232" y="852"/>
                </a:cubicBezTo>
                <a:cubicBezTo>
                  <a:pt x="232" y="232"/>
                  <a:pt x="232" y="232"/>
                  <a:pt x="232" y="232"/>
                </a:cubicBezTo>
                <a:cubicBezTo>
                  <a:pt x="852" y="232"/>
                  <a:pt x="852" y="232"/>
                  <a:pt x="852" y="232"/>
                </a:cubicBezTo>
                <a:cubicBezTo>
                  <a:pt x="919" y="232"/>
                  <a:pt x="974" y="189"/>
                  <a:pt x="974" y="122"/>
                </a:cubicBezTo>
                <a:cubicBezTo>
                  <a:pt x="974" y="54"/>
                  <a:pt x="919" y="0"/>
                  <a:pt x="852" y="0"/>
                </a:cubicBezTo>
                <a:cubicBezTo>
                  <a:pt x="121" y="0"/>
                  <a:pt x="121" y="0"/>
                  <a:pt x="121" y="0"/>
                </a:cubicBezTo>
                <a:cubicBezTo>
                  <a:pt x="54" y="0"/>
                  <a:pt x="0" y="54"/>
                  <a:pt x="0" y="122"/>
                </a:cubicBezTo>
                <a:cubicBezTo>
                  <a:pt x="0" y="852"/>
                  <a:pt x="0" y="852"/>
                  <a:pt x="0" y="852"/>
                </a:cubicBezTo>
                <a:cubicBezTo>
                  <a:pt x="0" y="919"/>
                  <a:pt x="54" y="974"/>
                  <a:pt x="121" y="974"/>
                </a:cubicBezTo>
                <a:close/>
                <a:moveTo>
                  <a:pt x="852" y="3664"/>
                </a:moveTo>
                <a:cubicBezTo>
                  <a:pt x="232" y="3664"/>
                  <a:pt x="232" y="3664"/>
                  <a:pt x="232" y="3664"/>
                </a:cubicBezTo>
                <a:cubicBezTo>
                  <a:pt x="232" y="3044"/>
                  <a:pt x="232" y="3044"/>
                  <a:pt x="232" y="3044"/>
                </a:cubicBezTo>
                <a:cubicBezTo>
                  <a:pt x="232" y="2977"/>
                  <a:pt x="188" y="2922"/>
                  <a:pt x="121" y="2922"/>
                </a:cubicBezTo>
                <a:cubicBezTo>
                  <a:pt x="54" y="2922"/>
                  <a:pt x="0" y="2977"/>
                  <a:pt x="0" y="3044"/>
                </a:cubicBezTo>
                <a:cubicBezTo>
                  <a:pt x="0" y="3774"/>
                  <a:pt x="0" y="3774"/>
                  <a:pt x="0" y="3774"/>
                </a:cubicBezTo>
                <a:cubicBezTo>
                  <a:pt x="0" y="3841"/>
                  <a:pt x="54" y="3896"/>
                  <a:pt x="121" y="3896"/>
                </a:cubicBezTo>
                <a:cubicBezTo>
                  <a:pt x="852" y="3896"/>
                  <a:pt x="852" y="3896"/>
                  <a:pt x="852" y="3896"/>
                </a:cubicBezTo>
                <a:cubicBezTo>
                  <a:pt x="919" y="3896"/>
                  <a:pt x="974" y="3841"/>
                  <a:pt x="974" y="3774"/>
                </a:cubicBezTo>
                <a:cubicBezTo>
                  <a:pt x="974" y="3707"/>
                  <a:pt x="919" y="3664"/>
                  <a:pt x="852" y="36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rgbClr val="000000"/>
              </a:solidFill>
            </a:endParaRPr>
          </a:p>
        </p:txBody>
      </p:sp>
      <p:sp>
        <p:nvSpPr>
          <p:cNvPr id="3" name="文本框 2"/>
          <p:cNvSpPr txBox="1"/>
          <p:nvPr/>
        </p:nvSpPr>
        <p:spPr>
          <a:xfrm>
            <a:off x="1640840" y="2127647"/>
            <a:ext cx="5669279" cy="2585323"/>
          </a:xfrm>
          <a:prstGeom prst="rect">
            <a:avLst/>
          </a:prstGeom>
          <a:noFill/>
        </p:spPr>
        <p:txBody>
          <a:bodyPr wrap="square" rtlCol="0">
            <a:spAutoFit/>
          </a:bodyPr>
          <a:lstStyle/>
          <a:p>
            <a:r>
              <a:rPr lang="zh-CN" altLang="en-US" b="1" dirty="0" smtClean="0">
                <a:solidFill>
                  <a:srgbClr val="000000"/>
                </a:solidFill>
              </a:rPr>
              <a:t>       针对</a:t>
            </a:r>
            <a:r>
              <a:rPr lang="zh-CN" altLang="en-US" b="1" dirty="0">
                <a:solidFill>
                  <a:srgbClr val="000000"/>
                </a:solidFill>
              </a:rPr>
              <a:t>以上问题，本次课题采用截图上传与在线试题生成结合的方式，针对选择、填空、判断，简答等题型选择在线生成导入的方式，同时部分题型可以</a:t>
            </a:r>
            <a:r>
              <a:rPr lang="zh-CN" altLang="en-US" b="1" dirty="0" smtClean="0">
                <a:solidFill>
                  <a:srgbClr val="000000"/>
                </a:solidFill>
              </a:rPr>
              <a:t>选择</a:t>
            </a:r>
            <a:r>
              <a:rPr lang="zh-CN" altLang="en-US" b="1" dirty="0">
                <a:solidFill>
                  <a:srgbClr val="000000"/>
                </a:solidFill>
              </a:rPr>
              <a:t>自动化</a:t>
            </a:r>
            <a:r>
              <a:rPr lang="zh-CN" altLang="en-US" b="1" dirty="0" smtClean="0">
                <a:solidFill>
                  <a:srgbClr val="000000"/>
                </a:solidFill>
              </a:rPr>
              <a:t>作业批改。</a:t>
            </a:r>
            <a:endParaRPr lang="en-US" altLang="zh-CN" b="1" dirty="0" smtClean="0">
              <a:solidFill>
                <a:srgbClr val="000000"/>
              </a:solidFill>
            </a:endParaRPr>
          </a:p>
          <a:p>
            <a:endParaRPr lang="en-US" altLang="zh-CN" b="1" dirty="0">
              <a:solidFill>
                <a:srgbClr val="000000"/>
              </a:solidFill>
            </a:endParaRPr>
          </a:p>
          <a:p>
            <a:r>
              <a:rPr lang="zh-CN" altLang="en-US" b="1" dirty="0" smtClean="0">
                <a:solidFill>
                  <a:srgbClr val="000000"/>
                </a:solidFill>
              </a:rPr>
              <a:t>       而</a:t>
            </a:r>
            <a:r>
              <a:rPr lang="zh-CN" altLang="en-US" b="1" dirty="0">
                <a:solidFill>
                  <a:srgbClr val="000000"/>
                </a:solidFill>
              </a:rPr>
              <a:t>一些应用类型以及需要体现答题思路、步骤的题型则选择截图上传，由教师进行手动批改的方式。这样可以在传统截图上传与在线生成中取得一个平衡点，最大程度地提高浏览操作体验以及交互效果。</a:t>
            </a:r>
            <a:endParaRPr lang="zh-CN" altLang="en-US" dirty="0">
              <a:solidFill>
                <a:srgbClr val="000000"/>
              </a:solidFill>
            </a:endParaRPr>
          </a:p>
        </p:txBody>
      </p:sp>
    </p:spTree>
    <p:extLst>
      <p:ext uri="{BB962C8B-B14F-4D97-AF65-F5344CB8AC3E}">
        <p14:creationId xmlns:p14="http://schemas.microsoft.com/office/powerpoint/2010/main" val="8728061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120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sp>
        <p:nvSpPr>
          <p:cNvPr id="29698" name="任意多边形 3"/>
          <p:cNvSpPr/>
          <p:nvPr/>
        </p:nvSpPr>
        <p:spPr>
          <a:xfrm flipV="1">
            <a:off x="4391932" y="3179553"/>
            <a:ext cx="7800068" cy="129703"/>
          </a:xfrm>
          <a:custGeom>
            <a:avLst/>
            <a:gdLst>
              <a:gd name="txL" fmla="*/ 0 w 12211050"/>
              <a:gd name="txT" fmla="*/ 0 h 635"/>
              <a:gd name="txR" fmla="*/ 12211050 w 12211050"/>
              <a:gd name="txB" fmla="*/ 0 h 635"/>
            </a:gdLst>
            <a:ahLst/>
            <a:cxnLst>
              <a:cxn ang="0">
                <a:pos x="0" y="0"/>
              </a:cxn>
              <a:cxn ang="0">
                <a:pos x="12207876" y="0"/>
              </a:cxn>
            </a:cxnLst>
            <a:rect l="txL" t="txT" r="txR" b="txB"/>
            <a:pathLst>
              <a:path w="12211050" h="635">
                <a:moveTo>
                  <a:pt x="0" y="0"/>
                </a:moveTo>
                <a:lnTo>
                  <a:pt x="12211050" y="0"/>
                </a:lnTo>
              </a:path>
            </a:pathLst>
          </a:custGeom>
          <a:noFill/>
          <a:ln w="38100" cap="flat" cmpd="sng">
            <a:solidFill>
              <a:srgbClr val="0C0C0C">
                <a:alpha val="100000"/>
              </a:srgbClr>
            </a:solidFill>
            <a:prstDash val="solid"/>
            <a:bevel/>
            <a:headEnd type="none" w="med" len="med"/>
            <a:tailEnd type="none" w="med" len="med"/>
          </a:ln>
        </p:spPr>
        <p:txBody>
          <a:bodyPr/>
          <a:lstStyle/>
          <a:p>
            <a:endParaRPr lang="zh-CN" altLang="en-US">
              <a:solidFill>
                <a:srgbClr val="000000"/>
              </a:solidFill>
            </a:endParaRPr>
          </a:p>
        </p:txBody>
      </p:sp>
      <p:sp>
        <p:nvSpPr>
          <p:cNvPr id="29699" name="矩形标注 6"/>
          <p:cNvSpPr/>
          <p:nvPr/>
        </p:nvSpPr>
        <p:spPr>
          <a:xfrm>
            <a:off x="883039" y="1392738"/>
            <a:ext cx="2057400" cy="1377950"/>
          </a:xfrm>
          <a:prstGeom prst="wedgeRectCallout">
            <a:avLst>
              <a:gd name="adj1" fmla="val -28241"/>
              <a:gd name="adj2" fmla="val 79083"/>
            </a:avLst>
          </a:prstGeom>
          <a:solidFill>
            <a:srgbClr val="F58D76"/>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9700" name="矩形标注 22"/>
          <p:cNvSpPr/>
          <p:nvPr/>
        </p:nvSpPr>
        <p:spPr>
          <a:xfrm>
            <a:off x="3587432" y="1378395"/>
            <a:ext cx="2057400" cy="1377950"/>
          </a:xfrm>
          <a:prstGeom prst="wedgeRectCallout">
            <a:avLst>
              <a:gd name="adj1" fmla="val -28241"/>
              <a:gd name="adj2" fmla="val 79083"/>
            </a:avLst>
          </a:prstGeom>
          <a:solidFill>
            <a:srgbClr val="A1BD70"/>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9701" name="矩形标注 23"/>
          <p:cNvSpPr/>
          <p:nvPr/>
        </p:nvSpPr>
        <p:spPr>
          <a:xfrm>
            <a:off x="6568122" y="1378395"/>
            <a:ext cx="2057400" cy="1377950"/>
          </a:xfrm>
          <a:prstGeom prst="wedgeRectCallout">
            <a:avLst>
              <a:gd name="adj1" fmla="val -28241"/>
              <a:gd name="adj2" fmla="val 79083"/>
            </a:avLst>
          </a:prstGeom>
          <a:solidFill>
            <a:srgbClr val="FFDD6C"/>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9702" name="矩形标注 24"/>
          <p:cNvSpPr/>
          <p:nvPr/>
        </p:nvSpPr>
        <p:spPr>
          <a:xfrm>
            <a:off x="9548812" y="1396312"/>
            <a:ext cx="2057400" cy="1377950"/>
          </a:xfrm>
          <a:prstGeom prst="wedgeRectCallout">
            <a:avLst>
              <a:gd name="adj1" fmla="val -28241"/>
              <a:gd name="adj2" fmla="val 79083"/>
            </a:avLst>
          </a:prstGeom>
          <a:solidFill>
            <a:srgbClr val="A37F67"/>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9703" name="文本框 25"/>
          <p:cNvSpPr/>
          <p:nvPr/>
        </p:nvSpPr>
        <p:spPr>
          <a:xfrm>
            <a:off x="906484" y="3483717"/>
            <a:ext cx="1874231" cy="52322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2.20</a:t>
            </a:r>
            <a:r>
              <a:rPr lang="en-US" altLang="zh-CN"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-2.27</a:t>
            </a:r>
            <a:endParaRPr 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4" name="文本框 26"/>
          <p:cNvSpPr/>
          <p:nvPr/>
        </p:nvSpPr>
        <p:spPr>
          <a:xfrm>
            <a:off x="3692093" y="3468237"/>
            <a:ext cx="1874231" cy="52322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2.28</a:t>
            </a:r>
            <a:r>
              <a:rPr lang="en-US" altLang="zh-CN"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-3.10</a:t>
            </a:r>
            <a:endParaRPr 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5" name="文本框 27"/>
          <p:cNvSpPr/>
          <p:nvPr/>
        </p:nvSpPr>
        <p:spPr>
          <a:xfrm>
            <a:off x="6626832" y="3468237"/>
            <a:ext cx="1874231" cy="52322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3.13</a:t>
            </a:r>
            <a:r>
              <a:rPr lang="en-US" altLang="zh-CN"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-3.24</a:t>
            </a:r>
            <a:endParaRPr 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6" name="文本框 28"/>
          <p:cNvSpPr/>
          <p:nvPr/>
        </p:nvSpPr>
        <p:spPr>
          <a:xfrm>
            <a:off x="9793604" y="3442817"/>
            <a:ext cx="1653017" cy="52322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3.27</a:t>
            </a:r>
            <a:r>
              <a:rPr lang="en-US" altLang="zh-CN"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-5.5</a:t>
            </a:r>
            <a:endParaRPr 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11" name="文本框 41"/>
          <p:cNvSpPr/>
          <p:nvPr/>
        </p:nvSpPr>
        <p:spPr>
          <a:xfrm>
            <a:off x="837816" y="1665581"/>
            <a:ext cx="1845377" cy="58477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altLang="zh-CN" sz="32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smtClean="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中英文翻译</a:t>
            </a:r>
            <a:endParaRPr lang="zh-CN" altLang="en-US" sz="24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12" name="文本框 42"/>
          <p:cNvSpPr/>
          <p:nvPr/>
        </p:nvSpPr>
        <p:spPr>
          <a:xfrm>
            <a:off x="3522158" y="1665581"/>
            <a:ext cx="2153154" cy="58477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altLang="zh-CN" sz="32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smtClean="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撰写开题报告</a:t>
            </a:r>
            <a:endParaRPr lang="zh-CN" altLang="en-US" sz="24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13" name="文本框 43"/>
          <p:cNvSpPr/>
          <p:nvPr/>
        </p:nvSpPr>
        <p:spPr>
          <a:xfrm>
            <a:off x="6909437" y="1774288"/>
            <a:ext cx="1415772" cy="46166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24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系统设计</a:t>
            </a:r>
          </a:p>
        </p:txBody>
      </p:sp>
      <p:sp>
        <p:nvSpPr>
          <p:cNvPr id="29714" name="文本框 44"/>
          <p:cNvSpPr/>
          <p:nvPr/>
        </p:nvSpPr>
        <p:spPr>
          <a:xfrm>
            <a:off x="9730335" y="1699142"/>
            <a:ext cx="1537600" cy="58477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altLang="zh-CN" sz="32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smtClean="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系统开发</a:t>
            </a:r>
            <a:endParaRPr lang="zh-CN" altLang="en-US" sz="24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15" name="矩形 47"/>
          <p:cNvSpPr/>
          <p:nvPr/>
        </p:nvSpPr>
        <p:spPr>
          <a:xfrm>
            <a:off x="0" y="314325"/>
            <a:ext cx="228600" cy="685800"/>
          </a:xfrm>
          <a:prstGeom prst="rect">
            <a:avLst/>
          </a:prstGeom>
          <a:solidFill>
            <a:srgbClr val="59595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9716" name="文本框 48"/>
          <p:cNvSpPr/>
          <p:nvPr/>
        </p:nvSpPr>
        <p:spPr>
          <a:xfrm>
            <a:off x="320675" y="339725"/>
            <a:ext cx="2031325" cy="646331"/>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36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时间安排</a:t>
            </a:r>
            <a:endPar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 name="直接连接符 2"/>
          <p:cNvCxnSpPr/>
          <p:nvPr/>
        </p:nvCxnSpPr>
        <p:spPr>
          <a:xfrm>
            <a:off x="7797255" y="3309256"/>
            <a:ext cx="4418965" cy="0"/>
          </a:xfrm>
          <a:prstGeom prst="line">
            <a:avLst/>
          </a:prstGeom>
          <a:solidFill>
            <a:schemeClr val="accent1"/>
          </a:solidFill>
          <a:ln w="28575" cap="flat" cmpd="sng" algn="ctr">
            <a:solidFill>
              <a:schemeClr val="tx1">
                <a:lumMod val="95000"/>
                <a:lumOff val="5000"/>
              </a:schemeClr>
            </a:solidFill>
            <a:prstDash val="sysDash"/>
            <a:round/>
            <a:headEnd type="none" w="med" len="med"/>
            <a:tailEnd type="none" w="med" len="med"/>
          </a:ln>
        </p:spPr>
      </p:cxnSp>
      <p:sp>
        <p:nvSpPr>
          <p:cNvPr id="22" name="任意多边形 3"/>
          <p:cNvSpPr/>
          <p:nvPr/>
        </p:nvSpPr>
        <p:spPr>
          <a:xfrm flipV="1">
            <a:off x="2206669" y="5789895"/>
            <a:ext cx="7800068" cy="129703"/>
          </a:xfrm>
          <a:custGeom>
            <a:avLst/>
            <a:gdLst>
              <a:gd name="txL" fmla="*/ 0 w 12211050"/>
              <a:gd name="txT" fmla="*/ 0 h 635"/>
              <a:gd name="txR" fmla="*/ 12211050 w 12211050"/>
              <a:gd name="txB" fmla="*/ 0 h 635"/>
            </a:gdLst>
            <a:ahLst/>
            <a:cxnLst>
              <a:cxn ang="0">
                <a:pos x="0" y="0"/>
              </a:cxn>
              <a:cxn ang="0">
                <a:pos x="12207876" y="0"/>
              </a:cxn>
            </a:cxnLst>
            <a:rect l="txL" t="txT" r="txR" b="txB"/>
            <a:pathLst>
              <a:path w="12211050" h="635">
                <a:moveTo>
                  <a:pt x="0" y="0"/>
                </a:moveTo>
                <a:lnTo>
                  <a:pt x="12211050" y="0"/>
                </a:lnTo>
              </a:path>
            </a:pathLst>
          </a:custGeom>
          <a:noFill/>
          <a:ln w="38100" cap="flat" cmpd="sng">
            <a:solidFill>
              <a:srgbClr val="0C0C0C">
                <a:alpha val="100000"/>
              </a:srgbClr>
            </a:solidFill>
            <a:prstDash val="solid"/>
            <a:bevel/>
            <a:headEnd type="none" w="med" len="med"/>
            <a:tailEnd type="none" w="med" len="med"/>
          </a:ln>
        </p:spPr>
        <p:txBody>
          <a:bodyPr/>
          <a:lstStyle/>
          <a:p>
            <a:endParaRPr lang="zh-CN" altLang="en-US">
              <a:solidFill>
                <a:srgbClr val="000000"/>
              </a:solidFill>
            </a:endParaRPr>
          </a:p>
        </p:txBody>
      </p:sp>
      <p:sp>
        <p:nvSpPr>
          <p:cNvPr id="23" name="任意多边形 3"/>
          <p:cNvSpPr/>
          <p:nvPr/>
        </p:nvSpPr>
        <p:spPr>
          <a:xfrm flipV="1">
            <a:off x="377282" y="3179553"/>
            <a:ext cx="7800068" cy="129703"/>
          </a:xfrm>
          <a:custGeom>
            <a:avLst/>
            <a:gdLst>
              <a:gd name="txL" fmla="*/ 0 w 12211050"/>
              <a:gd name="txT" fmla="*/ 0 h 635"/>
              <a:gd name="txR" fmla="*/ 12211050 w 12211050"/>
              <a:gd name="txB" fmla="*/ 0 h 635"/>
            </a:gdLst>
            <a:ahLst/>
            <a:cxnLst>
              <a:cxn ang="0">
                <a:pos x="0" y="0"/>
              </a:cxn>
              <a:cxn ang="0">
                <a:pos x="12207876" y="0"/>
              </a:cxn>
            </a:cxnLst>
            <a:rect l="txL" t="txT" r="txR" b="txB"/>
            <a:pathLst>
              <a:path w="12211050" h="635">
                <a:moveTo>
                  <a:pt x="0" y="0"/>
                </a:moveTo>
                <a:lnTo>
                  <a:pt x="12211050" y="0"/>
                </a:lnTo>
              </a:path>
            </a:pathLst>
          </a:custGeom>
          <a:noFill/>
          <a:ln w="38100" cap="flat" cmpd="sng">
            <a:solidFill>
              <a:srgbClr val="0C0C0C">
                <a:alpha val="100000"/>
              </a:srgbClr>
            </a:solidFill>
            <a:prstDash val="solid"/>
            <a:bevel/>
            <a:headEnd type="none" w="med" len="med"/>
            <a:tailEnd type="none" w="med" len="med"/>
          </a:ln>
        </p:spPr>
        <p:txBody>
          <a:bodyPr/>
          <a:lstStyle/>
          <a:p>
            <a:endParaRPr lang="zh-CN" altLang="en-US">
              <a:solidFill>
                <a:srgbClr val="000000"/>
              </a:solidFill>
            </a:endParaRPr>
          </a:p>
        </p:txBody>
      </p:sp>
      <p:sp>
        <p:nvSpPr>
          <p:cNvPr id="24" name="矩形标注 6"/>
          <p:cNvSpPr/>
          <p:nvPr/>
        </p:nvSpPr>
        <p:spPr>
          <a:xfrm>
            <a:off x="2399552" y="3991457"/>
            <a:ext cx="2151306" cy="1377950"/>
          </a:xfrm>
          <a:prstGeom prst="wedgeRectCallout">
            <a:avLst>
              <a:gd name="adj1" fmla="val -28241"/>
              <a:gd name="adj2" fmla="val 79083"/>
            </a:avLst>
          </a:prstGeom>
          <a:solidFill>
            <a:srgbClr val="F58D76"/>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5" name="矩形标注 22"/>
          <p:cNvSpPr/>
          <p:nvPr/>
        </p:nvSpPr>
        <p:spPr>
          <a:xfrm>
            <a:off x="4982910" y="4018911"/>
            <a:ext cx="2057400" cy="1377950"/>
          </a:xfrm>
          <a:prstGeom prst="wedgeRectCallout">
            <a:avLst>
              <a:gd name="adj1" fmla="val -28241"/>
              <a:gd name="adj2" fmla="val 79083"/>
            </a:avLst>
          </a:prstGeom>
          <a:solidFill>
            <a:srgbClr val="A1BD70"/>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7" name="矩形标注 24"/>
          <p:cNvSpPr/>
          <p:nvPr/>
        </p:nvSpPr>
        <p:spPr>
          <a:xfrm>
            <a:off x="7472363" y="3991457"/>
            <a:ext cx="2057400" cy="1377950"/>
          </a:xfrm>
          <a:prstGeom prst="wedgeRectCallout">
            <a:avLst>
              <a:gd name="adj1" fmla="val -28241"/>
              <a:gd name="adj2" fmla="val 79083"/>
            </a:avLst>
          </a:prstGeom>
          <a:solidFill>
            <a:srgbClr val="A37F67"/>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30" name="文本框 41"/>
          <p:cNvSpPr/>
          <p:nvPr/>
        </p:nvSpPr>
        <p:spPr>
          <a:xfrm>
            <a:off x="2214367" y="4313640"/>
            <a:ext cx="2460930" cy="58477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altLang="zh-CN" sz="32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smtClean="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系统测试与完善</a:t>
            </a:r>
            <a:endParaRPr lang="zh-CN" altLang="en-US" sz="24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文本框 41"/>
          <p:cNvSpPr/>
          <p:nvPr/>
        </p:nvSpPr>
        <p:spPr>
          <a:xfrm>
            <a:off x="5195097" y="4375653"/>
            <a:ext cx="1537600" cy="58477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altLang="zh-CN" sz="32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smtClean="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撰写论文</a:t>
            </a:r>
            <a:endParaRPr lang="zh-CN" altLang="en-US" sz="24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41"/>
          <p:cNvSpPr/>
          <p:nvPr/>
        </p:nvSpPr>
        <p:spPr>
          <a:xfrm>
            <a:off x="7732263" y="4391315"/>
            <a:ext cx="1537600" cy="58477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altLang="zh-CN" sz="32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smtClean="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论文答辩</a:t>
            </a:r>
            <a:endParaRPr lang="zh-CN" altLang="en-US" sz="24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文本框 25"/>
          <p:cNvSpPr/>
          <p:nvPr/>
        </p:nvSpPr>
        <p:spPr>
          <a:xfrm>
            <a:off x="2677954" y="6078476"/>
            <a:ext cx="1653017" cy="52322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5.8</a:t>
            </a:r>
            <a:r>
              <a:rPr lang="en-US" altLang="zh-CN"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-5.16</a:t>
            </a:r>
            <a:endParaRPr 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文本框 25"/>
          <p:cNvSpPr/>
          <p:nvPr/>
        </p:nvSpPr>
        <p:spPr>
          <a:xfrm>
            <a:off x="5074494" y="6078476"/>
            <a:ext cx="1874231" cy="52322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5.17</a:t>
            </a:r>
            <a:r>
              <a:rPr lang="en-US" altLang="zh-CN"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-6.02</a:t>
            </a:r>
            <a:endParaRPr 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文本框 25"/>
          <p:cNvSpPr/>
          <p:nvPr/>
        </p:nvSpPr>
        <p:spPr>
          <a:xfrm>
            <a:off x="7596822" y="6078476"/>
            <a:ext cx="1874231" cy="52322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6.05</a:t>
            </a:r>
            <a:r>
              <a:rPr lang="en-US" altLang="zh-CN"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-6.11</a:t>
            </a:r>
            <a:endParaRPr 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835889999"/>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grpSp>
        <p:nvGrpSpPr>
          <p:cNvPr id="36866" name="组合 2"/>
          <p:cNvGrpSpPr/>
          <p:nvPr/>
        </p:nvGrpSpPr>
        <p:grpSpPr>
          <a:xfrm>
            <a:off x="4751388" y="1468438"/>
            <a:ext cx="2173287" cy="1147762"/>
            <a:chOff x="0" y="0"/>
            <a:chExt cx="2174421" cy="1146629"/>
          </a:xfrm>
        </p:grpSpPr>
        <p:sp>
          <p:nvSpPr>
            <p:cNvPr id="36872" name="椭圆 30"/>
            <p:cNvSpPr/>
            <p:nvPr/>
          </p:nvSpPr>
          <p:spPr>
            <a:xfrm>
              <a:off x="1260430" y="0"/>
              <a:ext cx="157331" cy="157331"/>
            </a:xfrm>
            <a:prstGeom prst="ellipse">
              <a:avLst/>
            </a:prstGeom>
            <a:solidFill>
              <a:srgbClr val="A1BD70"/>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36873" name="任意多边形 31"/>
            <p:cNvSpPr/>
            <p:nvPr/>
          </p:nvSpPr>
          <p:spPr>
            <a:xfrm>
              <a:off x="0" y="0"/>
              <a:ext cx="2174421" cy="1146629"/>
            </a:xfrm>
            <a:custGeom>
              <a:avLst/>
              <a:gdLst>
                <a:gd name="txL" fmla="*/ 0 w 1415434"/>
                <a:gd name="txT" fmla="*/ 0 h 857250"/>
                <a:gd name="txR" fmla="*/ 1415434 w 1415434"/>
                <a:gd name="txB" fmla="*/ 857250 h 857250"/>
              </a:gdLst>
              <a:ahLst/>
              <a:cxnLst>
                <a:cxn ang="0">
                  <a:pos x="0" y="1502054"/>
                </a:cxn>
                <a:cxn ang="0">
                  <a:pos x="1976680" y="0"/>
                </a:cxn>
                <a:cxn ang="0">
                  <a:pos x="2156510" y="22721"/>
                </a:cxn>
                <a:cxn ang="0">
                  <a:pos x="3340394" y="1533693"/>
                </a:cxn>
              </a:cxnLst>
              <a:rect l="txL" t="txT" r="txR" b="txB"/>
              <a:pathLst>
                <a:path w="1415434" h="857250">
                  <a:moveTo>
                    <a:pt x="0" y="839566"/>
                  </a:moveTo>
                  <a:lnTo>
                    <a:pt x="837584" y="0"/>
                  </a:lnTo>
                  <a:lnTo>
                    <a:pt x="913784" y="12700"/>
                  </a:lnTo>
                  <a:lnTo>
                    <a:pt x="1415434" y="857250"/>
                  </a:lnTo>
                </a:path>
              </a:pathLst>
            </a:custGeom>
            <a:noFill/>
            <a:ln w="12700" cap="flat" cmpd="sng">
              <a:solidFill>
                <a:srgbClr val="A1BD70">
                  <a:alpha val="100000"/>
                </a:srgbClr>
              </a:solidFill>
              <a:prstDash val="solid"/>
              <a:bevel/>
              <a:headEnd type="none" w="med" len="med"/>
              <a:tailEnd type="none" w="med" len="med"/>
            </a:ln>
          </p:spPr>
          <p:txBody>
            <a:bodyPr/>
            <a:lstStyle/>
            <a:p>
              <a:endParaRPr lang="zh-CN" altLang="en-US"/>
            </a:p>
          </p:txBody>
        </p:sp>
      </p:grpSp>
      <p:sp>
        <p:nvSpPr>
          <p:cNvPr id="36867" name="矩形 3"/>
          <p:cNvSpPr/>
          <p:nvPr/>
        </p:nvSpPr>
        <p:spPr>
          <a:xfrm rot="199097">
            <a:off x="3717925" y="2409825"/>
            <a:ext cx="4340225" cy="1784350"/>
          </a:xfrm>
          <a:prstGeom prst="rect">
            <a:avLst/>
          </a:prstGeom>
          <a:solidFill>
            <a:srgbClr val="A1BD70"/>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36868" name="文本框 32"/>
          <p:cNvSpPr/>
          <p:nvPr/>
        </p:nvSpPr>
        <p:spPr>
          <a:xfrm rot="180406">
            <a:off x="4829175" y="2965450"/>
            <a:ext cx="2857500" cy="83185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en-US" altLang="zh-CN" sz="4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THANKS</a:t>
            </a:r>
            <a:endParaRPr lang="zh-CN" altLang="en-US" sz="4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869" name="组合 5"/>
          <p:cNvGrpSpPr/>
          <p:nvPr/>
        </p:nvGrpSpPr>
        <p:grpSpPr>
          <a:xfrm>
            <a:off x="3689350" y="2309813"/>
            <a:ext cx="1001713" cy="1784350"/>
            <a:chOff x="0" y="0"/>
            <a:chExt cx="817387" cy="1456496"/>
          </a:xfrm>
        </p:grpSpPr>
        <p:sp>
          <p:nvSpPr>
            <p:cNvPr id="36870" name="矩形 35"/>
            <p:cNvSpPr/>
            <p:nvPr/>
          </p:nvSpPr>
          <p:spPr>
            <a:xfrm rot="199097">
              <a:off x="0" y="726049"/>
              <a:ext cx="774524" cy="730447"/>
            </a:xfrm>
            <a:prstGeom prst="rect">
              <a:avLst/>
            </a:prstGeom>
            <a:solidFill>
              <a:srgbClr val="FFDD6C"/>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36871" name="矩形 38"/>
            <p:cNvSpPr/>
            <p:nvPr/>
          </p:nvSpPr>
          <p:spPr>
            <a:xfrm rot="199097">
              <a:off x="42863" y="0"/>
              <a:ext cx="774524" cy="730447"/>
            </a:xfrm>
            <a:prstGeom prst="rect">
              <a:avLst/>
            </a:prstGeom>
            <a:solidFill>
              <a:srgbClr val="F0644D"/>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3" name="文本框 2"/>
          <p:cNvSpPr txBox="1"/>
          <p:nvPr/>
        </p:nvSpPr>
        <p:spPr>
          <a:xfrm>
            <a:off x="4222750" y="4617720"/>
            <a:ext cx="3230880" cy="1005840"/>
          </a:xfrm>
          <a:prstGeom prst="rect">
            <a:avLst/>
          </a:prstGeom>
          <a:noFill/>
        </p:spPr>
        <p:txBody>
          <a:bodyPr wrap="none" rtlCol="0">
            <a:spAutoFit/>
          </a:bodyPr>
          <a:lstStyle/>
          <a:p>
            <a:pPr algn="ctr"/>
            <a:r>
              <a:rPr lang="zh-CN" altLang="en-US" sz="6000">
                <a:solidFill>
                  <a:schemeClr val="accent6">
                    <a:lumMod val="50000"/>
                  </a:schemeClr>
                </a:solidFill>
                <a:latin typeface="华文彩云" panose="02010800040101010101" charset="-122"/>
                <a:ea typeface="华文彩云" panose="02010800040101010101" charset="-122"/>
              </a:rPr>
              <a:t>汇</a:t>
            </a:r>
            <a:r>
              <a:rPr lang="zh-CN" altLang="en-US" sz="6000">
                <a:solidFill>
                  <a:srgbClr val="FFDD6C"/>
                </a:solidFill>
                <a:latin typeface="华文彩云" panose="02010800040101010101" charset="-122"/>
                <a:ea typeface="华文彩云" panose="02010800040101010101" charset="-122"/>
              </a:rPr>
              <a:t>报</a:t>
            </a:r>
            <a:r>
              <a:rPr lang="zh-CN" altLang="en-US" sz="6000">
                <a:solidFill>
                  <a:srgbClr val="F0644D"/>
                </a:solidFill>
                <a:latin typeface="华文彩云" panose="02010800040101010101" charset="-122"/>
                <a:ea typeface="华文彩云" panose="02010800040101010101" charset="-122"/>
              </a:rPr>
              <a:t>完</a:t>
            </a:r>
            <a:r>
              <a:rPr lang="zh-CN" altLang="en-US" sz="6000">
                <a:solidFill>
                  <a:srgbClr val="A1BD70"/>
                </a:solidFill>
                <a:latin typeface="华文彩云" panose="02010800040101010101" charset="-122"/>
                <a:ea typeface="华文彩云" panose="02010800040101010101" charset="-122"/>
              </a:rPr>
              <a:t>毕</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1" nodeType="after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100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1000"/>
                                        <p:tgtEl>
                                          <p:spTgt spid="3"/>
                                        </p:tgtEl>
                                        <p:attrNameLst>
                                          <p:attrName>fillcolor</p:attrName>
                                        </p:attrNameLst>
                                      </p:cBhvr>
                                      <p:tavLst>
                                        <p:tav tm="0">
                                          <p:val>
                                            <p:clrVal>
                                              <a:schemeClr val="accent2"/>
                                            </p:clrVal>
                                          </p:val>
                                        </p:tav>
                                        <p:tav tm="50000">
                                          <p:val>
                                            <p:clrVal>
                                              <a:schemeClr val="hlink"/>
                                            </p:clrVal>
                                          </p:val>
                                        </p:tav>
                                      </p:tavLst>
                                    </p:anim>
                                    <p:set>
                                      <p:cBhvr>
                                        <p:cTn id="9" dur="1000"/>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sp>
        <p:nvSpPr>
          <p:cNvPr id="16386" name="矩形 53"/>
          <p:cNvSpPr/>
          <p:nvPr/>
        </p:nvSpPr>
        <p:spPr>
          <a:xfrm>
            <a:off x="0" y="314325"/>
            <a:ext cx="228600" cy="685800"/>
          </a:xfrm>
          <a:prstGeom prst="rect">
            <a:avLst/>
          </a:prstGeom>
          <a:solidFill>
            <a:srgbClr val="59595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6387" name="文本框 54"/>
          <p:cNvSpPr/>
          <p:nvPr/>
        </p:nvSpPr>
        <p:spPr>
          <a:xfrm>
            <a:off x="320675" y="339725"/>
            <a:ext cx="2768600" cy="64611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en-US" altLang="zh-CN"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CONTENTS</a:t>
            </a:r>
            <a:endPar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427" name="文本框 58"/>
          <p:cNvSpPr/>
          <p:nvPr/>
        </p:nvSpPr>
        <p:spPr>
          <a:xfrm>
            <a:off x="7479030" y="1536065"/>
            <a:ext cx="3775393" cy="52322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zh-CN" altLang="en-US"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课题背景、目的与意义</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89" name="文本框 82"/>
          <p:cNvSpPr/>
          <p:nvPr/>
        </p:nvSpPr>
        <p:spPr>
          <a:xfrm>
            <a:off x="2276475" y="3090863"/>
            <a:ext cx="185738" cy="461962"/>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endParaRPr lang="zh-CN" altLang="zh-CN" sz="24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6390" name="组合 6"/>
          <p:cNvGrpSpPr/>
          <p:nvPr/>
        </p:nvGrpSpPr>
        <p:grpSpPr>
          <a:xfrm>
            <a:off x="6516688" y="1477963"/>
            <a:ext cx="665162" cy="719137"/>
            <a:chOff x="0" y="0"/>
            <a:chExt cx="665978" cy="720170"/>
          </a:xfrm>
        </p:grpSpPr>
        <p:sp>
          <p:nvSpPr>
            <p:cNvPr id="16424" name="椭圆 62"/>
            <p:cNvSpPr/>
            <p:nvPr/>
          </p:nvSpPr>
          <p:spPr>
            <a:xfrm>
              <a:off x="0" y="0"/>
              <a:ext cx="665978" cy="665978"/>
            </a:xfrm>
            <a:prstGeom prst="ellipse">
              <a:avLst/>
            </a:prstGeom>
            <a:solidFill>
              <a:srgbClr val="A1BD70"/>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6425" name="文本框 89"/>
            <p:cNvSpPr/>
            <p:nvPr/>
          </p:nvSpPr>
          <p:spPr>
            <a:xfrm>
              <a:off x="99179" y="12284"/>
              <a:ext cx="500458" cy="707886"/>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en-US" altLang="zh-CN" sz="40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6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6391" name="组合 7"/>
          <p:cNvGrpSpPr/>
          <p:nvPr/>
        </p:nvGrpSpPr>
        <p:grpSpPr>
          <a:xfrm>
            <a:off x="6516688" y="2384425"/>
            <a:ext cx="665162" cy="715963"/>
            <a:chOff x="0" y="0"/>
            <a:chExt cx="665978" cy="716197"/>
          </a:xfrm>
        </p:grpSpPr>
        <p:sp>
          <p:nvSpPr>
            <p:cNvPr id="16422" name="椭圆 65"/>
            <p:cNvSpPr/>
            <p:nvPr/>
          </p:nvSpPr>
          <p:spPr>
            <a:xfrm>
              <a:off x="0" y="50219"/>
              <a:ext cx="665978" cy="665978"/>
            </a:xfrm>
            <a:prstGeom prst="ellipse">
              <a:avLst/>
            </a:prstGeom>
            <a:solidFill>
              <a:srgbClr val="A1BD70"/>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6423" name="文本框 90"/>
            <p:cNvSpPr/>
            <p:nvPr/>
          </p:nvSpPr>
          <p:spPr>
            <a:xfrm>
              <a:off x="99179" y="0"/>
              <a:ext cx="500458" cy="707886"/>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en-US" altLang="zh-CN" sz="40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6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6392" name="组合 8"/>
          <p:cNvGrpSpPr/>
          <p:nvPr/>
        </p:nvGrpSpPr>
        <p:grpSpPr>
          <a:xfrm>
            <a:off x="6516688" y="3336925"/>
            <a:ext cx="665162" cy="715963"/>
            <a:chOff x="0" y="0"/>
            <a:chExt cx="665978" cy="716479"/>
          </a:xfrm>
        </p:grpSpPr>
        <p:sp>
          <p:nvSpPr>
            <p:cNvPr id="16420" name="椭圆 61"/>
            <p:cNvSpPr/>
            <p:nvPr/>
          </p:nvSpPr>
          <p:spPr>
            <a:xfrm>
              <a:off x="0" y="0"/>
              <a:ext cx="665978" cy="665978"/>
            </a:xfrm>
            <a:prstGeom prst="ellipse">
              <a:avLst/>
            </a:prstGeom>
            <a:solidFill>
              <a:srgbClr val="FFDE6F"/>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6421" name="文本框 91"/>
            <p:cNvSpPr/>
            <p:nvPr/>
          </p:nvSpPr>
          <p:spPr>
            <a:xfrm>
              <a:off x="82760" y="8593"/>
              <a:ext cx="500458" cy="707886"/>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en-US" altLang="zh-CN" sz="40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6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6393" name="组合 9"/>
          <p:cNvGrpSpPr/>
          <p:nvPr/>
        </p:nvGrpSpPr>
        <p:grpSpPr>
          <a:xfrm>
            <a:off x="6516688" y="4287838"/>
            <a:ext cx="665162" cy="708025"/>
            <a:chOff x="0" y="0"/>
            <a:chExt cx="665978" cy="707886"/>
          </a:xfrm>
        </p:grpSpPr>
        <p:sp>
          <p:nvSpPr>
            <p:cNvPr id="16418" name="椭圆 64"/>
            <p:cNvSpPr/>
            <p:nvPr/>
          </p:nvSpPr>
          <p:spPr>
            <a:xfrm>
              <a:off x="0" y="0"/>
              <a:ext cx="665978" cy="665978"/>
            </a:xfrm>
            <a:prstGeom prst="ellipse">
              <a:avLst/>
            </a:prstGeom>
            <a:solidFill>
              <a:srgbClr val="F58D76"/>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6419" name="文本框 92"/>
            <p:cNvSpPr/>
            <p:nvPr/>
          </p:nvSpPr>
          <p:spPr>
            <a:xfrm>
              <a:off x="82760" y="0"/>
              <a:ext cx="500458" cy="707886"/>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en-US" altLang="zh-CN" sz="40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6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6394" name="组合 11"/>
          <p:cNvGrpSpPr/>
          <p:nvPr/>
        </p:nvGrpSpPr>
        <p:grpSpPr>
          <a:xfrm>
            <a:off x="2455863" y="2370138"/>
            <a:ext cx="2227262" cy="2227262"/>
            <a:chOff x="0" y="0"/>
            <a:chExt cx="2227477" cy="2227477"/>
          </a:xfrm>
        </p:grpSpPr>
        <p:sp>
          <p:nvSpPr>
            <p:cNvPr id="16415" name="椭圆 103"/>
            <p:cNvSpPr/>
            <p:nvPr/>
          </p:nvSpPr>
          <p:spPr>
            <a:xfrm>
              <a:off x="0" y="0"/>
              <a:ext cx="2227477" cy="2227477"/>
            </a:xfrm>
            <a:prstGeom prst="ellipse">
              <a:avLst/>
            </a:prstGeom>
            <a:solidFill>
              <a:srgbClr val="F58D76"/>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6416" name="文本框 55"/>
            <p:cNvSpPr/>
            <p:nvPr/>
          </p:nvSpPr>
          <p:spPr>
            <a:xfrm>
              <a:off x="429999" y="1291954"/>
              <a:ext cx="1476879" cy="369332"/>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en-US" altLang="zh-CN" sz="18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rPr>
                <a:t>CONTENTS</a:t>
              </a:r>
              <a:endParaRPr lang="zh-CN" altLang="en-US" sz="18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417" name="文本框 83"/>
            <p:cNvSpPr/>
            <p:nvPr/>
          </p:nvSpPr>
          <p:spPr>
            <a:xfrm>
              <a:off x="337218" y="531847"/>
              <a:ext cx="1569660" cy="92333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zh-CN" altLang="en-US" sz="54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sz="24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6395" name="组合 104"/>
          <p:cNvGrpSpPr/>
          <p:nvPr/>
        </p:nvGrpSpPr>
        <p:grpSpPr>
          <a:xfrm>
            <a:off x="6516688" y="5230813"/>
            <a:ext cx="665162" cy="708025"/>
            <a:chOff x="0" y="0"/>
            <a:chExt cx="665978" cy="707886"/>
          </a:xfrm>
        </p:grpSpPr>
        <p:sp>
          <p:nvSpPr>
            <p:cNvPr id="16413" name="椭圆 105"/>
            <p:cNvSpPr/>
            <p:nvPr/>
          </p:nvSpPr>
          <p:spPr>
            <a:xfrm>
              <a:off x="0" y="0"/>
              <a:ext cx="665978" cy="665978"/>
            </a:xfrm>
            <a:prstGeom prst="ellipse">
              <a:avLst/>
            </a:prstGeom>
            <a:solidFill>
              <a:srgbClr val="A37F67"/>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6414" name="文本框 106"/>
            <p:cNvSpPr/>
            <p:nvPr/>
          </p:nvSpPr>
          <p:spPr>
            <a:xfrm>
              <a:off x="82760" y="0"/>
              <a:ext cx="500458" cy="707886"/>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en-US" altLang="zh-CN" sz="40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1600" b="1" dirty="0">
                <a:solidFill>
                  <a:srgbClr val="FFFBE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6412" name="文本框 109"/>
          <p:cNvSpPr/>
          <p:nvPr/>
        </p:nvSpPr>
        <p:spPr>
          <a:xfrm>
            <a:off x="7479030" y="2494280"/>
            <a:ext cx="2698175" cy="52322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zh-CN" altLang="en-US"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国内外研究现状</a:t>
            </a:r>
            <a:endParaRPr 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410" name="文本框 112"/>
          <p:cNvSpPr/>
          <p:nvPr/>
        </p:nvSpPr>
        <p:spPr>
          <a:xfrm>
            <a:off x="7479030" y="3395345"/>
            <a:ext cx="2698175" cy="52322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zh-CN" altLang="en-US"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研究内容与方法</a:t>
            </a:r>
            <a:endParaRPr 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408" name="文本框 115"/>
          <p:cNvSpPr/>
          <p:nvPr/>
        </p:nvSpPr>
        <p:spPr>
          <a:xfrm>
            <a:off x="7479030" y="4368165"/>
            <a:ext cx="2698175" cy="52322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zh-CN" altLang="en-US"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本次课题的难点</a:t>
            </a:r>
            <a:endParaRPr 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406" name="文本框 118"/>
          <p:cNvSpPr/>
          <p:nvPr/>
        </p:nvSpPr>
        <p:spPr>
          <a:xfrm>
            <a:off x="7479030" y="5311140"/>
            <a:ext cx="1620957" cy="52322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zh-CN" altLang="en-US"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时间安排</a:t>
            </a:r>
            <a:endParaRPr 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400" name="椭圆 120"/>
          <p:cNvSpPr/>
          <p:nvPr/>
        </p:nvSpPr>
        <p:spPr>
          <a:xfrm>
            <a:off x="1652588" y="4098925"/>
            <a:ext cx="779462" cy="777875"/>
          </a:xfrm>
          <a:prstGeom prst="ellipse">
            <a:avLst/>
          </a:prstGeom>
          <a:solidFill>
            <a:srgbClr val="FFDE6F"/>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6401" name="椭圆 123"/>
          <p:cNvSpPr/>
          <p:nvPr/>
        </p:nvSpPr>
        <p:spPr>
          <a:xfrm>
            <a:off x="1668463" y="2654300"/>
            <a:ext cx="584200" cy="584200"/>
          </a:xfrm>
          <a:prstGeom prst="ellipse">
            <a:avLst/>
          </a:prstGeom>
          <a:solidFill>
            <a:srgbClr val="F58D76"/>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6402" name="椭圆 124"/>
          <p:cNvSpPr/>
          <p:nvPr/>
        </p:nvSpPr>
        <p:spPr>
          <a:xfrm>
            <a:off x="2608263" y="1785938"/>
            <a:ext cx="554037" cy="554037"/>
          </a:xfrm>
          <a:prstGeom prst="ellipse">
            <a:avLst/>
          </a:prstGeom>
          <a:solidFill>
            <a:srgbClr val="FFDE6F"/>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6403" name="椭圆 125"/>
          <p:cNvSpPr/>
          <p:nvPr/>
        </p:nvSpPr>
        <p:spPr>
          <a:xfrm>
            <a:off x="4683125" y="2482850"/>
            <a:ext cx="571500" cy="571500"/>
          </a:xfrm>
          <a:prstGeom prst="ellipse">
            <a:avLst/>
          </a:prstGeom>
          <a:solidFill>
            <a:srgbClr val="A1BD70"/>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6404" name="椭圆 126"/>
          <p:cNvSpPr/>
          <p:nvPr/>
        </p:nvSpPr>
        <p:spPr>
          <a:xfrm>
            <a:off x="3954463" y="4749800"/>
            <a:ext cx="646112" cy="646113"/>
          </a:xfrm>
          <a:prstGeom prst="ellipse">
            <a:avLst/>
          </a:prstGeom>
          <a:solidFill>
            <a:srgbClr val="A37F67"/>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sp>
        <p:nvSpPr>
          <p:cNvPr id="30739" name="文本框 317"/>
          <p:cNvSpPr/>
          <p:nvPr/>
        </p:nvSpPr>
        <p:spPr>
          <a:xfrm>
            <a:off x="5254625" y="1683204"/>
            <a:ext cx="5029835" cy="10274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None/>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随着互联网</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概念的提出，互联网又一次被推向时代前沿，网络正在现代的各种环境中扮演着越来越重要的核心角色。</a:t>
            </a:r>
          </a:p>
        </p:txBody>
      </p:sp>
      <p:sp>
        <p:nvSpPr>
          <p:cNvPr id="30737" name="文本框 322"/>
          <p:cNvSpPr/>
          <p:nvPr/>
        </p:nvSpPr>
        <p:spPr>
          <a:xfrm>
            <a:off x="5254625" y="3101982"/>
            <a:ext cx="6527749" cy="1323439"/>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None/>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网络不仅仅是工具</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更是信息交流的生命线。在当前的</a:t>
            </a: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互</a:t>
            </a:r>
            <a:endParaRPr lang="en-US" altLang="zh-CN"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hangingPunct="1">
              <a:lnSpc>
                <a:spcPct val="100000"/>
              </a:lnSpc>
              <a:spcBef>
                <a:spcPct val="0"/>
              </a:spcBef>
              <a:buNone/>
            </a:pP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联网</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时代</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任何学校</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都需要一个实用的作业管理系统</a:t>
            </a: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来</a:t>
            </a:r>
            <a:endParaRPr lang="en-US" altLang="zh-CN"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hangingPunct="1">
              <a:lnSpc>
                <a:spcPct val="100000"/>
              </a:lnSpc>
              <a:spcBef>
                <a:spcPct val="0"/>
              </a:spcBef>
              <a:buNone/>
            </a:pP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规范</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作业管理</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这将会大大提高学校的管理水平</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优化资源</a:t>
            </a:r>
            <a:r>
              <a:rPr lang="en-US" altLang="zh-CN"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p>
          <a:p>
            <a:pPr marL="0" indent="0" eaLnBrk="1" hangingPunct="1">
              <a:lnSpc>
                <a:spcPct val="100000"/>
              </a:lnSpc>
              <a:spcBef>
                <a:spcPct val="0"/>
              </a:spcBef>
              <a:buNone/>
            </a:pP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实现</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效益的最大化。</a:t>
            </a:r>
          </a:p>
        </p:txBody>
      </p:sp>
      <p:sp>
        <p:nvSpPr>
          <p:cNvPr id="30736" name="文本框 326"/>
          <p:cNvSpPr/>
          <p:nvPr/>
        </p:nvSpPr>
        <p:spPr>
          <a:xfrm>
            <a:off x="5254625" y="4783857"/>
            <a:ext cx="5827236" cy="200054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在传统的作业提交批改中，受限于时间、地点的</a:t>
            </a:r>
            <a:endParaRPr lang="en-US" altLang="zh-CN"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hangingPunct="1">
              <a:lnSpc>
                <a:spcPct val="100000"/>
              </a:lnSpc>
              <a:spcBef>
                <a:spcPct val="0"/>
              </a:spcBef>
              <a:buNone/>
            </a:pP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限制，</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师生间的互动非常少</a:t>
            </a: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，不利于教学的展开</a:t>
            </a:r>
            <a:endParaRPr lang="en-US" altLang="zh-CN"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hangingPunct="1">
              <a:lnSpc>
                <a:spcPct val="100000"/>
              </a:lnSpc>
              <a:spcBef>
                <a:spcPct val="0"/>
              </a:spcBef>
              <a:buNone/>
            </a:pP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以及教学效果的提升，而开发一个作业提交与批改</a:t>
            </a:r>
            <a:endParaRPr lang="en-US" altLang="zh-CN"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hangingPunct="1">
              <a:lnSpc>
                <a:spcPct val="100000"/>
              </a:lnSpc>
              <a:spcBef>
                <a:spcPct val="0"/>
              </a:spcBef>
              <a:buNone/>
            </a:pP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系统则会将显著改善这一情况，使得师生间的交流</a:t>
            </a:r>
            <a:endParaRPr lang="en-US" altLang="zh-CN"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hangingPunct="1">
              <a:lnSpc>
                <a:spcPct val="100000"/>
              </a:lnSpc>
              <a:spcBef>
                <a:spcPct val="0"/>
              </a:spcBef>
              <a:buNone/>
            </a:pP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变得更加便捷、高效</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hangingPunct="1">
              <a:lnSpc>
                <a:spcPct val="100000"/>
              </a:lnSpc>
              <a:spcBef>
                <a:spcPct val="0"/>
              </a:spcBef>
              <a:buFont typeface="Arial" panose="020B0604020202020204" pitchFamily="34" charset="0"/>
              <a:buNone/>
            </a:pP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26" name="椭圆 2"/>
          <p:cNvSpPr/>
          <p:nvPr/>
        </p:nvSpPr>
        <p:spPr>
          <a:xfrm>
            <a:off x="4933678" y="1779422"/>
            <a:ext cx="228600" cy="228600"/>
          </a:xfrm>
          <a:prstGeom prst="ellipse">
            <a:avLst/>
          </a:prstGeom>
          <a:solidFill>
            <a:srgbClr val="A1BD70"/>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30727" name="椭圆 327"/>
          <p:cNvSpPr/>
          <p:nvPr/>
        </p:nvSpPr>
        <p:spPr>
          <a:xfrm>
            <a:off x="4933678" y="3206175"/>
            <a:ext cx="228600" cy="228600"/>
          </a:xfrm>
          <a:prstGeom prst="ellipse">
            <a:avLst/>
          </a:prstGeom>
          <a:solidFill>
            <a:srgbClr val="F58D76"/>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30728" name="椭圆 339"/>
          <p:cNvSpPr/>
          <p:nvPr/>
        </p:nvSpPr>
        <p:spPr>
          <a:xfrm>
            <a:off x="4933678" y="4911175"/>
            <a:ext cx="228600" cy="228600"/>
          </a:xfrm>
          <a:prstGeom prst="ellipse">
            <a:avLst/>
          </a:prstGeom>
          <a:solidFill>
            <a:srgbClr val="FFE07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30730" name="矩形 344"/>
          <p:cNvSpPr/>
          <p:nvPr/>
        </p:nvSpPr>
        <p:spPr>
          <a:xfrm>
            <a:off x="0" y="314325"/>
            <a:ext cx="228600" cy="685800"/>
          </a:xfrm>
          <a:prstGeom prst="rect">
            <a:avLst/>
          </a:prstGeom>
          <a:solidFill>
            <a:srgbClr val="59595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30731" name="文本框 345"/>
          <p:cNvSpPr/>
          <p:nvPr/>
        </p:nvSpPr>
        <p:spPr>
          <a:xfrm>
            <a:off x="320675" y="339725"/>
            <a:ext cx="2031325" cy="646331"/>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36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课题背景</a:t>
            </a:r>
            <a:endPar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 name="Group 2"/>
          <p:cNvGrpSpPr/>
          <p:nvPr/>
        </p:nvGrpSpPr>
        <p:grpSpPr>
          <a:xfrm flipH="1" flipV="1">
            <a:off x="-1150620" y="1278255"/>
            <a:ext cx="6800850" cy="4535488"/>
            <a:chOff x="0" y="0"/>
            <a:chExt cx="6802871" cy="4535248"/>
          </a:xfrm>
        </p:grpSpPr>
        <p:sp>
          <p:nvSpPr>
            <p:cNvPr id="3" name="AutoShape 3"/>
            <p:cNvSpPr/>
            <p:nvPr/>
          </p:nvSpPr>
          <p:spPr>
            <a:xfrm>
              <a:off x="2613118" y="0"/>
              <a:ext cx="2182936" cy="2183268"/>
            </a:xfrm>
            <a:custGeom>
              <a:avLst/>
              <a:gdLst>
                <a:gd name="txL" fmla="*/ 3163 w 21600"/>
                <a:gd name="txT" fmla="*/ 3163 h 21600"/>
                <a:gd name="txR" fmla="*/ 18437 w 21600"/>
                <a:gd name="txB" fmla="*/ 18437 h 21600"/>
              </a:gdLst>
              <a:ahLst/>
              <a:cxnLst>
                <a:cxn ang="0">
                  <a:pos x="177449352" y="22793217"/>
                </a:cxn>
                <a:cxn ang="0">
                  <a:pos x="12102965" y="110339332"/>
                </a:cxn>
                <a:cxn ang="0">
                  <a:pos x="162711198" y="42010726"/>
                </a:cxn>
                <a:cxn ang="0">
                  <a:pos x="145991728" y="243553653"/>
                </a:cxn>
                <a:cxn ang="0">
                  <a:pos x="97375520" y="215498861"/>
                </a:cxn>
                <a:cxn ang="0">
                  <a:pos x="125442215" y="166867780"/>
                </a:cxn>
              </a:cxnLst>
              <a:rect l="txL" t="txT" r="txR" b="txB"/>
              <a:pathLst>
                <a:path w="21600" h="21600">
                  <a:moveTo>
                    <a:pt x="12981" y="18941"/>
                  </a:moveTo>
                  <a:cubicBezTo>
                    <a:pt x="16666" y="17954"/>
                    <a:pt x="19229" y="14615"/>
                    <a:pt x="19229" y="10800"/>
                  </a:cubicBezTo>
                  <a:cubicBezTo>
                    <a:pt x="19229" y="6144"/>
                    <a:pt x="15455" y="2371"/>
                    <a:pt x="10800" y="2371"/>
                  </a:cubicBezTo>
                  <a:cubicBezTo>
                    <a:pt x="6144" y="2371"/>
                    <a:pt x="2371" y="6144"/>
                    <a:pt x="2371" y="10800"/>
                  </a:cubicBezTo>
                  <a:lnTo>
                    <a:pt x="0" y="10800"/>
                  </a:lnTo>
                  <a:cubicBezTo>
                    <a:pt x="0" y="4835"/>
                    <a:pt x="4835" y="0"/>
                    <a:pt x="10800" y="0"/>
                  </a:cubicBezTo>
                  <a:cubicBezTo>
                    <a:pt x="16764" y="0"/>
                    <a:pt x="21600" y="4835"/>
                    <a:pt x="21600" y="10800"/>
                  </a:cubicBezTo>
                  <a:cubicBezTo>
                    <a:pt x="21600" y="15688"/>
                    <a:pt x="18316" y="19966"/>
                    <a:pt x="13595" y="21231"/>
                  </a:cubicBezTo>
                  <a:lnTo>
                    <a:pt x="14294" y="23839"/>
                  </a:lnTo>
                  <a:lnTo>
                    <a:pt x="9534" y="21093"/>
                  </a:lnTo>
                  <a:lnTo>
                    <a:pt x="12282" y="16333"/>
                  </a:lnTo>
                  <a:lnTo>
                    <a:pt x="12981" y="18941"/>
                  </a:lnTo>
                  <a:close/>
                </a:path>
              </a:pathLst>
            </a:custGeom>
            <a:solidFill>
              <a:srgbClr val="A1BD70">
                <a:alpha val="100000"/>
              </a:srgbClr>
            </a:solidFill>
            <a:ln w="12700" cap="flat" cmpd="sng">
              <a:solidFill>
                <a:srgbClr val="FFFFFF">
                  <a:alpha val="100000"/>
                </a:srgbClr>
              </a:solidFill>
              <a:prstDash val="solid"/>
              <a:miter lim="800000"/>
              <a:headEnd type="none" w="med" len="med"/>
              <a:tailEnd type="none" w="med" len="med"/>
            </a:ln>
          </p:spPr>
          <p:txBody>
            <a:bodyPr/>
            <a:lstStyle/>
            <a:p>
              <a:endParaRPr lang="zh-CN" altLang="en-US">
                <a:solidFill>
                  <a:srgbClr val="000000"/>
                </a:solidFill>
              </a:endParaRPr>
            </a:p>
          </p:txBody>
        </p:sp>
        <p:sp>
          <p:nvSpPr>
            <p:cNvPr id="4" name="Rectangle 4"/>
            <p:cNvSpPr/>
            <p:nvPr/>
          </p:nvSpPr>
          <p:spPr>
            <a:xfrm>
              <a:off x="3095619" y="788226"/>
              <a:ext cx="1213015" cy="6063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endParaRPr lang="zh-CN" altLang="en-US" sz="1800" dirty="0">
                <a:solidFill>
                  <a:srgbClr val="000000"/>
                </a:solidFill>
                <a:latin typeface="Arial" panose="020B0604020202020204" pitchFamily="34" charset="0"/>
              </a:endParaRPr>
            </a:p>
          </p:txBody>
        </p:sp>
        <p:sp>
          <p:nvSpPr>
            <p:cNvPr id="5" name="Rectangle 5"/>
            <p:cNvSpPr/>
            <p:nvPr/>
          </p:nvSpPr>
          <p:spPr>
            <a:xfrm flipV="1">
              <a:off x="3095619" y="788226"/>
              <a:ext cx="1213015" cy="606362"/>
            </a:xfrm>
            <a:prstGeom prst="rect">
              <a:avLst/>
            </a:prstGeom>
            <a:noFill/>
            <a:ln w="9525">
              <a:noFill/>
            </a:ln>
          </p:spPr>
          <p:txBody>
            <a:bodyPr lIns="30480" tIns="30480" rIns="30480" bIns="3048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spcBef>
                  <a:spcPct val="0"/>
                </a:spcBef>
                <a:spcAft>
                  <a:spcPct val="35000"/>
                </a:spcAft>
                <a:buFont typeface="Arial" panose="020B0604020202020204" pitchFamily="34" charset="0"/>
                <a:buNone/>
              </a:pPr>
              <a:r>
                <a:rPr lang="en-US" altLang="zh-CN" sz="4800" b="1" dirty="0">
                  <a:solidFill>
                    <a:srgbClr val="A1BD70"/>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4800" b="1" dirty="0">
                <a:solidFill>
                  <a:srgbClr val="A1BD7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AutoShape 6"/>
            <p:cNvSpPr/>
            <p:nvPr/>
          </p:nvSpPr>
          <p:spPr>
            <a:xfrm>
              <a:off x="2006815" y="1254449"/>
              <a:ext cx="2182936" cy="2183268"/>
            </a:xfrm>
            <a:custGeom>
              <a:avLst/>
              <a:gdLst>
                <a:gd name="txL" fmla="*/ 3163 w 21600"/>
                <a:gd name="txT" fmla="*/ 3163 h 21600"/>
                <a:gd name="txR" fmla="*/ 18437 w 21600"/>
                <a:gd name="txB" fmla="*/ 18437 h 21600"/>
              </a:gdLst>
              <a:ahLst/>
              <a:cxnLst>
                <a:cxn ang="0">
                  <a:pos x="205832674" y="165498790"/>
                </a:cxn>
                <a:cxn ang="0">
                  <a:pos x="179737089" y="40876639"/>
                </a:cxn>
                <a:cxn ang="0">
                  <a:pos x="184854052" y="153392063"/>
                </a:cxn>
                <a:cxn ang="0">
                  <a:pos x="74609620" y="243553653"/>
                </a:cxn>
                <a:cxn ang="0">
                  <a:pos x="46542924" y="194942989"/>
                </a:cxn>
                <a:cxn ang="0">
                  <a:pos x="95159132" y="166867780"/>
                </a:cxn>
              </a:cxnLst>
              <a:rect l="txL" t="txT" r="txR" b="txB"/>
              <a:pathLst>
                <a:path w="21600" h="21600">
                  <a:moveTo>
                    <a:pt x="8618" y="18941"/>
                  </a:moveTo>
                  <a:cubicBezTo>
                    <a:pt x="9329" y="19132"/>
                    <a:pt x="10063" y="19229"/>
                    <a:pt x="10800" y="19229"/>
                  </a:cubicBezTo>
                  <a:cubicBezTo>
                    <a:pt x="15455" y="19229"/>
                    <a:pt x="19229" y="15455"/>
                    <a:pt x="19229" y="10800"/>
                  </a:cubicBezTo>
                  <a:cubicBezTo>
                    <a:pt x="19229" y="8564"/>
                    <a:pt x="18340" y="6420"/>
                    <a:pt x="16760" y="4839"/>
                  </a:cubicBezTo>
                  <a:lnTo>
                    <a:pt x="18436" y="3163"/>
                  </a:lnTo>
                  <a:cubicBezTo>
                    <a:pt x="20462" y="5188"/>
                    <a:pt x="21599" y="7935"/>
                    <a:pt x="21600" y="10799"/>
                  </a:cubicBezTo>
                  <a:cubicBezTo>
                    <a:pt x="21600" y="16764"/>
                    <a:pt x="16764" y="21600"/>
                    <a:pt x="10800" y="21600"/>
                  </a:cubicBezTo>
                  <a:cubicBezTo>
                    <a:pt x="9856" y="21600"/>
                    <a:pt x="8916" y="21476"/>
                    <a:pt x="8004" y="21231"/>
                  </a:cubicBezTo>
                  <a:lnTo>
                    <a:pt x="7305" y="23839"/>
                  </a:lnTo>
                  <a:lnTo>
                    <a:pt x="4557" y="19081"/>
                  </a:lnTo>
                  <a:lnTo>
                    <a:pt x="9317" y="16333"/>
                  </a:lnTo>
                  <a:lnTo>
                    <a:pt x="8618" y="18941"/>
                  </a:lnTo>
                  <a:close/>
                </a:path>
              </a:pathLst>
            </a:custGeom>
            <a:solidFill>
              <a:srgbClr val="F58D76">
                <a:alpha val="100000"/>
              </a:srgbClr>
            </a:solidFill>
            <a:ln w="12700" cap="flat" cmpd="sng">
              <a:solidFill>
                <a:srgbClr val="FFFFFF">
                  <a:alpha val="100000"/>
                </a:srgbClr>
              </a:solidFill>
              <a:prstDash val="solid"/>
              <a:miter lim="800000"/>
              <a:headEnd type="none" w="med" len="med"/>
              <a:tailEnd type="none" w="med" len="med"/>
            </a:ln>
          </p:spPr>
          <p:txBody>
            <a:bodyPr/>
            <a:lstStyle/>
            <a:p>
              <a:endParaRPr lang="zh-CN" altLang="en-US">
                <a:solidFill>
                  <a:srgbClr val="000000"/>
                </a:solidFill>
              </a:endParaRPr>
            </a:p>
          </p:txBody>
        </p:sp>
        <p:sp>
          <p:nvSpPr>
            <p:cNvPr id="7" name="Rectangle 7"/>
            <p:cNvSpPr/>
            <p:nvPr/>
          </p:nvSpPr>
          <p:spPr>
            <a:xfrm>
              <a:off x="2491776" y="2049932"/>
              <a:ext cx="1213015" cy="6063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endParaRPr lang="zh-CN" altLang="en-US" sz="1800" dirty="0">
                <a:solidFill>
                  <a:srgbClr val="000000"/>
                </a:solidFill>
                <a:latin typeface="Arial" panose="020B0604020202020204" pitchFamily="34" charset="0"/>
              </a:endParaRPr>
            </a:p>
          </p:txBody>
        </p:sp>
        <p:sp>
          <p:nvSpPr>
            <p:cNvPr id="8" name="Rectangle 8"/>
            <p:cNvSpPr/>
            <p:nvPr/>
          </p:nvSpPr>
          <p:spPr>
            <a:xfrm flipV="1">
              <a:off x="2491776" y="2049932"/>
              <a:ext cx="1213015" cy="606362"/>
            </a:xfrm>
            <a:prstGeom prst="rect">
              <a:avLst/>
            </a:prstGeom>
            <a:noFill/>
            <a:ln w="9525">
              <a:noFill/>
            </a:ln>
          </p:spPr>
          <p:txBody>
            <a:bodyPr lIns="30480" tIns="30480" rIns="30480" bIns="3048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spcBef>
                  <a:spcPct val="0"/>
                </a:spcBef>
                <a:spcAft>
                  <a:spcPct val="35000"/>
                </a:spcAft>
                <a:buFont typeface="Arial" panose="020B0604020202020204" pitchFamily="34" charset="0"/>
                <a:buNone/>
              </a:pPr>
              <a:r>
                <a:rPr lang="en-US" altLang="zh-CN" sz="4800" b="1" dirty="0">
                  <a:solidFill>
                    <a:srgbClr val="F58D76"/>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4800" b="1" dirty="0">
                <a:solidFill>
                  <a:srgbClr val="F58D7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AutoShape 9"/>
            <p:cNvSpPr/>
            <p:nvPr/>
          </p:nvSpPr>
          <p:spPr>
            <a:xfrm>
              <a:off x="2768486" y="2659015"/>
              <a:ext cx="1875480" cy="1876232"/>
            </a:xfrm>
            <a:custGeom>
              <a:avLst/>
              <a:gdLst>
                <a:gd name="txL" fmla="*/ 0 w 21600"/>
                <a:gd name="txT" fmla="*/ 0 h 21600"/>
                <a:gd name="txR" fmla="*/ 21600 w 21600"/>
                <a:gd name="txB" fmla="*/ 952 h 21600"/>
              </a:gdLst>
              <a:ahLst/>
              <a:cxnLst>
                <a:cxn ang="0">
                  <a:pos x="81421880" y="0"/>
                </a:cxn>
                <a:cxn ang="0">
                  <a:pos x="31174038" y="31199045"/>
                </a:cxn>
                <a:cxn ang="0">
                  <a:pos x="81421880" y="20749041"/>
                </a:cxn>
                <a:cxn ang="0">
                  <a:pos x="131669723" y="31199045"/>
                </a:cxn>
              </a:cxnLst>
              <a:rect l="txL" t="txT" r="txR" b="txB"/>
              <a:pathLst>
                <a:path w="21600" h="21600">
                  <a:moveTo>
                    <a:pt x="5107" y="5107"/>
                  </a:moveTo>
                  <a:cubicBezTo>
                    <a:pt x="6617" y="3598"/>
                    <a:pt x="8665" y="2750"/>
                    <a:pt x="10799" y="2750"/>
                  </a:cubicBezTo>
                  <a:cubicBezTo>
                    <a:pt x="12934" y="2749"/>
                    <a:pt x="14982" y="3598"/>
                    <a:pt x="16492" y="5107"/>
                  </a:cubicBezTo>
                  <a:lnTo>
                    <a:pt x="18436" y="3163"/>
                  </a:lnTo>
                  <a:cubicBezTo>
                    <a:pt x="16411" y="1137"/>
                    <a:pt x="13664" y="0"/>
                    <a:pt x="10800" y="0"/>
                  </a:cubicBezTo>
                  <a:cubicBezTo>
                    <a:pt x="7935" y="-1"/>
                    <a:pt x="5188" y="1137"/>
                    <a:pt x="3163" y="3163"/>
                  </a:cubicBezTo>
                  <a:lnTo>
                    <a:pt x="5107" y="5107"/>
                  </a:lnTo>
                  <a:close/>
                </a:path>
              </a:pathLst>
            </a:custGeom>
            <a:solidFill>
              <a:srgbClr val="FFE079">
                <a:alpha val="100000"/>
              </a:srgbClr>
            </a:solidFill>
            <a:ln w="12700" cap="flat" cmpd="sng">
              <a:solidFill>
                <a:srgbClr val="FFFFFF">
                  <a:alpha val="100000"/>
                </a:srgbClr>
              </a:solidFill>
              <a:prstDash val="solid"/>
              <a:miter lim="800000"/>
              <a:headEnd type="none" w="med" len="med"/>
              <a:tailEnd type="none" w="med" len="med"/>
            </a:ln>
          </p:spPr>
          <p:txBody>
            <a:bodyPr/>
            <a:lstStyle/>
            <a:p>
              <a:endParaRPr lang="zh-CN" altLang="en-US">
                <a:solidFill>
                  <a:srgbClr val="000000"/>
                </a:solidFill>
              </a:endParaRPr>
            </a:p>
          </p:txBody>
        </p:sp>
        <p:sp>
          <p:nvSpPr>
            <p:cNvPr id="10" name="Rectangle 10"/>
            <p:cNvSpPr/>
            <p:nvPr/>
          </p:nvSpPr>
          <p:spPr>
            <a:xfrm>
              <a:off x="3098489" y="3313452"/>
              <a:ext cx="1213015" cy="606362"/>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endParaRPr lang="zh-CN" altLang="en-US" sz="1800" dirty="0">
                <a:solidFill>
                  <a:srgbClr val="000000"/>
                </a:solidFill>
                <a:latin typeface="Arial" panose="020B0604020202020204" pitchFamily="34" charset="0"/>
              </a:endParaRPr>
            </a:p>
          </p:txBody>
        </p:sp>
        <p:sp>
          <p:nvSpPr>
            <p:cNvPr id="11" name="Rectangle 11"/>
            <p:cNvSpPr/>
            <p:nvPr/>
          </p:nvSpPr>
          <p:spPr>
            <a:xfrm flipV="1">
              <a:off x="3098489" y="3313452"/>
              <a:ext cx="1213015" cy="606362"/>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spcBef>
                  <a:spcPct val="0"/>
                </a:spcBef>
                <a:spcAft>
                  <a:spcPct val="35000"/>
                </a:spcAft>
                <a:buFont typeface="Arial" panose="020B0604020202020204" pitchFamily="34" charset="0"/>
                <a:buNone/>
              </a:pPr>
              <a:r>
                <a:rPr lang="en-US" altLang="zh-CN" sz="7200" b="1" dirty="0">
                  <a:solidFill>
                    <a:srgbClr val="FFDD6C"/>
                  </a:solidFill>
                  <a:ea typeface="Calibri" panose="020F0502020204030204" pitchFamily="34" charset="0"/>
                </a:rPr>
                <a:t>3</a:t>
              </a:r>
              <a:endParaRPr lang="zh-CN" altLang="en-US" sz="7200" b="1" dirty="0">
                <a:solidFill>
                  <a:srgbClr val="FFDD6C"/>
                </a:solidFill>
                <a:latin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423705307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sp>
        <p:nvSpPr>
          <p:cNvPr id="19458" name="椭圆 127"/>
          <p:cNvSpPr/>
          <p:nvPr/>
        </p:nvSpPr>
        <p:spPr>
          <a:xfrm>
            <a:off x="3486150" y="2508885"/>
            <a:ext cx="2418715" cy="2419350"/>
          </a:xfrm>
          <a:prstGeom prst="ellipse">
            <a:avLst/>
          </a:prstGeom>
          <a:solidFill>
            <a:srgbClr val="A1BD70"/>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9472" name="文本框 130"/>
          <p:cNvSpPr/>
          <p:nvPr/>
        </p:nvSpPr>
        <p:spPr>
          <a:xfrm>
            <a:off x="3649980" y="5294630"/>
            <a:ext cx="4582160" cy="10274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en-US" altLang="zh-CN"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把</a:t>
            </a: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师生</a:t>
            </a:r>
            <a:r>
              <a:rPr lang="en-US" altLang="zh-CN" sz="2000"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从繁杂的</a:t>
            </a: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作业交流</a:t>
            </a:r>
            <a:r>
              <a:rPr lang="en-US" altLang="zh-CN" sz="2000"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工作中解脱出来</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使</a:t>
            </a: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作业</a:t>
            </a:r>
            <a:r>
              <a:rPr lang="en-US" altLang="zh-CN" sz="2000"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管理工作能实现自动化</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、信息资源化和管理科学化</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19468" name="矩形 141"/>
          <p:cNvSpPr/>
          <p:nvPr/>
        </p:nvSpPr>
        <p:spPr>
          <a:xfrm>
            <a:off x="0" y="314325"/>
            <a:ext cx="228600" cy="685800"/>
          </a:xfrm>
          <a:prstGeom prst="rect">
            <a:avLst/>
          </a:prstGeom>
          <a:solidFill>
            <a:srgbClr val="59595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9469" name="文本框 142"/>
          <p:cNvSpPr/>
          <p:nvPr/>
        </p:nvSpPr>
        <p:spPr>
          <a:xfrm>
            <a:off x="320675" y="339725"/>
            <a:ext cx="2031325" cy="646331"/>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zh-CN" sz="36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课题</a:t>
            </a:r>
            <a:r>
              <a:rPr lang="zh-CN" altLang="en-US" sz="36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目的</a:t>
            </a:r>
            <a:endParaRPr lang="zh-CN"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Freeform 1672"/>
          <p:cNvSpPr>
            <a:spLocks noEditPoints="1"/>
          </p:cNvSpPr>
          <p:nvPr/>
        </p:nvSpPr>
        <p:spPr>
          <a:xfrm>
            <a:off x="3859530" y="2953385"/>
            <a:ext cx="1583055" cy="1395730"/>
          </a:xfrm>
          <a:custGeom>
            <a:avLst/>
            <a:gdLst>
              <a:gd name="txL" fmla="*/ 0 w 174"/>
              <a:gd name="txT" fmla="*/ 0 h 152"/>
              <a:gd name="txR" fmla="*/ 174 w 174"/>
              <a:gd name="txB" fmla="*/ 152 h 15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471171533" y="0"/>
              </a:cxn>
              <a:cxn ang="0">
                <a:pos x="0" y="462625489"/>
              </a:cxn>
              <a:cxn ang="0">
                <a:pos x="0" y="2147483646"/>
              </a:cxn>
              <a:cxn ang="0">
                <a:pos x="471171533" y="2147483646"/>
              </a:cxn>
              <a:cxn ang="0">
                <a:pos x="2147483646" y="2147483646"/>
              </a:cxn>
              <a:cxn ang="0">
                <a:pos x="2147483646" y="2147483646"/>
              </a:cxn>
              <a:cxn ang="0">
                <a:pos x="2147483646" y="462625489"/>
              </a:cxn>
              <a:cxn ang="0">
                <a:pos x="2147483646" y="0"/>
              </a:cxn>
              <a:cxn ang="0">
                <a:pos x="2147483646" y="2147483646"/>
              </a:cxn>
              <a:cxn ang="0">
                <a:pos x="1130823328" y="2147483646"/>
              </a:cxn>
              <a:cxn ang="0">
                <a:pos x="1130823328" y="1202826270"/>
              </a:cxn>
              <a:cxn ang="0">
                <a:pos x="2147483646" y="1202826270"/>
              </a:cxn>
              <a:cxn ang="0">
                <a:pos x="2147483646" y="2147483646"/>
              </a:cxn>
            </a:cxnLst>
            <a:rect l="txL" t="txT" r="txR" b="txB"/>
            <a:pathLst>
              <a:path w="174" h="152">
                <a:moveTo>
                  <a:pt x="109" y="132"/>
                </a:moveTo>
                <a:cubicBezTo>
                  <a:pt x="108" y="130"/>
                  <a:pt x="108" y="129"/>
                  <a:pt x="108" y="127"/>
                </a:cubicBezTo>
                <a:cubicBezTo>
                  <a:pt x="66" y="127"/>
                  <a:pt x="66" y="127"/>
                  <a:pt x="66" y="127"/>
                </a:cubicBezTo>
                <a:cubicBezTo>
                  <a:pt x="66" y="130"/>
                  <a:pt x="65" y="133"/>
                  <a:pt x="64" y="137"/>
                </a:cubicBezTo>
                <a:cubicBezTo>
                  <a:pt x="63" y="140"/>
                  <a:pt x="61" y="143"/>
                  <a:pt x="59" y="145"/>
                </a:cubicBezTo>
                <a:cubicBezTo>
                  <a:pt x="57" y="147"/>
                  <a:pt x="54" y="148"/>
                  <a:pt x="50" y="148"/>
                </a:cubicBezTo>
                <a:cubicBezTo>
                  <a:pt x="50" y="152"/>
                  <a:pt x="50" y="152"/>
                  <a:pt x="50" y="152"/>
                </a:cubicBezTo>
                <a:cubicBezTo>
                  <a:pt x="124" y="152"/>
                  <a:pt x="124" y="152"/>
                  <a:pt x="124" y="152"/>
                </a:cubicBezTo>
                <a:cubicBezTo>
                  <a:pt x="124" y="148"/>
                  <a:pt x="124" y="148"/>
                  <a:pt x="124" y="148"/>
                </a:cubicBezTo>
                <a:cubicBezTo>
                  <a:pt x="120" y="148"/>
                  <a:pt x="117" y="147"/>
                  <a:pt x="115" y="145"/>
                </a:cubicBezTo>
                <a:cubicBezTo>
                  <a:pt x="112" y="142"/>
                  <a:pt x="110" y="137"/>
                  <a:pt x="109" y="132"/>
                </a:cubicBezTo>
                <a:close/>
                <a:moveTo>
                  <a:pt x="169" y="0"/>
                </a:moveTo>
                <a:cubicBezTo>
                  <a:pt x="5" y="0"/>
                  <a:pt x="5" y="0"/>
                  <a:pt x="5" y="0"/>
                </a:cubicBezTo>
                <a:cubicBezTo>
                  <a:pt x="2" y="0"/>
                  <a:pt x="0" y="3"/>
                  <a:pt x="0" y="5"/>
                </a:cubicBezTo>
                <a:cubicBezTo>
                  <a:pt x="0" y="113"/>
                  <a:pt x="0" y="113"/>
                  <a:pt x="0" y="113"/>
                </a:cubicBezTo>
                <a:cubicBezTo>
                  <a:pt x="0" y="116"/>
                  <a:pt x="2" y="118"/>
                  <a:pt x="5" y="118"/>
                </a:cubicBezTo>
                <a:cubicBezTo>
                  <a:pt x="169" y="118"/>
                  <a:pt x="169" y="118"/>
                  <a:pt x="169" y="118"/>
                </a:cubicBezTo>
                <a:cubicBezTo>
                  <a:pt x="172" y="118"/>
                  <a:pt x="174" y="116"/>
                  <a:pt x="174" y="113"/>
                </a:cubicBezTo>
                <a:cubicBezTo>
                  <a:pt x="174" y="5"/>
                  <a:pt x="174" y="5"/>
                  <a:pt x="174" y="5"/>
                </a:cubicBezTo>
                <a:cubicBezTo>
                  <a:pt x="174" y="3"/>
                  <a:pt x="172" y="0"/>
                  <a:pt x="169" y="0"/>
                </a:cubicBezTo>
                <a:close/>
                <a:moveTo>
                  <a:pt x="162" y="106"/>
                </a:moveTo>
                <a:cubicBezTo>
                  <a:pt x="12" y="106"/>
                  <a:pt x="12" y="106"/>
                  <a:pt x="12" y="106"/>
                </a:cubicBezTo>
                <a:cubicBezTo>
                  <a:pt x="12" y="13"/>
                  <a:pt x="12" y="13"/>
                  <a:pt x="12" y="13"/>
                </a:cubicBezTo>
                <a:cubicBezTo>
                  <a:pt x="162" y="13"/>
                  <a:pt x="162" y="13"/>
                  <a:pt x="162" y="13"/>
                </a:cubicBezTo>
                <a:lnTo>
                  <a:pt x="162" y="106"/>
                </a:lnTo>
                <a:close/>
              </a:path>
            </a:pathLst>
          </a:custGeom>
          <a:solidFill>
            <a:srgbClr val="FFFBEF">
              <a:alpha val="100000"/>
            </a:srgbClr>
          </a:solidFill>
          <a:ln w="9525">
            <a:noFill/>
          </a:ln>
        </p:spPr>
        <p:txBody>
          <a:bodyPr/>
          <a:lstStyle/>
          <a:p>
            <a:endParaRPr lang="zh-CN" altLang="en-US"/>
          </a:p>
        </p:txBody>
      </p:sp>
      <p:sp>
        <p:nvSpPr>
          <p:cNvPr id="4" name="椭圆 127"/>
          <p:cNvSpPr/>
          <p:nvPr/>
        </p:nvSpPr>
        <p:spPr>
          <a:xfrm>
            <a:off x="6022340" y="2509520"/>
            <a:ext cx="2418715" cy="2419350"/>
          </a:xfrm>
          <a:prstGeom prst="ellipse">
            <a:avLst/>
          </a:prstGeom>
          <a:noFill/>
          <a:ln w="12700">
            <a:solidFill>
              <a:srgbClr val="F0644D"/>
            </a:solidFill>
          </a:ln>
          <a:extLst>
            <a:ext uri="{909E8E84-426E-40DD-AFC4-6F175D3DCCD1}">
              <a14:hiddenFill xmlns:a14="http://schemas.microsoft.com/office/drawing/2010/main">
                <a:solidFill>
                  <a:srgbClr val="F0644D"/>
                </a:solidFill>
              </a14:hiddenFill>
            </a:ext>
          </a:ex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9466" name="文本框 138"/>
          <p:cNvSpPr/>
          <p:nvPr/>
        </p:nvSpPr>
        <p:spPr>
          <a:xfrm>
            <a:off x="5442585" y="3247390"/>
            <a:ext cx="1031875" cy="80899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en-US" altLang="zh-CN" sz="4400" b="1" dirty="0">
                <a:solidFill>
                  <a:srgbClr val="A37F67"/>
                </a:solidFill>
                <a:latin typeface="微软雅黑" panose="020B0503020204020204" pitchFamily="34" charset="-122"/>
                <a:ea typeface="微软雅黑" panose="020B0503020204020204" pitchFamily="34" charset="-122"/>
                <a:sym typeface="微软雅黑" panose="020B0503020204020204" pitchFamily="34" charset="-122"/>
              </a:rPr>
              <a:t>VS</a:t>
            </a:r>
            <a:endParaRPr lang="zh-CN" altLang="en-US" sz="4400" b="1" dirty="0">
              <a:solidFill>
                <a:srgbClr val="A37F6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 6"/>
          <p:cNvSpPr/>
          <p:nvPr/>
        </p:nvSpPr>
        <p:spPr bwMode="auto">
          <a:xfrm>
            <a:off x="6385560" y="2954020"/>
            <a:ext cx="1605915" cy="139573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F2776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文本框 138"/>
          <p:cNvSpPr/>
          <p:nvPr/>
        </p:nvSpPr>
        <p:spPr>
          <a:xfrm>
            <a:off x="5442585" y="3213735"/>
            <a:ext cx="1213485" cy="8743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en-US" sz="4800" b="1" dirty="0">
                <a:solidFill>
                  <a:srgbClr val="A37F67"/>
                </a:solidFill>
                <a:latin typeface="微软雅黑" panose="020B0503020204020204" pitchFamily="34" charset="-122"/>
                <a:ea typeface="微软雅黑" panose="020B0503020204020204" pitchFamily="34" charset="-122"/>
                <a:sym typeface="微软雅黑" panose="020B0503020204020204" pitchFamily="34" charset="-122"/>
              </a:rPr>
              <a:t>KO</a:t>
            </a:r>
          </a:p>
        </p:txBody>
      </p:sp>
      <p:sp>
        <p:nvSpPr>
          <p:cNvPr id="9" name="文本框 8"/>
          <p:cNvSpPr txBox="1"/>
          <p:nvPr/>
        </p:nvSpPr>
        <p:spPr>
          <a:xfrm>
            <a:off x="797560" y="1409700"/>
            <a:ext cx="10956846" cy="707886"/>
          </a:xfrm>
          <a:prstGeom prst="rect">
            <a:avLst/>
          </a:prstGeom>
          <a:noFill/>
        </p:spPr>
        <p:txBody>
          <a:bodyPr wrap="none" rtlCol="0">
            <a:spAutoFit/>
          </a:bodyPr>
          <a:lstStyle/>
          <a:p>
            <a:pPr algn="l"/>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作业提交与批改系统</a:t>
            </a:r>
            <a:r>
              <a:rPr lang="en-US" altLang="zh-CN"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一个教育单位不可缺少的部分</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它具有</a:t>
            </a: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管理自动化</a:t>
            </a:r>
            <a:r>
              <a:rPr lang="en-US" altLang="zh-CN"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互动性强、操作简单</a:t>
            </a:r>
            <a:endParaRPr lang="en-US" altLang="zh-CN"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等特点</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000" dirty="0"/>
          </a:p>
        </p:txBody>
      </p:sp>
      <p:grpSp>
        <p:nvGrpSpPr>
          <p:cNvPr id="17411" name="组合 58"/>
          <p:cNvGrpSpPr/>
          <p:nvPr/>
        </p:nvGrpSpPr>
        <p:grpSpPr>
          <a:xfrm>
            <a:off x="8437623" y="2251710"/>
            <a:ext cx="3028950" cy="2284095"/>
            <a:chOff x="-682302" y="-68580"/>
            <a:chExt cx="3027782" cy="2284095"/>
          </a:xfrm>
        </p:grpSpPr>
        <p:sp>
          <p:nvSpPr>
            <p:cNvPr id="17432" name="矩形 59"/>
            <p:cNvSpPr/>
            <p:nvPr/>
          </p:nvSpPr>
          <p:spPr>
            <a:xfrm>
              <a:off x="-76111" y="-68580"/>
              <a:ext cx="2421591" cy="1473835"/>
            </a:xfrm>
            <a:prstGeom prst="rect">
              <a:avLst/>
            </a:prstGeom>
            <a:solidFill>
              <a:srgbClr val="F58D76"/>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7433" name="任意多边形 60"/>
            <p:cNvSpPr/>
            <p:nvPr/>
          </p:nvSpPr>
          <p:spPr>
            <a:xfrm rot="1800000">
              <a:off x="-682302" y="1110615"/>
              <a:ext cx="647700" cy="1104900"/>
            </a:xfrm>
            <a:custGeom>
              <a:avLst/>
              <a:gdLst>
                <a:gd name="txL" fmla="*/ 0 w 647700"/>
                <a:gd name="txT" fmla="*/ 0 h 1104900"/>
                <a:gd name="txR" fmla="*/ 647700 w 647700"/>
                <a:gd name="txB" fmla="*/ 1104900 h 1104900"/>
              </a:gdLst>
              <a:ahLst/>
              <a:cxnLst>
                <a:cxn ang="0">
                  <a:pos x="361950" y="19050"/>
                </a:cxn>
                <a:cxn ang="0">
                  <a:pos x="114300" y="495300"/>
                </a:cxn>
                <a:cxn ang="0">
                  <a:pos x="361950" y="495300"/>
                </a:cxn>
                <a:cxn ang="0">
                  <a:pos x="0" y="1104900"/>
                </a:cxn>
                <a:cxn ang="0">
                  <a:pos x="609600" y="400050"/>
                </a:cxn>
                <a:cxn ang="0">
                  <a:pos x="361950" y="400050"/>
                </a:cxn>
                <a:cxn ang="0">
                  <a:pos x="647700" y="0"/>
                </a:cxn>
              </a:cxnLst>
              <a:rect l="txL" t="txT" r="txR" b="txB"/>
              <a:pathLst>
                <a:path w="647700" h="1104900">
                  <a:moveTo>
                    <a:pt x="361950" y="19050"/>
                  </a:moveTo>
                  <a:lnTo>
                    <a:pt x="114300" y="495300"/>
                  </a:lnTo>
                  <a:lnTo>
                    <a:pt x="361950" y="495300"/>
                  </a:lnTo>
                  <a:lnTo>
                    <a:pt x="0" y="1104900"/>
                  </a:lnTo>
                  <a:lnTo>
                    <a:pt x="609600" y="400050"/>
                  </a:lnTo>
                  <a:lnTo>
                    <a:pt x="361950" y="400050"/>
                  </a:lnTo>
                  <a:lnTo>
                    <a:pt x="647700" y="0"/>
                  </a:lnTo>
                </a:path>
              </a:pathLst>
            </a:custGeom>
            <a:solidFill>
              <a:srgbClr val="A0280C">
                <a:alpha val="100000"/>
              </a:srgbClr>
            </a:solidFill>
            <a:ln w="12700">
              <a:noFill/>
            </a:ln>
          </p:spPr>
          <p:txBody>
            <a:bodyPr/>
            <a:lstStyle/>
            <a:p>
              <a:endParaRPr lang="zh-CN" altLang="en-US"/>
            </a:p>
          </p:txBody>
        </p:sp>
      </p:grpSp>
      <p:sp>
        <p:nvSpPr>
          <p:cNvPr id="10" name="文本框 9"/>
          <p:cNvSpPr txBox="1"/>
          <p:nvPr/>
        </p:nvSpPr>
        <p:spPr>
          <a:xfrm>
            <a:off x="9206230" y="2384425"/>
            <a:ext cx="2098675" cy="1207770"/>
          </a:xfrm>
          <a:prstGeom prst="rect">
            <a:avLst/>
          </a:prstGeom>
          <a:noFill/>
        </p:spPr>
        <p:txBody>
          <a:bodyPr wrap="square" rtlCol="0">
            <a:spAutoFit/>
          </a:bodyPr>
          <a:lstStyle/>
          <a:p>
            <a:pPr algn="l"/>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传统的手工操作方式无论从质量还是速度上都难以满足新的工作需要</a:t>
            </a:r>
            <a:endParaRPr lang="zh-CN" altLang="en-US"/>
          </a:p>
        </p:txBody>
      </p:sp>
      <p:grpSp>
        <p:nvGrpSpPr>
          <p:cNvPr id="17410" name="组合 9"/>
          <p:cNvGrpSpPr/>
          <p:nvPr/>
        </p:nvGrpSpPr>
        <p:grpSpPr>
          <a:xfrm>
            <a:off x="548640" y="2251710"/>
            <a:ext cx="3027045" cy="2400300"/>
            <a:chOff x="-60976" y="174625"/>
            <a:chExt cx="3027824" cy="2400300"/>
          </a:xfrm>
        </p:grpSpPr>
        <p:sp>
          <p:nvSpPr>
            <p:cNvPr id="17434" name="矩形 2"/>
            <p:cNvSpPr/>
            <p:nvPr/>
          </p:nvSpPr>
          <p:spPr>
            <a:xfrm>
              <a:off x="-60976" y="174625"/>
              <a:ext cx="2512707" cy="1474470"/>
            </a:xfrm>
            <a:prstGeom prst="rect">
              <a:avLst/>
            </a:prstGeom>
            <a:solidFill>
              <a:srgbClr val="A1BD70"/>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7435" name="任意多边形 7"/>
            <p:cNvSpPr/>
            <p:nvPr/>
          </p:nvSpPr>
          <p:spPr>
            <a:xfrm rot="20340000" flipH="1">
              <a:off x="2298021" y="1438910"/>
              <a:ext cx="668827" cy="1136015"/>
            </a:xfrm>
            <a:custGeom>
              <a:avLst/>
              <a:gdLst>
                <a:gd name="txL" fmla="*/ 0 w 647700"/>
                <a:gd name="txT" fmla="*/ 0 h 1104900"/>
                <a:gd name="txR" fmla="*/ 647700 w 647700"/>
                <a:gd name="txB" fmla="*/ 1104900 h 1104900"/>
              </a:gdLst>
              <a:ahLst/>
              <a:cxnLst>
                <a:cxn ang="0">
                  <a:pos x="361950" y="19050"/>
                </a:cxn>
                <a:cxn ang="0">
                  <a:pos x="114300" y="495300"/>
                </a:cxn>
                <a:cxn ang="0">
                  <a:pos x="361950" y="495300"/>
                </a:cxn>
                <a:cxn ang="0">
                  <a:pos x="0" y="1104900"/>
                </a:cxn>
                <a:cxn ang="0">
                  <a:pos x="609600" y="400050"/>
                </a:cxn>
                <a:cxn ang="0">
                  <a:pos x="361950" y="400050"/>
                </a:cxn>
                <a:cxn ang="0">
                  <a:pos x="647700" y="0"/>
                </a:cxn>
              </a:cxnLst>
              <a:rect l="txL" t="txT" r="txR" b="txB"/>
              <a:pathLst>
                <a:path w="647700" h="1104900">
                  <a:moveTo>
                    <a:pt x="361950" y="19050"/>
                  </a:moveTo>
                  <a:lnTo>
                    <a:pt x="114300" y="495300"/>
                  </a:lnTo>
                  <a:lnTo>
                    <a:pt x="361950" y="495300"/>
                  </a:lnTo>
                  <a:lnTo>
                    <a:pt x="0" y="1104900"/>
                  </a:lnTo>
                  <a:lnTo>
                    <a:pt x="609600" y="400050"/>
                  </a:lnTo>
                  <a:lnTo>
                    <a:pt x="361950" y="400050"/>
                  </a:lnTo>
                  <a:lnTo>
                    <a:pt x="647700" y="0"/>
                  </a:lnTo>
                </a:path>
              </a:pathLst>
            </a:custGeom>
            <a:solidFill>
              <a:srgbClr val="68813B">
                <a:alpha val="100000"/>
              </a:srgbClr>
            </a:solidFill>
            <a:ln w="12700">
              <a:noFill/>
            </a:ln>
          </p:spPr>
          <p:txBody>
            <a:bodyPr/>
            <a:lstStyle/>
            <a:p>
              <a:endParaRPr lang="zh-CN" altLang="en-US"/>
            </a:p>
          </p:txBody>
        </p:sp>
      </p:grpSp>
      <p:sp>
        <p:nvSpPr>
          <p:cNvPr id="11" name="文本框 10"/>
          <p:cNvSpPr txBox="1"/>
          <p:nvPr/>
        </p:nvSpPr>
        <p:spPr>
          <a:xfrm>
            <a:off x="783590" y="2251710"/>
            <a:ext cx="2041525" cy="1477328"/>
          </a:xfrm>
          <a:prstGeom prst="rect">
            <a:avLst/>
          </a:prstGeom>
          <a:noFill/>
        </p:spPr>
        <p:txBody>
          <a:bodyPr wrap="square" rtlCol="0">
            <a:spAutoFit/>
          </a:bodyPr>
          <a:lstStyle/>
          <a:p>
            <a:pPr algn="l"/>
            <a:r>
              <a:rPr lang="zh-CN" altLang="en-US"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作业提交与批改</a:t>
            </a:r>
            <a:r>
              <a:rPr lang="en-US" altLang="zh-CN"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系统</a:t>
            </a:r>
            <a:r>
              <a:rPr lang="en-US" altLang="zh-CN"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实现了用户登录、作业提交、查询、批改、布置等一系列功能</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466"/>
                                        </p:tgtEl>
                                        <p:attrNameLst>
                                          <p:attrName>style.visibility</p:attrName>
                                        </p:attrNameLst>
                                      </p:cBhvr>
                                      <p:to>
                                        <p:strVal val="hidden"/>
                                      </p:to>
                                    </p:set>
                                  </p:childTnLst>
                                </p:cTn>
                              </p:par>
                            </p:childTnLst>
                          </p:cTn>
                        </p:par>
                        <p:par>
                          <p:cTn id="7" fill="hold">
                            <p:stCondLst>
                              <p:cond delay="0"/>
                            </p:stCondLst>
                            <p:childTnLst>
                              <p:par>
                                <p:cTn id="8" presetID="2" presetClass="entr" presetSubtype="1"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0-#ppt_h/2"/>
                                          </p:val>
                                        </p:tav>
                                        <p:tav tm="100000">
                                          <p:val>
                                            <p:strVal val="#ppt_y"/>
                                          </p:val>
                                        </p:tav>
                                      </p:tavLst>
                                    </p:anim>
                                  </p:childTnLst>
                                </p:cTn>
                              </p:par>
                              <p:par>
                                <p:cTn id="12" presetID="10" presetClass="entr" presetSubtype="0" fill="hold" grpId="2" nodeType="withEffect">
                                  <p:stCondLst>
                                    <p:cond delay="0"/>
                                  </p:stCondLst>
                                  <p:childTnLst>
                                    <p:set>
                                      <p:cBhvr>
                                        <p:cTn id="13" dur="1" fill="hold">
                                          <p:stCondLst>
                                            <p:cond delay="0"/>
                                          </p:stCondLst>
                                        </p:cTn>
                                        <p:tgtEl>
                                          <p:spTgt spid="19472"/>
                                        </p:tgtEl>
                                        <p:attrNameLst>
                                          <p:attrName>style.visibility</p:attrName>
                                        </p:attrNameLst>
                                      </p:cBhvr>
                                      <p:to>
                                        <p:strVal val="visible"/>
                                      </p:to>
                                    </p:set>
                                    <p:animEffect transition="in" filter="fade">
                                      <p:cBhvr>
                                        <p:cTn id="14" dur="500"/>
                                        <p:tgtEl>
                                          <p:spTgt spid="19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2" grpId="0"/>
      <p:bldP spid="19472" grpId="1"/>
      <p:bldP spid="19472" grpId="2"/>
      <p:bldP spid="19466" grpId="0"/>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sp>
        <p:nvSpPr>
          <p:cNvPr id="21506" name="任意多边形 14"/>
          <p:cNvSpPr/>
          <p:nvPr/>
        </p:nvSpPr>
        <p:spPr>
          <a:xfrm>
            <a:off x="3081338" y="2000250"/>
            <a:ext cx="6072187" cy="3271838"/>
          </a:xfrm>
          <a:custGeom>
            <a:avLst/>
            <a:gdLst>
              <a:gd name="txL" fmla="*/ 0 w 6072187"/>
              <a:gd name="txT" fmla="*/ 0 h 3271838"/>
              <a:gd name="txR" fmla="*/ 6072187 w 6072187"/>
              <a:gd name="txB" fmla="*/ 3271838 h 3271838"/>
            </a:gdLst>
            <a:ahLst/>
            <a:cxnLst>
              <a:cxn ang="0">
                <a:pos x="200025" y="700088"/>
              </a:cxn>
              <a:cxn ang="0">
                <a:pos x="3000375" y="2286000"/>
              </a:cxn>
              <a:cxn ang="0">
                <a:pos x="4914900" y="0"/>
              </a:cxn>
              <a:cxn ang="0">
                <a:pos x="6072187" y="3171825"/>
              </a:cxn>
              <a:cxn ang="0">
                <a:pos x="3000375" y="2343150"/>
              </a:cxn>
              <a:cxn ang="0">
                <a:pos x="0" y="3271838"/>
              </a:cxn>
              <a:cxn ang="0">
                <a:pos x="200025" y="700088"/>
              </a:cxn>
            </a:cxnLst>
            <a:rect l="txL" t="txT" r="txR" b="txB"/>
            <a:pathLst>
              <a:path w="6072187" h="3271838">
                <a:moveTo>
                  <a:pt x="200025" y="700088"/>
                </a:moveTo>
                <a:lnTo>
                  <a:pt x="3000375" y="2286000"/>
                </a:lnTo>
                <a:lnTo>
                  <a:pt x="4914900" y="0"/>
                </a:lnTo>
                <a:lnTo>
                  <a:pt x="6072187" y="3171825"/>
                </a:lnTo>
                <a:lnTo>
                  <a:pt x="3000375" y="2343150"/>
                </a:lnTo>
                <a:lnTo>
                  <a:pt x="0" y="3271838"/>
                </a:lnTo>
                <a:lnTo>
                  <a:pt x="200025" y="700088"/>
                </a:lnTo>
                <a:close/>
              </a:path>
            </a:pathLst>
          </a:custGeom>
          <a:noFill/>
          <a:ln w="12700" cap="flat" cmpd="sng">
            <a:solidFill>
              <a:srgbClr val="BFBFBF">
                <a:alpha val="79999"/>
              </a:srgbClr>
            </a:solidFill>
            <a:prstDash val="solid"/>
            <a:bevel/>
            <a:headEnd type="none" w="med" len="med"/>
            <a:tailEnd type="none" w="med" len="med"/>
          </a:ln>
        </p:spPr>
        <p:txBody>
          <a:bodyPr/>
          <a:lstStyle/>
          <a:p>
            <a:endParaRPr lang="zh-CN" altLang="en-US">
              <a:solidFill>
                <a:srgbClr val="000000"/>
              </a:solidFill>
            </a:endParaRPr>
          </a:p>
        </p:txBody>
      </p:sp>
      <p:sp>
        <p:nvSpPr>
          <p:cNvPr id="21507" name="矩形 4"/>
          <p:cNvSpPr/>
          <p:nvPr/>
        </p:nvSpPr>
        <p:spPr>
          <a:xfrm>
            <a:off x="0" y="314325"/>
            <a:ext cx="228600" cy="685800"/>
          </a:xfrm>
          <a:prstGeom prst="rect">
            <a:avLst/>
          </a:prstGeom>
          <a:solidFill>
            <a:srgbClr val="59595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1508" name="文本框 5"/>
          <p:cNvSpPr/>
          <p:nvPr/>
        </p:nvSpPr>
        <p:spPr>
          <a:xfrm>
            <a:off x="320675" y="339725"/>
            <a:ext cx="2031325" cy="646331"/>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36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课题意义</a:t>
            </a:r>
            <a:endPar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09" name="椭圆 6"/>
          <p:cNvSpPr/>
          <p:nvPr/>
        </p:nvSpPr>
        <p:spPr>
          <a:xfrm>
            <a:off x="2289175" y="4300538"/>
            <a:ext cx="1727200" cy="1725612"/>
          </a:xfrm>
          <a:prstGeom prst="ellipse">
            <a:avLst/>
          </a:prstGeom>
          <a:solidFill>
            <a:srgbClr val="FFDD6C"/>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1510" name="椭圆 7"/>
          <p:cNvSpPr/>
          <p:nvPr/>
        </p:nvSpPr>
        <p:spPr>
          <a:xfrm>
            <a:off x="2427288" y="1741488"/>
            <a:ext cx="1589087" cy="1587500"/>
          </a:xfrm>
          <a:prstGeom prst="ellipse">
            <a:avLst/>
          </a:prstGeom>
          <a:solidFill>
            <a:srgbClr val="A37F67"/>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1511" name="椭圆 8"/>
          <p:cNvSpPr/>
          <p:nvPr/>
        </p:nvSpPr>
        <p:spPr>
          <a:xfrm>
            <a:off x="4792663" y="3057525"/>
            <a:ext cx="2484437" cy="2486025"/>
          </a:xfrm>
          <a:prstGeom prst="ellipse">
            <a:avLst/>
          </a:prstGeom>
          <a:solidFill>
            <a:srgbClr val="A1BD70"/>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1512" name="椭圆 9"/>
          <p:cNvSpPr/>
          <p:nvPr/>
        </p:nvSpPr>
        <p:spPr>
          <a:xfrm>
            <a:off x="6924675" y="1306513"/>
            <a:ext cx="1928813" cy="1928812"/>
          </a:xfrm>
          <a:prstGeom prst="ellipse">
            <a:avLst/>
          </a:prstGeom>
          <a:solidFill>
            <a:srgbClr val="F58D76"/>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1513" name="椭圆 10"/>
          <p:cNvSpPr/>
          <p:nvPr/>
        </p:nvSpPr>
        <p:spPr>
          <a:xfrm>
            <a:off x="8054975" y="4160838"/>
            <a:ext cx="1889125" cy="1887537"/>
          </a:xfrm>
          <a:prstGeom prst="ellipse">
            <a:avLst/>
          </a:prstGeom>
          <a:solidFill>
            <a:srgbClr val="BCDFDD"/>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1514" name="文本框 15"/>
          <p:cNvSpPr/>
          <p:nvPr/>
        </p:nvSpPr>
        <p:spPr>
          <a:xfrm>
            <a:off x="5068140" y="3643313"/>
            <a:ext cx="2159000" cy="13849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自动化、</a:t>
            </a:r>
            <a:endParaRPr lang="en-US" altLang="zh-CN"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hangingPunct="1">
              <a:lnSpc>
                <a:spcPct val="100000"/>
              </a:lnSpc>
              <a:spcBef>
                <a:spcPct val="0"/>
              </a:spcBef>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规范化、</a:t>
            </a:r>
            <a:endParaRPr lang="en-US" altLang="zh-CN"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hangingPunct="1">
              <a:lnSpc>
                <a:spcPct val="100000"/>
              </a:lnSpc>
              <a:spcBef>
                <a:spcPct val="0"/>
              </a:spcBef>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信息化</a:t>
            </a:r>
            <a:endParaRPr lang="zh-CN" altLang="en-US" sz="24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5" name="文本框 16"/>
          <p:cNvSpPr/>
          <p:nvPr/>
        </p:nvSpPr>
        <p:spPr>
          <a:xfrm>
            <a:off x="7258139" y="1831956"/>
            <a:ext cx="1261884" cy="954107"/>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操作方</a:t>
            </a:r>
            <a:endParaRPr lang="en-US" altLang="zh-CN"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eaLnBrk="1" hangingPunct="1">
              <a:lnSpc>
                <a:spcPct val="100000"/>
              </a:lnSpc>
              <a:spcBef>
                <a:spcPct val="0"/>
              </a:spcBef>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便</a:t>
            </a:r>
            <a:endParaRPr lang="zh-CN" altLang="en-US" sz="24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6" name="文本框 17"/>
          <p:cNvSpPr/>
          <p:nvPr/>
        </p:nvSpPr>
        <p:spPr>
          <a:xfrm>
            <a:off x="2365907" y="2100551"/>
            <a:ext cx="1487908" cy="954107"/>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altLang="zh-CN"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无纸化</a:t>
            </a:r>
            <a:endParaRPr lang="en-US" altLang="zh-CN"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hangingPunct="1">
              <a:lnSpc>
                <a:spcPct val="100000"/>
              </a:lnSpc>
              <a:spcBef>
                <a:spcPct val="0"/>
              </a:spcBef>
              <a:buFont typeface="Arial" panose="020B0604020202020204" pitchFamily="34" charset="0"/>
              <a:buNone/>
            </a:pPr>
            <a:r>
              <a:rPr lang="en-US" altLang="zh-CN"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管理</a:t>
            </a:r>
            <a:endParaRPr lang="zh-CN" altLang="en-US" sz="24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7" name="文本框 18"/>
          <p:cNvSpPr/>
          <p:nvPr/>
        </p:nvSpPr>
        <p:spPr>
          <a:xfrm>
            <a:off x="2510900" y="4777581"/>
            <a:ext cx="1261884" cy="954107"/>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管理简</a:t>
            </a:r>
            <a:endParaRPr lang="en-US" altLang="zh-CN"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eaLnBrk="1" hangingPunct="1">
              <a:lnSpc>
                <a:spcPct val="100000"/>
              </a:lnSpc>
              <a:spcBef>
                <a:spcPct val="0"/>
              </a:spcBef>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单</a:t>
            </a:r>
            <a:endParaRPr lang="zh-CN" altLang="en-US" sz="24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8" name="文本框 19"/>
          <p:cNvSpPr/>
          <p:nvPr/>
        </p:nvSpPr>
        <p:spPr>
          <a:xfrm>
            <a:off x="8368595" y="4686290"/>
            <a:ext cx="1261884" cy="954107"/>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互动性</a:t>
            </a:r>
            <a:endParaRPr lang="en-US" altLang="zh-CN"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eaLnBrk="1" hangingPunct="1">
              <a:lnSpc>
                <a:spcPct val="100000"/>
              </a:lnSpc>
              <a:spcBef>
                <a:spcPct val="0"/>
              </a:spcBef>
              <a:buFont typeface="Arial" panose="020B0604020202020204" pitchFamily="34" charset="0"/>
              <a:buNone/>
            </a:pPr>
            <a:r>
              <a:rPr lang="zh-CN" altLang="en-US"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强</a:t>
            </a:r>
            <a:endParaRPr lang="en-US" altLang="zh-CN" sz="24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9" name="椭圆 20"/>
          <p:cNvSpPr/>
          <p:nvPr/>
        </p:nvSpPr>
        <p:spPr>
          <a:xfrm>
            <a:off x="7061200" y="5605463"/>
            <a:ext cx="593725" cy="593725"/>
          </a:xfrm>
          <a:prstGeom prst="ellipse">
            <a:avLst/>
          </a:prstGeom>
          <a:solidFill>
            <a:srgbClr val="A1BD70"/>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1520" name="椭圆 21"/>
          <p:cNvSpPr/>
          <p:nvPr/>
        </p:nvSpPr>
        <p:spPr>
          <a:xfrm>
            <a:off x="1101725" y="3643313"/>
            <a:ext cx="792163" cy="792162"/>
          </a:xfrm>
          <a:prstGeom prst="ellipse">
            <a:avLst/>
          </a:prstGeom>
          <a:solidFill>
            <a:srgbClr val="A37F67"/>
          </a:solidFill>
          <a:ln w="12700" cap="flat" cmpd="sng">
            <a:solidFill>
              <a:srgbClr val="FDFDFD"/>
            </a:solidFill>
            <a:prstDash val="solid"/>
            <a:bevel/>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1521" name="椭圆 23"/>
          <p:cNvSpPr/>
          <p:nvPr/>
        </p:nvSpPr>
        <p:spPr>
          <a:xfrm>
            <a:off x="9483725" y="1955800"/>
            <a:ext cx="792163" cy="792163"/>
          </a:xfrm>
          <a:prstGeom prst="ellipse">
            <a:avLst/>
          </a:prstGeom>
          <a:solidFill>
            <a:srgbClr val="FFDD6C"/>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1522" name="椭圆 25"/>
          <p:cNvSpPr/>
          <p:nvPr/>
        </p:nvSpPr>
        <p:spPr>
          <a:xfrm>
            <a:off x="10458450" y="4514850"/>
            <a:ext cx="523875" cy="525463"/>
          </a:xfrm>
          <a:prstGeom prst="ellipse">
            <a:avLst/>
          </a:prstGeom>
          <a:solidFill>
            <a:srgbClr val="F58D76"/>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1523" name="椭圆 26"/>
          <p:cNvSpPr/>
          <p:nvPr/>
        </p:nvSpPr>
        <p:spPr>
          <a:xfrm>
            <a:off x="4956175" y="1525588"/>
            <a:ext cx="728663" cy="728662"/>
          </a:xfrm>
          <a:prstGeom prst="ellipse">
            <a:avLst/>
          </a:prstGeom>
          <a:solidFill>
            <a:srgbClr val="BCDFDD"/>
          </a:solidFill>
          <a:ln w="12700" cap="flat" cmpd="sng">
            <a:solidFill>
              <a:srgbClr val="FDFDFD"/>
            </a:solidFill>
            <a:prstDash val="solid"/>
            <a:bevel/>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8701405" y="439420"/>
            <a:ext cx="2995930" cy="579120"/>
          </a:xfrm>
          <a:prstGeom prst="rect">
            <a:avLst/>
          </a:prstGeom>
          <a:noFill/>
          <a:ln>
            <a:noFill/>
          </a:ln>
        </p:spPr>
        <p:txBody>
          <a:bodyPr wrap="square" rtlCol="0" anchor="t">
            <a:spAutoFit/>
          </a:bodyPr>
          <a:lstStyle/>
          <a:p>
            <a:pPr algn="ctr"/>
            <a:r>
              <a:rPr lang="zh-CN" altLang="en-US" sz="3200" b="1" dirty="0" smtClean="0">
                <a:ln/>
                <a:solidFill>
                  <a:srgbClr val="5B9BD5"/>
                </a:solidFill>
                <a:effectLst>
                  <a:outerShdw blurRad="38100" dist="25400" dir="5400000" algn="ctr" rotWithShape="0">
                    <a:srgbClr val="6E747A">
                      <a:alpha val="43000"/>
                    </a:srgbClr>
                  </a:outerShdw>
                </a:effectLst>
              </a:rPr>
              <a:t>优点</a:t>
            </a:r>
            <a:endParaRPr lang="zh-CN" altLang="en-US" sz="3200" b="1" dirty="0">
              <a:ln/>
              <a:solidFill>
                <a:srgbClr val="5B9BD5"/>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58668271"/>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grpSp>
        <p:nvGrpSpPr>
          <p:cNvPr id="24579" name="组合 52"/>
          <p:cNvGrpSpPr/>
          <p:nvPr/>
        </p:nvGrpSpPr>
        <p:grpSpPr>
          <a:xfrm>
            <a:off x="851083" y="1082834"/>
            <a:ext cx="2133600" cy="2343150"/>
            <a:chOff x="0" y="0"/>
            <a:chExt cx="2135078" cy="2343355"/>
          </a:xfrm>
        </p:grpSpPr>
        <p:sp>
          <p:nvSpPr>
            <p:cNvPr id="24599" name="椭圆 22"/>
            <p:cNvSpPr/>
            <p:nvPr/>
          </p:nvSpPr>
          <p:spPr>
            <a:xfrm>
              <a:off x="0" y="208277"/>
              <a:ext cx="2135078" cy="2135078"/>
            </a:xfrm>
            <a:prstGeom prst="ellipse">
              <a:avLst/>
            </a:prstGeom>
            <a:solidFill>
              <a:srgbClr val="F58D76"/>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4600" name="椭圆 29"/>
            <p:cNvSpPr/>
            <p:nvPr/>
          </p:nvSpPr>
          <p:spPr>
            <a:xfrm>
              <a:off x="183577" y="0"/>
              <a:ext cx="721354" cy="721354"/>
            </a:xfrm>
            <a:prstGeom prst="ellipse">
              <a:avLst/>
            </a:prstGeom>
            <a:solidFill>
              <a:srgbClr val="A37F67"/>
            </a:solidFill>
            <a:ln w="63500" cap="flat" cmpd="sng">
              <a:solidFill>
                <a:srgbClr val="FFFBEF"/>
              </a:solidFill>
              <a:prstDash val="solid"/>
              <a:bevel/>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4601" name="文本框 32"/>
            <p:cNvSpPr/>
            <p:nvPr/>
          </p:nvSpPr>
          <p:spPr>
            <a:xfrm>
              <a:off x="341314" y="118116"/>
              <a:ext cx="406161" cy="523266"/>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en-US" altLang="zh-CN"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602" name="Freeform 900"/>
            <p:cNvSpPr>
              <a:spLocks noEditPoints="1"/>
            </p:cNvSpPr>
            <p:nvPr/>
          </p:nvSpPr>
          <p:spPr>
            <a:xfrm>
              <a:off x="341314" y="902826"/>
              <a:ext cx="1312205" cy="745979"/>
            </a:xfrm>
            <a:custGeom>
              <a:avLst/>
              <a:gdLst>
                <a:gd name="txL" fmla="*/ 0 w 288"/>
                <a:gd name="txT" fmla="*/ 0 h 164"/>
                <a:gd name="txR" fmla="*/ 288 w 288"/>
                <a:gd name="txB" fmla="*/ 164 h 164"/>
              </a:gdLst>
              <a:ahLst/>
              <a:cxnLst>
                <a:cxn ang="0">
                  <a:pos x="2147483646" y="1696601873"/>
                </a:cxn>
                <a:cxn ang="0">
                  <a:pos x="2147483646" y="1427626409"/>
                </a:cxn>
                <a:cxn ang="0">
                  <a:pos x="2147483646" y="1075892761"/>
                </a:cxn>
                <a:cxn ang="0">
                  <a:pos x="2147483646" y="0"/>
                </a:cxn>
                <a:cxn ang="0">
                  <a:pos x="2147483646" y="1158655493"/>
                </a:cxn>
                <a:cxn ang="0">
                  <a:pos x="2147483646" y="1179342764"/>
                </a:cxn>
                <a:cxn ang="0">
                  <a:pos x="2147483646" y="1365555497"/>
                </a:cxn>
                <a:cxn ang="0">
                  <a:pos x="1287095411" y="1075892761"/>
                </a:cxn>
                <a:cxn ang="0">
                  <a:pos x="1847602865" y="2048335520"/>
                </a:cxn>
                <a:cxn ang="0">
                  <a:pos x="0" y="1944880969"/>
                </a:cxn>
                <a:cxn ang="0">
                  <a:pos x="2147483646" y="2147483646"/>
                </a:cxn>
                <a:cxn ang="0">
                  <a:pos x="2147483646" y="2048335520"/>
                </a:cxn>
                <a:cxn ang="0">
                  <a:pos x="2147483646" y="1696601873"/>
                </a:cxn>
                <a:cxn ang="0">
                  <a:pos x="2147483646" y="579325472"/>
                </a:cxn>
                <a:cxn ang="0">
                  <a:pos x="2147483646" y="889680028"/>
                </a:cxn>
                <a:cxn ang="0">
                  <a:pos x="2147483646" y="1220721855"/>
                </a:cxn>
                <a:cxn ang="0">
                  <a:pos x="2147483646" y="889680028"/>
                </a:cxn>
                <a:cxn ang="0">
                  <a:pos x="2147483646" y="579325472"/>
                </a:cxn>
              </a:cxnLst>
              <a:rect l="txL" t="txT" r="txR" b="txB"/>
              <a:pathLst>
                <a:path w="288" h="164">
                  <a:moveTo>
                    <a:pt x="247" y="82"/>
                  </a:moveTo>
                  <a:cubicBezTo>
                    <a:pt x="288" y="69"/>
                    <a:pt x="288" y="69"/>
                    <a:pt x="288" y="69"/>
                  </a:cubicBezTo>
                  <a:cubicBezTo>
                    <a:pt x="253" y="52"/>
                    <a:pt x="253" y="52"/>
                    <a:pt x="253" y="52"/>
                  </a:cubicBezTo>
                  <a:cubicBezTo>
                    <a:pt x="251" y="23"/>
                    <a:pt x="227" y="0"/>
                    <a:pt x="198" y="0"/>
                  </a:cubicBezTo>
                  <a:cubicBezTo>
                    <a:pt x="167" y="0"/>
                    <a:pt x="142" y="25"/>
                    <a:pt x="142" y="56"/>
                  </a:cubicBezTo>
                  <a:cubicBezTo>
                    <a:pt x="142" y="56"/>
                    <a:pt x="142" y="57"/>
                    <a:pt x="142" y="57"/>
                  </a:cubicBezTo>
                  <a:cubicBezTo>
                    <a:pt x="140" y="60"/>
                    <a:pt x="137" y="63"/>
                    <a:pt x="135" y="66"/>
                  </a:cubicBezTo>
                  <a:cubicBezTo>
                    <a:pt x="112" y="68"/>
                    <a:pt x="77" y="67"/>
                    <a:pt x="62" y="52"/>
                  </a:cubicBezTo>
                  <a:cubicBezTo>
                    <a:pt x="43" y="34"/>
                    <a:pt x="52" y="83"/>
                    <a:pt x="89" y="99"/>
                  </a:cubicBezTo>
                  <a:cubicBezTo>
                    <a:pt x="43" y="115"/>
                    <a:pt x="0" y="94"/>
                    <a:pt x="0" y="94"/>
                  </a:cubicBezTo>
                  <a:cubicBezTo>
                    <a:pt x="0" y="94"/>
                    <a:pt x="31" y="164"/>
                    <a:pt x="126" y="164"/>
                  </a:cubicBezTo>
                  <a:cubicBezTo>
                    <a:pt x="197" y="164"/>
                    <a:pt x="223" y="121"/>
                    <a:pt x="232" y="99"/>
                  </a:cubicBezTo>
                  <a:cubicBezTo>
                    <a:pt x="238" y="94"/>
                    <a:pt x="243" y="89"/>
                    <a:pt x="247" y="82"/>
                  </a:cubicBezTo>
                  <a:close/>
                  <a:moveTo>
                    <a:pt x="210" y="28"/>
                  </a:moveTo>
                  <a:cubicBezTo>
                    <a:pt x="218" y="28"/>
                    <a:pt x="225" y="35"/>
                    <a:pt x="225" y="43"/>
                  </a:cubicBezTo>
                  <a:cubicBezTo>
                    <a:pt x="225" y="52"/>
                    <a:pt x="218" y="59"/>
                    <a:pt x="210" y="59"/>
                  </a:cubicBezTo>
                  <a:cubicBezTo>
                    <a:pt x="201" y="59"/>
                    <a:pt x="194" y="52"/>
                    <a:pt x="194" y="43"/>
                  </a:cubicBezTo>
                  <a:cubicBezTo>
                    <a:pt x="194" y="35"/>
                    <a:pt x="201" y="28"/>
                    <a:pt x="210" y="28"/>
                  </a:cubicBezTo>
                  <a:close/>
                </a:path>
              </a:pathLst>
            </a:custGeom>
            <a:solidFill>
              <a:srgbClr val="FFF6E7">
                <a:alpha val="100000"/>
              </a:srgbClr>
            </a:solidFill>
            <a:ln w="9525">
              <a:noFill/>
            </a:ln>
          </p:spPr>
          <p:txBody>
            <a:bodyPr/>
            <a:lstStyle/>
            <a:p>
              <a:endParaRPr lang="zh-CN" altLang="en-US"/>
            </a:p>
          </p:txBody>
        </p:sp>
      </p:grpSp>
      <p:sp>
        <p:nvSpPr>
          <p:cNvPr id="24593" name="文本框 39"/>
          <p:cNvSpPr/>
          <p:nvPr/>
        </p:nvSpPr>
        <p:spPr>
          <a:xfrm>
            <a:off x="1156526" y="3654304"/>
            <a:ext cx="1415772" cy="46166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zh-CN" altLang="en-US" sz="24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技术研究</a:t>
            </a:r>
            <a:endParaRPr 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4" name="矩形 53"/>
          <p:cNvSpPr/>
          <p:nvPr/>
        </p:nvSpPr>
        <p:spPr>
          <a:xfrm>
            <a:off x="0" y="314325"/>
            <a:ext cx="228600" cy="685800"/>
          </a:xfrm>
          <a:prstGeom prst="rect">
            <a:avLst/>
          </a:prstGeom>
          <a:solidFill>
            <a:srgbClr val="59595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4585" name="文本框 54"/>
          <p:cNvSpPr/>
          <p:nvPr/>
        </p:nvSpPr>
        <p:spPr>
          <a:xfrm>
            <a:off x="320675" y="339725"/>
            <a:ext cx="3416320" cy="646331"/>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zh-CN" altLang="en-US" sz="36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国内外研究现状</a:t>
            </a:r>
            <a:endParaRPr lang="zh-CN"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2217363" y="4579624"/>
            <a:ext cx="7880808" cy="2031325"/>
          </a:xfrm>
          <a:prstGeom prst="rect">
            <a:avLst/>
          </a:prstGeom>
          <a:noFill/>
        </p:spPr>
        <p:txBody>
          <a:bodyPr wrap="square" rtlCol="0">
            <a:spAutoFit/>
          </a:bodyPr>
          <a:lstStyle/>
          <a:p>
            <a:r>
              <a:rPr lang="en-US" altLang="zh-CN" dirty="0" smtClean="0"/>
              <a:t>       MVC</a:t>
            </a:r>
            <a:r>
              <a:rPr lang="zh-CN" altLang="zh-CN" dirty="0"/>
              <a:t>设计模式自上世界八十年代发明以来已被广泛应用，基于</a:t>
            </a:r>
            <a:r>
              <a:rPr lang="en-US" altLang="zh-CN" dirty="0"/>
              <a:t>MVC</a:t>
            </a:r>
            <a:r>
              <a:rPr lang="zh-CN" altLang="zh-CN" dirty="0"/>
              <a:t>设计模式的框架更是成为主流，被各大网站所</a:t>
            </a:r>
            <a:r>
              <a:rPr lang="zh-CN" altLang="zh-CN" dirty="0" smtClean="0"/>
              <a:t>采用</a:t>
            </a:r>
            <a:r>
              <a:rPr lang="zh-CN" altLang="en-US" dirty="0" smtClean="0"/>
              <a:t>。</a:t>
            </a:r>
            <a:endParaRPr lang="en-US" altLang="zh-CN" dirty="0" smtClean="0"/>
          </a:p>
          <a:p>
            <a:r>
              <a:rPr lang="en-US" altLang="zh-CN" dirty="0"/>
              <a:t> </a:t>
            </a:r>
            <a:r>
              <a:rPr lang="en-US" altLang="zh-CN" dirty="0" smtClean="0"/>
              <a:t>      </a:t>
            </a:r>
            <a:r>
              <a:rPr lang="zh-CN" altLang="zh-CN" dirty="0" smtClean="0"/>
              <a:t>因此</a:t>
            </a:r>
            <a:r>
              <a:rPr lang="zh-CN" altLang="zh-CN" dirty="0"/>
              <a:t>此次系统</a:t>
            </a:r>
            <a:r>
              <a:rPr lang="en-US" altLang="zh-CN" dirty="0"/>
              <a:t>Server</a:t>
            </a:r>
            <a:r>
              <a:rPr lang="zh-CN" altLang="zh-CN" dirty="0"/>
              <a:t>端也采用基于</a:t>
            </a:r>
            <a:r>
              <a:rPr lang="en-US" altLang="zh-CN" dirty="0"/>
              <a:t>MVC</a:t>
            </a:r>
            <a:r>
              <a:rPr lang="zh-CN" altLang="zh-CN" dirty="0"/>
              <a:t>框架的</a:t>
            </a:r>
            <a:r>
              <a:rPr lang="en-US" altLang="zh-CN" dirty="0" err="1"/>
              <a:t>CodeIgniter</a:t>
            </a:r>
            <a:r>
              <a:rPr lang="zh-CN" altLang="zh-CN" dirty="0"/>
              <a:t>，前端则采用近年来比较流行的</a:t>
            </a:r>
            <a:r>
              <a:rPr lang="en-US" altLang="zh-CN" dirty="0"/>
              <a:t>MVVM</a:t>
            </a:r>
            <a:r>
              <a:rPr lang="zh-CN" altLang="zh-CN" dirty="0"/>
              <a:t>框架</a:t>
            </a:r>
            <a:r>
              <a:rPr lang="en-US" altLang="zh-CN" dirty="0"/>
              <a:t>vue.js</a:t>
            </a:r>
            <a:r>
              <a:rPr lang="zh-CN" altLang="zh-CN" dirty="0"/>
              <a:t>搭建。这几种框架都经过实践，可靠性有很大保证</a:t>
            </a:r>
            <a:r>
              <a:rPr lang="zh-CN" altLang="zh-CN" dirty="0" smtClean="0"/>
              <a:t>，</a:t>
            </a:r>
            <a:r>
              <a:rPr lang="zh-CN" altLang="en-US" dirty="0" smtClean="0"/>
              <a:t>且相关文档非常丰富，开源社区也处于高度活跃之中，对接下来的开发会非常有帮助，</a:t>
            </a:r>
            <a:r>
              <a:rPr lang="zh-CN" altLang="zh-CN" dirty="0" smtClean="0"/>
              <a:t>开发</a:t>
            </a:r>
            <a:r>
              <a:rPr lang="zh-CN" altLang="zh-CN" dirty="0"/>
              <a:t>效率</a:t>
            </a:r>
            <a:r>
              <a:rPr lang="zh-CN" altLang="zh-CN" dirty="0" smtClean="0"/>
              <a:t>也</a:t>
            </a:r>
            <a:r>
              <a:rPr lang="zh-CN" altLang="en-US" dirty="0" smtClean="0"/>
              <a:t>会</a:t>
            </a:r>
            <a:r>
              <a:rPr lang="zh-CN" altLang="zh-CN" dirty="0" smtClean="0"/>
              <a:t>很</a:t>
            </a:r>
            <a:r>
              <a:rPr lang="zh-CN" altLang="zh-CN" dirty="0"/>
              <a:t>高。</a:t>
            </a:r>
          </a:p>
          <a:p>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84" y="637111"/>
            <a:ext cx="5305425" cy="3248025"/>
          </a:xfrm>
          <a:prstGeom prst="rect">
            <a:avLst/>
          </a:prstGeom>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grpSp>
        <p:nvGrpSpPr>
          <p:cNvPr id="24578" name="组合 50"/>
          <p:cNvGrpSpPr/>
          <p:nvPr/>
        </p:nvGrpSpPr>
        <p:grpSpPr>
          <a:xfrm>
            <a:off x="585598" y="1093832"/>
            <a:ext cx="2492039" cy="2271899"/>
            <a:chOff x="-799468" y="-742875"/>
            <a:chExt cx="2491969" cy="2272099"/>
          </a:xfrm>
        </p:grpSpPr>
        <p:sp>
          <p:nvSpPr>
            <p:cNvPr id="24603" name="椭圆 20"/>
            <p:cNvSpPr/>
            <p:nvPr/>
          </p:nvSpPr>
          <p:spPr>
            <a:xfrm>
              <a:off x="-442577" y="-605854"/>
              <a:ext cx="2135078" cy="2135078"/>
            </a:xfrm>
            <a:prstGeom prst="ellipse">
              <a:avLst/>
            </a:prstGeom>
            <a:solidFill>
              <a:srgbClr val="A1BD70"/>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4604" name="椭圆 24"/>
            <p:cNvSpPr/>
            <p:nvPr/>
          </p:nvSpPr>
          <p:spPr>
            <a:xfrm>
              <a:off x="-799468" y="-742875"/>
              <a:ext cx="721354" cy="721354"/>
            </a:xfrm>
            <a:prstGeom prst="ellipse">
              <a:avLst/>
            </a:prstGeom>
            <a:solidFill>
              <a:srgbClr val="A37F67"/>
            </a:solidFill>
            <a:ln w="63500" cap="flat" cmpd="sng">
              <a:solidFill>
                <a:srgbClr val="FFFBEF"/>
              </a:solidFill>
              <a:prstDash val="solid"/>
              <a:bevel/>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4605" name="文本框 30"/>
            <p:cNvSpPr/>
            <p:nvPr/>
          </p:nvSpPr>
          <p:spPr>
            <a:xfrm>
              <a:off x="-645517" y="-643830"/>
              <a:ext cx="405869" cy="523266"/>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altLang="zh-CN"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4593" name="文本框 39"/>
          <p:cNvSpPr/>
          <p:nvPr/>
        </p:nvSpPr>
        <p:spPr>
          <a:xfrm>
            <a:off x="1302182" y="3485223"/>
            <a:ext cx="1415772" cy="46166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24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课题研究</a:t>
            </a: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4" name="矩形 53"/>
          <p:cNvSpPr/>
          <p:nvPr/>
        </p:nvSpPr>
        <p:spPr>
          <a:xfrm>
            <a:off x="0" y="314325"/>
            <a:ext cx="228600" cy="685800"/>
          </a:xfrm>
          <a:prstGeom prst="rect">
            <a:avLst/>
          </a:prstGeom>
          <a:solidFill>
            <a:srgbClr val="59595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4585" name="文本框 54"/>
          <p:cNvSpPr/>
          <p:nvPr/>
        </p:nvSpPr>
        <p:spPr>
          <a:xfrm>
            <a:off x="320675" y="339725"/>
            <a:ext cx="3416320" cy="646331"/>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36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国内外研究现状</a:t>
            </a:r>
            <a:endPar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50" name=" 2050"/>
          <p:cNvSpPr/>
          <p:nvPr/>
        </p:nvSpPr>
        <p:spPr bwMode="auto">
          <a:xfrm flipH="1">
            <a:off x="1491590" y="1740121"/>
            <a:ext cx="1036955" cy="1116330"/>
          </a:xfrm>
          <a:custGeom>
            <a:avLst/>
            <a:gdLst/>
            <a:ahLst/>
            <a:cxnLst/>
            <a:rect l="0" t="0" r="r" b="b"/>
            <a:pathLst>
              <a:path w="1190625" h="3163887">
                <a:moveTo>
                  <a:pt x="896392" y="1026239"/>
                </a:moveTo>
                <a:lnTo>
                  <a:pt x="896392" y="1562636"/>
                </a:lnTo>
                <a:lnTo>
                  <a:pt x="905596" y="1537864"/>
                </a:lnTo>
                <a:lnTo>
                  <a:pt x="914166" y="1513410"/>
                </a:lnTo>
                <a:lnTo>
                  <a:pt x="922419" y="1489909"/>
                </a:lnTo>
                <a:lnTo>
                  <a:pt x="929402" y="1466726"/>
                </a:lnTo>
                <a:lnTo>
                  <a:pt x="936067" y="1444495"/>
                </a:lnTo>
                <a:lnTo>
                  <a:pt x="941780" y="1423217"/>
                </a:lnTo>
                <a:lnTo>
                  <a:pt x="946859" y="1401939"/>
                </a:lnTo>
                <a:lnTo>
                  <a:pt x="951303" y="1381931"/>
                </a:lnTo>
                <a:lnTo>
                  <a:pt x="955111" y="1362241"/>
                </a:lnTo>
                <a:lnTo>
                  <a:pt x="958285" y="1343186"/>
                </a:lnTo>
                <a:lnTo>
                  <a:pt x="961142" y="1325084"/>
                </a:lnTo>
                <a:lnTo>
                  <a:pt x="963046" y="1307299"/>
                </a:lnTo>
                <a:lnTo>
                  <a:pt x="964951" y="1290467"/>
                </a:lnTo>
                <a:lnTo>
                  <a:pt x="965903" y="1273953"/>
                </a:lnTo>
                <a:lnTo>
                  <a:pt x="966538" y="1258392"/>
                </a:lnTo>
                <a:lnTo>
                  <a:pt x="966855" y="1243148"/>
                </a:lnTo>
                <a:lnTo>
                  <a:pt x="966221" y="1222822"/>
                </a:lnTo>
                <a:lnTo>
                  <a:pt x="964951" y="1203450"/>
                </a:lnTo>
                <a:lnTo>
                  <a:pt x="963046" y="1185030"/>
                </a:lnTo>
                <a:lnTo>
                  <a:pt x="960507" y="1167881"/>
                </a:lnTo>
                <a:lnTo>
                  <a:pt x="957651" y="1151684"/>
                </a:lnTo>
                <a:lnTo>
                  <a:pt x="953842" y="1136440"/>
                </a:lnTo>
                <a:lnTo>
                  <a:pt x="949716" y="1122149"/>
                </a:lnTo>
                <a:lnTo>
                  <a:pt x="945272" y="1108810"/>
                </a:lnTo>
                <a:lnTo>
                  <a:pt x="940193" y="1096107"/>
                </a:lnTo>
                <a:lnTo>
                  <a:pt x="934798" y="1084039"/>
                </a:lnTo>
                <a:lnTo>
                  <a:pt x="929084" y="1072923"/>
                </a:lnTo>
                <a:lnTo>
                  <a:pt x="923054" y="1062443"/>
                </a:lnTo>
                <a:lnTo>
                  <a:pt x="916388" y="1052598"/>
                </a:lnTo>
                <a:lnTo>
                  <a:pt x="910040" y="1043388"/>
                </a:lnTo>
                <a:lnTo>
                  <a:pt x="903375" y="1034814"/>
                </a:lnTo>
                <a:lnTo>
                  <a:pt x="896392" y="1026239"/>
                </a:lnTo>
                <a:close/>
                <a:moveTo>
                  <a:pt x="641199" y="722312"/>
                </a:moveTo>
                <a:lnTo>
                  <a:pt x="788474" y="722312"/>
                </a:lnTo>
                <a:lnTo>
                  <a:pt x="797044" y="722630"/>
                </a:lnTo>
                <a:lnTo>
                  <a:pt x="805297" y="723583"/>
                </a:lnTo>
                <a:lnTo>
                  <a:pt x="813867" y="725488"/>
                </a:lnTo>
                <a:lnTo>
                  <a:pt x="822119" y="727711"/>
                </a:lnTo>
                <a:lnTo>
                  <a:pt x="829419" y="729617"/>
                </a:lnTo>
                <a:lnTo>
                  <a:pt x="839259" y="732475"/>
                </a:lnTo>
                <a:lnTo>
                  <a:pt x="851638" y="736286"/>
                </a:lnTo>
                <a:lnTo>
                  <a:pt x="866238" y="741367"/>
                </a:lnTo>
                <a:lnTo>
                  <a:pt x="882108" y="747719"/>
                </a:lnTo>
                <a:lnTo>
                  <a:pt x="890678" y="751530"/>
                </a:lnTo>
                <a:lnTo>
                  <a:pt x="899883" y="755341"/>
                </a:lnTo>
                <a:lnTo>
                  <a:pt x="909088" y="760105"/>
                </a:lnTo>
                <a:lnTo>
                  <a:pt x="919245" y="765186"/>
                </a:lnTo>
                <a:lnTo>
                  <a:pt x="929084" y="770267"/>
                </a:lnTo>
                <a:lnTo>
                  <a:pt x="939559" y="775984"/>
                </a:lnTo>
                <a:lnTo>
                  <a:pt x="951620" y="783288"/>
                </a:lnTo>
                <a:lnTo>
                  <a:pt x="963999" y="791228"/>
                </a:lnTo>
                <a:lnTo>
                  <a:pt x="977012" y="799802"/>
                </a:lnTo>
                <a:lnTo>
                  <a:pt x="989708" y="809012"/>
                </a:lnTo>
                <a:lnTo>
                  <a:pt x="1002405" y="819175"/>
                </a:lnTo>
                <a:lnTo>
                  <a:pt x="1015418" y="829973"/>
                </a:lnTo>
                <a:lnTo>
                  <a:pt x="1028432" y="841406"/>
                </a:lnTo>
                <a:lnTo>
                  <a:pt x="1041445" y="853791"/>
                </a:lnTo>
                <a:lnTo>
                  <a:pt x="1054141" y="866812"/>
                </a:lnTo>
                <a:lnTo>
                  <a:pt x="1066838" y="881104"/>
                </a:lnTo>
                <a:lnTo>
                  <a:pt x="1072868" y="888408"/>
                </a:lnTo>
                <a:lnTo>
                  <a:pt x="1078899" y="895712"/>
                </a:lnTo>
                <a:lnTo>
                  <a:pt x="1085247" y="903652"/>
                </a:lnTo>
                <a:lnTo>
                  <a:pt x="1091278" y="911591"/>
                </a:lnTo>
                <a:lnTo>
                  <a:pt x="1096991" y="919531"/>
                </a:lnTo>
                <a:lnTo>
                  <a:pt x="1102704" y="928423"/>
                </a:lnTo>
                <a:lnTo>
                  <a:pt x="1108418" y="936998"/>
                </a:lnTo>
                <a:lnTo>
                  <a:pt x="1113813" y="945890"/>
                </a:lnTo>
                <a:lnTo>
                  <a:pt x="1119209" y="954783"/>
                </a:lnTo>
                <a:lnTo>
                  <a:pt x="1124605" y="963993"/>
                </a:lnTo>
                <a:lnTo>
                  <a:pt x="1129684" y="973520"/>
                </a:lnTo>
                <a:lnTo>
                  <a:pt x="1134445" y="983683"/>
                </a:lnTo>
                <a:lnTo>
                  <a:pt x="1141110" y="997021"/>
                </a:lnTo>
                <a:lnTo>
                  <a:pt x="1147141" y="1010677"/>
                </a:lnTo>
                <a:lnTo>
                  <a:pt x="1152854" y="1024651"/>
                </a:lnTo>
                <a:lnTo>
                  <a:pt x="1157933" y="1039577"/>
                </a:lnTo>
                <a:lnTo>
                  <a:pt x="1163011" y="1054504"/>
                </a:lnTo>
                <a:lnTo>
                  <a:pt x="1167772" y="1069748"/>
                </a:lnTo>
                <a:lnTo>
                  <a:pt x="1171898" y="1085309"/>
                </a:lnTo>
                <a:lnTo>
                  <a:pt x="1175707" y="1101506"/>
                </a:lnTo>
                <a:lnTo>
                  <a:pt x="1179199" y="1118020"/>
                </a:lnTo>
                <a:lnTo>
                  <a:pt x="1182055" y="1134534"/>
                </a:lnTo>
                <a:lnTo>
                  <a:pt x="1184595" y="1152001"/>
                </a:lnTo>
                <a:lnTo>
                  <a:pt x="1186816" y="1169469"/>
                </a:lnTo>
                <a:lnTo>
                  <a:pt x="1188403" y="1187253"/>
                </a:lnTo>
                <a:lnTo>
                  <a:pt x="1189673" y="1205673"/>
                </a:lnTo>
                <a:lnTo>
                  <a:pt x="1190308" y="1224093"/>
                </a:lnTo>
                <a:lnTo>
                  <a:pt x="1190625" y="1243148"/>
                </a:lnTo>
                <a:lnTo>
                  <a:pt x="1190308" y="1257756"/>
                </a:lnTo>
                <a:lnTo>
                  <a:pt x="1189990" y="1272365"/>
                </a:lnTo>
                <a:lnTo>
                  <a:pt x="1189356" y="1287292"/>
                </a:lnTo>
                <a:lnTo>
                  <a:pt x="1188403" y="1302218"/>
                </a:lnTo>
                <a:lnTo>
                  <a:pt x="1187134" y="1317780"/>
                </a:lnTo>
                <a:lnTo>
                  <a:pt x="1185547" y="1333341"/>
                </a:lnTo>
                <a:lnTo>
                  <a:pt x="1183642" y="1348903"/>
                </a:lnTo>
                <a:lnTo>
                  <a:pt x="1181420" y="1364782"/>
                </a:lnTo>
                <a:lnTo>
                  <a:pt x="1178881" y="1380979"/>
                </a:lnTo>
                <a:lnTo>
                  <a:pt x="1176025" y="1397493"/>
                </a:lnTo>
                <a:lnTo>
                  <a:pt x="1173168" y="1413690"/>
                </a:lnTo>
                <a:lnTo>
                  <a:pt x="1169677" y="1430839"/>
                </a:lnTo>
                <a:lnTo>
                  <a:pt x="1165868" y="1447671"/>
                </a:lnTo>
                <a:lnTo>
                  <a:pt x="1162059" y="1464820"/>
                </a:lnTo>
                <a:lnTo>
                  <a:pt x="1157615" y="1482605"/>
                </a:lnTo>
                <a:lnTo>
                  <a:pt x="1152854" y="1500390"/>
                </a:lnTo>
                <a:lnTo>
                  <a:pt x="1147776" y="1518174"/>
                </a:lnTo>
                <a:lnTo>
                  <a:pt x="1142380" y="1536594"/>
                </a:lnTo>
                <a:lnTo>
                  <a:pt x="1136349" y="1555014"/>
                </a:lnTo>
                <a:lnTo>
                  <a:pt x="1130318" y="1573434"/>
                </a:lnTo>
                <a:lnTo>
                  <a:pt x="1123970" y="1592489"/>
                </a:lnTo>
                <a:lnTo>
                  <a:pt x="1116987" y="1611543"/>
                </a:lnTo>
                <a:lnTo>
                  <a:pt x="1110005" y="1630916"/>
                </a:lnTo>
                <a:lnTo>
                  <a:pt x="1102387" y="1650924"/>
                </a:lnTo>
                <a:lnTo>
                  <a:pt x="1094452" y="1670614"/>
                </a:lnTo>
                <a:lnTo>
                  <a:pt x="1086199" y="1690622"/>
                </a:lnTo>
                <a:lnTo>
                  <a:pt x="1077312" y="1711582"/>
                </a:lnTo>
                <a:lnTo>
                  <a:pt x="1068425" y="1731907"/>
                </a:lnTo>
                <a:lnTo>
                  <a:pt x="1058903" y="1752868"/>
                </a:lnTo>
                <a:lnTo>
                  <a:pt x="1049063" y="1774463"/>
                </a:lnTo>
                <a:lnTo>
                  <a:pt x="1038906" y="1795741"/>
                </a:lnTo>
                <a:lnTo>
                  <a:pt x="1028114" y="1817655"/>
                </a:lnTo>
                <a:lnTo>
                  <a:pt x="1023988" y="1824959"/>
                </a:lnTo>
                <a:lnTo>
                  <a:pt x="1019862" y="1831628"/>
                </a:lnTo>
                <a:lnTo>
                  <a:pt x="1015101" y="1837980"/>
                </a:lnTo>
                <a:lnTo>
                  <a:pt x="1010022" y="1844014"/>
                </a:lnTo>
                <a:lnTo>
                  <a:pt x="1004626" y="1849413"/>
                </a:lnTo>
                <a:lnTo>
                  <a:pt x="998596" y="1854494"/>
                </a:lnTo>
                <a:lnTo>
                  <a:pt x="992565" y="1859258"/>
                </a:lnTo>
                <a:lnTo>
                  <a:pt x="986217" y="1863386"/>
                </a:lnTo>
                <a:lnTo>
                  <a:pt x="979551" y="1867515"/>
                </a:lnTo>
                <a:lnTo>
                  <a:pt x="972251" y="1870691"/>
                </a:lnTo>
                <a:lnTo>
                  <a:pt x="965268" y="1873549"/>
                </a:lnTo>
                <a:lnTo>
                  <a:pt x="957968" y="1875772"/>
                </a:lnTo>
                <a:lnTo>
                  <a:pt x="950668" y="1877678"/>
                </a:lnTo>
                <a:lnTo>
                  <a:pt x="943050" y="1878948"/>
                </a:lnTo>
                <a:lnTo>
                  <a:pt x="935432" y="1879583"/>
                </a:lnTo>
                <a:lnTo>
                  <a:pt x="927815" y="1879901"/>
                </a:lnTo>
                <a:lnTo>
                  <a:pt x="922419" y="1879901"/>
                </a:lnTo>
                <a:lnTo>
                  <a:pt x="916388" y="1879266"/>
                </a:lnTo>
                <a:lnTo>
                  <a:pt x="910992" y="1878630"/>
                </a:lnTo>
                <a:lnTo>
                  <a:pt x="905279" y="1877678"/>
                </a:lnTo>
                <a:lnTo>
                  <a:pt x="1123653" y="2955871"/>
                </a:lnTo>
                <a:lnTo>
                  <a:pt x="1125240" y="2964445"/>
                </a:lnTo>
                <a:lnTo>
                  <a:pt x="1126510" y="2973655"/>
                </a:lnTo>
                <a:lnTo>
                  <a:pt x="1127144" y="2982230"/>
                </a:lnTo>
                <a:lnTo>
                  <a:pt x="1127144" y="2990805"/>
                </a:lnTo>
                <a:lnTo>
                  <a:pt x="1127144" y="2999379"/>
                </a:lnTo>
                <a:lnTo>
                  <a:pt x="1126510" y="3007636"/>
                </a:lnTo>
                <a:lnTo>
                  <a:pt x="1125240" y="3016211"/>
                </a:lnTo>
                <a:lnTo>
                  <a:pt x="1123970" y="3024468"/>
                </a:lnTo>
                <a:lnTo>
                  <a:pt x="1122066" y="3032726"/>
                </a:lnTo>
                <a:lnTo>
                  <a:pt x="1119844" y="3040983"/>
                </a:lnTo>
                <a:lnTo>
                  <a:pt x="1116987" y="3048922"/>
                </a:lnTo>
                <a:lnTo>
                  <a:pt x="1114131" y="3056544"/>
                </a:lnTo>
                <a:lnTo>
                  <a:pt x="1110639" y="3064166"/>
                </a:lnTo>
                <a:lnTo>
                  <a:pt x="1107148" y="3071471"/>
                </a:lnTo>
                <a:lnTo>
                  <a:pt x="1103022" y="3078775"/>
                </a:lnTo>
                <a:lnTo>
                  <a:pt x="1098578" y="3086079"/>
                </a:lnTo>
                <a:lnTo>
                  <a:pt x="1093817" y="3092749"/>
                </a:lnTo>
                <a:lnTo>
                  <a:pt x="1088739" y="3099100"/>
                </a:lnTo>
                <a:lnTo>
                  <a:pt x="1083025" y="3105452"/>
                </a:lnTo>
                <a:lnTo>
                  <a:pt x="1077629" y="3111486"/>
                </a:lnTo>
                <a:lnTo>
                  <a:pt x="1071599" y="3117202"/>
                </a:lnTo>
                <a:lnTo>
                  <a:pt x="1065251" y="3122919"/>
                </a:lnTo>
                <a:lnTo>
                  <a:pt x="1058903" y="3128000"/>
                </a:lnTo>
                <a:lnTo>
                  <a:pt x="1051920" y="3133082"/>
                </a:lnTo>
                <a:lnTo>
                  <a:pt x="1044937" y="3137845"/>
                </a:lnTo>
                <a:lnTo>
                  <a:pt x="1037636" y="3141974"/>
                </a:lnTo>
                <a:lnTo>
                  <a:pt x="1030019" y="3146102"/>
                </a:lnTo>
                <a:lnTo>
                  <a:pt x="1022084" y="3149596"/>
                </a:lnTo>
                <a:lnTo>
                  <a:pt x="1014149" y="3152772"/>
                </a:lnTo>
                <a:lnTo>
                  <a:pt x="1005896" y="3155312"/>
                </a:lnTo>
                <a:lnTo>
                  <a:pt x="997326" y="3157853"/>
                </a:lnTo>
                <a:lnTo>
                  <a:pt x="988756" y="3159759"/>
                </a:lnTo>
                <a:lnTo>
                  <a:pt x="980186" y="3161346"/>
                </a:lnTo>
                <a:lnTo>
                  <a:pt x="970982" y="3162299"/>
                </a:lnTo>
                <a:lnTo>
                  <a:pt x="962412" y="3162934"/>
                </a:lnTo>
                <a:lnTo>
                  <a:pt x="953842" y="3163252"/>
                </a:lnTo>
                <a:lnTo>
                  <a:pt x="945272" y="3162934"/>
                </a:lnTo>
                <a:lnTo>
                  <a:pt x="937019" y="3162299"/>
                </a:lnTo>
                <a:lnTo>
                  <a:pt x="928449" y="3161346"/>
                </a:lnTo>
                <a:lnTo>
                  <a:pt x="920197" y="3159759"/>
                </a:lnTo>
                <a:lnTo>
                  <a:pt x="911627" y="3157853"/>
                </a:lnTo>
                <a:lnTo>
                  <a:pt x="903692" y="3155630"/>
                </a:lnTo>
                <a:lnTo>
                  <a:pt x="895757" y="3153089"/>
                </a:lnTo>
                <a:lnTo>
                  <a:pt x="888139" y="3150231"/>
                </a:lnTo>
                <a:lnTo>
                  <a:pt x="880521" y="3146738"/>
                </a:lnTo>
                <a:lnTo>
                  <a:pt x="873221" y="3142927"/>
                </a:lnTo>
                <a:lnTo>
                  <a:pt x="865921" y="3139116"/>
                </a:lnTo>
                <a:lnTo>
                  <a:pt x="858621" y="3134352"/>
                </a:lnTo>
                <a:lnTo>
                  <a:pt x="851955" y="3129588"/>
                </a:lnTo>
                <a:lnTo>
                  <a:pt x="845290" y="3124507"/>
                </a:lnTo>
                <a:lnTo>
                  <a:pt x="839259" y="3119108"/>
                </a:lnTo>
                <a:lnTo>
                  <a:pt x="833228" y="3113391"/>
                </a:lnTo>
                <a:lnTo>
                  <a:pt x="827198" y="3107675"/>
                </a:lnTo>
                <a:lnTo>
                  <a:pt x="821802" y="3101323"/>
                </a:lnTo>
                <a:lnTo>
                  <a:pt x="816723" y="3094654"/>
                </a:lnTo>
                <a:lnTo>
                  <a:pt x="811645" y="3087985"/>
                </a:lnTo>
                <a:lnTo>
                  <a:pt x="806884" y="3080680"/>
                </a:lnTo>
                <a:lnTo>
                  <a:pt x="802757" y="3073376"/>
                </a:lnTo>
                <a:lnTo>
                  <a:pt x="798631" y="3065754"/>
                </a:lnTo>
                <a:lnTo>
                  <a:pt x="795140" y="3058132"/>
                </a:lnTo>
                <a:lnTo>
                  <a:pt x="791966" y="3050193"/>
                </a:lnTo>
                <a:lnTo>
                  <a:pt x="789109" y="3041935"/>
                </a:lnTo>
                <a:lnTo>
                  <a:pt x="786887" y="3033361"/>
                </a:lnTo>
                <a:lnTo>
                  <a:pt x="784983" y="3024468"/>
                </a:lnTo>
                <a:lnTo>
                  <a:pt x="556134" y="1895462"/>
                </a:lnTo>
                <a:lnTo>
                  <a:pt x="485988" y="1895462"/>
                </a:lnTo>
                <a:lnTo>
                  <a:pt x="485988" y="2990805"/>
                </a:lnTo>
                <a:lnTo>
                  <a:pt x="485671" y="2999697"/>
                </a:lnTo>
                <a:lnTo>
                  <a:pt x="485036" y="3008589"/>
                </a:lnTo>
                <a:lnTo>
                  <a:pt x="483766" y="3017164"/>
                </a:lnTo>
                <a:lnTo>
                  <a:pt x="482497" y="3026056"/>
                </a:lnTo>
                <a:lnTo>
                  <a:pt x="480592" y="3034313"/>
                </a:lnTo>
                <a:lnTo>
                  <a:pt x="478053" y="3042253"/>
                </a:lnTo>
                <a:lnTo>
                  <a:pt x="475196" y="3050510"/>
                </a:lnTo>
                <a:lnTo>
                  <a:pt x="472022" y="3058132"/>
                </a:lnTo>
                <a:lnTo>
                  <a:pt x="468531" y="3065754"/>
                </a:lnTo>
                <a:lnTo>
                  <a:pt x="464722" y="3073376"/>
                </a:lnTo>
                <a:lnTo>
                  <a:pt x="460596" y="3080363"/>
                </a:lnTo>
                <a:lnTo>
                  <a:pt x="456152" y="3087667"/>
                </a:lnTo>
                <a:lnTo>
                  <a:pt x="451391" y="3094337"/>
                </a:lnTo>
                <a:lnTo>
                  <a:pt x="446313" y="3101006"/>
                </a:lnTo>
                <a:lnTo>
                  <a:pt x="440917" y="3107357"/>
                </a:lnTo>
                <a:lnTo>
                  <a:pt x="435203" y="3113074"/>
                </a:lnTo>
                <a:lnTo>
                  <a:pt x="429173" y="3118790"/>
                </a:lnTo>
                <a:lnTo>
                  <a:pt x="423142" y="3124189"/>
                </a:lnTo>
                <a:lnTo>
                  <a:pt x="416159" y="3129271"/>
                </a:lnTo>
                <a:lnTo>
                  <a:pt x="409494" y="3134034"/>
                </a:lnTo>
                <a:lnTo>
                  <a:pt x="402511" y="3139116"/>
                </a:lnTo>
                <a:lnTo>
                  <a:pt x="395210" y="3143244"/>
                </a:lnTo>
                <a:lnTo>
                  <a:pt x="387910" y="3147055"/>
                </a:lnTo>
                <a:lnTo>
                  <a:pt x="380292" y="3150231"/>
                </a:lnTo>
                <a:lnTo>
                  <a:pt x="372357" y="3153407"/>
                </a:lnTo>
                <a:lnTo>
                  <a:pt x="364105" y="3156265"/>
                </a:lnTo>
                <a:lnTo>
                  <a:pt x="355852" y="3158488"/>
                </a:lnTo>
                <a:lnTo>
                  <a:pt x="347600" y="3160394"/>
                </a:lnTo>
                <a:lnTo>
                  <a:pt x="339030" y="3161982"/>
                </a:lnTo>
                <a:lnTo>
                  <a:pt x="330460" y="3162934"/>
                </a:lnTo>
                <a:lnTo>
                  <a:pt x="321890" y="3163570"/>
                </a:lnTo>
                <a:lnTo>
                  <a:pt x="313003" y="3163887"/>
                </a:lnTo>
                <a:lnTo>
                  <a:pt x="303798" y="3163570"/>
                </a:lnTo>
                <a:lnTo>
                  <a:pt x="295228" y="3162934"/>
                </a:lnTo>
                <a:lnTo>
                  <a:pt x="286341" y="3161982"/>
                </a:lnTo>
                <a:lnTo>
                  <a:pt x="278088" y="3160394"/>
                </a:lnTo>
                <a:lnTo>
                  <a:pt x="269836" y="3158488"/>
                </a:lnTo>
                <a:lnTo>
                  <a:pt x="261583" y="3156265"/>
                </a:lnTo>
                <a:lnTo>
                  <a:pt x="253331" y="3153407"/>
                </a:lnTo>
                <a:lnTo>
                  <a:pt x="245396" y="3150231"/>
                </a:lnTo>
                <a:lnTo>
                  <a:pt x="237778" y="3147055"/>
                </a:lnTo>
                <a:lnTo>
                  <a:pt x="230478" y="3143244"/>
                </a:lnTo>
                <a:lnTo>
                  <a:pt x="223177" y="3139116"/>
                </a:lnTo>
                <a:lnTo>
                  <a:pt x="216195" y="3134034"/>
                </a:lnTo>
                <a:lnTo>
                  <a:pt x="209529" y="3129271"/>
                </a:lnTo>
                <a:lnTo>
                  <a:pt x="202864" y="3124189"/>
                </a:lnTo>
                <a:lnTo>
                  <a:pt x="196515" y="3118790"/>
                </a:lnTo>
                <a:lnTo>
                  <a:pt x="190485" y="3113074"/>
                </a:lnTo>
                <a:lnTo>
                  <a:pt x="184772" y="3107357"/>
                </a:lnTo>
                <a:lnTo>
                  <a:pt x="179376" y="3101006"/>
                </a:lnTo>
                <a:lnTo>
                  <a:pt x="174297" y="3094337"/>
                </a:lnTo>
                <a:lnTo>
                  <a:pt x="169536" y="3087667"/>
                </a:lnTo>
                <a:lnTo>
                  <a:pt x="165092" y="3080363"/>
                </a:lnTo>
                <a:lnTo>
                  <a:pt x="160966" y="3073376"/>
                </a:lnTo>
                <a:lnTo>
                  <a:pt x="157157" y="3065754"/>
                </a:lnTo>
                <a:lnTo>
                  <a:pt x="153666" y="3058132"/>
                </a:lnTo>
                <a:lnTo>
                  <a:pt x="150492" y="3050510"/>
                </a:lnTo>
                <a:lnTo>
                  <a:pt x="147953" y="3042253"/>
                </a:lnTo>
                <a:lnTo>
                  <a:pt x="145096" y="3034313"/>
                </a:lnTo>
                <a:lnTo>
                  <a:pt x="143192" y="3026056"/>
                </a:lnTo>
                <a:lnTo>
                  <a:pt x="141922" y="3017164"/>
                </a:lnTo>
                <a:lnTo>
                  <a:pt x="140652" y="3008589"/>
                </a:lnTo>
                <a:lnTo>
                  <a:pt x="140018" y="2999697"/>
                </a:lnTo>
                <a:lnTo>
                  <a:pt x="139700" y="2990805"/>
                </a:lnTo>
                <a:lnTo>
                  <a:pt x="139700" y="1787484"/>
                </a:lnTo>
                <a:lnTo>
                  <a:pt x="139700" y="1522303"/>
                </a:lnTo>
                <a:lnTo>
                  <a:pt x="139700" y="1265378"/>
                </a:lnTo>
                <a:lnTo>
                  <a:pt x="147953" y="1265378"/>
                </a:lnTo>
                <a:lnTo>
                  <a:pt x="155570" y="1265061"/>
                </a:lnTo>
                <a:lnTo>
                  <a:pt x="163188" y="1264426"/>
                </a:lnTo>
                <a:lnTo>
                  <a:pt x="170806" y="1263791"/>
                </a:lnTo>
                <a:lnTo>
                  <a:pt x="185724" y="1262203"/>
                </a:lnTo>
                <a:lnTo>
                  <a:pt x="200007" y="1259662"/>
                </a:lnTo>
                <a:lnTo>
                  <a:pt x="214607" y="1256486"/>
                </a:lnTo>
                <a:lnTo>
                  <a:pt x="228573" y="1252358"/>
                </a:lnTo>
                <a:lnTo>
                  <a:pt x="241904" y="1247911"/>
                </a:lnTo>
                <a:lnTo>
                  <a:pt x="254918" y="1242830"/>
                </a:lnTo>
                <a:lnTo>
                  <a:pt x="268249" y="1237431"/>
                </a:lnTo>
                <a:lnTo>
                  <a:pt x="280628" y="1231715"/>
                </a:lnTo>
                <a:lnTo>
                  <a:pt x="292689" y="1225363"/>
                </a:lnTo>
                <a:lnTo>
                  <a:pt x="304433" y="1218376"/>
                </a:lnTo>
                <a:lnTo>
                  <a:pt x="316177" y="1211389"/>
                </a:lnTo>
                <a:lnTo>
                  <a:pt x="327286" y="1204085"/>
                </a:lnTo>
                <a:lnTo>
                  <a:pt x="338078" y="1195828"/>
                </a:lnTo>
                <a:lnTo>
                  <a:pt x="348552" y="1187888"/>
                </a:lnTo>
                <a:lnTo>
                  <a:pt x="358709" y="1179631"/>
                </a:lnTo>
                <a:lnTo>
                  <a:pt x="368548" y="1171056"/>
                </a:lnTo>
                <a:lnTo>
                  <a:pt x="378071" y="1162482"/>
                </a:lnTo>
                <a:lnTo>
                  <a:pt x="387275" y="1153589"/>
                </a:lnTo>
                <a:lnTo>
                  <a:pt x="395845" y="1144380"/>
                </a:lnTo>
                <a:lnTo>
                  <a:pt x="404415" y="1135487"/>
                </a:lnTo>
                <a:lnTo>
                  <a:pt x="412350" y="1126595"/>
                </a:lnTo>
                <a:lnTo>
                  <a:pt x="419968" y="1117385"/>
                </a:lnTo>
                <a:lnTo>
                  <a:pt x="427903" y="1108493"/>
                </a:lnTo>
                <a:lnTo>
                  <a:pt x="434886" y="1099600"/>
                </a:lnTo>
                <a:lnTo>
                  <a:pt x="447900" y="1082133"/>
                </a:lnTo>
                <a:lnTo>
                  <a:pt x="459643" y="1065301"/>
                </a:lnTo>
                <a:lnTo>
                  <a:pt x="470118" y="1049740"/>
                </a:lnTo>
                <a:lnTo>
                  <a:pt x="480592" y="1033543"/>
                </a:lnTo>
                <a:lnTo>
                  <a:pt x="491066" y="1017029"/>
                </a:lnTo>
                <a:lnTo>
                  <a:pt x="501223" y="999879"/>
                </a:lnTo>
                <a:lnTo>
                  <a:pt x="511698" y="982095"/>
                </a:lnTo>
                <a:lnTo>
                  <a:pt x="521855" y="963357"/>
                </a:lnTo>
                <a:lnTo>
                  <a:pt x="532329" y="944620"/>
                </a:lnTo>
                <a:lnTo>
                  <a:pt x="543121" y="925248"/>
                </a:lnTo>
                <a:lnTo>
                  <a:pt x="553595" y="904922"/>
                </a:lnTo>
                <a:lnTo>
                  <a:pt x="564387" y="884279"/>
                </a:lnTo>
                <a:lnTo>
                  <a:pt x="575179" y="863001"/>
                </a:lnTo>
                <a:lnTo>
                  <a:pt x="585653" y="841088"/>
                </a:lnTo>
                <a:lnTo>
                  <a:pt x="597079" y="818857"/>
                </a:lnTo>
                <a:lnTo>
                  <a:pt x="618980" y="771855"/>
                </a:lnTo>
                <a:lnTo>
                  <a:pt x="641199" y="722312"/>
                </a:lnTo>
                <a:close/>
                <a:moveTo>
                  <a:pt x="527838" y="527050"/>
                </a:moveTo>
                <a:lnTo>
                  <a:pt x="533244" y="527368"/>
                </a:lnTo>
                <a:lnTo>
                  <a:pt x="538967" y="528003"/>
                </a:lnTo>
                <a:lnTo>
                  <a:pt x="544373" y="528638"/>
                </a:lnTo>
                <a:lnTo>
                  <a:pt x="549778" y="529590"/>
                </a:lnTo>
                <a:lnTo>
                  <a:pt x="555184" y="530860"/>
                </a:lnTo>
                <a:lnTo>
                  <a:pt x="560589" y="532448"/>
                </a:lnTo>
                <a:lnTo>
                  <a:pt x="565995" y="534353"/>
                </a:lnTo>
                <a:lnTo>
                  <a:pt x="571400" y="536575"/>
                </a:lnTo>
                <a:lnTo>
                  <a:pt x="577124" y="539433"/>
                </a:lnTo>
                <a:lnTo>
                  <a:pt x="582530" y="542608"/>
                </a:lnTo>
                <a:lnTo>
                  <a:pt x="587935" y="545783"/>
                </a:lnTo>
                <a:lnTo>
                  <a:pt x="593341" y="549275"/>
                </a:lnTo>
                <a:lnTo>
                  <a:pt x="598110" y="553085"/>
                </a:lnTo>
                <a:lnTo>
                  <a:pt x="602880" y="557213"/>
                </a:lnTo>
                <a:lnTo>
                  <a:pt x="607014" y="561658"/>
                </a:lnTo>
                <a:lnTo>
                  <a:pt x="611147" y="566103"/>
                </a:lnTo>
                <a:lnTo>
                  <a:pt x="614963" y="570548"/>
                </a:lnTo>
                <a:lnTo>
                  <a:pt x="618461" y="575628"/>
                </a:lnTo>
                <a:lnTo>
                  <a:pt x="621640" y="580390"/>
                </a:lnTo>
                <a:lnTo>
                  <a:pt x="624820" y="585788"/>
                </a:lnTo>
                <a:lnTo>
                  <a:pt x="627364" y="590868"/>
                </a:lnTo>
                <a:lnTo>
                  <a:pt x="629908" y="596583"/>
                </a:lnTo>
                <a:lnTo>
                  <a:pt x="632134" y="602298"/>
                </a:lnTo>
                <a:lnTo>
                  <a:pt x="633724" y="608013"/>
                </a:lnTo>
                <a:lnTo>
                  <a:pt x="634995" y="612458"/>
                </a:lnTo>
                <a:lnTo>
                  <a:pt x="636267" y="617220"/>
                </a:lnTo>
                <a:lnTo>
                  <a:pt x="636903" y="621665"/>
                </a:lnTo>
                <a:lnTo>
                  <a:pt x="637539" y="626428"/>
                </a:lnTo>
                <a:lnTo>
                  <a:pt x="638175" y="631190"/>
                </a:lnTo>
                <a:lnTo>
                  <a:pt x="638175" y="635953"/>
                </a:lnTo>
                <a:lnTo>
                  <a:pt x="638175" y="640715"/>
                </a:lnTo>
                <a:lnTo>
                  <a:pt x="638175" y="645478"/>
                </a:lnTo>
                <a:lnTo>
                  <a:pt x="637857" y="650558"/>
                </a:lnTo>
                <a:lnTo>
                  <a:pt x="637221" y="655638"/>
                </a:lnTo>
                <a:lnTo>
                  <a:pt x="636267" y="660400"/>
                </a:lnTo>
                <a:lnTo>
                  <a:pt x="635313" y="665163"/>
                </a:lnTo>
                <a:lnTo>
                  <a:pt x="634041" y="669925"/>
                </a:lnTo>
                <a:lnTo>
                  <a:pt x="632770" y="674688"/>
                </a:lnTo>
                <a:lnTo>
                  <a:pt x="630862" y="679450"/>
                </a:lnTo>
                <a:lnTo>
                  <a:pt x="628954" y="683895"/>
                </a:lnTo>
                <a:lnTo>
                  <a:pt x="611465" y="723583"/>
                </a:lnTo>
                <a:lnTo>
                  <a:pt x="589207" y="772478"/>
                </a:lnTo>
                <a:lnTo>
                  <a:pt x="577760" y="795973"/>
                </a:lnTo>
                <a:lnTo>
                  <a:pt x="567267" y="818515"/>
                </a:lnTo>
                <a:lnTo>
                  <a:pt x="556456" y="840423"/>
                </a:lnTo>
                <a:lnTo>
                  <a:pt x="545963" y="861378"/>
                </a:lnTo>
                <a:lnTo>
                  <a:pt x="535469" y="882015"/>
                </a:lnTo>
                <a:lnTo>
                  <a:pt x="524976" y="901700"/>
                </a:lnTo>
                <a:lnTo>
                  <a:pt x="514801" y="920433"/>
                </a:lnTo>
                <a:lnTo>
                  <a:pt x="504944" y="939166"/>
                </a:lnTo>
                <a:lnTo>
                  <a:pt x="495087" y="956628"/>
                </a:lnTo>
                <a:lnTo>
                  <a:pt x="485229" y="973773"/>
                </a:lnTo>
                <a:lnTo>
                  <a:pt x="475372" y="990283"/>
                </a:lnTo>
                <a:lnTo>
                  <a:pt x="465833" y="1005841"/>
                </a:lnTo>
                <a:lnTo>
                  <a:pt x="456612" y="1021081"/>
                </a:lnTo>
                <a:lnTo>
                  <a:pt x="447390" y="1036003"/>
                </a:lnTo>
                <a:lnTo>
                  <a:pt x="437215" y="1051243"/>
                </a:lnTo>
                <a:lnTo>
                  <a:pt x="427358" y="1065848"/>
                </a:lnTo>
                <a:lnTo>
                  <a:pt x="417183" y="1079501"/>
                </a:lnTo>
                <a:lnTo>
                  <a:pt x="407644" y="1093153"/>
                </a:lnTo>
                <a:lnTo>
                  <a:pt x="398104" y="1105853"/>
                </a:lnTo>
                <a:lnTo>
                  <a:pt x="388565" y="1118236"/>
                </a:lnTo>
                <a:lnTo>
                  <a:pt x="379026" y="1129666"/>
                </a:lnTo>
                <a:lnTo>
                  <a:pt x="369487" y="1140778"/>
                </a:lnTo>
                <a:lnTo>
                  <a:pt x="359947" y="1151256"/>
                </a:lnTo>
                <a:lnTo>
                  <a:pt x="350408" y="1161416"/>
                </a:lnTo>
                <a:lnTo>
                  <a:pt x="341187" y="1170623"/>
                </a:lnTo>
                <a:lnTo>
                  <a:pt x="331648" y="1179513"/>
                </a:lnTo>
                <a:lnTo>
                  <a:pt x="322108" y="1188086"/>
                </a:lnTo>
                <a:lnTo>
                  <a:pt x="312887" y="1196023"/>
                </a:lnTo>
                <a:lnTo>
                  <a:pt x="302712" y="1203961"/>
                </a:lnTo>
                <a:lnTo>
                  <a:pt x="293173" y="1210946"/>
                </a:lnTo>
                <a:lnTo>
                  <a:pt x="286495" y="1215391"/>
                </a:lnTo>
                <a:lnTo>
                  <a:pt x="279818" y="1219836"/>
                </a:lnTo>
                <a:lnTo>
                  <a:pt x="273140" y="1223963"/>
                </a:lnTo>
                <a:lnTo>
                  <a:pt x="266145" y="1227773"/>
                </a:lnTo>
                <a:lnTo>
                  <a:pt x="259149" y="1231266"/>
                </a:lnTo>
                <a:lnTo>
                  <a:pt x="251518" y="1234758"/>
                </a:lnTo>
                <a:lnTo>
                  <a:pt x="244205" y="1237933"/>
                </a:lnTo>
                <a:lnTo>
                  <a:pt x="236573" y="1240791"/>
                </a:lnTo>
                <a:lnTo>
                  <a:pt x="229260" y="1243331"/>
                </a:lnTo>
                <a:lnTo>
                  <a:pt x="221310" y="1245871"/>
                </a:lnTo>
                <a:lnTo>
                  <a:pt x="213679" y="1247776"/>
                </a:lnTo>
                <a:lnTo>
                  <a:pt x="205730" y="1249363"/>
                </a:lnTo>
                <a:lnTo>
                  <a:pt x="197144" y="1250951"/>
                </a:lnTo>
                <a:lnTo>
                  <a:pt x="188877" y="1251903"/>
                </a:lnTo>
                <a:lnTo>
                  <a:pt x="180610" y="1252538"/>
                </a:lnTo>
                <a:lnTo>
                  <a:pt x="172024" y="1252538"/>
                </a:lnTo>
                <a:lnTo>
                  <a:pt x="171388" y="1252538"/>
                </a:lnTo>
                <a:lnTo>
                  <a:pt x="163439" y="1252538"/>
                </a:lnTo>
                <a:lnTo>
                  <a:pt x="155490" y="1251586"/>
                </a:lnTo>
                <a:lnTo>
                  <a:pt x="147858" y="1250633"/>
                </a:lnTo>
                <a:lnTo>
                  <a:pt x="139591" y="1249363"/>
                </a:lnTo>
                <a:lnTo>
                  <a:pt x="132278" y="1247776"/>
                </a:lnTo>
                <a:lnTo>
                  <a:pt x="124964" y="1245871"/>
                </a:lnTo>
                <a:lnTo>
                  <a:pt x="117969" y="1243648"/>
                </a:lnTo>
                <a:lnTo>
                  <a:pt x="110973" y="1241108"/>
                </a:lnTo>
                <a:lnTo>
                  <a:pt x="106840" y="1239203"/>
                </a:lnTo>
                <a:lnTo>
                  <a:pt x="102706" y="1236981"/>
                </a:lnTo>
                <a:lnTo>
                  <a:pt x="97300" y="1234758"/>
                </a:lnTo>
                <a:lnTo>
                  <a:pt x="92213" y="1232218"/>
                </a:lnTo>
                <a:lnTo>
                  <a:pt x="91895" y="1231901"/>
                </a:lnTo>
                <a:lnTo>
                  <a:pt x="85217" y="1228091"/>
                </a:lnTo>
                <a:lnTo>
                  <a:pt x="79176" y="1223646"/>
                </a:lnTo>
                <a:lnTo>
                  <a:pt x="72180" y="1218566"/>
                </a:lnTo>
                <a:lnTo>
                  <a:pt x="65821" y="1213168"/>
                </a:lnTo>
                <a:lnTo>
                  <a:pt x="59779" y="1207771"/>
                </a:lnTo>
                <a:lnTo>
                  <a:pt x="54374" y="1202373"/>
                </a:lnTo>
                <a:lnTo>
                  <a:pt x="48968" y="1196341"/>
                </a:lnTo>
                <a:lnTo>
                  <a:pt x="44517" y="1190308"/>
                </a:lnTo>
                <a:lnTo>
                  <a:pt x="40065" y="1184593"/>
                </a:lnTo>
                <a:lnTo>
                  <a:pt x="35613" y="1178561"/>
                </a:lnTo>
                <a:lnTo>
                  <a:pt x="32116" y="1172846"/>
                </a:lnTo>
                <a:lnTo>
                  <a:pt x="28618" y="1166813"/>
                </a:lnTo>
                <a:lnTo>
                  <a:pt x="25756" y="1160781"/>
                </a:lnTo>
                <a:lnTo>
                  <a:pt x="22894" y="1155066"/>
                </a:lnTo>
                <a:lnTo>
                  <a:pt x="18125" y="1143318"/>
                </a:lnTo>
                <a:lnTo>
                  <a:pt x="13991" y="1132206"/>
                </a:lnTo>
                <a:lnTo>
                  <a:pt x="10175" y="1119823"/>
                </a:lnTo>
                <a:lnTo>
                  <a:pt x="7314" y="1107758"/>
                </a:lnTo>
                <a:lnTo>
                  <a:pt x="5088" y="1095693"/>
                </a:lnTo>
                <a:lnTo>
                  <a:pt x="3180" y="1083311"/>
                </a:lnTo>
                <a:lnTo>
                  <a:pt x="1590" y="1071563"/>
                </a:lnTo>
                <a:lnTo>
                  <a:pt x="954" y="1059498"/>
                </a:lnTo>
                <a:lnTo>
                  <a:pt x="318" y="1047751"/>
                </a:lnTo>
                <a:lnTo>
                  <a:pt x="0" y="1035686"/>
                </a:lnTo>
                <a:lnTo>
                  <a:pt x="318" y="1018541"/>
                </a:lnTo>
                <a:lnTo>
                  <a:pt x="1590" y="1001396"/>
                </a:lnTo>
                <a:lnTo>
                  <a:pt x="3180" y="984251"/>
                </a:lnTo>
                <a:lnTo>
                  <a:pt x="5406" y="967106"/>
                </a:lnTo>
                <a:lnTo>
                  <a:pt x="8585" y="949961"/>
                </a:lnTo>
                <a:lnTo>
                  <a:pt x="12083" y="933133"/>
                </a:lnTo>
                <a:lnTo>
                  <a:pt x="16535" y="915988"/>
                </a:lnTo>
                <a:lnTo>
                  <a:pt x="21622" y="899160"/>
                </a:lnTo>
                <a:lnTo>
                  <a:pt x="27346" y="882650"/>
                </a:lnTo>
                <a:lnTo>
                  <a:pt x="30526" y="874078"/>
                </a:lnTo>
                <a:lnTo>
                  <a:pt x="34023" y="865823"/>
                </a:lnTo>
                <a:lnTo>
                  <a:pt x="37839" y="857568"/>
                </a:lnTo>
                <a:lnTo>
                  <a:pt x="41655" y="849313"/>
                </a:lnTo>
                <a:lnTo>
                  <a:pt x="45788" y="841058"/>
                </a:lnTo>
                <a:lnTo>
                  <a:pt x="50240" y="833120"/>
                </a:lnTo>
                <a:lnTo>
                  <a:pt x="55010" y="825183"/>
                </a:lnTo>
                <a:lnTo>
                  <a:pt x="60097" y="817245"/>
                </a:lnTo>
                <a:lnTo>
                  <a:pt x="65503" y="808990"/>
                </a:lnTo>
                <a:lnTo>
                  <a:pt x="71226" y="801053"/>
                </a:lnTo>
                <a:lnTo>
                  <a:pt x="77268" y="793433"/>
                </a:lnTo>
                <a:lnTo>
                  <a:pt x="83945" y="785813"/>
                </a:lnTo>
                <a:lnTo>
                  <a:pt x="91259" y="778510"/>
                </a:lnTo>
                <a:lnTo>
                  <a:pt x="99208" y="771208"/>
                </a:lnTo>
                <a:lnTo>
                  <a:pt x="104296" y="766445"/>
                </a:lnTo>
                <a:lnTo>
                  <a:pt x="110019" y="761683"/>
                </a:lnTo>
                <a:lnTo>
                  <a:pt x="116061" y="756920"/>
                </a:lnTo>
                <a:lnTo>
                  <a:pt x="122420" y="752475"/>
                </a:lnTo>
                <a:lnTo>
                  <a:pt x="129098" y="748348"/>
                </a:lnTo>
                <a:lnTo>
                  <a:pt x="136093" y="744538"/>
                </a:lnTo>
                <a:lnTo>
                  <a:pt x="143407" y="740728"/>
                </a:lnTo>
                <a:lnTo>
                  <a:pt x="151038" y="737235"/>
                </a:lnTo>
                <a:lnTo>
                  <a:pt x="158987" y="734060"/>
                </a:lnTo>
                <a:lnTo>
                  <a:pt x="166937" y="731520"/>
                </a:lnTo>
                <a:lnTo>
                  <a:pt x="175204" y="728980"/>
                </a:lnTo>
                <a:lnTo>
                  <a:pt x="183471" y="727075"/>
                </a:lnTo>
                <a:lnTo>
                  <a:pt x="192375" y="725170"/>
                </a:lnTo>
                <a:lnTo>
                  <a:pt x="200960" y="724218"/>
                </a:lnTo>
                <a:lnTo>
                  <a:pt x="210181" y="723265"/>
                </a:lnTo>
                <a:lnTo>
                  <a:pt x="219403" y="723265"/>
                </a:lnTo>
                <a:lnTo>
                  <a:pt x="227352" y="723583"/>
                </a:lnTo>
                <a:lnTo>
                  <a:pt x="234983" y="724535"/>
                </a:lnTo>
                <a:lnTo>
                  <a:pt x="241343" y="723900"/>
                </a:lnTo>
                <a:lnTo>
                  <a:pt x="248020" y="723583"/>
                </a:lnTo>
                <a:lnTo>
                  <a:pt x="335145" y="723583"/>
                </a:lnTo>
                <a:lnTo>
                  <a:pt x="311933" y="772478"/>
                </a:lnTo>
                <a:lnTo>
                  <a:pt x="290947" y="816293"/>
                </a:lnTo>
                <a:lnTo>
                  <a:pt x="270279" y="857250"/>
                </a:lnTo>
                <a:lnTo>
                  <a:pt x="260103" y="876935"/>
                </a:lnTo>
                <a:lnTo>
                  <a:pt x="250246" y="895350"/>
                </a:lnTo>
                <a:lnTo>
                  <a:pt x="240389" y="913131"/>
                </a:lnTo>
                <a:lnTo>
                  <a:pt x="231168" y="929958"/>
                </a:lnTo>
                <a:lnTo>
                  <a:pt x="221946" y="945833"/>
                </a:lnTo>
                <a:lnTo>
                  <a:pt x="213043" y="960438"/>
                </a:lnTo>
                <a:lnTo>
                  <a:pt x="204458" y="974091"/>
                </a:lnTo>
                <a:lnTo>
                  <a:pt x="195555" y="986791"/>
                </a:lnTo>
                <a:lnTo>
                  <a:pt x="187605" y="998221"/>
                </a:lnTo>
                <a:lnTo>
                  <a:pt x="179974" y="1008063"/>
                </a:lnTo>
                <a:lnTo>
                  <a:pt x="172660" y="1016953"/>
                </a:lnTo>
                <a:lnTo>
                  <a:pt x="165665" y="1024256"/>
                </a:lnTo>
                <a:lnTo>
                  <a:pt x="168527" y="1024573"/>
                </a:lnTo>
                <a:lnTo>
                  <a:pt x="172978" y="1021081"/>
                </a:lnTo>
                <a:lnTo>
                  <a:pt x="177748" y="1016953"/>
                </a:lnTo>
                <a:lnTo>
                  <a:pt x="183153" y="1011873"/>
                </a:lnTo>
                <a:lnTo>
                  <a:pt x="188877" y="1005841"/>
                </a:lnTo>
                <a:lnTo>
                  <a:pt x="195555" y="999173"/>
                </a:lnTo>
                <a:lnTo>
                  <a:pt x="202868" y="991236"/>
                </a:lnTo>
                <a:lnTo>
                  <a:pt x="210181" y="982346"/>
                </a:lnTo>
                <a:lnTo>
                  <a:pt x="218131" y="972186"/>
                </a:lnTo>
                <a:lnTo>
                  <a:pt x="229260" y="957581"/>
                </a:lnTo>
                <a:lnTo>
                  <a:pt x="241025" y="941071"/>
                </a:lnTo>
                <a:lnTo>
                  <a:pt x="253426" y="922338"/>
                </a:lnTo>
                <a:lnTo>
                  <a:pt x="266781" y="902018"/>
                </a:lnTo>
                <a:lnTo>
                  <a:pt x="280772" y="879475"/>
                </a:lnTo>
                <a:lnTo>
                  <a:pt x="294763" y="854710"/>
                </a:lnTo>
                <a:lnTo>
                  <a:pt x="309707" y="828358"/>
                </a:lnTo>
                <a:lnTo>
                  <a:pt x="325606" y="799465"/>
                </a:lnTo>
                <a:lnTo>
                  <a:pt x="344367" y="763270"/>
                </a:lnTo>
                <a:lnTo>
                  <a:pt x="364081" y="723583"/>
                </a:lnTo>
                <a:lnTo>
                  <a:pt x="376800" y="697548"/>
                </a:lnTo>
                <a:lnTo>
                  <a:pt x="389519" y="670560"/>
                </a:lnTo>
                <a:lnTo>
                  <a:pt x="402238" y="641985"/>
                </a:lnTo>
                <a:lnTo>
                  <a:pt x="415593" y="612458"/>
                </a:lnTo>
                <a:lnTo>
                  <a:pt x="423860" y="594360"/>
                </a:lnTo>
                <a:lnTo>
                  <a:pt x="426404" y="588963"/>
                </a:lnTo>
                <a:lnTo>
                  <a:pt x="428948" y="583883"/>
                </a:lnTo>
                <a:lnTo>
                  <a:pt x="431810" y="579120"/>
                </a:lnTo>
                <a:lnTo>
                  <a:pt x="434989" y="574675"/>
                </a:lnTo>
                <a:lnTo>
                  <a:pt x="438169" y="570230"/>
                </a:lnTo>
                <a:lnTo>
                  <a:pt x="441667" y="565785"/>
                </a:lnTo>
                <a:lnTo>
                  <a:pt x="445483" y="561975"/>
                </a:lnTo>
                <a:lnTo>
                  <a:pt x="449298" y="558165"/>
                </a:lnTo>
                <a:lnTo>
                  <a:pt x="453432" y="554355"/>
                </a:lnTo>
                <a:lnTo>
                  <a:pt x="457566" y="550863"/>
                </a:lnTo>
                <a:lnTo>
                  <a:pt x="461699" y="547688"/>
                </a:lnTo>
                <a:lnTo>
                  <a:pt x="466151" y="544830"/>
                </a:lnTo>
                <a:lnTo>
                  <a:pt x="470921" y="541973"/>
                </a:lnTo>
                <a:lnTo>
                  <a:pt x="475690" y="539433"/>
                </a:lnTo>
                <a:lnTo>
                  <a:pt x="480778" y="536893"/>
                </a:lnTo>
                <a:lnTo>
                  <a:pt x="485547" y="534988"/>
                </a:lnTo>
                <a:lnTo>
                  <a:pt x="490635" y="533083"/>
                </a:lnTo>
                <a:lnTo>
                  <a:pt x="495723" y="531495"/>
                </a:lnTo>
                <a:lnTo>
                  <a:pt x="501128" y="530225"/>
                </a:lnTo>
                <a:lnTo>
                  <a:pt x="506216" y="528955"/>
                </a:lnTo>
                <a:lnTo>
                  <a:pt x="511621" y="528320"/>
                </a:lnTo>
                <a:lnTo>
                  <a:pt x="517027" y="527685"/>
                </a:lnTo>
                <a:lnTo>
                  <a:pt x="522114" y="527368"/>
                </a:lnTo>
                <a:lnTo>
                  <a:pt x="527838" y="527050"/>
                </a:lnTo>
                <a:close/>
                <a:moveTo>
                  <a:pt x="510850" y="0"/>
                </a:moveTo>
                <a:lnTo>
                  <a:pt x="518478" y="0"/>
                </a:lnTo>
                <a:lnTo>
                  <a:pt x="526424" y="0"/>
                </a:lnTo>
                <a:lnTo>
                  <a:pt x="534369" y="317"/>
                </a:lnTo>
                <a:lnTo>
                  <a:pt x="542315" y="952"/>
                </a:lnTo>
                <a:lnTo>
                  <a:pt x="550260" y="1587"/>
                </a:lnTo>
                <a:lnTo>
                  <a:pt x="557888" y="2539"/>
                </a:lnTo>
                <a:lnTo>
                  <a:pt x="565833" y="3491"/>
                </a:lnTo>
                <a:lnTo>
                  <a:pt x="573779" y="5077"/>
                </a:lnTo>
                <a:lnTo>
                  <a:pt x="581724" y="6347"/>
                </a:lnTo>
                <a:lnTo>
                  <a:pt x="589988" y="8251"/>
                </a:lnTo>
                <a:lnTo>
                  <a:pt x="597615" y="10155"/>
                </a:lnTo>
                <a:lnTo>
                  <a:pt x="605561" y="12376"/>
                </a:lnTo>
                <a:lnTo>
                  <a:pt x="613189" y="14597"/>
                </a:lnTo>
                <a:lnTo>
                  <a:pt x="620816" y="17136"/>
                </a:lnTo>
                <a:lnTo>
                  <a:pt x="628126" y="19675"/>
                </a:lnTo>
                <a:lnTo>
                  <a:pt x="635436" y="22531"/>
                </a:lnTo>
                <a:lnTo>
                  <a:pt x="642746" y="25386"/>
                </a:lnTo>
                <a:lnTo>
                  <a:pt x="650374" y="28560"/>
                </a:lnTo>
                <a:lnTo>
                  <a:pt x="657366" y="32050"/>
                </a:lnTo>
                <a:lnTo>
                  <a:pt x="664358" y="35541"/>
                </a:lnTo>
                <a:lnTo>
                  <a:pt x="671032" y="39032"/>
                </a:lnTo>
                <a:lnTo>
                  <a:pt x="677706" y="43157"/>
                </a:lnTo>
                <a:lnTo>
                  <a:pt x="690737" y="51408"/>
                </a:lnTo>
                <a:lnTo>
                  <a:pt x="703767" y="59976"/>
                </a:lnTo>
                <a:lnTo>
                  <a:pt x="715845" y="69178"/>
                </a:lnTo>
                <a:lnTo>
                  <a:pt x="727286" y="79016"/>
                </a:lnTo>
                <a:lnTo>
                  <a:pt x="738410" y="89488"/>
                </a:lnTo>
                <a:lnTo>
                  <a:pt x="748898" y="100594"/>
                </a:lnTo>
                <a:lnTo>
                  <a:pt x="759386" y="111701"/>
                </a:lnTo>
                <a:lnTo>
                  <a:pt x="768603" y="123442"/>
                </a:lnTo>
                <a:lnTo>
                  <a:pt x="777502" y="135501"/>
                </a:lnTo>
                <a:lnTo>
                  <a:pt x="785765" y="148194"/>
                </a:lnTo>
                <a:lnTo>
                  <a:pt x="793393" y="161522"/>
                </a:lnTo>
                <a:lnTo>
                  <a:pt x="800385" y="174850"/>
                </a:lnTo>
                <a:lnTo>
                  <a:pt x="806741" y="188496"/>
                </a:lnTo>
                <a:lnTo>
                  <a:pt x="812780" y="202141"/>
                </a:lnTo>
                <a:lnTo>
                  <a:pt x="817865" y="216738"/>
                </a:lnTo>
                <a:lnTo>
                  <a:pt x="822315" y="231335"/>
                </a:lnTo>
                <a:lnTo>
                  <a:pt x="825811" y="245933"/>
                </a:lnTo>
                <a:lnTo>
                  <a:pt x="828989" y="261165"/>
                </a:lnTo>
                <a:lnTo>
                  <a:pt x="831213" y="276397"/>
                </a:lnTo>
                <a:lnTo>
                  <a:pt x="832485" y="291629"/>
                </a:lnTo>
                <a:lnTo>
                  <a:pt x="833120" y="299245"/>
                </a:lnTo>
                <a:lnTo>
                  <a:pt x="833438" y="306861"/>
                </a:lnTo>
                <a:lnTo>
                  <a:pt x="833438" y="314794"/>
                </a:lnTo>
                <a:lnTo>
                  <a:pt x="833438" y="322727"/>
                </a:lnTo>
                <a:lnTo>
                  <a:pt x="833120" y="330661"/>
                </a:lnTo>
                <a:lnTo>
                  <a:pt x="832485" y="338277"/>
                </a:lnTo>
                <a:lnTo>
                  <a:pt x="831849" y="346210"/>
                </a:lnTo>
                <a:lnTo>
                  <a:pt x="830896" y="354143"/>
                </a:lnTo>
                <a:lnTo>
                  <a:pt x="829624" y="362077"/>
                </a:lnTo>
                <a:lnTo>
                  <a:pt x="828353" y="369693"/>
                </a:lnTo>
                <a:lnTo>
                  <a:pt x="826764" y="377943"/>
                </a:lnTo>
                <a:lnTo>
                  <a:pt x="825175" y="385877"/>
                </a:lnTo>
                <a:lnTo>
                  <a:pt x="822950" y="394762"/>
                </a:lnTo>
                <a:lnTo>
                  <a:pt x="820725" y="403330"/>
                </a:lnTo>
                <a:lnTo>
                  <a:pt x="817865" y="411898"/>
                </a:lnTo>
                <a:lnTo>
                  <a:pt x="815005" y="420466"/>
                </a:lnTo>
                <a:lnTo>
                  <a:pt x="811826" y="429034"/>
                </a:lnTo>
                <a:lnTo>
                  <a:pt x="808330" y="436967"/>
                </a:lnTo>
                <a:lnTo>
                  <a:pt x="804834" y="445218"/>
                </a:lnTo>
                <a:lnTo>
                  <a:pt x="801021" y="453151"/>
                </a:lnTo>
                <a:lnTo>
                  <a:pt x="797207" y="460767"/>
                </a:lnTo>
                <a:lnTo>
                  <a:pt x="793075" y="468383"/>
                </a:lnTo>
                <a:lnTo>
                  <a:pt x="788626" y="475999"/>
                </a:lnTo>
                <a:lnTo>
                  <a:pt x="784176" y="483615"/>
                </a:lnTo>
                <a:lnTo>
                  <a:pt x="779409" y="490596"/>
                </a:lnTo>
                <a:lnTo>
                  <a:pt x="774641" y="497578"/>
                </a:lnTo>
                <a:lnTo>
                  <a:pt x="769556" y="504559"/>
                </a:lnTo>
                <a:lnTo>
                  <a:pt x="764153" y="511223"/>
                </a:lnTo>
                <a:lnTo>
                  <a:pt x="758750" y="517887"/>
                </a:lnTo>
                <a:lnTo>
                  <a:pt x="753030" y="524234"/>
                </a:lnTo>
                <a:lnTo>
                  <a:pt x="747309" y="530581"/>
                </a:lnTo>
                <a:lnTo>
                  <a:pt x="741270" y="536610"/>
                </a:lnTo>
                <a:lnTo>
                  <a:pt x="735232" y="542639"/>
                </a:lnTo>
                <a:lnTo>
                  <a:pt x="728875" y="548351"/>
                </a:lnTo>
                <a:lnTo>
                  <a:pt x="722519" y="554063"/>
                </a:lnTo>
                <a:lnTo>
                  <a:pt x="716162" y="559458"/>
                </a:lnTo>
                <a:lnTo>
                  <a:pt x="709488" y="564535"/>
                </a:lnTo>
                <a:lnTo>
                  <a:pt x="702814" y="569613"/>
                </a:lnTo>
                <a:lnTo>
                  <a:pt x="695504" y="574373"/>
                </a:lnTo>
                <a:lnTo>
                  <a:pt x="688512" y="579133"/>
                </a:lnTo>
                <a:lnTo>
                  <a:pt x="681202" y="583575"/>
                </a:lnTo>
                <a:lnTo>
                  <a:pt x="673892" y="587701"/>
                </a:lnTo>
                <a:lnTo>
                  <a:pt x="666582" y="591826"/>
                </a:lnTo>
                <a:lnTo>
                  <a:pt x="659273" y="595951"/>
                </a:lnTo>
                <a:lnTo>
                  <a:pt x="658001" y="591509"/>
                </a:lnTo>
                <a:lnTo>
                  <a:pt x="656412" y="587383"/>
                </a:lnTo>
                <a:lnTo>
                  <a:pt x="653870" y="581037"/>
                </a:lnTo>
                <a:lnTo>
                  <a:pt x="650691" y="575007"/>
                </a:lnTo>
                <a:lnTo>
                  <a:pt x="647513" y="568978"/>
                </a:lnTo>
                <a:lnTo>
                  <a:pt x="644017" y="562949"/>
                </a:lnTo>
                <a:lnTo>
                  <a:pt x="639885" y="557554"/>
                </a:lnTo>
                <a:lnTo>
                  <a:pt x="635754" y="551842"/>
                </a:lnTo>
                <a:lnTo>
                  <a:pt x="631304" y="546765"/>
                </a:lnTo>
                <a:lnTo>
                  <a:pt x="626855" y="541687"/>
                </a:lnTo>
                <a:lnTo>
                  <a:pt x="622088" y="536610"/>
                </a:lnTo>
                <a:lnTo>
                  <a:pt x="617002" y="532167"/>
                </a:lnTo>
                <a:lnTo>
                  <a:pt x="611599" y="528042"/>
                </a:lnTo>
                <a:lnTo>
                  <a:pt x="606197" y="523916"/>
                </a:lnTo>
                <a:lnTo>
                  <a:pt x="600476" y="520108"/>
                </a:lnTo>
                <a:lnTo>
                  <a:pt x="594755" y="516618"/>
                </a:lnTo>
                <a:lnTo>
                  <a:pt x="588081" y="513444"/>
                </a:lnTo>
                <a:lnTo>
                  <a:pt x="582042" y="510588"/>
                </a:lnTo>
                <a:lnTo>
                  <a:pt x="575368" y="507732"/>
                </a:lnTo>
                <a:lnTo>
                  <a:pt x="568376" y="505511"/>
                </a:lnTo>
                <a:lnTo>
                  <a:pt x="561702" y="503290"/>
                </a:lnTo>
                <a:lnTo>
                  <a:pt x="554710" y="501703"/>
                </a:lnTo>
                <a:lnTo>
                  <a:pt x="547718" y="500434"/>
                </a:lnTo>
                <a:lnTo>
                  <a:pt x="540408" y="499482"/>
                </a:lnTo>
                <a:lnTo>
                  <a:pt x="533416" y="498847"/>
                </a:lnTo>
                <a:lnTo>
                  <a:pt x="525788" y="498847"/>
                </a:lnTo>
                <a:lnTo>
                  <a:pt x="520703" y="498847"/>
                </a:lnTo>
                <a:lnTo>
                  <a:pt x="515618" y="499164"/>
                </a:lnTo>
                <a:lnTo>
                  <a:pt x="505447" y="500434"/>
                </a:lnTo>
                <a:lnTo>
                  <a:pt x="495277" y="502020"/>
                </a:lnTo>
                <a:lnTo>
                  <a:pt x="485743" y="504559"/>
                </a:lnTo>
                <a:lnTo>
                  <a:pt x="475890" y="508050"/>
                </a:lnTo>
                <a:lnTo>
                  <a:pt x="466673" y="511858"/>
                </a:lnTo>
                <a:lnTo>
                  <a:pt x="457774" y="516300"/>
                </a:lnTo>
                <a:lnTo>
                  <a:pt x="449193" y="521378"/>
                </a:lnTo>
                <a:lnTo>
                  <a:pt x="441248" y="527090"/>
                </a:lnTo>
                <a:lnTo>
                  <a:pt x="433620" y="533437"/>
                </a:lnTo>
                <a:lnTo>
                  <a:pt x="426310" y="540735"/>
                </a:lnTo>
                <a:lnTo>
                  <a:pt x="419000" y="548034"/>
                </a:lnTo>
                <a:lnTo>
                  <a:pt x="412962" y="555967"/>
                </a:lnTo>
                <a:lnTo>
                  <a:pt x="407241" y="564218"/>
                </a:lnTo>
                <a:lnTo>
                  <a:pt x="402156" y="573103"/>
                </a:lnTo>
                <a:lnTo>
                  <a:pt x="399931" y="577863"/>
                </a:lnTo>
                <a:lnTo>
                  <a:pt x="397706" y="582306"/>
                </a:lnTo>
                <a:lnTo>
                  <a:pt x="389443" y="601663"/>
                </a:lnTo>
                <a:lnTo>
                  <a:pt x="377048" y="595634"/>
                </a:lnTo>
                <a:lnTo>
                  <a:pt x="364653" y="588970"/>
                </a:lnTo>
                <a:lnTo>
                  <a:pt x="352894" y="582306"/>
                </a:lnTo>
                <a:lnTo>
                  <a:pt x="341452" y="574690"/>
                </a:lnTo>
                <a:lnTo>
                  <a:pt x="330646" y="567074"/>
                </a:lnTo>
                <a:lnTo>
                  <a:pt x="319840" y="558823"/>
                </a:lnTo>
                <a:lnTo>
                  <a:pt x="309352" y="550255"/>
                </a:lnTo>
                <a:lnTo>
                  <a:pt x="299500" y="541053"/>
                </a:lnTo>
                <a:lnTo>
                  <a:pt x="290283" y="531533"/>
                </a:lnTo>
                <a:lnTo>
                  <a:pt x="281384" y="521695"/>
                </a:lnTo>
                <a:lnTo>
                  <a:pt x="272803" y="511540"/>
                </a:lnTo>
                <a:lnTo>
                  <a:pt x="264857" y="501068"/>
                </a:lnTo>
                <a:lnTo>
                  <a:pt x="257230" y="490279"/>
                </a:lnTo>
                <a:lnTo>
                  <a:pt x="249602" y="478855"/>
                </a:lnTo>
                <a:lnTo>
                  <a:pt x="242928" y="467431"/>
                </a:lnTo>
                <a:lnTo>
                  <a:pt x="236571" y="455690"/>
                </a:lnTo>
                <a:lnTo>
                  <a:pt x="231168" y="443631"/>
                </a:lnTo>
                <a:lnTo>
                  <a:pt x="225765" y="431572"/>
                </a:lnTo>
                <a:lnTo>
                  <a:pt x="220998" y="418879"/>
                </a:lnTo>
                <a:lnTo>
                  <a:pt x="216866" y="406186"/>
                </a:lnTo>
                <a:lnTo>
                  <a:pt x="213370" y="393175"/>
                </a:lnTo>
                <a:lnTo>
                  <a:pt x="210192" y="380165"/>
                </a:lnTo>
                <a:lnTo>
                  <a:pt x="207650" y="366837"/>
                </a:lnTo>
                <a:lnTo>
                  <a:pt x="205743" y="353509"/>
                </a:lnTo>
                <a:lnTo>
                  <a:pt x="204471" y="340181"/>
                </a:lnTo>
                <a:lnTo>
                  <a:pt x="203518" y="326535"/>
                </a:lnTo>
                <a:lnTo>
                  <a:pt x="203200" y="312573"/>
                </a:lnTo>
                <a:lnTo>
                  <a:pt x="203836" y="298927"/>
                </a:lnTo>
                <a:lnTo>
                  <a:pt x="204789" y="284965"/>
                </a:lnTo>
                <a:lnTo>
                  <a:pt x="206378" y="271319"/>
                </a:lnTo>
                <a:lnTo>
                  <a:pt x="208603" y="257039"/>
                </a:lnTo>
                <a:lnTo>
                  <a:pt x="211463" y="243077"/>
                </a:lnTo>
                <a:lnTo>
                  <a:pt x="213370" y="235143"/>
                </a:lnTo>
                <a:lnTo>
                  <a:pt x="215595" y="227527"/>
                </a:lnTo>
                <a:lnTo>
                  <a:pt x="217820" y="219912"/>
                </a:lnTo>
                <a:lnTo>
                  <a:pt x="220362" y="212296"/>
                </a:lnTo>
                <a:lnTo>
                  <a:pt x="223223" y="204680"/>
                </a:lnTo>
                <a:lnTo>
                  <a:pt x="225765" y="197381"/>
                </a:lnTo>
                <a:lnTo>
                  <a:pt x="228944" y="190082"/>
                </a:lnTo>
                <a:lnTo>
                  <a:pt x="232122" y="182784"/>
                </a:lnTo>
                <a:lnTo>
                  <a:pt x="235300" y="175802"/>
                </a:lnTo>
                <a:lnTo>
                  <a:pt x="238796" y="168821"/>
                </a:lnTo>
                <a:lnTo>
                  <a:pt x="242610" y="162157"/>
                </a:lnTo>
                <a:lnTo>
                  <a:pt x="246424" y="155493"/>
                </a:lnTo>
                <a:lnTo>
                  <a:pt x="254369" y="142165"/>
                </a:lnTo>
                <a:lnTo>
                  <a:pt x="263586" y="129472"/>
                </a:lnTo>
                <a:lnTo>
                  <a:pt x="272803" y="117413"/>
                </a:lnTo>
                <a:lnTo>
                  <a:pt x="282655" y="105989"/>
                </a:lnTo>
                <a:lnTo>
                  <a:pt x="292826" y="94882"/>
                </a:lnTo>
                <a:lnTo>
                  <a:pt x="303631" y="84093"/>
                </a:lnTo>
                <a:lnTo>
                  <a:pt x="315391" y="73938"/>
                </a:lnTo>
                <a:lnTo>
                  <a:pt x="327150" y="64736"/>
                </a:lnTo>
                <a:lnTo>
                  <a:pt x="339227" y="55850"/>
                </a:lnTo>
                <a:lnTo>
                  <a:pt x="351940" y="47600"/>
                </a:lnTo>
                <a:lnTo>
                  <a:pt x="364653" y="39984"/>
                </a:lnTo>
                <a:lnTo>
                  <a:pt x="378319" y="32685"/>
                </a:lnTo>
                <a:lnTo>
                  <a:pt x="391985" y="26338"/>
                </a:lnTo>
                <a:lnTo>
                  <a:pt x="405970" y="20627"/>
                </a:lnTo>
                <a:lnTo>
                  <a:pt x="420272" y="15549"/>
                </a:lnTo>
                <a:lnTo>
                  <a:pt x="434891" y="11107"/>
                </a:lnTo>
                <a:lnTo>
                  <a:pt x="449829" y="7616"/>
                </a:lnTo>
                <a:lnTo>
                  <a:pt x="464766" y="4443"/>
                </a:lnTo>
                <a:lnTo>
                  <a:pt x="480022" y="2221"/>
                </a:lnTo>
                <a:lnTo>
                  <a:pt x="495277" y="952"/>
                </a:lnTo>
                <a:lnTo>
                  <a:pt x="502905" y="317"/>
                </a:lnTo>
                <a:lnTo>
                  <a:pt x="51085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 name="文本框 2"/>
          <p:cNvSpPr txBox="1"/>
          <p:nvPr/>
        </p:nvSpPr>
        <p:spPr>
          <a:xfrm>
            <a:off x="2950590" y="2710271"/>
            <a:ext cx="4817096" cy="3693319"/>
          </a:xfrm>
          <a:prstGeom prst="rect">
            <a:avLst/>
          </a:prstGeom>
          <a:noFill/>
        </p:spPr>
        <p:txBody>
          <a:bodyPr wrap="square" rtlCol="0">
            <a:spAutoFit/>
          </a:bodyPr>
          <a:lstStyle/>
          <a:p>
            <a:r>
              <a:rPr lang="en-US" altLang="zh-CN" dirty="0" smtClean="0"/>
              <a:t>       </a:t>
            </a:r>
            <a:r>
              <a:rPr lang="zh-CN" altLang="zh-CN" dirty="0" smtClean="0"/>
              <a:t>国内</a:t>
            </a:r>
            <a:r>
              <a:rPr lang="zh-CN" altLang="zh-CN" dirty="0"/>
              <a:t>对此课题研究比较多，但是多以研究型为主，鲜有真正用于实践的系统，与此系统类似的是一些在线答题网站，这些网站采用简单的固定试卷题型，然后在线自动判断，此类网站对于题型有较为严格的要求，如赛码</a:t>
            </a:r>
            <a:r>
              <a:rPr lang="zh-CN" altLang="zh-CN" dirty="0" smtClean="0"/>
              <a:t>网</a:t>
            </a:r>
            <a:r>
              <a:rPr lang="zh-CN" altLang="en-US" dirty="0" smtClean="0"/>
              <a:t>（右图所示）</a:t>
            </a:r>
            <a:r>
              <a:rPr lang="zh-CN" altLang="zh-CN" dirty="0" smtClean="0"/>
              <a:t>等。</a:t>
            </a:r>
            <a:endParaRPr lang="en-US" altLang="zh-CN" dirty="0" smtClean="0"/>
          </a:p>
          <a:p>
            <a:endParaRPr lang="en-US" altLang="zh-CN" dirty="0" smtClean="0"/>
          </a:p>
          <a:p>
            <a:r>
              <a:rPr lang="en-US" altLang="zh-CN" dirty="0" smtClean="0"/>
              <a:t>       </a:t>
            </a:r>
            <a:r>
              <a:rPr lang="zh-CN" altLang="zh-CN" dirty="0" smtClean="0"/>
              <a:t>国外</a:t>
            </a:r>
            <a:r>
              <a:rPr lang="zh-CN" altLang="zh-CN" dirty="0"/>
              <a:t>也有类似网站，比较出名的是</a:t>
            </a:r>
            <a:r>
              <a:rPr lang="en-US" altLang="zh-CN" dirty="0" err="1"/>
              <a:t>leetcode</a:t>
            </a:r>
            <a:r>
              <a:rPr lang="zh-CN" altLang="zh-CN" dirty="0"/>
              <a:t>，与赛码网相同，由较为固定的题型组成一份试题，但是</a:t>
            </a:r>
            <a:r>
              <a:rPr lang="en-US" altLang="zh-CN" dirty="0" err="1"/>
              <a:t>leetcode</a:t>
            </a:r>
            <a:r>
              <a:rPr lang="zh-CN" altLang="zh-CN" dirty="0"/>
              <a:t>功能更加强大，也更为智能，除此之外，一些在线课堂也有类似的在线答题，自动判断功能，如慕课、极客学院以及各大高校的在线课堂。</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686" y="146818"/>
            <a:ext cx="4390043" cy="4010404"/>
          </a:xfrm>
          <a:prstGeom prst="rect">
            <a:avLst/>
          </a:prstGeom>
        </p:spPr>
      </p:pic>
    </p:spTree>
    <p:extLst>
      <p:ext uri="{BB962C8B-B14F-4D97-AF65-F5344CB8AC3E}">
        <p14:creationId xmlns:p14="http://schemas.microsoft.com/office/powerpoint/2010/main" val="835412254"/>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grpSp>
        <p:nvGrpSpPr>
          <p:cNvPr id="22530" name="组合 7"/>
          <p:cNvGrpSpPr/>
          <p:nvPr/>
        </p:nvGrpSpPr>
        <p:grpSpPr>
          <a:xfrm>
            <a:off x="4029075" y="2506663"/>
            <a:ext cx="4132263" cy="3563937"/>
            <a:chOff x="0" y="0"/>
            <a:chExt cx="4295776" cy="3703256"/>
          </a:xfrm>
        </p:grpSpPr>
        <p:grpSp>
          <p:nvGrpSpPr>
            <p:cNvPr id="22549" name="组合 3"/>
            <p:cNvGrpSpPr/>
            <p:nvPr/>
          </p:nvGrpSpPr>
          <p:grpSpPr>
            <a:xfrm>
              <a:off x="0" y="0"/>
              <a:ext cx="4295776" cy="3703256"/>
              <a:chOff x="0" y="0"/>
              <a:chExt cx="3467100" cy="2988880"/>
            </a:xfrm>
          </p:grpSpPr>
          <p:sp>
            <p:nvSpPr>
              <p:cNvPr id="22554" name="等腰三角形 2"/>
              <p:cNvSpPr/>
              <p:nvPr/>
            </p:nvSpPr>
            <p:spPr>
              <a:xfrm>
                <a:off x="866775" y="0"/>
                <a:ext cx="1733550" cy="1494440"/>
              </a:xfrm>
              <a:prstGeom prst="triangle">
                <a:avLst>
                  <a:gd name="adj" fmla="val 50000"/>
                </a:avLst>
              </a:prstGeom>
              <a:solidFill>
                <a:srgbClr val="F58D76"/>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2555" name="等腰三角形 56"/>
              <p:cNvSpPr/>
              <p:nvPr/>
            </p:nvSpPr>
            <p:spPr>
              <a:xfrm>
                <a:off x="0" y="1494440"/>
                <a:ext cx="1733550" cy="1494440"/>
              </a:xfrm>
              <a:prstGeom prst="triangle">
                <a:avLst>
                  <a:gd name="adj" fmla="val 50000"/>
                </a:avLst>
              </a:prstGeom>
              <a:solidFill>
                <a:srgbClr val="FFDD6C"/>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2556" name="等腰三角形 57"/>
              <p:cNvSpPr/>
              <p:nvPr/>
            </p:nvSpPr>
            <p:spPr>
              <a:xfrm>
                <a:off x="1733550" y="1494440"/>
                <a:ext cx="1733550" cy="1494440"/>
              </a:xfrm>
              <a:prstGeom prst="triangle">
                <a:avLst>
                  <a:gd name="adj" fmla="val 50000"/>
                </a:avLst>
              </a:prstGeom>
              <a:solidFill>
                <a:srgbClr val="A1BD70"/>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22550" name="Freeform 913"/>
            <p:cNvSpPr>
              <a:spLocks noEditPoints="1"/>
            </p:cNvSpPr>
            <p:nvPr/>
          </p:nvSpPr>
          <p:spPr>
            <a:xfrm>
              <a:off x="1755741" y="2134529"/>
              <a:ext cx="832610" cy="776161"/>
            </a:xfrm>
            <a:custGeom>
              <a:avLst/>
              <a:gdLst>
                <a:gd name="txL" fmla="*/ 0 w 154"/>
                <a:gd name="txT" fmla="*/ 0 h 144"/>
                <a:gd name="txR" fmla="*/ 154 w 154"/>
                <a:gd name="txB" fmla="*/ 144 h 144"/>
              </a:gdLst>
              <a:ahLst/>
              <a:cxnLst>
                <a:cxn ang="0">
                  <a:pos x="2147483646" y="2004597483"/>
                </a:cxn>
                <a:cxn ang="0">
                  <a:pos x="2147483646" y="1917441070"/>
                </a:cxn>
                <a:cxn ang="0">
                  <a:pos x="2147483646" y="174312825"/>
                </a:cxn>
                <a:cxn ang="0">
                  <a:pos x="2147483646" y="174312825"/>
                </a:cxn>
                <a:cxn ang="0">
                  <a:pos x="2147483646" y="174312825"/>
                </a:cxn>
                <a:cxn ang="0">
                  <a:pos x="2147483646" y="0"/>
                </a:cxn>
                <a:cxn ang="0">
                  <a:pos x="1023083054" y="0"/>
                </a:cxn>
                <a:cxn ang="0">
                  <a:pos x="1023083054" y="174312825"/>
                </a:cxn>
                <a:cxn ang="0">
                  <a:pos x="730772065" y="174312825"/>
                </a:cxn>
                <a:cxn ang="0">
                  <a:pos x="146155494" y="174312825"/>
                </a:cxn>
                <a:cxn ang="0">
                  <a:pos x="1140005287" y="1917441070"/>
                </a:cxn>
                <a:cxn ang="0">
                  <a:pos x="1461544130" y="2004597483"/>
                </a:cxn>
                <a:cxn ang="0">
                  <a:pos x="2075393963" y="2147483646"/>
                </a:cxn>
                <a:cxn ang="0">
                  <a:pos x="2075393963" y="2147483646"/>
                </a:cxn>
                <a:cxn ang="0">
                  <a:pos x="1023083054" y="2147483646"/>
                </a:cxn>
                <a:cxn ang="0">
                  <a:pos x="2147483646" y="2147483646"/>
                </a:cxn>
                <a:cxn ang="0">
                  <a:pos x="2147483646" y="2147483646"/>
                </a:cxn>
                <a:cxn ang="0">
                  <a:pos x="2147483646" y="2147483646"/>
                </a:cxn>
                <a:cxn ang="0">
                  <a:pos x="2147483646" y="2004597483"/>
                </a:cxn>
                <a:cxn ang="0">
                  <a:pos x="2147483646" y="755355573"/>
                </a:cxn>
                <a:cxn ang="0">
                  <a:pos x="2147483646" y="348625649"/>
                </a:cxn>
                <a:cxn ang="0">
                  <a:pos x="2147483646" y="348625649"/>
                </a:cxn>
                <a:cxn ang="0">
                  <a:pos x="2147483646" y="348625649"/>
                </a:cxn>
                <a:cxn ang="0">
                  <a:pos x="2147483646" y="1743128246"/>
                </a:cxn>
                <a:cxn ang="0">
                  <a:pos x="2147483646" y="1801232521"/>
                </a:cxn>
                <a:cxn ang="0">
                  <a:pos x="2147483646" y="755355573"/>
                </a:cxn>
                <a:cxn ang="0">
                  <a:pos x="1198466403" y="1743128246"/>
                </a:cxn>
                <a:cxn ang="0">
                  <a:pos x="321538844" y="348625649"/>
                </a:cxn>
                <a:cxn ang="0">
                  <a:pos x="730772065" y="348625649"/>
                </a:cxn>
                <a:cxn ang="0">
                  <a:pos x="1023083054" y="348625649"/>
                </a:cxn>
                <a:cxn ang="0">
                  <a:pos x="1023083054" y="755355573"/>
                </a:cxn>
                <a:cxn ang="0">
                  <a:pos x="1315388636" y="1801232521"/>
                </a:cxn>
                <a:cxn ang="0">
                  <a:pos x="1198466403" y="1743128246"/>
                </a:cxn>
                <a:cxn ang="0">
                  <a:pos x="2147483646" y="1539763284"/>
                </a:cxn>
                <a:cxn ang="0">
                  <a:pos x="1695388596" y="1917441070"/>
                </a:cxn>
                <a:cxn ang="0">
                  <a:pos x="1900005207" y="1278294047"/>
                </a:cxn>
                <a:cxn ang="0">
                  <a:pos x="1373849752" y="900616260"/>
                </a:cxn>
                <a:cxn ang="0">
                  <a:pos x="2046160701" y="871564123"/>
                </a:cxn>
                <a:cxn ang="0">
                  <a:pos x="2147483646" y="261469237"/>
                </a:cxn>
                <a:cxn ang="0">
                  <a:pos x="2147483646" y="871564123"/>
                </a:cxn>
                <a:cxn ang="0">
                  <a:pos x="2147483646" y="900616260"/>
                </a:cxn>
                <a:cxn ang="0">
                  <a:pos x="2147483646" y="1278294047"/>
                </a:cxn>
                <a:cxn ang="0">
                  <a:pos x="2147483646" y="1917441070"/>
                </a:cxn>
                <a:cxn ang="0">
                  <a:pos x="2147483646" y="1539763284"/>
                </a:cxn>
              </a:cxnLst>
              <a:rect l="txL" t="txT" r="txR" b="tx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rgbClr val="A37F67">
                <a:alpha val="100000"/>
              </a:srgbClr>
            </a:solidFill>
            <a:ln w="9525">
              <a:noFill/>
            </a:ln>
          </p:spPr>
          <p:txBody>
            <a:bodyPr/>
            <a:lstStyle/>
            <a:p>
              <a:endParaRPr lang="zh-CN" altLang="en-US">
                <a:solidFill>
                  <a:srgbClr val="000000"/>
                </a:solidFill>
              </a:endParaRPr>
            </a:p>
          </p:txBody>
        </p:sp>
        <p:sp>
          <p:nvSpPr>
            <p:cNvPr id="22551" name="文本框 6"/>
            <p:cNvSpPr/>
            <p:nvPr/>
          </p:nvSpPr>
          <p:spPr>
            <a:xfrm>
              <a:off x="791396" y="2644200"/>
              <a:ext cx="548565" cy="8406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altLang="zh-CN" sz="44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1</a:t>
              </a:r>
            </a:p>
          </p:txBody>
        </p:sp>
        <p:sp>
          <p:nvSpPr>
            <p:cNvPr id="22552" name="文本框 59"/>
            <p:cNvSpPr/>
            <p:nvPr/>
          </p:nvSpPr>
          <p:spPr>
            <a:xfrm>
              <a:off x="2986190" y="2644200"/>
              <a:ext cx="548565" cy="8406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altLang="zh-CN" sz="44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2</a:t>
              </a:r>
            </a:p>
          </p:txBody>
        </p:sp>
        <p:sp>
          <p:nvSpPr>
            <p:cNvPr id="22553" name="文本框 60"/>
            <p:cNvSpPr/>
            <p:nvPr/>
          </p:nvSpPr>
          <p:spPr>
            <a:xfrm>
              <a:off x="1841620" y="672926"/>
              <a:ext cx="548565" cy="8406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en-US" altLang="zh-CN" sz="4400" b="1" dirty="0">
                  <a:solidFill>
                    <a:srgbClr val="FFF6E7"/>
                  </a:solidFill>
                  <a:latin typeface="微软雅黑" panose="020B0503020204020204" pitchFamily="34" charset="-122"/>
                  <a:ea typeface="微软雅黑" panose="020B0503020204020204" pitchFamily="34" charset="-122"/>
                  <a:sym typeface="微软雅黑" panose="020B0503020204020204" pitchFamily="34" charset="-122"/>
                </a:rPr>
                <a:t>3</a:t>
              </a:r>
            </a:p>
          </p:txBody>
        </p:sp>
      </p:grpSp>
      <p:grpSp>
        <p:nvGrpSpPr>
          <p:cNvPr id="22533" name="组合 77"/>
          <p:cNvGrpSpPr/>
          <p:nvPr/>
        </p:nvGrpSpPr>
        <p:grpSpPr>
          <a:xfrm>
            <a:off x="1155383" y="4506913"/>
            <a:ext cx="2395143" cy="883826"/>
            <a:chOff x="0" y="-102955"/>
            <a:chExt cx="2394972" cy="884553"/>
          </a:xfrm>
        </p:grpSpPr>
        <p:sp>
          <p:nvSpPr>
            <p:cNvPr id="22536" name="文本框 78"/>
            <p:cNvSpPr/>
            <p:nvPr/>
          </p:nvSpPr>
          <p:spPr>
            <a:xfrm>
              <a:off x="0" y="381159"/>
              <a:ext cx="2394972" cy="400439"/>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None/>
              </a:pP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采用</a:t>
              </a:r>
              <a:r>
                <a:rPr lang="en-US" altLang="zh-CN" sz="2000" dirty="0" err="1"/>
                <a:t>codeIgniter</a:t>
              </a: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框架</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37" name="文本框 79"/>
            <p:cNvSpPr/>
            <p:nvPr/>
          </p:nvSpPr>
          <p:spPr>
            <a:xfrm>
              <a:off x="792681" y="-102955"/>
              <a:ext cx="792424" cy="48363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后台</a:t>
              </a:r>
            </a:p>
          </p:txBody>
        </p:sp>
      </p:grpSp>
      <p:sp>
        <p:nvSpPr>
          <p:cNvPr id="22534" name="矩形 83"/>
          <p:cNvSpPr/>
          <p:nvPr/>
        </p:nvSpPr>
        <p:spPr>
          <a:xfrm>
            <a:off x="0" y="314325"/>
            <a:ext cx="228600" cy="685800"/>
          </a:xfrm>
          <a:prstGeom prst="rect">
            <a:avLst/>
          </a:prstGeom>
          <a:solidFill>
            <a:srgbClr val="59595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2535" name="文本框 84"/>
          <p:cNvSpPr/>
          <p:nvPr/>
        </p:nvSpPr>
        <p:spPr>
          <a:xfrm>
            <a:off x="320675" y="339725"/>
            <a:ext cx="4079963" cy="646331"/>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研究</a:t>
            </a:r>
            <a:r>
              <a:rPr lang="zh-CN" altLang="en-US" sz="36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方法</a:t>
            </a:r>
            <a:r>
              <a:rPr lang="en-US" altLang="zh-CN" sz="36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36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系统架构</a:t>
            </a:r>
            <a:endPar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 name="组合 77"/>
          <p:cNvGrpSpPr/>
          <p:nvPr/>
        </p:nvGrpSpPr>
        <p:grpSpPr>
          <a:xfrm>
            <a:off x="9071413" y="4506913"/>
            <a:ext cx="1571264" cy="1084256"/>
            <a:chOff x="308074" y="-102955"/>
            <a:chExt cx="1571152" cy="1085147"/>
          </a:xfrm>
        </p:grpSpPr>
        <p:sp>
          <p:nvSpPr>
            <p:cNvPr id="3" name="文本框 78"/>
            <p:cNvSpPr/>
            <p:nvPr/>
          </p:nvSpPr>
          <p:spPr>
            <a:xfrm>
              <a:off x="308074" y="581753"/>
              <a:ext cx="1571152" cy="400439"/>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开源</a:t>
              </a:r>
              <a:r>
                <a:rPr lang="en-US" altLang="zh-CN"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MySQL</a:t>
              </a:r>
              <a:endParaRPr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79"/>
            <p:cNvSpPr/>
            <p:nvPr/>
          </p:nvSpPr>
          <p:spPr>
            <a:xfrm>
              <a:off x="539691" y="-102955"/>
              <a:ext cx="1107917" cy="46204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r>
                <a:rPr lang="zh-CN" altLang="en-US" sz="24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数据</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库</a:t>
              </a:r>
            </a:p>
          </p:txBody>
        </p:sp>
      </p:grpSp>
      <p:grpSp>
        <p:nvGrpSpPr>
          <p:cNvPr id="5" name="组合 77"/>
          <p:cNvGrpSpPr/>
          <p:nvPr/>
        </p:nvGrpSpPr>
        <p:grpSpPr>
          <a:xfrm>
            <a:off x="3525203" y="1502296"/>
            <a:ext cx="5456943" cy="905397"/>
            <a:chOff x="353035" y="-205706"/>
            <a:chExt cx="5456554" cy="906141"/>
          </a:xfrm>
        </p:grpSpPr>
        <p:sp>
          <p:nvSpPr>
            <p:cNvPr id="6" name="文本框 78"/>
            <p:cNvSpPr/>
            <p:nvPr/>
          </p:nvSpPr>
          <p:spPr>
            <a:xfrm>
              <a:off x="353035" y="299996"/>
              <a:ext cx="5456554" cy="400439"/>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前端用html+css+js构建逻辑页面</a:t>
              </a:r>
              <a:r>
                <a:rPr lang="zh-CN" altLang="en-US" sz="20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vue</a:t>
              </a:r>
              <a:r>
                <a:rPr sz="2000"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框架</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7" name="文本框 79"/>
            <p:cNvSpPr/>
            <p:nvPr/>
          </p:nvSpPr>
          <p:spPr>
            <a:xfrm>
              <a:off x="2495877" y="-205706"/>
              <a:ext cx="792423" cy="48363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前台</a:t>
              </a:r>
            </a:p>
          </p:txBody>
        </p:sp>
      </p:grpSp>
    </p:spTree>
    <p:extLst>
      <p:ext uri="{BB962C8B-B14F-4D97-AF65-F5344CB8AC3E}">
        <p14:creationId xmlns:p14="http://schemas.microsoft.com/office/powerpoint/2010/main" val="3002665532"/>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BEF"/>
        </a:solidFill>
        <a:effectLst/>
      </p:bgPr>
    </p:bg>
    <p:spTree>
      <p:nvGrpSpPr>
        <p:cNvPr id="1" name=""/>
        <p:cNvGrpSpPr/>
        <p:nvPr/>
      </p:nvGrpSpPr>
      <p:grpSpPr>
        <a:xfrm>
          <a:off x="0" y="0"/>
          <a:ext cx="0" cy="0"/>
          <a:chOff x="0" y="0"/>
          <a:chExt cx="0" cy="0"/>
        </a:xfrm>
      </p:grpSpPr>
      <p:sp>
        <p:nvSpPr>
          <p:cNvPr id="23554" name="椭圆 1"/>
          <p:cNvSpPr/>
          <p:nvPr/>
        </p:nvSpPr>
        <p:spPr>
          <a:xfrm>
            <a:off x="4152900" y="1619250"/>
            <a:ext cx="4114800" cy="4114800"/>
          </a:xfrm>
          <a:prstGeom prst="ellipse">
            <a:avLst/>
          </a:prstGeom>
          <a:noFill/>
          <a:ln w="12700" cap="flat" cmpd="sng">
            <a:solidFill>
              <a:srgbClr val="D8D8D8"/>
            </a:solidFill>
            <a:prstDash val="solid"/>
            <a:bevel/>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3555" name="椭圆 8"/>
          <p:cNvSpPr/>
          <p:nvPr/>
        </p:nvSpPr>
        <p:spPr>
          <a:xfrm>
            <a:off x="3943350" y="1825625"/>
            <a:ext cx="1238250" cy="1238250"/>
          </a:xfrm>
          <a:prstGeom prst="ellipse">
            <a:avLst/>
          </a:prstGeom>
          <a:solidFill>
            <a:srgbClr val="A1BD70"/>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3556" name="椭圆 16"/>
          <p:cNvSpPr/>
          <p:nvPr/>
        </p:nvSpPr>
        <p:spPr>
          <a:xfrm>
            <a:off x="3943350" y="4340225"/>
            <a:ext cx="1238250" cy="1238250"/>
          </a:xfrm>
          <a:prstGeom prst="ellipse">
            <a:avLst/>
          </a:prstGeom>
          <a:solidFill>
            <a:srgbClr val="A37F67"/>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3557" name="椭圆 17"/>
          <p:cNvSpPr/>
          <p:nvPr/>
        </p:nvSpPr>
        <p:spPr>
          <a:xfrm>
            <a:off x="7221538" y="1704975"/>
            <a:ext cx="1446212" cy="1447800"/>
          </a:xfrm>
          <a:prstGeom prst="ellipse">
            <a:avLst/>
          </a:prstGeom>
          <a:solidFill>
            <a:srgbClr val="F58D76"/>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3558" name="椭圆 18"/>
          <p:cNvSpPr/>
          <p:nvPr/>
        </p:nvSpPr>
        <p:spPr>
          <a:xfrm>
            <a:off x="7392988" y="4340225"/>
            <a:ext cx="1238250" cy="1238250"/>
          </a:xfrm>
          <a:prstGeom prst="ellipse">
            <a:avLst/>
          </a:prstGeom>
          <a:solidFill>
            <a:srgbClr val="FFDD6C"/>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nvGrpSpPr>
          <p:cNvPr id="23559" name="组合 19"/>
          <p:cNvGrpSpPr/>
          <p:nvPr/>
        </p:nvGrpSpPr>
        <p:grpSpPr>
          <a:xfrm>
            <a:off x="1051605" y="1234092"/>
            <a:ext cx="3242525" cy="2225209"/>
            <a:chOff x="65452" y="-259041"/>
            <a:chExt cx="3390694" cy="2223877"/>
          </a:xfrm>
        </p:grpSpPr>
        <p:sp>
          <p:nvSpPr>
            <p:cNvPr id="23592" name="文本框 21"/>
            <p:cNvSpPr/>
            <p:nvPr/>
          </p:nvSpPr>
          <p:spPr>
            <a:xfrm>
              <a:off x="659972" y="-259041"/>
              <a:ext cx="2796174" cy="46138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注册登录</a:t>
              </a:r>
              <a:r>
                <a:rPr lang="en-US" altLang="zh-CN" sz="2400" b="1"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模块</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593" name="文本框 22"/>
            <p:cNvSpPr/>
            <p:nvPr/>
          </p:nvSpPr>
          <p:spPr>
            <a:xfrm>
              <a:off x="65452" y="211560"/>
              <a:ext cx="3284845" cy="1753276"/>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lvl="0" eaLnBrk="1" hangingPunct="1">
                <a:lnSpc>
                  <a:spcPct val="150000"/>
                </a:lnSpc>
                <a:spcBef>
                  <a:spcPct val="0"/>
                </a:spcBef>
                <a:buFont typeface="Wingdings" panose="05000000000000000000" charset="0"/>
                <a:buChar char="l"/>
              </a:pP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分析使用系统的用户。实现用户注册、登录操作。用户登录成功后才能进行相关的操作。</a:t>
              </a:r>
              <a:endPar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3560" name="组合 25"/>
          <p:cNvGrpSpPr/>
          <p:nvPr/>
        </p:nvGrpSpPr>
        <p:grpSpPr>
          <a:xfrm>
            <a:off x="262965" y="4072056"/>
            <a:ext cx="3539173" cy="2215991"/>
            <a:chOff x="-717742" y="-399692"/>
            <a:chExt cx="3538921" cy="2214663"/>
          </a:xfrm>
        </p:grpSpPr>
        <p:sp>
          <p:nvSpPr>
            <p:cNvPr id="23588" name="文本框 26"/>
            <p:cNvSpPr/>
            <p:nvPr/>
          </p:nvSpPr>
          <p:spPr>
            <a:xfrm>
              <a:off x="-717742" y="61696"/>
              <a:ext cx="3538921" cy="17532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lvl="0" eaLnBrk="1" hangingPunct="1">
                <a:lnSpc>
                  <a:spcPct val="150000"/>
                </a:lnSpc>
                <a:spcBef>
                  <a:spcPct val="0"/>
                </a:spcBef>
                <a:buFont typeface="Wingdings" panose="05000000000000000000" charset="0"/>
                <a:buChar char="l"/>
              </a:pP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老师可以查阅学生信息、查看学生作业、作业成果、作业查重、评定作业成绩以及修改个人的基本资料和密码等。</a:t>
              </a:r>
              <a:endPar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589" name="文本框 27"/>
            <p:cNvSpPr/>
            <p:nvPr/>
          </p:nvSpPr>
          <p:spPr>
            <a:xfrm>
              <a:off x="684604" y="-399692"/>
              <a:ext cx="1415671" cy="46138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教师</a:t>
              </a:r>
              <a:r>
                <a:rPr lang="en-US" altLang="zh-CN" sz="2400" b="1"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模块</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3561" name="组合 29"/>
          <p:cNvGrpSpPr/>
          <p:nvPr/>
        </p:nvGrpSpPr>
        <p:grpSpPr>
          <a:xfrm>
            <a:off x="8495122" y="584239"/>
            <a:ext cx="3014345" cy="2227087"/>
            <a:chOff x="-98009" y="-594928"/>
            <a:chExt cx="3014131" cy="2225754"/>
          </a:xfrm>
        </p:grpSpPr>
        <p:sp>
          <p:nvSpPr>
            <p:cNvPr id="23585" name="文本框 30"/>
            <p:cNvSpPr/>
            <p:nvPr/>
          </p:nvSpPr>
          <p:spPr>
            <a:xfrm>
              <a:off x="-98009" y="-122450"/>
              <a:ext cx="3014131" cy="1753276"/>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lvl="0" eaLnBrk="1" hangingPunct="1">
                <a:lnSpc>
                  <a:spcPct val="150000"/>
                </a:lnSpc>
                <a:spcBef>
                  <a:spcPct val="0"/>
                </a:spcBef>
                <a:buFont typeface="Wingdings" panose="05000000000000000000" charset="0"/>
                <a:buChar char="l"/>
              </a:pP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学生可以在规定时间内提交作业文件、作业成果截图等信息以及修改个人的基本资料和密码等。</a:t>
              </a:r>
              <a:endPar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586" name="文本框 31"/>
            <p:cNvSpPr/>
            <p:nvPr/>
          </p:nvSpPr>
          <p:spPr>
            <a:xfrm>
              <a:off x="299834" y="-594928"/>
              <a:ext cx="1415671" cy="461389"/>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学生</a:t>
              </a:r>
              <a:r>
                <a:rPr lang="en-US" altLang="zh-CN" sz="2400" b="1"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模块</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3562" name="组合 33"/>
          <p:cNvGrpSpPr/>
          <p:nvPr/>
        </p:nvGrpSpPr>
        <p:grpSpPr>
          <a:xfrm>
            <a:off x="8656320" y="4137958"/>
            <a:ext cx="3069590" cy="2279343"/>
            <a:chOff x="44447" y="-462974"/>
            <a:chExt cx="3069372" cy="2277977"/>
          </a:xfrm>
        </p:grpSpPr>
        <p:sp>
          <p:nvSpPr>
            <p:cNvPr id="23582" name="文本框 34"/>
            <p:cNvSpPr/>
            <p:nvPr/>
          </p:nvSpPr>
          <p:spPr>
            <a:xfrm>
              <a:off x="44447" y="110622"/>
              <a:ext cx="3069372" cy="170438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lvl="0" eaLnBrk="1" hangingPunct="1">
                <a:lnSpc>
                  <a:spcPct val="150000"/>
                </a:lnSpc>
                <a:spcBef>
                  <a:spcPct val="0"/>
                </a:spcBef>
                <a:buFont typeface="Wingdings" panose="05000000000000000000" charset="0"/>
                <a:buChar char="l"/>
              </a:pP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管理员对系统相关信息进行管理，包括用户登录信息、学生信息、教师信息等。</a:t>
              </a:r>
              <a:endPar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583" name="文本框 35"/>
            <p:cNvSpPr/>
            <p:nvPr/>
          </p:nvSpPr>
          <p:spPr>
            <a:xfrm>
              <a:off x="374734" y="-462974"/>
              <a:ext cx="2031181" cy="46138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系统</a:t>
              </a:r>
              <a:r>
                <a:rPr lang="en-US" altLang="zh-CN" sz="2400" b="1" dirty="0" err="1"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管理模块</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3565" name="组合 15"/>
          <p:cNvGrpSpPr/>
          <p:nvPr/>
        </p:nvGrpSpPr>
        <p:grpSpPr>
          <a:xfrm>
            <a:off x="4240848" y="4599623"/>
            <a:ext cx="642937" cy="711200"/>
            <a:chOff x="0" y="0"/>
            <a:chExt cx="1396091" cy="1541695"/>
          </a:xfrm>
        </p:grpSpPr>
        <p:sp>
          <p:nvSpPr>
            <p:cNvPr id="23579" name="Freeform 139"/>
            <p:cNvSpPr/>
            <p:nvPr/>
          </p:nvSpPr>
          <p:spPr>
            <a:xfrm>
              <a:off x="0" y="0"/>
              <a:ext cx="1396091" cy="693763"/>
            </a:xfrm>
            <a:custGeom>
              <a:avLst/>
              <a:gdLst>
                <a:gd name="txL" fmla="*/ 0 w 282"/>
                <a:gd name="txT" fmla="*/ 0 h 139"/>
                <a:gd name="txR" fmla="*/ 282 w 282"/>
                <a:gd name="txB" fmla="*/ 139 h 139"/>
              </a:gdLst>
              <a:ahLst/>
              <a:cxnLst>
                <a:cxn ang="0">
                  <a:pos x="269599034" y="2147483646"/>
                </a:cxn>
                <a:cxn ang="0">
                  <a:pos x="2147483646" y="2147483646"/>
                </a:cxn>
                <a:cxn ang="0">
                  <a:pos x="2147483646" y="2147483646"/>
                </a:cxn>
                <a:cxn ang="0">
                  <a:pos x="2147483646" y="2147483646"/>
                </a:cxn>
                <a:cxn ang="0">
                  <a:pos x="2147483646" y="1494664968"/>
                </a:cxn>
                <a:cxn ang="0">
                  <a:pos x="2147483646" y="1718865212"/>
                </a:cxn>
                <a:cxn ang="0">
                  <a:pos x="2147483646" y="1718865212"/>
                </a:cxn>
                <a:cxn ang="0">
                  <a:pos x="0" y="1444843801"/>
                </a:cxn>
                <a:cxn ang="0">
                  <a:pos x="0" y="2147483646"/>
                </a:cxn>
                <a:cxn ang="0">
                  <a:pos x="269599034" y="2147483646"/>
                </a:cxn>
              </a:cxnLst>
              <a:rect l="txL" t="txT" r="txR" b="txB"/>
              <a:pathLst>
                <a:path w="282" h="139">
                  <a:moveTo>
                    <a:pt x="11" y="94"/>
                  </a:moveTo>
                  <a:cubicBezTo>
                    <a:pt x="14" y="92"/>
                    <a:pt x="72" y="37"/>
                    <a:pt x="130" y="94"/>
                  </a:cubicBezTo>
                  <a:cubicBezTo>
                    <a:pt x="157" y="121"/>
                    <a:pt x="185" y="139"/>
                    <a:pt x="211" y="139"/>
                  </a:cubicBezTo>
                  <a:cubicBezTo>
                    <a:pt x="239" y="139"/>
                    <a:pt x="264" y="120"/>
                    <a:pt x="282" y="107"/>
                  </a:cubicBezTo>
                  <a:cubicBezTo>
                    <a:pt x="282" y="60"/>
                    <a:pt x="282" y="60"/>
                    <a:pt x="282" y="60"/>
                  </a:cubicBezTo>
                  <a:cubicBezTo>
                    <a:pt x="273" y="69"/>
                    <a:pt x="273" y="69"/>
                    <a:pt x="273" y="69"/>
                  </a:cubicBezTo>
                  <a:cubicBezTo>
                    <a:pt x="271" y="71"/>
                    <a:pt x="213" y="127"/>
                    <a:pt x="154" y="69"/>
                  </a:cubicBezTo>
                  <a:cubicBezTo>
                    <a:pt x="86" y="0"/>
                    <a:pt x="47" y="24"/>
                    <a:pt x="0" y="58"/>
                  </a:cubicBezTo>
                  <a:cubicBezTo>
                    <a:pt x="0" y="105"/>
                    <a:pt x="0" y="105"/>
                    <a:pt x="0" y="105"/>
                  </a:cubicBezTo>
                  <a:lnTo>
                    <a:pt x="11" y="94"/>
                  </a:lnTo>
                  <a:close/>
                </a:path>
              </a:pathLst>
            </a:custGeom>
            <a:solidFill>
              <a:srgbClr val="FFF6E7">
                <a:alpha val="100000"/>
              </a:srgbClr>
            </a:solidFill>
            <a:ln w="9525">
              <a:noFill/>
            </a:ln>
          </p:spPr>
          <p:txBody>
            <a:bodyPr/>
            <a:lstStyle/>
            <a:p>
              <a:endParaRPr lang="zh-CN" altLang="en-US">
                <a:solidFill>
                  <a:srgbClr val="000000"/>
                </a:solidFill>
              </a:endParaRPr>
            </a:p>
          </p:txBody>
        </p:sp>
        <p:sp>
          <p:nvSpPr>
            <p:cNvPr id="23580" name="Freeform 140"/>
            <p:cNvSpPr/>
            <p:nvPr/>
          </p:nvSpPr>
          <p:spPr>
            <a:xfrm>
              <a:off x="0" y="436813"/>
              <a:ext cx="1396091" cy="685198"/>
            </a:xfrm>
            <a:custGeom>
              <a:avLst/>
              <a:gdLst>
                <a:gd name="txL" fmla="*/ 0 w 282"/>
                <a:gd name="txT" fmla="*/ 0 h 139"/>
                <a:gd name="txR" fmla="*/ 282 w 282"/>
                <a:gd name="txB" fmla="*/ 139 h 139"/>
              </a:gdLst>
              <a:ahLst/>
              <a:cxnLst>
                <a:cxn ang="0">
                  <a:pos x="2147483646" y="1676684435"/>
                </a:cxn>
                <a:cxn ang="0">
                  <a:pos x="0" y="1409388203"/>
                </a:cxn>
                <a:cxn ang="0">
                  <a:pos x="0" y="2147483646"/>
                </a:cxn>
                <a:cxn ang="0">
                  <a:pos x="269599034" y="2147483646"/>
                </a:cxn>
                <a:cxn ang="0">
                  <a:pos x="2147483646" y="2147483646"/>
                </a:cxn>
                <a:cxn ang="0">
                  <a:pos x="2147483646" y="2147483646"/>
                </a:cxn>
                <a:cxn ang="0">
                  <a:pos x="2147483646" y="2147483646"/>
                </a:cxn>
                <a:cxn ang="0">
                  <a:pos x="2147483646" y="1457987966"/>
                </a:cxn>
                <a:cxn ang="0">
                  <a:pos x="2147483646" y="1676684435"/>
                </a:cxn>
                <a:cxn ang="0">
                  <a:pos x="2147483646" y="1676684435"/>
                </a:cxn>
              </a:cxnLst>
              <a:rect l="txL" t="txT" r="txR" b="txB"/>
              <a:pathLst>
                <a:path w="282" h="139">
                  <a:moveTo>
                    <a:pt x="154" y="69"/>
                  </a:moveTo>
                  <a:cubicBezTo>
                    <a:pt x="86" y="0"/>
                    <a:pt x="47" y="24"/>
                    <a:pt x="0" y="58"/>
                  </a:cubicBezTo>
                  <a:cubicBezTo>
                    <a:pt x="0" y="105"/>
                    <a:pt x="0" y="105"/>
                    <a:pt x="0" y="105"/>
                  </a:cubicBezTo>
                  <a:cubicBezTo>
                    <a:pt x="11" y="94"/>
                    <a:pt x="11" y="94"/>
                    <a:pt x="11" y="94"/>
                  </a:cubicBezTo>
                  <a:cubicBezTo>
                    <a:pt x="14" y="92"/>
                    <a:pt x="72" y="36"/>
                    <a:pt x="130" y="94"/>
                  </a:cubicBezTo>
                  <a:cubicBezTo>
                    <a:pt x="157" y="121"/>
                    <a:pt x="185" y="139"/>
                    <a:pt x="211" y="139"/>
                  </a:cubicBezTo>
                  <a:cubicBezTo>
                    <a:pt x="239" y="139"/>
                    <a:pt x="264" y="120"/>
                    <a:pt x="282" y="107"/>
                  </a:cubicBezTo>
                  <a:cubicBezTo>
                    <a:pt x="282" y="60"/>
                    <a:pt x="282" y="60"/>
                    <a:pt x="282" y="60"/>
                  </a:cubicBezTo>
                  <a:cubicBezTo>
                    <a:pt x="273" y="69"/>
                    <a:pt x="273" y="69"/>
                    <a:pt x="273" y="69"/>
                  </a:cubicBezTo>
                  <a:cubicBezTo>
                    <a:pt x="271" y="71"/>
                    <a:pt x="213" y="127"/>
                    <a:pt x="154" y="69"/>
                  </a:cubicBezTo>
                  <a:close/>
                </a:path>
              </a:pathLst>
            </a:custGeom>
            <a:solidFill>
              <a:srgbClr val="FFF6E7">
                <a:alpha val="100000"/>
              </a:srgbClr>
            </a:solidFill>
            <a:ln w="9525">
              <a:noFill/>
            </a:ln>
          </p:spPr>
          <p:txBody>
            <a:bodyPr/>
            <a:lstStyle/>
            <a:p>
              <a:endParaRPr lang="zh-CN" altLang="en-US">
                <a:solidFill>
                  <a:srgbClr val="000000"/>
                </a:solidFill>
              </a:endParaRPr>
            </a:p>
          </p:txBody>
        </p:sp>
        <p:sp>
          <p:nvSpPr>
            <p:cNvPr id="23581" name="Freeform 141"/>
            <p:cNvSpPr/>
            <p:nvPr/>
          </p:nvSpPr>
          <p:spPr>
            <a:xfrm>
              <a:off x="0" y="865062"/>
              <a:ext cx="1396091" cy="676633"/>
            </a:xfrm>
            <a:custGeom>
              <a:avLst/>
              <a:gdLst>
                <a:gd name="txL" fmla="*/ 0 w 282"/>
                <a:gd name="txT" fmla="*/ 0 h 138"/>
                <a:gd name="txR" fmla="*/ 282 w 282"/>
                <a:gd name="txB" fmla="*/ 138 h 138"/>
              </a:gdLst>
              <a:ahLst/>
              <a:cxnLst>
                <a:cxn ang="0">
                  <a:pos x="2147483646" y="1658814831"/>
                </a:cxn>
                <a:cxn ang="0">
                  <a:pos x="2147483646" y="1658814831"/>
                </a:cxn>
                <a:cxn ang="0">
                  <a:pos x="0" y="1370324016"/>
                </a:cxn>
                <a:cxn ang="0">
                  <a:pos x="0" y="2147483646"/>
                </a:cxn>
                <a:cxn ang="0">
                  <a:pos x="269599034" y="2147483646"/>
                </a:cxn>
                <a:cxn ang="0">
                  <a:pos x="2147483646" y="2147483646"/>
                </a:cxn>
                <a:cxn ang="0">
                  <a:pos x="2147483646" y="2147483646"/>
                </a:cxn>
                <a:cxn ang="0">
                  <a:pos x="2147483646" y="2147483646"/>
                </a:cxn>
                <a:cxn ang="0">
                  <a:pos x="2147483646" y="1442444268"/>
                </a:cxn>
                <a:cxn ang="0">
                  <a:pos x="2147483646" y="1658814831"/>
                </a:cxn>
              </a:cxnLst>
              <a:rect l="txL" t="txT" r="txR" b="txB"/>
              <a:pathLst>
                <a:path w="282" h="138">
                  <a:moveTo>
                    <a:pt x="273" y="69"/>
                  </a:moveTo>
                  <a:cubicBezTo>
                    <a:pt x="271" y="71"/>
                    <a:pt x="213" y="127"/>
                    <a:pt x="154" y="69"/>
                  </a:cubicBezTo>
                  <a:cubicBezTo>
                    <a:pt x="86" y="0"/>
                    <a:pt x="47" y="24"/>
                    <a:pt x="0" y="57"/>
                  </a:cubicBezTo>
                  <a:cubicBezTo>
                    <a:pt x="0" y="105"/>
                    <a:pt x="0" y="105"/>
                    <a:pt x="0" y="105"/>
                  </a:cubicBezTo>
                  <a:cubicBezTo>
                    <a:pt x="11" y="94"/>
                    <a:pt x="11" y="94"/>
                    <a:pt x="11" y="94"/>
                  </a:cubicBezTo>
                  <a:cubicBezTo>
                    <a:pt x="14" y="91"/>
                    <a:pt x="72" y="36"/>
                    <a:pt x="130" y="94"/>
                  </a:cubicBezTo>
                  <a:cubicBezTo>
                    <a:pt x="157" y="121"/>
                    <a:pt x="185" y="138"/>
                    <a:pt x="211" y="138"/>
                  </a:cubicBezTo>
                  <a:cubicBezTo>
                    <a:pt x="239" y="138"/>
                    <a:pt x="264" y="120"/>
                    <a:pt x="282" y="107"/>
                  </a:cubicBezTo>
                  <a:cubicBezTo>
                    <a:pt x="282" y="60"/>
                    <a:pt x="282" y="60"/>
                    <a:pt x="282" y="60"/>
                  </a:cubicBezTo>
                  <a:lnTo>
                    <a:pt x="273" y="69"/>
                  </a:lnTo>
                  <a:close/>
                </a:path>
              </a:pathLst>
            </a:custGeom>
            <a:solidFill>
              <a:srgbClr val="FFF6E7">
                <a:alpha val="100000"/>
              </a:srgbClr>
            </a:solidFill>
            <a:ln w="9525">
              <a:noFill/>
            </a:ln>
          </p:spPr>
          <p:txBody>
            <a:bodyPr/>
            <a:lstStyle/>
            <a:p>
              <a:endParaRPr lang="zh-CN" altLang="en-US">
                <a:solidFill>
                  <a:srgbClr val="000000"/>
                </a:solidFill>
              </a:endParaRPr>
            </a:p>
          </p:txBody>
        </p:sp>
      </p:grpSp>
      <p:sp>
        <p:nvSpPr>
          <p:cNvPr id="23566" name="Freeform 144"/>
          <p:cNvSpPr>
            <a:spLocks noEditPoints="1"/>
          </p:cNvSpPr>
          <p:nvPr/>
        </p:nvSpPr>
        <p:spPr>
          <a:xfrm>
            <a:off x="7551420" y="2051050"/>
            <a:ext cx="785813" cy="692150"/>
          </a:xfrm>
          <a:custGeom>
            <a:avLst/>
            <a:gdLst>
              <a:gd name="txL" fmla="*/ 0 w 288"/>
              <a:gd name="txT" fmla="*/ 0 h 253"/>
              <a:gd name="txR" fmla="*/ 288 w 288"/>
              <a:gd name="txB" fmla="*/ 253 h 253"/>
            </a:gdLst>
            <a:ahLst/>
            <a:cxnLst>
              <a:cxn ang="0">
                <a:pos x="2144104413" y="471521032"/>
              </a:cxn>
              <a:cxn ang="0">
                <a:pos x="2144104413" y="299378129"/>
              </a:cxn>
              <a:cxn ang="0">
                <a:pos x="1928205020" y="142205364"/>
              </a:cxn>
              <a:cxn ang="0">
                <a:pos x="1079496966" y="0"/>
              </a:cxn>
              <a:cxn ang="0">
                <a:pos x="1072053571" y="0"/>
              </a:cxn>
              <a:cxn ang="0">
                <a:pos x="215899393" y="142205364"/>
              </a:cxn>
              <a:cxn ang="0">
                <a:pos x="0" y="299378129"/>
              </a:cxn>
              <a:cxn ang="0">
                <a:pos x="0" y="306863198"/>
              </a:cxn>
              <a:cxn ang="0">
                <a:pos x="0" y="1594185596"/>
              </a:cxn>
              <a:cxn ang="0">
                <a:pos x="1064607447" y="1893563725"/>
              </a:cxn>
              <a:cxn ang="0">
                <a:pos x="1072053571" y="1893563725"/>
              </a:cxn>
              <a:cxn ang="0">
                <a:pos x="2144104413" y="1586700527"/>
              </a:cxn>
              <a:cxn ang="0">
                <a:pos x="2144104413" y="471521032"/>
              </a:cxn>
              <a:cxn ang="0">
                <a:pos x="1072053571" y="217047844"/>
              </a:cxn>
              <a:cxn ang="0">
                <a:pos x="1079496966" y="217047844"/>
              </a:cxn>
              <a:cxn ang="0">
                <a:pos x="1928205020" y="381705678"/>
              </a:cxn>
              <a:cxn ang="0">
                <a:pos x="1928205020" y="389190747"/>
              </a:cxn>
              <a:cxn ang="0">
                <a:pos x="1072053571" y="546363512"/>
              </a:cxn>
              <a:cxn ang="0">
                <a:pos x="1064607447" y="546363512"/>
              </a:cxn>
              <a:cxn ang="0">
                <a:pos x="215899393" y="389190747"/>
              </a:cxn>
              <a:cxn ang="0">
                <a:pos x="215899393" y="381705678"/>
              </a:cxn>
              <a:cxn ang="0">
                <a:pos x="1072053571" y="217047844"/>
              </a:cxn>
              <a:cxn ang="0">
                <a:pos x="1072053571" y="1212479918"/>
              </a:cxn>
              <a:cxn ang="0">
                <a:pos x="1064607447" y="1212479918"/>
              </a:cxn>
              <a:cxn ang="0">
                <a:pos x="215899393" y="1047822084"/>
              </a:cxn>
              <a:cxn ang="0">
                <a:pos x="215899393" y="621208729"/>
              </a:cxn>
              <a:cxn ang="0">
                <a:pos x="1064607447" y="763414092"/>
              </a:cxn>
              <a:cxn ang="0">
                <a:pos x="1072053571" y="763414092"/>
              </a:cxn>
              <a:cxn ang="0">
                <a:pos x="1928205020" y="621208729"/>
              </a:cxn>
              <a:cxn ang="0">
                <a:pos x="1928205020" y="1047822084"/>
              </a:cxn>
              <a:cxn ang="0">
                <a:pos x="1072053571" y="1212479918"/>
              </a:cxn>
            </a:cxnLst>
            <a:rect l="txL" t="txT" r="txR" b="txB"/>
            <a:pathLst>
              <a:path w="288" h="253">
                <a:moveTo>
                  <a:pt x="288" y="63"/>
                </a:moveTo>
                <a:cubicBezTo>
                  <a:pt x="288" y="40"/>
                  <a:pt x="288" y="40"/>
                  <a:pt x="288" y="40"/>
                </a:cubicBezTo>
                <a:cubicBezTo>
                  <a:pt x="288" y="34"/>
                  <a:pt x="277" y="26"/>
                  <a:pt x="259" y="19"/>
                </a:cubicBezTo>
                <a:cubicBezTo>
                  <a:pt x="233" y="9"/>
                  <a:pt x="192" y="0"/>
                  <a:pt x="145" y="0"/>
                </a:cubicBezTo>
                <a:cubicBezTo>
                  <a:pt x="145" y="0"/>
                  <a:pt x="144" y="0"/>
                  <a:pt x="144" y="0"/>
                </a:cubicBezTo>
                <a:cubicBezTo>
                  <a:pt x="97" y="0"/>
                  <a:pt x="55" y="9"/>
                  <a:pt x="29" y="19"/>
                </a:cubicBezTo>
                <a:cubicBezTo>
                  <a:pt x="12" y="26"/>
                  <a:pt x="1" y="34"/>
                  <a:pt x="0" y="40"/>
                </a:cubicBezTo>
                <a:cubicBezTo>
                  <a:pt x="0" y="40"/>
                  <a:pt x="0" y="40"/>
                  <a:pt x="0" y="41"/>
                </a:cubicBezTo>
                <a:cubicBezTo>
                  <a:pt x="0" y="213"/>
                  <a:pt x="0" y="213"/>
                  <a:pt x="0" y="213"/>
                </a:cubicBezTo>
                <a:cubicBezTo>
                  <a:pt x="0" y="228"/>
                  <a:pt x="64" y="253"/>
                  <a:pt x="143" y="253"/>
                </a:cubicBezTo>
                <a:cubicBezTo>
                  <a:pt x="143" y="253"/>
                  <a:pt x="144" y="253"/>
                  <a:pt x="144" y="253"/>
                </a:cubicBezTo>
                <a:cubicBezTo>
                  <a:pt x="224" y="253"/>
                  <a:pt x="288" y="228"/>
                  <a:pt x="288" y="212"/>
                </a:cubicBezTo>
                <a:lnTo>
                  <a:pt x="288" y="63"/>
                </a:lnTo>
                <a:close/>
                <a:moveTo>
                  <a:pt x="144" y="29"/>
                </a:moveTo>
                <a:cubicBezTo>
                  <a:pt x="145" y="29"/>
                  <a:pt x="145" y="29"/>
                  <a:pt x="145" y="29"/>
                </a:cubicBezTo>
                <a:cubicBezTo>
                  <a:pt x="201" y="29"/>
                  <a:pt x="244" y="43"/>
                  <a:pt x="259" y="51"/>
                </a:cubicBezTo>
                <a:cubicBezTo>
                  <a:pt x="259" y="52"/>
                  <a:pt x="259" y="52"/>
                  <a:pt x="259" y="52"/>
                </a:cubicBezTo>
                <a:cubicBezTo>
                  <a:pt x="244" y="60"/>
                  <a:pt x="201" y="73"/>
                  <a:pt x="144" y="73"/>
                </a:cubicBezTo>
                <a:cubicBezTo>
                  <a:pt x="143" y="73"/>
                  <a:pt x="143" y="73"/>
                  <a:pt x="143" y="73"/>
                </a:cubicBezTo>
                <a:cubicBezTo>
                  <a:pt x="87" y="73"/>
                  <a:pt x="44" y="60"/>
                  <a:pt x="29" y="52"/>
                </a:cubicBezTo>
                <a:cubicBezTo>
                  <a:pt x="29" y="51"/>
                  <a:pt x="29" y="51"/>
                  <a:pt x="29" y="51"/>
                </a:cubicBezTo>
                <a:cubicBezTo>
                  <a:pt x="44" y="43"/>
                  <a:pt x="87" y="29"/>
                  <a:pt x="144" y="29"/>
                </a:cubicBezTo>
                <a:close/>
                <a:moveTo>
                  <a:pt x="144" y="162"/>
                </a:moveTo>
                <a:cubicBezTo>
                  <a:pt x="143" y="162"/>
                  <a:pt x="143" y="162"/>
                  <a:pt x="143" y="162"/>
                </a:cubicBezTo>
                <a:cubicBezTo>
                  <a:pt x="87" y="162"/>
                  <a:pt x="44" y="148"/>
                  <a:pt x="29" y="140"/>
                </a:cubicBezTo>
                <a:cubicBezTo>
                  <a:pt x="29" y="83"/>
                  <a:pt x="29" y="83"/>
                  <a:pt x="29" y="83"/>
                </a:cubicBezTo>
                <a:cubicBezTo>
                  <a:pt x="55" y="94"/>
                  <a:pt x="96" y="102"/>
                  <a:pt x="143" y="102"/>
                </a:cubicBezTo>
                <a:cubicBezTo>
                  <a:pt x="143" y="102"/>
                  <a:pt x="144" y="102"/>
                  <a:pt x="144" y="102"/>
                </a:cubicBezTo>
                <a:cubicBezTo>
                  <a:pt x="191" y="102"/>
                  <a:pt x="233" y="94"/>
                  <a:pt x="259" y="83"/>
                </a:cubicBezTo>
                <a:cubicBezTo>
                  <a:pt x="259" y="140"/>
                  <a:pt x="259" y="140"/>
                  <a:pt x="259" y="140"/>
                </a:cubicBezTo>
                <a:cubicBezTo>
                  <a:pt x="244" y="148"/>
                  <a:pt x="201" y="161"/>
                  <a:pt x="144" y="162"/>
                </a:cubicBezTo>
                <a:close/>
              </a:path>
            </a:pathLst>
          </a:custGeom>
          <a:solidFill>
            <a:srgbClr val="FFF6E7">
              <a:alpha val="100000"/>
            </a:srgbClr>
          </a:solidFill>
          <a:ln w="9525">
            <a:noFill/>
          </a:ln>
        </p:spPr>
        <p:txBody>
          <a:bodyPr/>
          <a:lstStyle/>
          <a:p>
            <a:endParaRPr lang="zh-CN" altLang="en-US">
              <a:solidFill>
                <a:srgbClr val="000000"/>
              </a:solidFill>
            </a:endParaRPr>
          </a:p>
        </p:txBody>
      </p:sp>
      <p:sp>
        <p:nvSpPr>
          <p:cNvPr id="23567" name="Freeform 289"/>
          <p:cNvSpPr>
            <a:spLocks noEditPoints="1"/>
          </p:cNvSpPr>
          <p:nvPr/>
        </p:nvSpPr>
        <p:spPr>
          <a:xfrm>
            <a:off x="4262438" y="2162175"/>
            <a:ext cx="573087" cy="581025"/>
          </a:xfrm>
          <a:custGeom>
            <a:avLst/>
            <a:gdLst>
              <a:gd name="txL" fmla="*/ 0 w 284"/>
              <a:gd name="txT" fmla="*/ 0 h 288"/>
              <a:gd name="txR" fmla="*/ 284 w 284"/>
              <a:gd name="txB" fmla="*/ 288 h 288"/>
            </a:gdLst>
            <a:ahLst/>
            <a:cxnLst>
              <a:cxn ang="0">
                <a:pos x="859184541" y="73261604"/>
              </a:cxn>
              <a:cxn ang="0">
                <a:pos x="574148422" y="0"/>
              </a:cxn>
              <a:cxn ang="0">
                <a:pos x="0" y="0"/>
              </a:cxn>
              <a:cxn ang="0">
                <a:pos x="0" y="272696417"/>
              </a:cxn>
              <a:cxn ang="0">
                <a:pos x="570076275" y="272696417"/>
              </a:cxn>
              <a:cxn ang="0">
                <a:pos x="732954058" y="317467622"/>
              </a:cxn>
              <a:cxn ang="0">
                <a:pos x="883617420" y="590164039"/>
              </a:cxn>
              <a:cxn ang="0">
                <a:pos x="741098351" y="854720054"/>
              </a:cxn>
              <a:cxn ang="0">
                <a:pos x="570076275" y="899491258"/>
              </a:cxn>
              <a:cxn ang="0">
                <a:pos x="0" y="899491258"/>
              </a:cxn>
              <a:cxn ang="0">
                <a:pos x="0" y="1172187676"/>
              </a:cxn>
              <a:cxn ang="0">
                <a:pos x="570076275" y="1172187676"/>
              </a:cxn>
              <a:cxn ang="0">
                <a:pos x="855114413" y="1102995265"/>
              </a:cxn>
              <a:cxn ang="0">
                <a:pos x="1156439118" y="590164039"/>
              </a:cxn>
              <a:cxn ang="0">
                <a:pos x="859184541" y="73261604"/>
              </a:cxn>
              <a:cxn ang="0">
                <a:pos x="211741521" y="203504006"/>
              </a:cxn>
              <a:cxn ang="0">
                <a:pos x="77366745" y="203504006"/>
              </a:cxn>
              <a:cxn ang="0">
                <a:pos x="77366745" y="69192411"/>
              </a:cxn>
              <a:cxn ang="0">
                <a:pos x="211741521" y="69192411"/>
              </a:cxn>
              <a:cxn ang="0">
                <a:pos x="211741521" y="203504006"/>
              </a:cxn>
              <a:cxn ang="0">
                <a:pos x="211741521" y="1107066474"/>
              </a:cxn>
              <a:cxn ang="0">
                <a:pos x="77366745" y="1107066474"/>
              </a:cxn>
              <a:cxn ang="0">
                <a:pos x="77366745" y="968683670"/>
              </a:cxn>
              <a:cxn ang="0">
                <a:pos x="211741521" y="968683670"/>
              </a:cxn>
              <a:cxn ang="0">
                <a:pos x="211741521" y="1107066474"/>
              </a:cxn>
            </a:cxnLst>
            <a:rect l="txL" t="txT" r="txR" b="txB"/>
            <a:pathLst>
              <a:path w="284" h="288">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rgbClr val="FFF6E7">
              <a:alpha val="100000"/>
            </a:srgbClr>
          </a:solidFill>
          <a:ln w="9525">
            <a:noFill/>
          </a:ln>
        </p:spPr>
        <p:txBody>
          <a:bodyPr/>
          <a:lstStyle/>
          <a:p>
            <a:endParaRPr lang="zh-CN" altLang="en-US">
              <a:solidFill>
                <a:srgbClr val="000000"/>
              </a:solidFill>
            </a:endParaRPr>
          </a:p>
        </p:txBody>
      </p:sp>
      <p:grpSp>
        <p:nvGrpSpPr>
          <p:cNvPr id="23568" name="组合 10"/>
          <p:cNvGrpSpPr/>
          <p:nvPr/>
        </p:nvGrpSpPr>
        <p:grpSpPr>
          <a:xfrm>
            <a:off x="7641273" y="4583748"/>
            <a:ext cx="741362" cy="719137"/>
            <a:chOff x="0" y="0"/>
            <a:chExt cx="1438915" cy="1396091"/>
          </a:xfrm>
        </p:grpSpPr>
        <p:sp>
          <p:nvSpPr>
            <p:cNvPr id="23571" name="Freeform 394"/>
            <p:cNvSpPr/>
            <p:nvPr/>
          </p:nvSpPr>
          <p:spPr>
            <a:xfrm>
              <a:off x="0" y="925017"/>
              <a:ext cx="1438915" cy="471074"/>
            </a:xfrm>
            <a:custGeom>
              <a:avLst/>
              <a:gdLst>
                <a:gd name="txL" fmla="*/ 0 w 290"/>
                <a:gd name="txT" fmla="*/ 0 h 95"/>
                <a:gd name="txR" fmla="*/ 290 w 290"/>
                <a:gd name="txB" fmla="*/ 95 h 95"/>
              </a:gdLst>
              <a:ahLst/>
              <a:cxnLst>
                <a:cxn ang="0">
                  <a:pos x="2147483646" y="24590063"/>
                </a:cxn>
                <a:cxn ang="0">
                  <a:pos x="2147483646" y="122940397"/>
                </a:cxn>
                <a:cxn ang="0">
                  <a:pos x="2147483646" y="467181441"/>
                </a:cxn>
                <a:cxn ang="0">
                  <a:pos x="2147483646" y="590121838"/>
                </a:cxn>
                <a:cxn ang="0">
                  <a:pos x="2147483646" y="860597653"/>
                </a:cxn>
                <a:cxn ang="0">
                  <a:pos x="2147483646" y="1327774135"/>
                </a:cxn>
                <a:cxn ang="0">
                  <a:pos x="2147483646" y="1352364198"/>
                </a:cxn>
                <a:cxn ang="0">
                  <a:pos x="2147483646" y="1278598968"/>
                </a:cxn>
                <a:cxn ang="0">
                  <a:pos x="1772584503" y="1057303279"/>
                </a:cxn>
                <a:cxn ang="0">
                  <a:pos x="1181721348" y="663887068"/>
                </a:cxn>
                <a:cxn ang="0">
                  <a:pos x="1107865314" y="491766545"/>
                </a:cxn>
                <a:cxn ang="0">
                  <a:pos x="1107865314" y="442591378"/>
                </a:cxn>
                <a:cxn ang="0">
                  <a:pos x="910912583" y="368826149"/>
                </a:cxn>
                <a:cxn ang="0">
                  <a:pos x="270813727" y="0"/>
                </a:cxn>
                <a:cxn ang="0">
                  <a:pos x="49240664" y="319650982"/>
                </a:cxn>
                <a:cxn ang="0">
                  <a:pos x="0" y="639301963"/>
                </a:cxn>
                <a:cxn ang="0">
                  <a:pos x="73856034" y="1032713216"/>
                </a:cxn>
                <a:cxn ang="0">
                  <a:pos x="1058624651" y="1893310869"/>
                </a:cxn>
                <a:cxn ang="0">
                  <a:pos x="2147483646" y="2147483646"/>
                </a:cxn>
                <a:cxn ang="0">
                  <a:pos x="2147483646" y="2147483646"/>
                </a:cxn>
                <a:cxn ang="0">
                  <a:pos x="2147483646" y="1672015180"/>
                </a:cxn>
                <a:cxn ang="0">
                  <a:pos x="2147483646" y="958947986"/>
                </a:cxn>
                <a:cxn ang="0">
                  <a:pos x="2147483646" y="688477130"/>
                </a:cxn>
                <a:cxn ang="0">
                  <a:pos x="2147483646" y="147530459"/>
                </a:cxn>
                <a:cxn ang="0">
                  <a:pos x="2147483646" y="24590063"/>
                </a:cxn>
              </a:cxnLst>
              <a:rect l="txL" t="txT" r="txR" b="txB"/>
              <a:pathLst>
                <a:path w="290" h="95">
                  <a:moveTo>
                    <a:pt x="277" y="1"/>
                  </a:moveTo>
                  <a:cubicBezTo>
                    <a:pt x="275" y="3"/>
                    <a:pt x="274" y="4"/>
                    <a:pt x="272" y="5"/>
                  </a:cubicBezTo>
                  <a:cubicBezTo>
                    <a:pt x="263" y="10"/>
                    <a:pt x="254" y="15"/>
                    <a:pt x="244" y="19"/>
                  </a:cubicBezTo>
                  <a:cubicBezTo>
                    <a:pt x="244" y="21"/>
                    <a:pt x="245" y="23"/>
                    <a:pt x="244" y="24"/>
                  </a:cubicBezTo>
                  <a:cubicBezTo>
                    <a:pt x="241" y="28"/>
                    <a:pt x="238" y="32"/>
                    <a:pt x="234" y="35"/>
                  </a:cubicBezTo>
                  <a:cubicBezTo>
                    <a:pt x="217" y="47"/>
                    <a:pt x="194" y="51"/>
                    <a:pt x="174" y="54"/>
                  </a:cubicBezTo>
                  <a:cubicBezTo>
                    <a:pt x="164" y="55"/>
                    <a:pt x="155" y="55"/>
                    <a:pt x="146" y="55"/>
                  </a:cubicBezTo>
                  <a:cubicBezTo>
                    <a:pt x="132" y="55"/>
                    <a:pt x="118" y="54"/>
                    <a:pt x="105" y="52"/>
                  </a:cubicBezTo>
                  <a:cubicBezTo>
                    <a:pt x="94" y="50"/>
                    <a:pt x="83" y="47"/>
                    <a:pt x="72" y="43"/>
                  </a:cubicBezTo>
                  <a:cubicBezTo>
                    <a:pt x="63" y="39"/>
                    <a:pt x="54" y="34"/>
                    <a:pt x="48" y="27"/>
                  </a:cubicBezTo>
                  <a:cubicBezTo>
                    <a:pt x="46" y="25"/>
                    <a:pt x="44" y="22"/>
                    <a:pt x="45" y="20"/>
                  </a:cubicBezTo>
                  <a:cubicBezTo>
                    <a:pt x="45" y="19"/>
                    <a:pt x="45" y="18"/>
                    <a:pt x="45" y="18"/>
                  </a:cubicBezTo>
                  <a:cubicBezTo>
                    <a:pt x="43" y="17"/>
                    <a:pt x="40" y="16"/>
                    <a:pt x="37" y="15"/>
                  </a:cubicBezTo>
                  <a:cubicBezTo>
                    <a:pt x="27" y="10"/>
                    <a:pt x="18" y="5"/>
                    <a:pt x="11" y="0"/>
                  </a:cubicBezTo>
                  <a:cubicBezTo>
                    <a:pt x="8" y="4"/>
                    <a:pt x="4" y="8"/>
                    <a:pt x="2" y="13"/>
                  </a:cubicBezTo>
                  <a:cubicBezTo>
                    <a:pt x="0" y="17"/>
                    <a:pt x="0" y="21"/>
                    <a:pt x="0" y="26"/>
                  </a:cubicBezTo>
                  <a:cubicBezTo>
                    <a:pt x="1" y="31"/>
                    <a:pt x="1" y="37"/>
                    <a:pt x="3" y="42"/>
                  </a:cubicBezTo>
                  <a:cubicBezTo>
                    <a:pt x="9" y="59"/>
                    <a:pt x="28" y="70"/>
                    <a:pt x="43" y="77"/>
                  </a:cubicBezTo>
                  <a:cubicBezTo>
                    <a:pt x="75" y="90"/>
                    <a:pt x="110" y="95"/>
                    <a:pt x="144" y="95"/>
                  </a:cubicBezTo>
                  <a:cubicBezTo>
                    <a:pt x="149" y="95"/>
                    <a:pt x="154" y="95"/>
                    <a:pt x="159" y="95"/>
                  </a:cubicBezTo>
                  <a:cubicBezTo>
                    <a:pt x="195" y="94"/>
                    <a:pt x="233" y="88"/>
                    <a:pt x="264" y="68"/>
                  </a:cubicBezTo>
                  <a:cubicBezTo>
                    <a:pt x="274" y="62"/>
                    <a:pt x="285" y="52"/>
                    <a:pt x="287" y="39"/>
                  </a:cubicBezTo>
                  <a:cubicBezTo>
                    <a:pt x="287" y="35"/>
                    <a:pt x="288" y="32"/>
                    <a:pt x="288" y="28"/>
                  </a:cubicBezTo>
                  <a:cubicBezTo>
                    <a:pt x="290" y="20"/>
                    <a:pt x="287" y="12"/>
                    <a:pt x="282" y="6"/>
                  </a:cubicBezTo>
                  <a:cubicBezTo>
                    <a:pt x="280" y="5"/>
                    <a:pt x="279" y="3"/>
                    <a:pt x="277" y="1"/>
                  </a:cubicBezTo>
                  <a:close/>
                </a:path>
              </a:pathLst>
            </a:custGeom>
            <a:solidFill>
              <a:srgbClr val="FFF6E7">
                <a:alpha val="100000"/>
              </a:srgbClr>
            </a:solidFill>
            <a:ln w="9525">
              <a:noFill/>
            </a:ln>
          </p:spPr>
          <p:txBody>
            <a:bodyPr/>
            <a:lstStyle/>
            <a:p>
              <a:endParaRPr lang="zh-CN" altLang="en-US">
                <a:solidFill>
                  <a:srgbClr val="000000"/>
                </a:solidFill>
              </a:endParaRPr>
            </a:p>
          </p:txBody>
        </p:sp>
        <p:sp>
          <p:nvSpPr>
            <p:cNvPr id="23572" name="Freeform 395"/>
            <p:cNvSpPr/>
            <p:nvPr/>
          </p:nvSpPr>
          <p:spPr>
            <a:xfrm>
              <a:off x="1387525" y="950712"/>
              <a:ext cx="8565" cy="17130"/>
            </a:xfrm>
            <a:custGeom>
              <a:avLst/>
              <a:gdLst>
                <a:gd name="txL" fmla="*/ 0 w 3"/>
                <a:gd name="txT" fmla="*/ 0 h 3"/>
                <a:gd name="txR" fmla="*/ 3 w 3"/>
                <a:gd name="txB" fmla="*/ 3 h 3"/>
              </a:gdLst>
              <a:ahLst/>
              <a:cxnLst>
                <a:cxn ang="0">
                  <a:pos x="0" y="0"/>
                </a:cxn>
                <a:cxn ang="0">
                  <a:pos x="16302050" y="32604100"/>
                </a:cxn>
                <a:cxn ang="0">
                  <a:pos x="24453075" y="97812300"/>
                </a:cxn>
                <a:cxn ang="0">
                  <a:pos x="0" y="0"/>
                </a:cxn>
              </a:cxnLst>
              <a:rect l="txL" t="txT" r="txR" b="txB"/>
              <a:pathLst>
                <a:path w="3" h="3">
                  <a:moveTo>
                    <a:pt x="0" y="0"/>
                  </a:moveTo>
                  <a:cubicBezTo>
                    <a:pt x="0" y="0"/>
                    <a:pt x="1" y="0"/>
                    <a:pt x="2" y="1"/>
                  </a:cubicBezTo>
                  <a:cubicBezTo>
                    <a:pt x="3" y="3"/>
                    <a:pt x="3" y="3"/>
                    <a:pt x="3" y="3"/>
                  </a:cubicBezTo>
                  <a:cubicBezTo>
                    <a:pt x="3" y="3"/>
                    <a:pt x="1" y="0"/>
                    <a:pt x="0" y="0"/>
                  </a:cubicBezTo>
                  <a:close/>
                </a:path>
              </a:pathLst>
            </a:custGeom>
            <a:solidFill>
              <a:srgbClr val="FFF6E7">
                <a:alpha val="100000"/>
              </a:srgbClr>
            </a:solidFill>
            <a:ln w="9525">
              <a:noFill/>
            </a:ln>
          </p:spPr>
          <p:txBody>
            <a:bodyPr/>
            <a:lstStyle/>
            <a:p>
              <a:endParaRPr lang="zh-CN" altLang="en-US">
                <a:solidFill>
                  <a:srgbClr val="000000"/>
                </a:solidFill>
              </a:endParaRPr>
            </a:p>
          </p:txBody>
        </p:sp>
        <p:sp>
          <p:nvSpPr>
            <p:cNvPr id="23573" name="Freeform 396"/>
            <p:cNvSpPr/>
            <p:nvPr/>
          </p:nvSpPr>
          <p:spPr>
            <a:xfrm>
              <a:off x="0" y="548158"/>
              <a:ext cx="1438915" cy="471074"/>
            </a:xfrm>
            <a:custGeom>
              <a:avLst/>
              <a:gdLst>
                <a:gd name="txL" fmla="*/ 0 w 290"/>
                <a:gd name="txT" fmla="*/ 0 h 95"/>
                <a:gd name="txR" fmla="*/ 290 w 290"/>
                <a:gd name="txB" fmla="*/ 95 h 95"/>
              </a:gdLst>
              <a:ahLst/>
              <a:cxnLst>
                <a:cxn ang="0">
                  <a:pos x="2147483646" y="688477130"/>
                </a:cxn>
                <a:cxn ang="0">
                  <a:pos x="2147483646" y="147530459"/>
                </a:cxn>
                <a:cxn ang="0">
                  <a:pos x="2147483646" y="24590063"/>
                </a:cxn>
                <a:cxn ang="0">
                  <a:pos x="2147483646" y="122940397"/>
                </a:cxn>
                <a:cxn ang="0">
                  <a:pos x="2147483646" y="467181441"/>
                </a:cxn>
                <a:cxn ang="0">
                  <a:pos x="2147483646" y="590121838"/>
                </a:cxn>
                <a:cxn ang="0">
                  <a:pos x="2147483646" y="836007590"/>
                </a:cxn>
                <a:cxn ang="0">
                  <a:pos x="2147483646" y="1303189031"/>
                </a:cxn>
                <a:cxn ang="0">
                  <a:pos x="2147483646" y="1352364198"/>
                </a:cxn>
                <a:cxn ang="0">
                  <a:pos x="2147483646" y="1254008905"/>
                </a:cxn>
                <a:cxn ang="0">
                  <a:pos x="1772584503" y="1057303279"/>
                </a:cxn>
                <a:cxn ang="0">
                  <a:pos x="1181721348" y="663887068"/>
                </a:cxn>
                <a:cxn ang="0">
                  <a:pos x="1107865314" y="467181441"/>
                </a:cxn>
                <a:cxn ang="0">
                  <a:pos x="1107865314" y="442591378"/>
                </a:cxn>
                <a:cxn ang="0">
                  <a:pos x="910912583" y="344236086"/>
                </a:cxn>
                <a:cxn ang="0">
                  <a:pos x="270813727" y="0"/>
                </a:cxn>
                <a:cxn ang="0">
                  <a:pos x="49240664" y="295060919"/>
                </a:cxn>
                <a:cxn ang="0">
                  <a:pos x="0" y="639301963"/>
                </a:cxn>
                <a:cxn ang="0">
                  <a:pos x="73856034" y="1032713216"/>
                </a:cxn>
                <a:cxn ang="0">
                  <a:pos x="1058624651" y="1893310869"/>
                </a:cxn>
                <a:cxn ang="0">
                  <a:pos x="2147483646" y="2147483646"/>
                </a:cxn>
                <a:cxn ang="0">
                  <a:pos x="2147483646" y="2147483646"/>
                </a:cxn>
                <a:cxn ang="0">
                  <a:pos x="2147483646" y="1672015180"/>
                </a:cxn>
                <a:cxn ang="0">
                  <a:pos x="2147483646" y="958947986"/>
                </a:cxn>
                <a:cxn ang="0">
                  <a:pos x="2147483646" y="688477130"/>
                </a:cxn>
              </a:cxnLst>
              <a:rect l="txL" t="txT" r="txR" b="txB"/>
              <a:pathLst>
                <a:path w="290" h="95">
                  <a:moveTo>
                    <a:pt x="288" y="28"/>
                  </a:moveTo>
                  <a:cubicBezTo>
                    <a:pt x="290" y="20"/>
                    <a:pt x="287" y="12"/>
                    <a:pt x="282" y="6"/>
                  </a:cubicBezTo>
                  <a:cubicBezTo>
                    <a:pt x="280" y="4"/>
                    <a:pt x="279" y="3"/>
                    <a:pt x="277" y="1"/>
                  </a:cubicBezTo>
                  <a:cubicBezTo>
                    <a:pt x="275" y="2"/>
                    <a:pt x="274" y="4"/>
                    <a:pt x="272" y="5"/>
                  </a:cubicBezTo>
                  <a:cubicBezTo>
                    <a:pt x="263" y="10"/>
                    <a:pt x="254" y="15"/>
                    <a:pt x="244" y="19"/>
                  </a:cubicBezTo>
                  <a:cubicBezTo>
                    <a:pt x="244" y="21"/>
                    <a:pt x="245" y="22"/>
                    <a:pt x="244" y="24"/>
                  </a:cubicBezTo>
                  <a:cubicBezTo>
                    <a:pt x="241" y="28"/>
                    <a:pt x="238" y="32"/>
                    <a:pt x="234" y="34"/>
                  </a:cubicBezTo>
                  <a:cubicBezTo>
                    <a:pt x="217" y="47"/>
                    <a:pt x="194" y="51"/>
                    <a:pt x="174" y="53"/>
                  </a:cubicBezTo>
                  <a:cubicBezTo>
                    <a:pt x="164" y="54"/>
                    <a:pt x="155" y="55"/>
                    <a:pt x="146" y="55"/>
                  </a:cubicBezTo>
                  <a:cubicBezTo>
                    <a:pt x="132" y="55"/>
                    <a:pt x="118" y="54"/>
                    <a:pt x="105" y="51"/>
                  </a:cubicBezTo>
                  <a:cubicBezTo>
                    <a:pt x="94" y="50"/>
                    <a:pt x="83" y="47"/>
                    <a:pt x="72" y="43"/>
                  </a:cubicBezTo>
                  <a:cubicBezTo>
                    <a:pt x="63" y="39"/>
                    <a:pt x="54" y="34"/>
                    <a:pt x="48" y="27"/>
                  </a:cubicBezTo>
                  <a:cubicBezTo>
                    <a:pt x="46" y="25"/>
                    <a:pt x="44" y="22"/>
                    <a:pt x="45" y="19"/>
                  </a:cubicBezTo>
                  <a:cubicBezTo>
                    <a:pt x="45" y="19"/>
                    <a:pt x="45" y="18"/>
                    <a:pt x="45" y="18"/>
                  </a:cubicBezTo>
                  <a:cubicBezTo>
                    <a:pt x="43" y="16"/>
                    <a:pt x="40" y="15"/>
                    <a:pt x="37" y="14"/>
                  </a:cubicBezTo>
                  <a:cubicBezTo>
                    <a:pt x="27" y="10"/>
                    <a:pt x="18" y="5"/>
                    <a:pt x="11" y="0"/>
                  </a:cubicBezTo>
                  <a:cubicBezTo>
                    <a:pt x="8" y="3"/>
                    <a:pt x="4" y="8"/>
                    <a:pt x="2" y="12"/>
                  </a:cubicBezTo>
                  <a:cubicBezTo>
                    <a:pt x="0" y="17"/>
                    <a:pt x="0" y="21"/>
                    <a:pt x="0" y="26"/>
                  </a:cubicBezTo>
                  <a:cubicBezTo>
                    <a:pt x="1" y="31"/>
                    <a:pt x="1" y="37"/>
                    <a:pt x="3" y="42"/>
                  </a:cubicBezTo>
                  <a:cubicBezTo>
                    <a:pt x="9" y="59"/>
                    <a:pt x="28" y="70"/>
                    <a:pt x="43" y="77"/>
                  </a:cubicBezTo>
                  <a:cubicBezTo>
                    <a:pt x="75" y="90"/>
                    <a:pt x="110" y="95"/>
                    <a:pt x="144" y="95"/>
                  </a:cubicBezTo>
                  <a:cubicBezTo>
                    <a:pt x="149" y="95"/>
                    <a:pt x="154" y="95"/>
                    <a:pt x="159" y="95"/>
                  </a:cubicBezTo>
                  <a:cubicBezTo>
                    <a:pt x="195" y="93"/>
                    <a:pt x="233" y="87"/>
                    <a:pt x="264" y="68"/>
                  </a:cubicBezTo>
                  <a:cubicBezTo>
                    <a:pt x="274" y="61"/>
                    <a:pt x="285" y="52"/>
                    <a:pt x="287" y="39"/>
                  </a:cubicBezTo>
                  <a:cubicBezTo>
                    <a:pt x="287" y="35"/>
                    <a:pt x="288" y="32"/>
                    <a:pt x="288" y="28"/>
                  </a:cubicBezTo>
                  <a:close/>
                </a:path>
              </a:pathLst>
            </a:custGeom>
            <a:solidFill>
              <a:srgbClr val="FFF6E7">
                <a:alpha val="100000"/>
              </a:srgbClr>
            </a:solidFill>
            <a:ln w="9525">
              <a:noFill/>
            </a:ln>
          </p:spPr>
          <p:txBody>
            <a:bodyPr/>
            <a:lstStyle/>
            <a:p>
              <a:endParaRPr lang="zh-CN" altLang="en-US">
                <a:solidFill>
                  <a:srgbClr val="000000"/>
                </a:solidFill>
              </a:endParaRPr>
            </a:p>
          </p:txBody>
        </p:sp>
        <p:sp>
          <p:nvSpPr>
            <p:cNvPr id="23574" name="Freeform 397"/>
            <p:cNvSpPr/>
            <p:nvPr/>
          </p:nvSpPr>
          <p:spPr>
            <a:xfrm>
              <a:off x="1387525" y="573853"/>
              <a:ext cx="8565" cy="17130"/>
            </a:xfrm>
            <a:custGeom>
              <a:avLst/>
              <a:gdLst>
                <a:gd name="txL" fmla="*/ 0 w 3"/>
                <a:gd name="txT" fmla="*/ 0 h 4"/>
                <a:gd name="txR" fmla="*/ 3 w 3"/>
                <a:gd name="txB" fmla="*/ 4 h 4"/>
              </a:gdLst>
              <a:ahLst/>
              <a:cxnLst>
                <a:cxn ang="0">
                  <a:pos x="0" y="0"/>
                </a:cxn>
                <a:cxn ang="0">
                  <a:pos x="16302050" y="36679613"/>
                </a:cxn>
                <a:cxn ang="0">
                  <a:pos x="24453075" y="73359225"/>
                </a:cxn>
                <a:cxn ang="0">
                  <a:pos x="0" y="0"/>
                </a:cxn>
              </a:cxnLst>
              <a:rect l="txL" t="txT" r="txR" b="txB"/>
              <a:pathLst>
                <a:path w="3" h="4">
                  <a:moveTo>
                    <a:pt x="0" y="0"/>
                  </a:moveTo>
                  <a:cubicBezTo>
                    <a:pt x="0" y="0"/>
                    <a:pt x="1" y="1"/>
                    <a:pt x="2" y="2"/>
                  </a:cubicBezTo>
                  <a:cubicBezTo>
                    <a:pt x="3" y="4"/>
                    <a:pt x="3" y="4"/>
                    <a:pt x="3" y="4"/>
                  </a:cubicBezTo>
                  <a:cubicBezTo>
                    <a:pt x="3" y="4"/>
                    <a:pt x="1" y="1"/>
                    <a:pt x="0" y="0"/>
                  </a:cubicBezTo>
                  <a:close/>
                </a:path>
              </a:pathLst>
            </a:custGeom>
            <a:solidFill>
              <a:srgbClr val="FFF6E7">
                <a:alpha val="100000"/>
              </a:srgbClr>
            </a:solidFill>
            <a:ln w="9525">
              <a:noFill/>
            </a:ln>
          </p:spPr>
          <p:txBody>
            <a:bodyPr/>
            <a:lstStyle/>
            <a:p>
              <a:endParaRPr lang="zh-CN" altLang="en-US">
                <a:solidFill>
                  <a:srgbClr val="000000"/>
                </a:solidFill>
              </a:endParaRPr>
            </a:p>
          </p:txBody>
        </p:sp>
        <p:sp>
          <p:nvSpPr>
            <p:cNvPr id="23575" name="Freeform 398"/>
            <p:cNvSpPr/>
            <p:nvPr/>
          </p:nvSpPr>
          <p:spPr>
            <a:xfrm>
              <a:off x="548158" y="102779"/>
              <a:ext cx="1" cy="1"/>
            </a:xfrm>
            <a:custGeom>
              <a:avLst/>
              <a:gdLst>
                <a:gd name="txL" fmla="*/ 0 w 1"/>
                <a:gd name="txT" fmla="*/ 0 h 1"/>
                <a:gd name="txR" fmla="*/ 1 w 1"/>
                <a:gd name="txB" fmla="*/ 1 h 1"/>
              </a:gdLst>
              <a:ahLst/>
              <a:cxnLst>
                <a:cxn ang="0">
                  <a:pos x="0" y="0"/>
                </a:cxn>
                <a:cxn ang="0">
                  <a:pos x="0" y="0"/>
                </a:cxn>
                <a:cxn ang="0">
                  <a:pos x="0" y="0"/>
                </a:cxn>
              </a:cxnLst>
              <a:rect l="txL" t="txT" r="txR" b="txB"/>
              <a:pathLst>
                <a:path w="1" h="1">
                  <a:moveTo>
                    <a:pt x="0" y="0"/>
                  </a:moveTo>
                  <a:cubicBezTo>
                    <a:pt x="0" y="0"/>
                    <a:pt x="0" y="0"/>
                    <a:pt x="0" y="0"/>
                  </a:cubicBezTo>
                  <a:cubicBezTo>
                    <a:pt x="0" y="0"/>
                    <a:pt x="0" y="0"/>
                    <a:pt x="0" y="0"/>
                  </a:cubicBezTo>
                  <a:close/>
                </a:path>
              </a:pathLst>
            </a:custGeom>
            <a:solidFill>
              <a:srgbClr val="FFF6E7">
                <a:alpha val="100000"/>
              </a:srgbClr>
            </a:solidFill>
            <a:ln w="9525">
              <a:noFill/>
            </a:ln>
          </p:spPr>
          <p:txBody>
            <a:bodyPr/>
            <a:lstStyle/>
            <a:p>
              <a:endParaRPr lang="zh-CN" altLang="en-US">
                <a:solidFill>
                  <a:srgbClr val="000000"/>
                </a:solidFill>
              </a:endParaRPr>
            </a:p>
          </p:txBody>
        </p:sp>
        <p:sp>
          <p:nvSpPr>
            <p:cNvPr id="23576" name="Freeform 399"/>
            <p:cNvSpPr/>
            <p:nvPr/>
          </p:nvSpPr>
          <p:spPr>
            <a:xfrm>
              <a:off x="1387525" y="196994"/>
              <a:ext cx="8565" cy="17130"/>
            </a:xfrm>
            <a:custGeom>
              <a:avLst/>
              <a:gdLst>
                <a:gd name="txL" fmla="*/ 0 w 3"/>
                <a:gd name="txT" fmla="*/ 0 h 4"/>
                <a:gd name="txR" fmla="*/ 3 w 3"/>
                <a:gd name="txB" fmla="*/ 4 h 4"/>
              </a:gdLst>
              <a:ahLst/>
              <a:cxnLst>
                <a:cxn ang="0">
                  <a:pos x="0" y="0"/>
                </a:cxn>
                <a:cxn ang="0">
                  <a:pos x="16302050" y="36679613"/>
                </a:cxn>
                <a:cxn ang="0">
                  <a:pos x="24453075" y="73359225"/>
                </a:cxn>
                <a:cxn ang="0">
                  <a:pos x="0" y="0"/>
                </a:cxn>
              </a:cxnLst>
              <a:rect l="txL" t="txT" r="txR" b="txB"/>
              <a:pathLst>
                <a:path w="3" h="4">
                  <a:moveTo>
                    <a:pt x="0" y="0"/>
                  </a:moveTo>
                  <a:cubicBezTo>
                    <a:pt x="0" y="0"/>
                    <a:pt x="1" y="1"/>
                    <a:pt x="2" y="2"/>
                  </a:cubicBezTo>
                  <a:cubicBezTo>
                    <a:pt x="3" y="3"/>
                    <a:pt x="3" y="4"/>
                    <a:pt x="3" y="4"/>
                  </a:cubicBezTo>
                  <a:cubicBezTo>
                    <a:pt x="3" y="4"/>
                    <a:pt x="1" y="1"/>
                    <a:pt x="0" y="0"/>
                  </a:cubicBezTo>
                  <a:close/>
                </a:path>
              </a:pathLst>
            </a:custGeom>
            <a:solidFill>
              <a:srgbClr val="FFF6E7">
                <a:alpha val="100000"/>
              </a:srgbClr>
            </a:solidFill>
            <a:ln w="9525">
              <a:noFill/>
            </a:ln>
          </p:spPr>
          <p:txBody>
            <a:bodyPr/>
            <a:lstStyle/>
            <a:p>
              <a:endParaRPr lang="zh-CN" altLang="en-US">
                <a:solidFill>
                  <a:srgbClr val="000000"/>
                </a:solidFill>
              </a:endParaRPr>
            </a:p>
          </p:txBody>
        </p:sp>
        <p:sp>
          <p:nvSpPr>
            <p:cNvPr id="23577" name="Freeform 400"/>
            <p:cNvSpPr>
              <a:spLocks noEditPoints="1"/>
            </p:cNvSpPr>
            <p:nvPr/>
          </p:nvSpPr>
          <p:spPr>
            <a:xfrm>
              <a:off x="0" y="0"/>
              <a:ext cx="1438915" cy="642373"/>
            </a:xfrm>
            <a:custGeom>
              <a:avLst/>
              <a:gdLst>
                <a:gd name="txL" fmla="*/ 0 w 290"/>
                <a:gd name="txT" fmla="*/ 0 h 130"/>
                <a:gd name="txR" fmla="*/ 290 w 290"/>
                <a:gd name="txB" fmla="*/ 130 h 130"/>
              </a:gdLst>
              <a:ahLst/>
              <a:cxnLst>
                <a:cxn ang="0">
                  <a:pos x="1058624651" y="2147483646"/>
                </a:cxn>
                <a:cxn ang="0">
                  <a:pos x="2147483646" y="2147483646"/>
                </a:cxn>
                <a:cxn ang="0">
                  <a:pos x="2147483646" y="2147483646"/>
                </a:cxn>
                <a:cxn ang="0">
                  <a:pos x="2147483646" y="2147483646"/>
                </a:cxn>
                <a:cxn ang="0">
                  <a:pos x="2147483646" y="1806837126"/>
                </a:cxn>
                <a:cxn ang="0">
                  <a:pos x="2147483646" y="1538256034"/>
                </a:cxn>
                <a:cxn ang="0">
                  <a:pos x="2147483646" y="1001088907"/>
                </a:cxn>
                <a:cxn ang="0">
                  <a:pos x="2147483646" y="268586034"/>
                </a:cxn>
                <a:cxn ang="0">
                  <a:pos x="2147483646" y="0"/>
                </a:cxn>
                <a:cxn ang="0">
                  <a:pos x="2147483646" y="0"/>
                </a:cxn>
                <a:cxn ang="0">
                  <a:pos x="2117254263" y="97665403"/>
                </a:cxn>
                <a:cxn ang="0">
                  <a:pos x="566242823" y="634837471"/>
                </a:cxn>
                <a:cxn ang="0">
                  <a:pos x="49240664" y="1147589482"/>
                </a:cxn>
                <a:cxn ang="0">
                  <a:pos x="0" y="1465005746"/>
                </a:cxn>
                <a:cxn ang="0">
                  <a:pos x="73856034" y="1880087414"/>
                </a:cxn>
                <a:cxn ang="0">
                  <a:pos x="1058624651" y="2147483646"/>
                </a:cxn>
                <a:cxn ang="0">
                  <a:pos x="1107865314" y="1318505172"/>
                </a:cxn>
                <a:cxn ang="0">
                  <a:pos x="1132485646" y="1245254884"/>
                </a:cxn>
                <a:cxn ang="0">
                  <a:pos x="1378674079" y="976668851"/>
                </a:cxn>
                <a:cxn ang="0">
                  <a:pos x="2147483646" y="512752011"/>
                </a:cxn>
                <a:cxn ang="0">
                  <a:pos x="2147483646" y="512752011"/>
                </a:cxn>
                <a:cxn ang="0">
                  <a:pos x="2147483646" y="512752011"/>
                </a:cxn>
                <a:cxn ang="0">
                  <a:pos x="2147483646" y="463916839"/>
                </a:cxn>
                <a:cxn ang="0">
                  <a:pos x="2147483646" y="512752011"/>
                </a:cxn>
                <a:cxn ang="0">
                  <a:pos x="2147483646" y="805753161"/>
                </a:cxn>
                <a:cxn ang="0">
                  <a:pos x="2147483646" y="1172004597"/>
                </a:cxn>
                <a:cxn ang="0">
                  <a:pos x="2147483646" y="1440590631"/>
                </a:cxn>
                <a:cxn ang="0">
                  <a:pos x="2147483646" y="1684756608"/>
                </a:cxn>
                <a:cxn ang="0">
                  <a:pos x="2147483646" y="2147483646"/>
                </a:cxn>
                <a:cxn ang="0">
                  <a:pos x="2147483646" y="2147483646"/>
                </a:cxn>
                <a:cxn ang="0">
                  <a:pos x="2147483646" y="2099838276"/>
                </a:cxn>
                <a:cxn ang="0">
                  <a:pos x="1772584503" y="1880087414"/>
                </a:cxn>
                <a:cxn ang="0">
                  <a:pos x="1181721348" y="1489420862"/>
                </a:cxn>
                <a:cxn ang="0">
                  <a:pos x="1107865314" y="1318505172"/>
                </a:cxn>
              </a:cxnLst>
              <a:rect l="txL" t="txT" r="txR" b="txB"/>
              <a:pathLst>
                <a:path w="290" h="130">
                  <a:moveTo>
                    <a:pt x="43" y="111"/>
                  </a:moveTo>
                  <a:cubicBezTo>
                    <a:pt x="75" y="125"/>
                    <a:pt x="110" y="130"/>
                    <a:pt x="144" y="130"/>
                  </a:cubicBezTo>
                  <a:cubicBezTo>
                    <a:pt x="149" y="130"/>
                    <a:pt x="154" y="130"/>
                    <a:pt x="159" y="129"/>
                  </a:cubicBezTo>
                  <a:cubicBezTo>
                    <a:pt x="195" y="128"/>
                    <a:pt x="233" y="122"/>
                    <a:pt x="264" y="103"/>
                  </a:cubicBezTo>
                  <a:cubicBezTo>
                    <a:pt x="274" y="96"/>
                    <a:pt x="285" y="87"/>
                    <a:pt x="287" y="74"/>
                  </a:cubicBezTo>
                  <a:cubicBezTo>
                    <a:pt x="287" y="70"/>
                    <a:pt x="288" y="66"/>
                    <a:pt x="288" y="63"/>
                  </a:cubicBezTo>
                  <a:cubicBezTo>
                    <a:pt x="290" y="55"/>
                    <a:pt x="287" y="47"/>
                    <a:pt x="282" y="41"/>
                  </a:cubicBezTo>
                  <a:cubicBezTo>
                    <a:pt x="269" y="25"/>
                    <a:pt x="247" y="17"/>
                    <a:pt x="228" y="11"/>
                  </a:cubicBezTo>
                  <a:cubicBezTo>
                    <a:pt x="205" y="4"/>
                    <a:pt x="181" y="1"/>
                    <a:pt x="157" y="0"/>
                  </a:cubicBezTo>
                  <a:cubicBezTo>
                    <a:pt x="152" y="0"/>
                    <a:pt x="147" y="0"/>
                    <a:pt x="142" y="0"/>
                  </a:cubicBezTo>
                  <a:cubicBezTo>
                    <a:pt x="123" y="0"/>
                    <a:pt x="104" y="1"/>
                    <a:pt x="86" y="4"/>
                  </a:cubicBezTo>
                  <a:cubicBezTo>
                    <a:pt x="64" y="8"/>
                    <a:pt x="42" y="14"/>
                    <a:pt x="23" y="26"/>
                  </a:cubicBezTo>
                  <a:cubicBezTo>
                    <a:pt x="15" y="31"/>
                    <a:pt x="6" y="38"/>
                    <a:pt x="2" y="47"/>
                  </a:cubicBezTo>
                  <a:cubicBezTo>
                    <a:pt x="0" y="51"/>
                    <a:pt x="0" y="56"/>
                    <a:pt x="0" y="60"/>
                  </a:cubicBezTo>
                  <a:cubicBezTo>
                    <a:pt x="1" y="66"/>
                    <a:pt x="1" y="72"/>
                    <a:pt x="3" y="77"/>
                  </a:cubicBezTo>
                  <a:cubicBezTo>
                    <a:pt x="9" y="94"/>
                    <a:pt x="28" y="105"/>
                    <a:pt x="43" y="111"/>
                  </a:cubicBezTo>
                  <a:close/>
                  <a:moveTo>
                    <a:pt x="45" y="54"/>
                  </a:moveTo>
                  <a:cubicBezTo>
                    <a:pt x="45" y="53"/>
                    <a:pt x="45" y="52"/>
                    <a:pt x="46" y="51"/>
                  </a:cubicBezTo>
                  <a:cubicBezTo>
                    <a:pt x="48" y="47"/>
                    <a:pt x="52" y="43"/>
                    <a:pt x="56" y="40"/>
                  </a:cubicBezTo>
                  <a:cubicBezTo>
                    <a:pt x="71" y="28"/>
                    <a:pt x="92" y="24"/>
                    <a:pt x="111" y="21"/>
                  </a:cubicBezTo>
                  <a:cubicBezTo>
                    <a:pt x="111" y="21"/>
                    <a:pt x="111" y="21"/>
                    <a:pt x="111" y="21"/>
                  </a:cubicBezTo>
                  <a:cubicBezTo>
                    <a:pt x="111" y="21"/>
                    <a:pt x="111" y="21"/>
                    <a:pt x="111" y="21"/>
                  </a:cubicBezTo>
                  <a:cubicBezTo>
                    <a:pt x="121" y="19"/>
                    <a:pt x="132" y="19"/>
                    <a:pt x="143" y="19"/>
                  </a:cubicBezTo>
                  <a:cubicBezTo>
                    <a:pt x="155" y="19"/>
                    <a:pt x="166" y="20"/>
                    <a:pt x="178" y="21"/>
                  </a:cubicBezTo>
                  <a:cubicBezTo>
                    <a:pt x="192" y="23"/>
                    <a:pt x="206" y="27"/>
                    <a:pt x="219" y="33"/>
                  </a:cubicBezTo>
                  <a:cubicBezTo>
                    <a:pt x="227" y="37"/>
                    <a:pt x="235" y="41"/>
                    <a:pt x="240" y="48"/>
                  </a:cubicBezTo>
                  <a:cubicBezTo>
                    <a:pt x="242" y="51"/>
                    <a:pt x="246" y="55"/>
                    <a:pt x="244" y="59"/>
                  </a:cubicBezTo>
                  <a:cubicBezTo>
                    <a:pt x="241" y="63"/>
                    <a:pt x="238" y="66"/>
                    <a:pt x="234" y="69"/>
                  </a:cubicBezTo>
                  <a:cubicBezTo>
                    <a:pt x="217" y="81"/>
                    <a:pt x="194" y="86"/>
                    <a:pt x="174" y="88"/>
                  </a:cubicBezTo>
                  <a:cubicBezTo>
                    <a:pt x="164" y="89"/>
                    <a:pt x="155" y="90"/>
                    <a:pt x="146" y="90"/>
                  </a:cubicBezTo>
                  <a:cubicBezTo>
                    <a:pt x="132" y="90"/>
                    <a:pt x="118" y="88"/>
                    <a:pt x="105" y="86"/>
                  </a:cubicBezTo>
                  <a:cubicBezTo>
                    <a:pt x="94" y="84"/>
                    <a:pt x="83" y="82"/>
                    <a:pt x="72" y="77"/>
                  </a:cubicBezTo>
                  <a:cubicBezTo>
                    <a:pt x="63" y="74"/>
                    <a:pt x="54" y="69"/>
                    <a:pt x="48" y="61"/>
                  </a:cubicBezTo>
                  <a:cubicBezTo>
                    <a:pt x="46" y="59"/>
                    <a:pt x="44" y="57"/>
                    <a:pt x="45" y="54"/>
                  </a:cubicBezTo>
                  <a:close/>
                </a:path>
              </a:pathLst>
            </a:custGeom>
            <a:solidFill>
              <a:srgbClr val="FFF6E7">
                <a:alpha val="100000"/>
              </a:srgbClr>
            </a:solidFill>
            <a:ln w="9525">
              <a:noFill/>
            </a:ln>
          </p:spPr>
          <p:txBody>
            <a:bodyPr/>
            <a:lstStyle/>
            <a:p>
              <a:endParaRPr lang="zh-CN" altLang="en-US">
                <a:solidFill>
                  <a:srgbClr val="000000"/>
                </a:solidFill>
              </a:endParaRPr>
            </a:p>
          </p:txBody>
        </p:sp>
        <p:sp>
          <p:nvSpPr>
            <p:cNvPr id="23578" name="Freeform 401"/>
            <p:cNvSpPr/>
            <p:nvPr/>
          </p:nvSpPr>
          <p:spPr>
            <a:xfrm>
              <a:off x="548158" y="102779"/>
              <a:ext cx="1" cy="1"/>
            </a:xfrm>
            <a:custGeom>
              <a:avLst/>
              <a:gdLst>
                <a:gd name="txL" fmla="*/ 0 w 1"/>
                <a:gd name="txT" fmla="*/ 0 h 1"/>
                <a:gd name="txR" fmla="*/ 1 w 1"/>
                <a:gd name="txB" fmla="*/ 1 h 1"/>
              </a:gdLst>
              <a:ahLst/>
              <a:cxnLst>
                <a:cxn ang="0">
                  <a:pos x="0" y="0"/>
                </a:cxn>
                <a:cxn ang="0">
                  <a:pos x="0" y="0"/>
                </a:cxn>
                <a:cxn ang="0">
                  <a:pos x="0" y="0"/>
                </a:cxn>
              </a:cxnLst>
              <a:rect l="txL" t="txT" r="txR" b="txB"/>
              <a:pathLst>
                <a:path w="1" h="1">
                  <a:moveTo>
                    <a:pt x="0" y="0"/>
                  </a:moveTo>
                  <a:cubicBezTo>
                    <a:pt x="0" y="0"/>
                    <a:pt x="0" y="0"/>
                    <a:pt x="0" y="0"/>
                  </a:cubicBezTo>
                  <a:cubicBezTo>
                    <a:pt x="0" y="0"/>
                    <a:pt x="0" y="0"/>
                    <a:pt x="0" y="0"/>
                  </a:cubicBezTo>
                  <a:close/>
                </a:path>
              </a:pathLst>
            </a:custGeom>
            <a:solidFill>
              <a:srgbClr val="FFF6E7">
                <a:alpha val="100000"/>
              </a:srgbClr>
            </a:solidFill>
            <a:ln w="9525">
              <a:noFill/>
            </a:ln>
          </p:spPr>
          <p:txBody>
            <a:bodyPr/>
            <a:lstStyle/>
            <a:p>
              <a:endParaRPr lang="zh-CN" altLang="en-US">
                <a:solidFill>
                  <a:srgbClr val="000000"/>
                </a:solidFill>
              </a:endParaRPr>
            </a:p>
          </p:txBody>
        </p:sp>
      </p:grpSp>
      <p:sp>
        <p:nvSpPr>
          <p:cNvPr id="23569" name="矩形 54"/>
          <p:cNvSpPr/>
          <p:nvPr/>
        </p:nvSpPr>
        <p:spPr>
          <a:xfrm>
            <a:off x="0" y="314325"/>
            <a:ext cx="228600" cy="685800"/>
          </a:xfrm>
          <a:prstGeom prst="rect">
            <a:avLst/>
          </a:prstGeom>
          <a:solidFill>
            <a:srgbClr val="595959"/>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3570" name="文本框 55"/>
          <p:cNvSpPr/>
          <p:nvPr/>
        </p:nvSpPr>
        <p:spPr>
          <a:xfrm>
            <a:off x="320675" y="339725"/>
            <a:ext cx="2031325" cy="646331"/>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eaLnBrk="1" hangingPunct="1">
              <a:lnSpc>
                <a:spcPct val="100000"/>
              </a:lnSpc>
              <a:spcBef>
                <a:spcPct val="0"/>
              </a:spcBef>
              <a:buFont typeface="Arial" panose="020B0604020202020204" pitchFamily="34" charset="0"/>
              <a:buNone/>
            </a:pPr>
            <a:r>
              <a:rPr lang="zh-CN" altLang="en-US" sz="36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研究内容</a:t>
            </a:r>
            <a:endParaRPr lang="zh-CN" altLang="en-US" sz="3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3" name=" 213"/>
          <p:cNvSpPr/>
          <p:nvPr/>
        </p:nvSpPr>
        <p:spPr>
          <a:xfrm>
            <a:off x="5570220" y="2951480"/>
            <a:ext cx="914400" cy="883920"/>
          </a:xfrm>
          <a:custGeom>
            <a:avLst/>
            <a:gdLst/>
            <a:ahLst/>
            <a:cxnLst/>
            <a:rect l="l" t="t" r="r" b="b"/>
            <a:pathLst>
              <a:path w="1160528" h="1137856">
                <a:moveTo>
                  <a:pt x="301373" y="145324"/>
                </a:moveTo>
                <a:cubicBezTo>
                  <a:pt x="77474" y="176329"/>
                  <a:pt x="-76715" y="585266"/>
                  <a:pt x="580264" y="1067944"/>
                </a:cubicBezTo>
                <a:cubicBezTo>
                  <a:pt x="1535870" y="365866"/>
                  <a:pt x="775286" y="-180195"/>
                  <a:pt x="580264" y="365866"/>
                </a:cubicBezTo>
                <a:cubicBezTo>
                  <a:pt x="519320" y="195222"/>
                  <a:pt x="403145" y="131231"/>
                  <a:pt x="301373" y="145324"/>
                </a:cubicBezTo>
                <a:close/>
                <a:moveTo>
                  <a:pt x="237013" y="2324"/>
                </a:moveTo>
                <a:cubicBezTo>
                  <a:pt x="362271" y="-15022"/>
                  <a:pt x="505256" y="63737"/>
                  <a:pt x="580264" y="273760"/>
                </a:cubicBezTo>
                <a:cubicBezTo>
                  <a:pt x="820291" y="-398315"/>
                  <a:pt x="1756395" y="273760"/>
                  <a:pt x="580264" y="1137856"/>
                </a:cubicBezTo>
                <a:cubicBezTo>
                  <a:pt x="-228326" y="543790"/>
                  <a:pt x="-38555" y="40484"/>
                  <a:pt x="237013" y="2324"/>
                </a:cubicBezTo>
                <a:close/>
              </a:path>
            </a:pathLst>
          </a:custGeom>
          <a:solidFill>
            <a:srgbClr val="F58D7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000000"/>
              </a:solidFill>
            </a:endParaRPr>
          </a:p>
        </p:txBody>
      </p:sp>
      <p:sp>
        <p:nvSpPr>
          <p:cNvPr id="2050" name=" 2050"/>
          <p:cNvSpPr/>
          <p:nvPr/>
        </p:nvSpPr>
        <p:spPr bwMode="auto">
          <a:xfrm>
            <a:off x="5570220" y="3145790"/>
            <a:ext cx="1280795" cy="1815465"/>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rgbClr val="A1BD70"/>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extLst>
      <p:ext uri="{BB962C8B-B14F-4D97-AF65-F5344CB8AC3E}">
        <p14:creationId xmlns:p14="http://schemas.microsoft.com/office/powerpoint/2010/main" val="1511497906"/>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965</Words>
  <Application>Microsoft Office PowerPoint</Application>
  <PresentationFormat>宽屏</PresentationFormat>
  <Paragraphs>131</Paragraphs>
  <Slides>13</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华文彩云</vt: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ACER</dc:creator>
  <cp:lastModifiedBy>王鹏</cp:lastModifiedBy>
  <cp:revision>68</cp:revision>
  <dcterms:created xsi:type="dcterms:W3CDTF">2014-08-16T07:30:00Z</dcterms:created>
  <dcterms:modified xsi:type="dcterms:W3CDTF">2017-03-07T08:24:48Z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