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726" r:id="rId2"/>
    <p:sldId id="358" r:id="rId3"/>
    <p:sldId id="359" r:id="rId4"/>
    <p:sldId id="643" r:id="rId5"/>
    <p:sldId id="606" r:id="rId6"/>
    <p:sldId id="854" r:id="rId7"/>
    <p:sldId id="855" r:id="rId8"/>
    <p:sldId id="856" r:id="rId9"/>
    <p:sldId id="857" r:id="rId10"/>
    <p:sldId id="882" r:id="rId11"/>
    <p:sldId id="883" r:id="rId12"/>
    <p:sldId id="892" r:id="rId13"/>
    <p:sldId id="893" r:id="rId14"/>
    <p:sldId id="824" r:id="rId15"/>
    <p:sldId id="800" r:id="rId16"/>
    <p:sldId id="884" r:id="rId17"/>
    <p:sldId id="885" r:id="rId18"/>
    <p:sldId id="886" r:id="rId19"/>
    <p:sldId id="888" r:id="rId20"/>
    <p:sldId id="801" r:id="rId21"/>
    <p:sldId id="887" r:id="rId22"/>
    <p:sldId id="889" r:id="rId23"/>
    <p:sldId id="890" r:id="rId24"/>
    <p:sldId id="831" r:id="rId25"/>
    <p:sldId id="891" r:id="rId26"/>
    <p:sldId id="734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8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B05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3" autoAdjust="0"/>
    <p:restoredTop sz="96454" autoAdjust="0"/>
  </p:normalViewPr>
  <p:slideViewPr>
    <p:cSldViewPr snapToGrid="0" snapToObjects="1">
      <p:cViewPr varScale="1">
        <p:scale>
          <a:sx n="129" d="100"/>
          <a:sy n="129" d="100"/>
        </p:scale>
        <p:origin x="60" y="228"/>
      </p:cViewPr>
      <p:guideLst>
        <p:guide orient="horz" pos="1620"/>
        <p:guide pos="8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6637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204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25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833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008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404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4DCEB-0D6A-44FE-A691-8FA0FC90C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F713E-20DD-49A3-ACE2-C98A0AD96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4DCEB-0D6A-44FE-A691-8FA0FC90C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F713E-20DD-49A3-ACE2-C98A0AD96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15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4DCEB-0D6A-44FE-A691-8FA0FC90C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F713E-20DD-49A3-ACE2-C98A0AD96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431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4DCEB-0D6A-44FE-A691-8FA0FC90C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F713E-20DD-49A3-ACE2-C98A0AD96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54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43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13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529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960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6218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241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9572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5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665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01775F4-3793-4D76-B724-6621670C5F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C1B3E40-D559-473B-9105-4DC8002641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9D10ADB-1A4B-4343-9B3C-E15B61B386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6864BAE-0B8C-498C-9DD5-B8F57C795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080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521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70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187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794991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Autofit/>
          </a:bodyPr>
          <a:lstStyle>
            <a:lvl1pPr>
              <a:defRPr sz="2000" baseline="0">
                <a:latin typeface="Open Sans" panose="020B0606030504020204" pitchFamily="34" charset="0"/>
              </a:defRPr>
            </a:lvl1pPr>
            <a:lvl2pPr>
              <a:defRPr sz="1800" baseline="0">
                <a:latin typeface="Open Sans" panose="020B0606030504020204" pitchFamily="34" charset="0"/>
              </a:defRPr>
            </a:lvl2pPr>
            <a:lvl3pPr>
              <a:defRPr sz="1600" baseline="0">
                <a:latin typeface="Open Sans" panose="020B0606030504020204" pitchFamily="34" charset="0"/>
              </a:defRPr>
            </a:lvl3pPr>
            <a:lvl4pPr>
              <a:defRPr sz="1600" baseline="0">
                <a:latin typeface="Open Sans" panose="020B0606030504020204" pitchFamily="34" charset="0"/>
              </a:defRPr>
            </a:lvl4pPr>
            <a:lvl5pPr>
              <a:defRPr sz="16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772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437914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8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Getting Started with NumPy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237" y="1281769"/>
            <a:ext cx="6233685" cy="2642837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Setting the scene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NumPy arrays 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Manipulating array elements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Manipulating array shape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altLang="en-US" dirty="0"/>
              <a:t>Techniques for Creating NumPy Arrays (2 of 2)</a:t>
            </a:r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/>
          <a:lstStyle/>
          <a:p>
            <a:r>
              <a:rPr lang="en-GB" altLang="en-US" dirty="0"/>
              <a:t>You can also create random arrays, which can be handy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345918"/>
            <a:ext cx="7141944" cy="142394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Create 10 random values in range [0.0, 1.0).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np.random.random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(10)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10 normally-distributed random values.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np.random.normal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(5, 2, 10)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10 random integers in range [0, 101).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c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np.random.randint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(0, 101, 10)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B957A-9FFE-4BFE-8C03-2796A6A5384F}"/>
              </a:ext>
            </a:extLst>
          </p:cNvPr>
          <p:cNvSpPr txBox="1"/>
          <p:nvPr/>
        </p:nvSpPr>
        <p:spPr>
          <a:xfrm flipH="1">
            <a:off x="6092687" y="2507964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Ex03-CreateRandomArrays.py</a:t>
            </a:r>
          </a:p>
        </p:txBody>
      </p:sp>
    </p:spTree>
    <p:extLst>
      <p:ext uri="{BB962C8B-B14F-4D97-AF65-F5344CB8AC3E}">
        <p14:creationId xmlns:p14="http://schemas.microsoft.com/office/powerpoint/2010/main" val="2970699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Reading CSV Data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/>
          <a:lstStyle/>
          <a:p>
            <a:r>
              <a:rPr lang="en-GB" altLang="en-US" dirty="0"/>
              <a:t>A common requirement is to read data from a CSV file</a:t>
            </a:r>
          </a:p>
          <a:p>
            <a:pPr lvl="1"/>
            <a:r>
              <a:rPr lang="en-GB" altLang="en-US" dirty="0"/>
              <a:t>The easiest way is via the Pandas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dirty="0"/>
              <a:t> function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Pandas reads values into a multi-column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altLang="en-US" dirty="0"/>
              <a:t>You can then extract a column into a NumPy array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r>
              <a:rPr lang="en-GB" altLang="en-US" dirty="0"/>
              <a:t>We'll discuss Pandas in detail later 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E8ED55-86F6-4E3C-8341-1939789F0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347677"/>
            <a:ext cx="7141944" cy="159322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import </a:t>
            </a:r>
            <a:r>
              <a:rPr lang="en-GB" sz="1100" dirty="0" err="1">
                <a:latin typeface="Courier New" panose="02070309020205020404" pitchFamily="49" charset="0"/>
              </a:rPr>
              <a:t>numpy</a:t>
            </a:r>
            <a:r>
              <a:rPr lang="en-GB" sz="1100" dirty="0">
                <a:latin typeface="Courier New" panose="02070309020205020404" pitchFamily="49" charset="0"/>
              </a:rPr>
              <a:t> as np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import pandas as pd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Read a csv file, get a Pandas </a:t>
            </a:r>
            <a:r>
              <a:rPr lang="en-GB" sz="1100" dirty="0" err="1">
                <a:latin typeface="Courier New" panose="02070309020205020404" pitchFamily="49" charset="0"/>
              </a:rPr>
              <a:t>DataFrame</a:t>
            </a:r>
            <a:r>
              <a:rPr lang="en-GB" sz="1100" dirty="0">
                <a:latin typeface="Courier New" panose="02070309020205020404" pitchFamily="49" charset="0"/>
              </a:rPr>
              <a:t> back.</a:t>
            </a: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dataframe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pd.read_csv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('WorldCupWinners.csv')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Get the 'Team' column.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teams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np.array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dataframe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['Team'])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print(teams)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3C3490-44D0-40E9-807F-0BF176D438D9}"/>
              </a:ext>
            </a:extLst>
          </p:cNvPr>
          <p:cNvSpPr txBox="1"/>
          <p:nvPr/>
        </p:nvSpPr>
        <p:spPr>
          <a:xfrm flipH="1">
            <a:off x="6092687" y="3679293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Ex04-ReadFromCsv.py</a:t>
            </a:r>
          </a:p>
        </p:txBody>
      </p:sp>
    </p:spTree>
    <p:extLst>
      <p:ext uri="{BB962C8B-B14F-4D97-AF65-F5344CB8AC3E}">
        <p14:creationId xmlns:p14="http://schemas.microsoft.com/office/powerpoint/2010/main" val="738731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Visualizing Data (1 of 2)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/>
          <a:lstStyle/>
          <a:p>
            <a:r>
              <a:rPr lang="en-GB" altLang="en-US" dirty="0"/>
              <a:t>Visualization is an important aid to help you understand the shape and meaning of data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You can use the </a:t>
            </a:r>
            <a:r>
              <a:rPr lang="en-GB" altLang="en-US" dirty="0" err="1"/>
              <a:t>MatPlotLib</a:t>
            </a:r>
            <a:r>
              <a:rPr lang="en-GB" altLang="en-US" dirty="0"/>
              <a:t> library to visualize data in lots of different ways</a:t>
            </a:r>
          </a:p>
          <a:p>
            <a:pPr lvl="1"/>
            <a:r>
              <a:rPr lang="en-GB" altLang="en-US" dirty="0"/>
              <a:t>Line graphs</a:t>
            </a:r>
          </a:p>
          <a:p>
            <a:pPr lvl="1"/>
            <a:r>
              <a:rPr lang="en-GB" altLang="en-US" dirty="0"/>
              <a:t>Scatter graphs</a:t>
            </a:r>
          </a:p>
          <a:p>
            <a:pPr lvl="1"/>
            <a:r>
              <a:rPr lang="en-GB" altLang="en-US" dirty="0"/>
              <a:t>Bar-charts</a:t>
            </a:r>
          </a:p>
          <a:p>
            <a:pPr lvl="1"/>
            <a:r>
              <a:rPr lang="en-GB" altLang="en-US" dirty="0"/>
              <a:t>Pie-charts</a:t>
            </a:r>
          </a:p>
          <a:p>
            <a:pPr lvl="1"/>
            <a:r>
              <a:rPr lang="en-GB" altLang="en-US" dirty="0"/>
              <a:t>Histograms</a:t>
            </a:r>
          </a:p>
          <a:p>
            <a:pPr lvl="1"/>
            <a:r>
              <a:rPr lang="en-GB" alt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300080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Visualizing Data (2 of 2)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/>
          <a:lstStyle/>
          <a:p>
            <a:r>
              <a:rPr lang="en-GB" altLang="en-US" dirty="0"/>
              <a:t>Here's a simple example of how to visualize data using </a:t>
            </a:r>
            <a:r>
              <a:rPr lang="en-GB" altLang="en-US" dirty="0" err="1"/>
              <a:t>MatPlotLib</a:t>
            </a:r>
            <a:r>
              <a:rPr lang="en-GB" altLang="en-US" dirty="0"/>
              <a:t> - we'll see more plotting features later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16E6D3-40BC-47E8-9833-2F706FAA6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663734"/>
            <a:ext cx="7141944" cy="159322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import </a:t>
            </a:r>
            <a:r>
              <a:rPr lang="en-GB" sz="1100" dirty="0" err="1">
                <a:latin typeface="Courier New" panose="02070309020205020404" pitchFamily="49" charset="0"/>
              </a:rPr>
              <a:t>numpy</a:t>
            </a:r>
            <a:r>
              <a:rPr lang="en-GB" sz="1100" dirty="0">
                <a:latin typeface="Courier New" panose="02070309020205020404" pitchFamily="49" charset="0"/>
              </a:rPr>
              <a:t> as np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matplotlib.pyplot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as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plt</a:t>
            </a:r>
            <a:endParaRPr lang="en-GB" sz="11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data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([1, 19, 76, 45, 34, 42, 30, 5, 77, 54, 89])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plt.xlabel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('Element in array')</a:t>
            </a: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plt.ylabel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('Value')</a:t>
            </a: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plt.plot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</a:t>
            </a: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plt.show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1E6F8-75E0-4CD1-A6C5-9B8AA6C25478}"/>
              </a:ext>
            </a:extLst>
          </p:cNvPr>
          <p:cNvSpPr txBox="1"/>
          <p:nvPr/>
        </p:nvSpPr>
        <p:spPr>
          <a:xfrm flipH="1">
            <a:off x="6096481" y="1670768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Ex05-VisualizeData.py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3ECF76-57B5-4927-8117-38722EBD0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563" y="2731853"/>
            <a:ext cx="2547516" cy="216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89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3:  Manipulating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>
            <a:normAutofit/>
          </a:bodyPr>
          <a:lstStyle/>
          <a:p>
            <a:r>
              <a:rPr lang="en-GB" dirty="0"/>
              <a:t>Indexing into an array</a:t>
            </a:r>
          </a:p>
          <a:p>
            <a:r>
              <a:rPr lang="en-GB" dirty="0"/>
              <a:t>Slicing an array</a:t>
            </a:r>
          </a:p>
          <a:p>
            <a:r>
              <a:rPr lang="en-GB" dirty="0"/>
              <a:t>Accessing a specific column or row</a:t>
            </a:r>
          </a:p>
          <a:p>
            <a:r>
              <a:rPr lang="en-GB" dirty="0"/>
              <a:t>Aside: Views vs. copies</a:t>
            </a:r>
          </a:p>
        </p:txBody>
      </p:sp>
    </p:spTree>
    <p:extLst>
      <p:ext uri="{BB962C8B-B14F-4D97-AF65-F5344CB8AC3E}">
        <p14:creationId xmlns:p14="http://schemas.microsoft.com/office/powerpoint/2010/main" val="3176499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Indexing into an Array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/>
          <a:lstStyle/>
          <a:p>
            <a:r>
              <a:rPr lang="en-GB" altLang="en-US" dirty="0"/>
              <a:t>Indexing into a NumPy array is quite intuitive: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827151-6A73-4070-80D1-7CD02C882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351594"/>
            <a:ext cx="7141944" cy="294744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Create a 1D array, index into it, and modify elements.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([0, 10, 20, 30, 40, 50, 60, 70])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print(a)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a[1]</a:t>
            </a:r>
            <a:r>
              <a:rPr lang="en-GB" sz="1100" dirty="0">
                <a:latin typeface="Courier New" panose="02070309020205020404" pitchFamily="49" charset="0"/>
              </a:rPr>
              <a:t>)        # 10 (zero-based index starts from front)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a[-1]</a:t>
            </a:r>
            <a:r>
              <a:rPr lang="en-GB" sz="1100" dirty="0">
                <a:latin typeface="Courier New" panose="02070309020205020404" pitchFamily="49" charset="0"/>
              </a:rPr>
              <a:t>)       # 70 (negative-based index starts from end)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a[1] = 111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print(a)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 2D array, index into it, and modify elements.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b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([[0, 10, 20, 40], [50, 60, 70, 80]])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print(b)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b[0, 1]</a:t>
            </a:r>
            <a:r>
              <a:rPr lang="en-GB" sz="1100" dirty="0">
                <a:latin typeface="Courier New" panose="02070309020205020404" pitchFamily="49" charset="0"/>
              </a:rPr>
              <a:t>)     # 10 (the syntax [</a:t>
            </a:r>
            <a:r>
              <a:rPr lang="en-GB" sz="1100" dirty="0" err="1">
                <a:latin typeface="Courier New" panose="02070309020205020404" pitchFamily="49" charset="0"/>
              </a:rPr>
              <a:t>r,c</a:t>
            </a:r>
            <a:r>
              <a:rPr lang="en-GB" sz="1100" dirty="0">
                <a:latin typeface="Courier New" panose="02070309020205020404" pitchFamily="49" charset="0"/>
              </a:rPr>
              <a:t>] indexes into 2D array, etc.)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b[0, -1]</a:t>
            </a:r>
            <a:r>
              <a:rPr lang="en-GB" sz="1100" dirty="0">
                <a:latin typeface="Courier New" panose="02070309020205020404" pitchFamily="49" charset="0"/>
              </a:rPr>
              <a:t>)    # 40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b[-1, 1]</a:t>
            </a:r>
            <a:r>
              <a:rPr lang="en-GB" sz="1100" dirty="0">
                <a:latin typeface="Courier New" panose="02070309020205020404" pitchFamily="49" charset="0"/>
              </a:rPr>
              <a:t>)    # 60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b[-1, -1]</a:t>
            </a:r>
            <a:r>
              <a:rPr lang="en-GB" sz="1100" dirty="0">
                <a:latin typeface="Courier New" panose="02070309020205020404" pitchFamily="49" charset="0"/>
              </a:rPr>
              <a:t>)   # 80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b[0, 1] = 111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EBD0B-2EE5-45EF-A2DF-BF573A38A300}"/>
              </a:ext>
            </a:extLst>
          </p:cNvPr>
          <p:cNvSpPr txBox="1"/>
          <p:nvPr/>
        </p:nvSpPr>
        <p:spPr>
          <a:xfrm flipH="1">
            <a:off x="6092687" y="4037764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Ex06-IndexIntoArrays.py</a:t>
            </a:r>
          </a:p>
        </p:txBody>
      </p:sp>
    </p:spTree>
    <p:extLst>
      <p:ext uri="{BB962C8B-B14F-4D97-AF65-F5344CB8AC3E}">
        <p14:creationId xmlns:p14="http://schemas.microsoft.com/office/powerpoint/2010/main" val="1760932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Slicing an Array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/>
          <a:lstStyle/>
          <a:p>
            <a:r>
              <a:rPr lang="en-GB" altLang="en-US" dirty="0"/>
              <a:t>You can slice into an array using a [</a:t>
            </a:r>
            <a:r>
              <a:rPr lang="en-GB" altLang="en-US" dirty="0" err="1"/>
              <a:t>start:stop:step</a:t>
            </a:r>
            <a:r>
              <a:rPr lang="en-GB" altLang="en-US" dirty="0"/>
              <a:t>] index</a:t>
            </a:r>
          </a:p>
          <a:p>
            <a:pPr lvl="1">
              <a:tabLst>
                <a:tab pos="1525588" algn="l"/>
              </a:tabLst>
            </a:pPr>
            <a:r>
              <a:rPr lang="en-GB" altLang="en-US" dirty="0"/>
              <a:t>start	Default start is 0</a:t>
            </a:r>
          </a:p>
          <a:p>
            <a:pPr lvl="1">
              <a:tabLst>
                <a:tab pos="1525588" algn="l"/>
              </a:tabLst>
            </a:pPr>
            <a:r>
              <a:rPr lang="en-GB" altLang="en-US" dirty="0"/>
              <a:t>stop	Default stop is the size of the dimension</a:t>
            </a:r>
          </a:p>
          <a:p>
            <a:pPr lvl="1">
              <a:tabLst>
                <a:tab pos="1525588" algn="l"/>
              </a:tabLst>
            </a:pPr>
            <a:r>
              <a:rPr lang="en-GB" altLang="en-US" dirty="0"/>
              <a:t>step	Default step is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827151-6A73-4070-80D1-7CD02C882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338626"/>
            <a:ext cx="7141944" cy="243961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Create a 1D array, and get various slices.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([0, 10, 20, 30, 40, 50, 60, 70, 80])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a[3:]</a:t>
            </a:r>
            <a:r>
              <a:rPr lang="en-GB" sz="1100" dirty="0">
                <a:latin typeface="Courier New" panose="02070309020205020404" pitchFamily="49" charset="0"/>
              </a:rPr>
              <a:t>)         # [30 40 50 60 70 80]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a[:3]</a:t>
            </a:r>
            <a:r>
              <a:rPr lang="en-GB" sz="1100" dirty="0">
                <a:latin typeface="Courier New" panose="02070309020205020404" pitchFamily="49" charset="0"/>
              </a:rPr>
              <a:t>)         # [ 0 10 20]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a[3:7]</a:t>
            </a:r>
            <a:r>
              <a:rPr lang="en-GB" sz="1100" dirty="0">
                <a:latin typeface="Courier New" panose="02070309020205020404" pitchFamily="49" charset="0"/>
              </a:rPr>
              <a:t>)        # [30 40 50 60]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a[3:7:2]</a:t>
            </a:r>
            <a:r>
              <a:rPr lang="en-GB" sz="1100" dirty="0">
                <a:latin typeface="Courier New" panose="02070309020205020404" pitchFamily="49" charset="0"/>
              </a:rPr>
              <a:t>)      # [30 50]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a[3::2]</a:t>
            </a:r>
            <a:r>
              <a:rPr lang="en-GB" sz="1100" dirty="0">
                <a:latin typeface="Courier New" panose="02070309020205020404" pitchFamily="49" charset="0"/>
              </a:rPr>
              <a:t>)       # [30 50 70]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a[::2]</a:t>
            </a:r>
            <a:r>
              <a:rPr lang="en-GB" sz="1100" dirty="0">
                <a:latin typeface="Courier New" panose="02070309020205020404" pitchFamily="49" charset="0"/>
              </a:rPr>
              <a:t>)        # [ 0 20 40 60 80]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 2D array, and get various slices in each dimension.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b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([[0, 10, 20], [30, 40, 50], [60, 70, 80]])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b[1:, 1:]</a:t>
            </a:r>
            <a:r>
              <a:rPr lang="en-GB" sz="1100" dirty="0">
                <a:latin typeface="Courier New" panose="02070309020205020404" pitchFamily="49" charset="0"/>
              </a:rPr>
              <a:t>)     # [ [40 50] [70 80] 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b[:2, :2]</a:t>
            </a:r>
            <a:r>
              <a:rPr lang="en-GB" sz="1100" dirty="0">
                <a:latin typeface="Courier New" panose="02070309020205020404" pitchFamily="49" charset="0"/>
              </a:rPr>
              <a:t>)     # [ [ 0 10] [30 40] 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b[::2, ::2]</a:t>
            </a:r>
            <a:r>
              <a:rPr lang="en-GB" sz="1100" dirty="0">
                <a:latin typeface="Courier New" panose="02070309020205020404" pitchFamily="49" charset="0"/>
              </a:rPr>
              <a:t>)   # [ [ 0 20] [60 80] 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EBD0B-2EE5-45EF-A2DF-BF573A38A300}"/>
              </a:ext>
            </a:extLst>
          </p:cNvPr>
          <p:cNvSpPr txBox="1"/>
          <p:nvPr/>
        </p:nvSpPr>
        <p:spPr>
          <a:xfrm flipH="1">
            <a:off x="6092687" y="4515165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Ex07-SliceArrays.py</a:t>
            </a:r>
          </a:p>
        </p:txBody>
      </p:sp>
    </p:spTree>
    <p:extLst>
      <p:ext uri="{BB962C8B-B14F-4D97-AF65-F5344CB8AC3E}">
        <p14:creationId xmlns:p14="http://schemas.microsoft.com/office/powerpoint/2010/main" val="3876889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Accessing a Specific Column or Row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9782" y="923925"/>
            <a:ext cx="7916862" cy="3743325"/>
          </a:xfrm>
        </p:spPr>
        <p:txBody>
          <a:bodyPr/>
          <a:lstStyle/>
          <a:p>
            <a:r>
              <a:rPr lang="en-GB" altLang="en-US" dirty="0"/>
              <a:t>To get a specific column or row in a multidimension array:</a:t>
            </a:r>
          </a:p>
          <a:p>
            <a:pPr lvl="1"/>
            <a:r>
              <a:rPr lang="en-GB" altLang="en-US" dirty="0"/>
              <a:t>Use an empty slice to skip a dimension</a:t>
            </a:r>
          </a:p>
          <a:p>
            <a:pPr lvl="1"/>
            <a:r>
              <a:rPr lang="en-GB" altLang="en-US" dirty="0"/>
              <a:t>E.g. in a 2D array,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[:,1]</a:t>
            </a:r>
            <a:r>
              <a:rPr lang="en-GB" altLang="en-US" dirty="0"/>
              <a:t> gets column 1</a:t>
            </a:r>
          </a:p>
          <a:p>
            <a:pPr lvl="1"/>
            <a:r>
              <a:rPr lang="en-GB" altLang="en-US" dirty="0"/>
              <a:t>E.g. in a 2D array,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[1,:]</a:t>
            </a:r>
            <a:r>
              <a:rPr lang="en-GB" altLang="en-US" dirty="0"/>
              <a:t> gets row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827151-6A73-4070-80D1-7CD02C882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321117"/>
            <a:ext cx="7141944" cy="277816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([[0, 10, 20], [30, 40, 50], [60, 70, 80]])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To access a specific column...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a[:, 0]</a:t>
            </a:r>
            <a:r>
              <a:rPr lang="en-GB" sz="1100" dirty="0">
                <a:latin typeface="Courier New" panose="02070309020205020404" pitchFamily="49" charset="0"/>
              </a:rPr>
              <a:t>)   # [ 0 30 60]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a[:, 1]</a:t>
            </a:r>
            <a:r>
              <a:rPr lang="en-GB" sz="1100" dirty="0">
                <a:latin typeface="Courier New" panose="02070309020205020404" pitchFamily="49" charset="0"/>
              </a:rPr>
              <a:t>)   # [10 40 70]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a[:, 2]</a:t>
            </a:r>
            <a:r>
              <a:rPr lang="en-GB" sz="1100" dirty="0">
                <a:latin typeface="Courier New" panose="02070309020205020404" pitchFamily="49" charset="0"/>
              </a:rPr>
              <a:t>)   # [20 50 80]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To access a specific row...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a[0, :]</a:t>
            </a:r>
            <a:r>
              <a:rPr lang="en-GB" sz="1100" dirty="0">
                <a:latin typeface="Courier New" panose="02070309020205020404" pitchFamily="49" charset="0"/>
              </a:rPr>
              <a:t>)   # [ 0 10 20]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a[1, :]</a:t>
            </a:r>
            <a:r>
              <a:rPr lang="en-GB" sz="1100" dirty="0">
                <a:latin typeface="Courier New" panose="02070309020205020404" pitchFamily="49" charset="0"/>
              </a:rPr>
              <a:t>)   # [30 40 50]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a[2, :]</a:t>
            </a:r>
            <a:r>
              <a:rPr lang="en-GB" sz="1100" dirty="0">
                <a:latin typeface="Courier New" panose="02070309020205020404" pitchFamily="49" charset="0"/>
              </a:rPr>
              <a:t>)   # [60 70 80]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To access a specific row, simpler syntax...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a[0]</a:t>
            </a:r>
            <a:r>
              <a:rPr lang="en-GB" sz="1100" dirty="0">
                <a:latin typeface="Courier New" panose="02070309020205020404" pitchFamily="49" charset="0"/>
              </a:rPr>
              <a:t>)      # [ 0 10 20]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a[1]</a:t>
            </a:r>
            <a:r>
              <a:rPr lang="en-GB" sz="1100" dirty="0">
                <a:latin typeface="Courier New" panose="02070309020205020404" pitchFamily="49" charset="0"/>
              </a:rPr>
              <a:t>)      # [30 40 50]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a[2]</a:t>
            </a:r>
            <a:r>
              <a:rPr lang="en-GB" sz="1100" dirty="0">
                <a:latin typeface="Courier New" panose="02070309020205020404" pitchFamily="49" charset="0"/>
              </a:rPr>
              <a:t>)      # [60 70 80]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EBD0B-2EE5-45EF-A2DF-BF573A38A300}"/>
              </a:ext>
            </a:extLst>
          </p:cNvPr>
          <p:cNvSpPr txBox="1"/>
          <p:nvPr/>
        </p:nvSpPr>
        <p:spPr>
          <a:xfrm flipH="1">
            <a:off x="6126660" y="4837673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Ex08-AccessColumnOrRow.py</a:t>
            </a:r>
          </a:p>
        </p:txBody>
      </p:sp>
    </p:spTree>
    <p:extLst>
      <p:ext uri="{BB962C8B-B14F-4D97-AF65-F5344CB8AC3E}">
        <p14:creationId xmlns:p14="http://schemas.microsoft.com/office/powerpoint/2010/main" val="3418408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Aside: Views vs. Copies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/>
          <a:lstStyle/>
          <a:p>
            <a:r>
              <a:rPr lang="en-GB" altLang="en-US" dirty="0"/>
              <a:t>When you get an array slice/row/column, you get a data </a:t>
            </a:r>
            <a:r>
              <a:rPr lang="en-GB" altLang="en-US" i="1" dirty="0"/>
              <a:t>view</a:t>
            </a:r>
            <a:r>
              <a:rPr lang="en-GB" altLang="en-US" dirty="0"/>
              <a:t> </a:t>
            </a:r>
          </a:p>
          <a:p>
            <a:pPr lvl="1"/>
            <a:r>
              <a:rPr lang="en-GB" altLang="en-US" dirty="0"/>
              <a:t>If you make any changes, it will change the actual data 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If you want to get a data </a:t>
            </a:r>
            <a:r>
              <a:rPr lang="en-GB" altLang="en-US" i="1" dirty="0"/>
              <a:t>copy</a:t>
            </a:r>
            <a:r>
              <a:rPr lang="en-GB" altLang="en-US" dirty="0"/>
              <a:t>:</a:t>
            </a:r>
          </a:p>
          <a:p>
            <a:pPr lvl="1"/>
            <a:r>
              <a:rPr lang="en-GB" altLang="en-US" dirty="0"/>
              <a:t>Call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copy()</a:t>
            </a:r>
            <a:r>
              <a:rPr lang="en-GB" altLang="en-US" dirty="0"/>
              <a:t> on the slice/row/column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827151-6A73-4070-80D1-7CD02C882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701765"/>
            <a:ext cx="7141944" cy="227033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Demonstrate views.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([[0, 10, 20], [30, 40, 50], [60, 70, 80]])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col0View = a[:, 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col0View[2] = 600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print(col0View)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print(a)   # [[ 0  10  20] [ 30  40  50] [600  70  80]]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Demonstrate copies.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b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([[0, 10, 20], [30, 40, 50], [60, 70, 80]])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col0Copy = b[:, 0].copy()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col0Copy[2] = 600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print(col0Copy)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print(b)   # [[ 0  10  20] [ 30  40  50] [60  70  80]]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EBD0B-2EE5-45EF-A2DF-BF573A38A300}"/>
              </a:ext>
            </a:extLst>
          </p:cNvPr>
          <p:cNvSpPr txBox="1"/>
          <p:nvPr/>
        </p:nvSpPr>
        <p:spPr>
          <a:xfrm flipH="1">
            <a:off x="6092510" y="4705190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Ex09-ViewsVsCopies.py</a:t>
            </a:r>
          </a:p>
        </p:txBody>
      </p:sp>
    </p:spTree>
    <p:extLst>
      <p:ext uri="{BB962C8B-B14F-4D97-AF65-F5344CB8AC3E}">
        <p14:creationId xmlns:p14="http://schemas.microsoft.com/office/powerpoint/2010/main" val="3137273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4:  Manipulating Array 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>
            <a:normAutofit/>
          </a:bodyPr>
          <a:lstStyle/>
          <a:p>
            <a:r>
              <a:rPr lang="en-GB" dirty="0"/>
              <a:t>Reshaping an array</a:t>
            </a:r>
          </a:p>
          <a:p>
            <a:r>
              <a:rPr lang="en-GB" dirty="0"/>
              <a:t>Creating new axes</a:t>
            </a:r>
          </a:p>
          <a:p>
            <a:r>
              <a:rPr lang="en-GB" dirty="0"/>
              <a:t>Concatenating arrays</a:t>
            </a:r>
          </a:p>
          <a:p>
            <a:r>
              <a:rPr lang="en-GB" dirty="0"/>
              <a:t>Stacking arrays vertically or horizontally</a:t>
            </a:r>
          </a:p>
          <a:p>
            <a:r>
              <a:rPr lang="en-GB" dirty="0"/>
              <a:t>Splitting an array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54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1</a:t>
            </a:r>
            <a:r>
              <a:rPr lang="en-GB"/>
              <a:t>:  Setting </a:t>
            </a:r>
            <a:r>
              <a:rPr lang="en-GB" dirty="0"/>
              <a:t>the Scene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Python libraries for data science</a:t>
            </a:r>
          </a:p>
          <a:p>
            <a:r>
              <a:rPr lang="en-GB" dirty="0"/>
              <a:t>Getting the data science libraries</a:t>
            </a:r>
          </a:p>
        </p:txBody>
      </p:sp>
    </p:spTree>
    <p:extLst>
      <p:ext uri="{BB962C8B-B14F-4D97-AF65-F5344CB8AC3E}">
        <p14:creationId xmlns:p14="http://schemas.microsoft.com/office/powerpoint/2010/main" val="1197906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Reshaping an Array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/>
          <a:lstStyle/>
          <a:p>
            <a:r>
              <a:rPr lang="en-GB" altLang="en-US" dirty="0"/>
              <a:t>Reshaping is a common way to create a multi-dim array</a:t>
            </a:r>
          </a:p>
          <a:p>
            <a:pPr lvl="1"/>
            <a:r>
              <a:rPr lang="en-GB" altLang="en-US" dirty="0"/>
              <a:t>Create a 1D array initially (typically)</a:t>
            </a:r>
          </a:p>
          <a:p>
            <a:pPr lvl="1"/>
            <a:r>
              <a:rPr lang="en-GB" altLang="en-US" dirty="0"/>
              <a:t>Reshape it to a multi-dim array (must be compatible shape)</a:t>
            </a:r>
          </a:p>
          <a:p>
            <a:pPr lvl="1"/>
            <a:r>
              <a:rPr lang="en-GB" altLang="en-US" dirty="0"/>
              <a:t>The multi-dim array is a view onto the original 1D array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321703"/>
            <a:ext cx="7141944" cy="243961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Create 1D array initially, for simplicity.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np.arange</a:t>
            </a:r>
            <a:r>
              <a:rPr lang="en-GB" sz="1100" dirty="0">
                <a:latin typeface="Courier New" panose="02070309020205020404" pitchFamily="49" charset="0"/>
              </a:rPr>
              <a:t>(9)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print(a)               # [0 1 2 3 4 5 6 7 8]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</a:rPr>
              <a:t>a.shape</a:t>
            </a:r>
            <a:r>
              <a:rPr lang="en-GB" sz="1100" dirty="0">
                <a:latin typeface="Courier New" panose="02070309020205020404" pitchFamily="49" charset="0"/>
              </a:rPr>
              <a:t>)         # (9,)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Reshape as 2D array (view on a).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a.reshape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((3,3))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print(b)               # [[0 1 2] [3 4 5] [6 7 8]]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</a:rPr>
              <a:t>b.shape</a:t>
            </a:r>
            <a:r>
              <a:rPr lang="en-GB" sz="1100" dirty="0">
                <a:latin typeface="Courier New" panose="02070309020205020404" pitchFamily="49" charset="0"/>
              </a:rPr>
              <a:t>)         # (3, 3)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Changing items in b will change values in underlying a.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b[0,0] = 99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print(a)               # [99  1  2  3  4  5  6  7  8]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print(b)               # [[99  1  2] [ 3  4  5] [ 6  7  8]]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C0117-26F0-4EA9-8FC5-9F1E30E56C80}"/>
              </a:ext>
            </a:extLst>
          </p:cNvPr>
          <p:cNvSpPr txBox="1"/>
          <p:nvPr/>
        </p:nvSpPr>
        <p:spPr>
          <a:xfrm flipH="1">
            <a:off x="6107690" y="4499705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Ex10-ReshapeArray.py</a:t>
            </a:r>
          </a:p>
        </p:txBody>
      </p:sp>
    </p:spTree>
    <p:extLst>
      <p:ext uri="{BB962C8B-B14F-4D97-AF65-F5344CB8AC3E}">
        <p14:creationId xmlns:p14="http://schemas.microsoft.com/office/powerpoint/2010/main" val="1200920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Creating New Axes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/>
          <a:lstStyle/>
          <a:p>
            <a:r>
              <a:rPr lang="en-GB" altLang="en-US" dirty="0"/>
              <a:t>Another useful technique is create new axes for an array</a:t>
            </a:r>
          </a:p>
          <a:p>
            <a:pPr lvl="1"/>
            <a:r>
              <a:rPr lang="en-GB" altLang="en-US" dirty="0"/>
              <a:t>Create a 1D array initially (typically)</a:t>
            </a:r>
          </a:p>
          <a:p>
            <a:pPr lvl="1"/>
            <a:r>
              <a:rPr lang="en-GB" altLang="en-US" dirty="0"/>
              <a:t>Create a new column or row, using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np.newaxis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035230"/>
            <a:ext cx="7141944" cy="243961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Create 1D array initially, for simplicity.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np.arange</a:t>
            </a:r>
            <a:r>
              <a:rPr lang="en-GB" sz="1100" dirty="0">
                <a:latin typeface="Courier New" panose="02070309020205020404" pitchFamily="49" charset="0"/>
              </a:rPr>
              <a:t>(5)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print(a)               # [0 1 2 3 4]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</a:rPr>
              <a:t>a.shape</a:t>
            </a:r>
            <a:r>
              <a:rPr lang="en-GB" sz="1100" dirty="0">
                <a:latin typeface="Courier New" panose="02070309020205020404" pitchFamily="49" charset="0"/>
              </a:rPr>
              <a:t>)         # (5,)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2D array with 1 row, 5 columns.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 = a[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np.newaxis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, :]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print(b)               # [[0 1 2 3 4]]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</a:rPr>
              <a:t>b.shape</a:t>
            </a:r>
            <a:r>
              <a:rPr lang="en-GB" sz="1100" dirty="0">
                <a:latin typeface="Courier New" panose="02070309020205020404" pitchFamily="49" charset="0"/>
              </a:rPr>
              <a:t>)         # (1, 5)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2D array with 5 rows, 1 column.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c = a[:,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np.newaxis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]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print(c)               # [[0] [1] [2] [3] [4]]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</a:rPr>
              <a:t>c.shape</a:t>
            </a:r>
            <a:r>
              <a:rPr lang="en-GB" sz="1100" dirty="0">
                <a:latin typeface="Courier New" panose="02070309020205020404" pitchFamily="49" charset="0"/>
              </a:rPr>
              <a:t>)         # (5, 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C0117-26F0-4EA9-8FC5-9F1E30E56C80}"/>
              </a:ext>
            </a:extLst>
          </p:cNvPr>
          <p:cNvSpPr txBox="1"/>
          <p:nvPr/>
        </p:nvSpPr>
        <p:spPr>
          <a:xfrm flipH="1">
            <a:off x="6092687" y="4211772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Ex11-NewAxis.py</a:t>
            </a:r>
          </a:p>
        </p:txBody>
      </p:sp>
    </p:spTree>
    <p:extLst>
      <p:ext uri="{BB962C8B-B14F-4D97-AF65-F5344CB8AC3E}">
        <p14:creationId xmlns:p14="http://schemas.microsoft.com/office/powerpoint/2010/main" val="2480030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Concatenating Arrays (1 of 2)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/>
          <a:lstStyle/>
          <a:p>
            <a:r>
              <a:rPr lang="en-GB" altLang="en-US" dirty="0"/>
              <a:t>You can concatenate same-size arrays together</a:t>
            </a:r>
          </a:p>
          <a:p>
            <a:pPr lvl="1"/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np.concatenate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dirty="0"/>
              <a:t> - you can specify the axis to concatenate on 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Here's a simple example that concatenates 1D arrays</a:t>
            </a:r>
          </a:p>
          <a:p>
            <a:pPr lvl="1"/>
            <a:endParaRPr lang="en-GB" altLang="en-US" dirty="0"/>
          </a:p>
          <a:p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364415"/>
            <a:ext cx="7141944" cy="159322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Create some 1D arrays.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([ 0,  1])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b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([10, 11])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c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([20, 21])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Concatenate the 1D arrays.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np.concatenate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([a, b, c])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print(result)         # [0 1 10 11 20 21]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</a:rPr>
              <a:t>result.shape</a:t>
            </a:r>
            <a:r>
              <a:rPr lang="en-GB" sz="1100" dirty="0">
                <a:latin typeface="Courier New" panose="02070309020205020404" pitchFamily="49" charset="0"/>
              </a:rPr>
              <a:t>)   # (6,)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C0117-26F0-4EA9-8FC5-9F1E30E56C80}"/>
              </a:ext>
            </a:extLst>
          </p:cNvPr>
          <p:cNvSpPr txBox="1"/>
          <p:nvPr/>
        </p:nvSpPr>
        <p:spPr>
          <a:xfrm flipH="1">
            <a:off x="6100103" y="3698744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Ex12a-ConcatenateArrays.py</a:t>
            </a:r>
          </a:p>
        </p:txBody>
      </p:sp>
    </p:spTree>
    <p:extLst>
      <p:ext uri="{BB962C8B-B14F-4D97-AF65-F5344CB8AC3E}">
        <p14:creationId xmlns:p14="http://schemas.microsoft.com/office/powerpoint/2010/main" val="3037978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Concatenating Arrays (2 of 2)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/>
          <a:lstStyle/>
          <a:p>
            <a:r>
              <a:rPr lang="en-GB" altLang="en-US" dirty="0"/>
              <a:t>Here's an example that concatenates 2D arrays</a:t>
            </a:r>
          </a:p>
          <a:p>
            <a:pPr lvl="1"/>
            <a:r>
              <a:rPr lang="en-GB" altLang="en-US" dirty="0"/>
              <a:t>Note the optional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en-GB" altLang="en-US" dirty="0"/>
              <a:t> parameter (default is 0)</a:t>
            </a:r>
          </a:p>
          <a:p>
            <a:pPr lvl="1"/>
            <a:endParaRPr lang="en-GB" altLang="en-US" dirty="0"/>
          </a:p>
          <a:p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669915"/>
            <a:ext cx="7141944" cy="243961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Create some 2D arrays.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([[ 0,  1], [10, 11]])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b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([[20, 21], [30, 31]])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c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([[40, 41], [50, 51]])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Concatenate on axis 0 (this is the default, so can omit axis parameter).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result1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np.concatenate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([a, b, c], axis=0)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print(result1)         # [[0 1] [10 11] [20 21] [30 31] [40 41] [50 51]]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print(result1.shape)   # (6, 2)      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Concatenate on axis 1.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result2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np.concatenate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([a, b, c], axis=1)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print(result2)         # [[0 1 20 21 40 41] [10 11 30 31 50 51]]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print(result2.shape)   # (2, 6)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C0117-26F0-4EA9-8FC5-9F1E30E56C80}"/>
              </a:ext>
            </a:extLst>
          </p:cNvPr>
          <p:cNvSpPr txBox="1"/>
          <p:nvPr/>
        </p:nvSpPr>
        <p:spPr>
          <a:xfrm flipH="1">
            <a:off x="6205617" y="4120911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Ex12b-ConcatenateArrays.py</a:t>
            </a:r>
          </a:p>
        </p:txBody>
      </p:sp>
    </p:spTree>
    <p:extLst>
      <p:ext uri="{BB962C8B-B14F-4D97-AF65-F5344CB8AC3E}">
        <p14:creationId xmlns:p14="http://schemas.microsoft.com/office/powerpoint/2010/main" val="3725130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Stacking Arrays Vertically or Horizontally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/>
          <a:lstStyle/>
          <a:p>
            <a:r>
              <a:rPr lang="en-GB" altLang="en-US" dirty="0"/>
              <a:t>You can stack different-size arrays together</a:t>
            </a:r>
          </a:p>
          <a:p>
            <a:pPr lvl="1"/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np.vstack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 - </a:t>
            </a:r>
            <a:r>
              <a:rPr lang="en-GB" altLang="en-US" dirty="0"/>
              <a:t>stack vertically (must have same no. of cols)</a:t>
            </a:r>
          </a:p>
          <a:p>
            <a:pPr lvl="1"/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np.hstack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 - </a:t>
            </a:r>
            <a:r>
              <a:rPr lang="en-GB" altLang="en-US" dirty="0"/>
              <a:t>stack horizontally (must have same no. of rows)</a:t>
            </a:r>
          </a:p>
          <a:p>
            <a:pPr lvl="1"/>
            <a:endParaRPr lang="en-GB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A3BF8-4878-4223-81F9-C819DDE99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042272"/>
            <a:ext cx="7141944" cy="227033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Create some arrays with same number of columns (2), and stack vertically.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([10, 11])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b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([[20, 21], [30, 31]])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result1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np.vstack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([a, b])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print(result1)         # [[10 11] [20 21] [30 31]]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print(result1.shape)   # (3, 2)      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some arrays with same number of rows (2), and stack horizontally.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c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([[40, 41], [50, 51]])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([[60], [61]])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result2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np.hstack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([c, d])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print(result2)         # [[40 41 60] [50 51 61]]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print(result2.shape)   # (2, 3)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F6651-0273-4588-A32E-FD725AE5039B}"/>
              </a:ext>
            </a:extLst>
          </p:cNvPr>
          <p:cNvSpPr txBox="1"/>
          <p:nvPr/>
        </p:nvSpPr>
        <p:spPr>
          <a:xfrm flipH="1">
            <a:off x="6092687" y="4049439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Ex13-StackArrays.py</a:t>
            </a:r>
          </a:p>
        </p:txBody>
      </p:sp>
    </p:spTree>
    <p:extLst>
      <p:ext uri="{BB962C8B-B14F-4D97-AF65-F5344CB8AC3E}">
        <p14:creationId xmlns:p14="http://schemas.microsoft.com/office/powerpoint/2010/main" val="1815038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Splitting an Array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/>
          <a:lstStyle/>
          <a:p>
            <a:r>
              <a:rPr lang="en-GB" altLang="en-US" dirty="0"/>
              <a:t>You can split an array into subarrays</a:t>
            </a:r>
          </a:p>
          <a:p>
            <a:pPr lvl="1"/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np.split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dirty="0"/>
              <a:t>, 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np.vsplit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dirty="0"/>
              <a:t>, 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np.hsplit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A3BF8-4878-4223-81F9-C819DDE99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675972"/>
            <a:ext cx="7141944" cy="328599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Split a 1D array.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np.arange</a:t>
            </a:r>
            <a:r>
              <a:rPr lang="en-GB" sz="1100" dirty="0">
                <a:latin typeface="Courier New" panose="02070309020205020404" pitchFamily="49" charset="0"/>
              </a:rPr>
              <a:t>(16)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a1, a2, a3, a4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np.split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(a, [2, 5, 9])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print('\na1\n', a1)   # [0 1]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print('\na2\n', a2)   # [2 3 4]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print('\na3\n', a3)   # [5 6 7 8]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print('\na4\n', a4)   # [9 10 11 12 13 14 15]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Split a 2D vertically.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b = </a:t>
            </a:r>
            <a:r>
              <a:rPr lang="en-GB" sz="1100" dirty="0" err="1">
                <a:latin typeface="Courier New" panose="02070309020205020404" pitchFamily="49" charset="0"/>
              </a:rPr>
              <a:t>np.arange</a:t>
            </a:r>
            <a:r>
              <a:rPr lang="en-GB" sz="1100" dirty="0">
                <a:latin typeface="Courier New" panose="02070309020205020404" pitchFamily="49" charset="0"/>
              </a:rPr>
              <a:t>(16).reshape((4, 4))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b1, b2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np.vsplit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(b, [3])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ntop</a:t>
            </a:r>
            <a:r>
              <a:rPr lang="en-GB" sz="1100" dirty="0">
                <a:latin typeface="Courier New" panose="02070309020205020404" pitchFamily="49" charset="0"/>
              </a:rPr>
              <a:t>\n', b1)     # [[0 1 2 3] [4 5 6 7] [8 9 10 11]]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nbottom</a:t>
            </a:r>
            <a:r>
              <a:rPr lang="en-GB" sz="1100" dirty="0">
                <a:latin typeface="Courier New" panose="02070309020205020404" pitchFamily="49" charset="0"/>
              </a:rPr>
              <a:t>\n', b2)  # [[12 13 14 15]]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Split a 2D horizontally.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c = </a:t>
            </a:r>
            <a:r>
              <a:rPr lang="en-GB" sz="1100" dirty="0" err="1">
                <a:latin typeface="Courier New" panose="02070309020205020404" pitchFamily="49" charset="0"/>
              </a:rPr>
              <a:t>np.arange</a:t>
            </a:r>
            <a:r>
              <a:rPr lang="en-GB" sz="1100" dirty="0">
                <a:latin typeface="Courier New" panose="02070309020205020404" pitchFamily="49" charset="0"/>
              </a:rPr>
              <a:t>(16).reshape((4, 4))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c1, c2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np.hsplit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(c, [3])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nleft</a:t>
            </a:r>
            <a:r>
              <a:rPr lang="en-GB" sz="1100" dirty="0">
                <a:latin typeface="Courier New" panose="02070309020205020404" pitchFamily="49" charset="0"/>
              </a:rPr>
              <a:t>\n', c1)    # [[0 1 2] [4 5 6] [8 9 10] [12 13 14]]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nright</a:t>
            </a:r>
            <a:r>
              <a:rPr lang="en-GB" sz="1100" dirty="0">
                <a:latin typeface="Courier New" panose="02070309020205020404" pitchFamily="49" charset="0"/>
              </a:rPr>
              <a:t>\n', c2)   # [[3] [7] [11] [15]]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F6651-0273-4588-A32E-FD725AE5039B}"/>
              </a:ext>
            </a:extLst>
          </p:cNvPr>
          <p:cNvSpPr txBox="1"/>
          <p:nvPr/>
        </p:nvSpPr>
        <p:spPr>
          <a:xfrm flipH="1">
            <a:off x="6100102" y="4700359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Ex14-SplitArray.py</a:t>
            </a:r>
          </a:p>
        </p:txBody>
      </p:sp>
    </p:spTree>
    <p:extLst>
      <p:ext uri="{BB962C8B-B14F-4D97-AF65-F5344CB8AC3E}">
        <p14:creationId xmlns:p14="http://schemas.microsoft.com/office/powerpoint/2010/main" val="1362208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389" y="1259431"/>
            <a:ext cx="6233685" cy="1692452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Setting the scene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NumPy arrays 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Manipulating array elements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Manipulating array shape</a:t>
            </a:r>
          </a:p>
        </p:txBody>
      </p:sp>
    </p:spTree>
    <p:extLst>
      <p:ext uri="{BB962C8B-B14F-4D97-AF65-F5344CB8AC3E}">
        <p14:creationId xmlns:p14="http://schemas.microsoft.com/office/powerpoint/2010/main" val="325127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Python is a popular choice for data science and machine learning</a:t>
            </a:r>
          </a:p>
          <a:p>
            <a:pPr lvl="1"/>
            <a:endParaRPr lang="en-GB" dirty="0"/>
          </a:p>
          <a:p>
            <a:r>
              <a:rPr lang="en-GB" dirty="0"/>
              <a:t>Attractive characteristics of Python:</a:t>
            </a:r>
          </a:p>
          <a:p>
            <a:pPr lvl="1"/>
            <a:r>
              <a:rPr lang="en-GB" dirty="0"/>
              <a:t>Dynamic language, so it's good for rapid exploratory coding</a:t>
            </a:r>
          </a:p>
          <a:p>
            <a:pPr lvl="1"/>
            <a:r>
              <a:rPr lang="en-GB" dirty="0"/>
              <a:t>Relatively simple syntax, so it's easier to become proficient</a:t>
            </a:r>
          </a:p>
          <a:p>
            <a:pPr lvl="1"/>
            <a:r>
              <a:rPr lang="en-GB" dirty="0"/>
              <a:t>Popular in schools and universities, so the skills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134766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Python Libraries for Data Science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NumPy</a:t>
            </a:r>
            <a:r>
              <a:rPr lang="en-GB" altLang="en-US" dirty="0"/>
              <a:t> is a numeric processing API for Python</a:t>
            </a:r>
          </a:p>
          <a:p>
            <a:pPr lvl="1"/>
            <a:r>
              <a:rPr lang="en-GB" altLang="en-US" dirty="0"/>
              <a:t>Fast mathematical computation of numeric arrays and matrices</a:t>
            </a:r>
          </a:p>
          <a:p>
            <a:pPr lvl="1"/>
            <a:endParaRPr lang="en-GB" altLang="en-US" dirty="0"/>
          </a:p>
          <a:p>
            <a:r>
              <a:rPr lang="en-GB" altLang="en-US" dirty="0">
                <a:solidFill>
                  <a:srgbClr val="FF0000"/>
                </a:solidFill>
              </a:rPr>
              <a:t>Pandas</a:t>
            </a:r>
            <a:r>
              <a:rPr lang="en-GB" altLang="en-US" dirty="0"/>
              <a:t> provides additional features based on NumPy</a:t>
            </a:r>
          </a:p>
          <a:p>
            <a:pPr lvl="1"/>
            <a:r>
              <a:rPr lang="en-GB" altLang="en-US" dirty="0"/>
              <a:t>Additional support for indexing, reading/writing CSV/Excel, etc.</a:t>
            </a:r>
          </a:p>
          <a:p>
            <a:pPr lvl="1"/>
            <a:endParaRPr lang="en-GB" altLang="en-US" dirty="0"/>
          </a:p>
          <a:p>
            <a:r>
              <a:rPr lang="en-GB" altLang="en-US" dirty="0" err="1">
                <a:solidFill>
                  <a:srgbClr val="FF0000"/>
                </a:solidFill>
              </a:rPr>
              <a:t>MatPlotLib</a:t>
            </a:r>
            <a:r>
              <a:rPr lang="en-GB" altLang="en-US" dirty="0"/>
              <a:t> is a graphical plotting API for Python</a:t>
            </a:r>
          </a:p>
          <a:p>
            <a:pPr lvl="1"/>
            <a:r>
              <a:rPr lang="en-GB" altLang="en-US" dirty="0"/>
              <a:t>Similar to Matlab, allows you to plot graphs, charts, etc.</a:t>
            </a:r>
          </a:p>
          <a:p>
            <a:pPr lvl="1"/>
            <a:endParaRPr lang="en-GB" altLang="en-US" dirty="0"/>
          </a:p>
          <a:p>
            <a:r>
              <a:rPr lang="en-GB" altLang="en-US" dirty="0" err="1">
                <a:solidFill>
                  <a:srgbClr val="FF0000"/>
                </a:solidFill>
              </a:rPr>
              <a:t>Scikit</a:t>
            </a:r>
            <a:r>
              <a:rPr lang="en-GB" altLang="en-US" dirty="0">
                <a:solidFill>
                  <a:srgbClr val="FF0000"/>
                </a:solidFill>
              </a:rPr>
              <a:t>-Learn</a:t>
            </a:r>
            <a:r>
              <a:rPr lang="en-GB" altLang="en-US" dirty="0"/>
              <a:t> is a machine learning library for Python</a:t>
            </a:r>
          </a:p>
          <a:p>
            <a:pPr lvl="1"/>
            <a:r>
              <a:rPr lang="en-GB" altLang="en-US" dirty="0"/>
              <a:t>Implements many supervised/unsupervised learning algorithms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Getting the Data Science Libraries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fr-FR" dirty="0"/>
              <a:t>If </a:t>
            </a:r>
            <a:r>
              <a:rPr lang="fr-FR" dirty="0" err="1"/>
              <a:t>you're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standalone Python distribution, </a:t>
            </a:r>
            <a:r>
              <a:rPr lang="fr-FR" dirty="0" err="1"/>
              <a:t>you</a:t>
            </a:r>
            <a:r>
              <a:rPr lang="fr-FR" dirty="0"/>
              <a:t> must download the data science </a:t>
            </a:r>
            <a:r>
              <a:rPr lang="fr-FR" dirty="0" err="1"/>
              <a:t>libraries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pip</a:t>
            </a:r>
            <a:r>
              <a:rPr lang="fr-FR" dirty="0"/>
              <a:t>: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Note: if you're using Anaconda, the data science libraries are already downloaded for you </a:t>
            </a:r>
          </a:p>
          <a:p>
            <a:pPr lvl="1"/>
            <a:r>
              <a:rPr lang="fr-FR" dirty="0"/>
              <a:t>In </a:t>
            </a:r>
            <a:r>
              <a:rPr lang="fr-FR" dirty="0" err="1"/>
              <a:t>your</a:t>
            </a:r>
            <a:r>
              <a:rPr lang="fr-FR" dirty="0"/>
              <a:t> Anaconda installation folder,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Lib/site-packages</a:t>
            </a:r>
          </a:p>
          <a:p>
            <a:pPr lvl="1"/>
            <a:endParaRPr lang="fr-FR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97FF04-637F-4725-B1A1-6C960F0F76AF}"/>
              </a:ext>
            </a:extLst>
          </p:cNvPr>
          <p:cNvSpPr txBox="1"/>
          <p:nvPr/>
        </p:nvSpPr>
        <p:spPr>
          <a:xfrm>
            <a:off x="1331913" y="1535802"/>
            <a:ext cx="7140515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</a:t>
            </a:r>
            <a:r>
              <a:rPr lang="en-GB" sz="1100" dirty="0" err="1">
                <a:solidFill>
                  <a:schemeClr val="bg1"/>
                </a:solidFill>
                <a:latin typeface="Courier New" panose="02070309020205020404" pitchFamily="49" charset="0"/>
              </a:rPr>
              <a:t>numpy</a:t>
            </a:r>
            <a:endParaRPr lang="en-GB" sz="1100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23F7A4-7078-4836-BCD6-82AE898341FE}"/>
              </a:ext>
            </a:extLst>
          </p:cNvPr>
          <p:cNvSpPr txBox="1"/>
          <p:nvPr/>
        </p:nvSpPr>
        <p:spPr>
          <a:xfrm>
            <a:off x="1331913" y="1843662"/>
            <a:ext cx="7140515" cy="6001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</a:t>
            </a:r>
            <a:r>
              <a:rPr lang="en-GB" sz="1100" dirty="0" err="1">
                <a:solidFill>
                  <a:schemeClr val="bg1"/>
                </a:solidFill>
                <a:latin typeface="Courier New" panose="02070309020205020404" pitchFamily="49" charset="0"/>
              </a:rPr>
              <a:t>openpyxl</a:t>
            </a:r>
            <a:endParaRPr lang="en-GB" sz="11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</a:t>
            </a:r>
            <a:r>
              <a:rPr lang="en-GB" sz="1100" dirty="0" err="1">
                <a:solidFill>
                  <a:schemeClr val="bg1"/>
                </a:solidFill>
                <a:latin typeface="Courier New" panose="02070309020205020404" pitchFamily="49" charset="0"/>
              </a:rPr>
              <a:t>xlrd</a:t>
            </a:r>
            <a:endParaRPr lang="en-GB" sz="11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matplotlib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F65F47-6133-4C00-993D-A3B909E41471}"/>
              </a:ext>
            </a:extLst>
          </p:cNvPr>
          <p:cNvSpPr txBox="1"/>
          <p:nvPr/>
        </p:nvSpPr>
        <p:spPr>
          <a:xfrm>
            <a:off x="1331913" y="2506750"/>
            <a:ext cx="7140515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pandas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CB7715-E0B4-44FB-9B0F-73EE55D454FD}"/>
              </a:ext>
            </a:extLst>
          </p:cNvPr>
          <p:cNvSpPr txBox="1"/>
          <p:nvPr/>
        </p:nvSpPr>
        <p:spPr>
          <a:xfrm>
            <a:off x="1331913" y="2826592"/>
            <a:ext cx="7140515" cy="6001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seaborn</a:t>
            </a:r>
          </a:p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</a:t>
            </a:r>
            <a:r>
              <a:rPr lang="en-GB" sz="1100" dirty="0" err="1">
                <a:solidFill>
                  <a:schemeClr val="bg1"/>
                </a:solidFill>
                <a:latin typeface="Courier New" panose="02070309020205020404" pitchFamily="49" charset="0"/>
              </a:rPr>
              <a:t>cython</a:t>
            </a:r>
            <a:endParaRPr lang="en-GB" sz="11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</a:t>
            </a:r>
            <a:r>
              <a:rPr lang="en-GB" sz="1100" dirty="0" err="1">
                <a:solidFill>
                  <a:schemeClr val="bg1"/>
                </a:solidFill>
                <a:latin typeface="Courier New" panose="02070309020205020404" pitchFamily="49" charset="0"/>
              </a:rPr>
              <a:t>scikit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-learn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2:  NumPy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Getting started with NumPy arrays</a:t>
            </a:r>
          </a:p>
          <a:p>
            <a:r>
              <a:rPr lang="en-GB" altLang="en-US" dirty="0"/>
              <a:t>Techniques for creating NumPy arrays</a:t>
            </a:r>
          </a:p>
          <a:p>
            <a:r>
              <a:rPr lang="en-GB" altLang="en-US" dirty="0"/>
              <a:t>Reading CSV data</a:t>
            </a:r>
          </a:p>
          <a:p>
            <a:r>
              <a:rPr lang="en-GB" altLang="en-US" dirty="0"/>
              <a:t>Visualizing data</a:t>
            </a:r>
          </a:p>
          <a:p>
            <a:endParaRPr lang="en-GB" alt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90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Getting Started with NumPy Arrays (1 of 2)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NumPy holds data in N-dimensional arrays</a:t>
            </a:r>
          </a:p>
          <a:p>
            <a:pPr lvl="1"/>
            <a:r>
              <a:rPr lang="en-GB" altLang="en-US" dirty="0"/>
              <a:t>An array is an instance of the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GB" altLang="en-US" dirty="0"/>
              <a:t> class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All the data in a NumPy array is the same type</a:t>
            </a:r>
          </a:p>
          <a:p>
            <a:pPr lvl="1"/>
            <a:r>
              <a:rPr lang="en-GB" altLang="en-US" dirty="0"/>
              <a:t>This allows NumPy to store and process the data efficiently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Why are NumPy arrays more efficient than Python lists?</a:t>
            </a:r>
          </a:p>
          <a:p>
            <a:pPr lvl="1"/>
            <a:r>
              <a:rPr lang="en-GB" altLang="en-US" dirty="0"/>
              <a:t>Python is dynamically typed, so every object contains metadata that identifies the type at run time</a:t>
            </a:r>
          </a:p>
          <a:p>
            <a:pPr lvl="1"/>
            <a:r>
              <a:rPr lang="en-GB" altLang="en-US" dirty="0"/>
              <a:t>In a Python list, every item contains this metadata - eek!</a:t>
            </a:r>
          </a:p>
          <a:p>
            <a:pPr lvl="1"/>
            <a:r>
              <a:rPr lang="en-GB" altLang="en-US" dirty="0"/>
              <a:t>In a NumPy array, only the array itself contains the metadata</a:t>
            </a:r>
          </a:p>
          <a:p>
            <a:endParaRPr lang="en-GB" altLang="en-US" dirty="0"/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1380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Getting Started with NumPy Arrays (2 of 2)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This example creates a NumPy array from a Python list</a:t>
            </a:r>
          </a:p>
          <a:p>
            <a:pPr lvl="1"/>
            <a:r>
              <a:rPr lang="en-GB" altLang="en-US" dirty="0"/>
              <a:t>Gets the shape of the array, via the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GB" altLang="en-US" dirty="0"/>
              <a:t> property </a:t>
            </a:r>
          </a:p>
          <a:p>
            <a:pPr lvl="1"/>
            <a:r>
              <a:rPr lang="en-GB" altLang="en-US" dirty="0"/>
              <a:t>Gets the data type of array elements, via the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GB" altLang="en-US" dirty="0"/>
              <a:t> property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2"/>
            <a:endParaRPr lang="en-GB" altLang="en-US" dirty="0"/>
          </a:p>
          <a:p>
            <a:pPr lvl="1"/>
            <a:r>
              <a:rPr lang="en-GB" altLang="en-US" dirty="0"/>
              <a:t>(Note: We won't show the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dirty="0"/>
              <a:t>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altLang="en-US" dirty="0"/>
              <a:t> statement in the rest of the code samples in this chapter) </a:t>
            </a:r>
          </a:p>
          <a:p>
            <a:pPr lvl="1"/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4" y="1879875"/>
            <a:ext cx="7141945" cy="243961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Import the NumPy module.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numpy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as np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 1D NumPy array from a Python list.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np.array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([1, 2, 3])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print('Data values in a\n',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print('Shape of a:',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a.shape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print('Data type in a:',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a.dtype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 2D NumPy array from a Python list of lists.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np.array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([[1, 2, 3], [4, 5, 6]])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nData</a:t>
            </a:r>
            <a:r>
              <a:rPr lang="en-GB" sz="1100" dirty="0">
                <a:latin typeface="Courier New" panose="02070309020205020404" pitchFamily="49" charset="0"/>
              </a:rPr>
              <a:t> values in b\n',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print('Shape of b:',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b.shape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print('Data type in b:',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b.dtype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B957A-9FFE-4BFE-8C03-2796A6A5384F}"/>
              </a:ext>
            </a:extLst>
          </p:cNvPr>
          <p:cNvSpPr txBox="1"/>
          <p:nvPr/>
        </p:nvSpPr>
        <p:spPr>
          <a:xfrm flipH="1">
            <a:off x="5312042" y="4057877"/>
            <a:ext cx="3213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Ex01-GettingStartedWithArrays.py</a:t>
            </a:r>
          </a:p>
        </p:txBody>
      </p:sp>
    </p:spTree>
    <p:extLst>
      <p:ext uri="{BB962C8B-B14F-4D97-AF65-F5344CB8AC3E}">
        <p14:creationId xmlns:p14="http://schemas.microsoft.com/office/powerpoint/2010/main" val="429121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altLang="en-US" dirty="0"/>
              <a:t>Techniques for Creating NumPy Arrays (1 of 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845270"/>
            <a:ext cx="7141944" cy="413238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Create array with mixed types - NumPy converts element types "upwards".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[1, 2, 3.14]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array with a specified type.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b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([1, 2, 3],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dtype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='float64'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array from a numeric range.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c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np.arange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(0, 20, 2)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array of elements, linear spaced.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np.linspace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(0.0, 1.0, 11)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array of zeros.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# You can specify a tuple of dimensions too, e.g. </a:t>
            </a:r>
            <a:r>
              <a:rPr lang="en-GB" sz="1100" dirty="0" err="1">
                <a:latin typeface="Courier New" panose="02070309020205020404" pitchFamily="49" charset="0"/>
              </a:rPr>
              <a:t>np.zeros</a:t>
            </a:r>
            <a:r>
              <a:rPr lang="en-GB" sz="1100" dirty="0">
                <a:latin typeface="Courier New" panose="02070309020205020404" pitchFamily="49" charset="0"/>
              </a:rPr>
              <a:t>((2,3)).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e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np.zeros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(5)   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array of ones.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f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np.ones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(5)   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array of elements, with specified value.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g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np.full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(5, 1.23)</a:t>
            </a:r>
          </a:p>
          <a:p>
            <a:endParaRPr lang="en-GB" sz="11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array of elements, no specified value.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h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np.empty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B957A-9FFE-4BFE-8C03-2796A6A5384F}"/>
              </a:ext>
            </a:extLst>
          </p:cNvPr>
          <p:cNvSpPr txBox="1"/>
          <p:nvPr/>
        </p:nvSpPr>
        <p:spPr>
          <a:xfrm flipH="1">
            <a:off x="6092687" y="4716043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Ex02-CreateArrays.py</a:t>
            </a:r>
          </a:p>
        </p:txBody>
      </p:sp>
    </p:spTree>
    <p:extLst>
      <p:ext uri="{BB962C8B-B14F-4D97-AF65-F5344CB8AC3E}">
        <p14:creationId xmlns:p14="http://schemas.microsoft.com/office/powerpoint/2010/main" val="302887469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4171</TotalTime>
  <Words>3171</Words>
  <Application>Microsoft Office PowerPoint</Application>
  <PresentationFormat>On-screen Show (16:9)</PresentationFormat>
  <Paragraphs>382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Open Sans</vt:lpstr>
      <vt:lpstr>Standard_LiveLessons_2017</vt:lpstr>
      <vt:lpstr>Getting Started with NumPy</vt:lpstr>
      <vt:lpstr>Section 1:  Setting the Scene</vt:lpstr>
      <vt:lpstr>Overview</vt:lpstr>
      <vt:lpstr>Python Libraries for Data Science</vt:lpstr>
      <vt:lpstr>Getting the Data Science Libraries</vt:lpstr>
      <vt:lpstr>Section 2:  NumPy Arrays </vt:lpstr>
      <vt:lpstr>Getting Started with NumPy Arrays (1 of 2)</vt:lpstr>
      <vt:lpstr>Getting Started with NumPy Arrays (2 of 2)</vt:lpstr>
      <vt:lpstr>Techniques for Creating NumPy Arrays (1 of 2)</vt:lpstr>
      <vt:lpstr>Techniques for Creating NumPy Arrays (2 of 2)</vt:lpstr>
      <vt:lpstr>Reading CSV Data</vt:lpstr>
      <vt:lpstr>Visualizing Data (1 of 2)</vt:lpstr>
      <vt:lpstr>Visualizing Data (2 of 2)</vt:lpstr>
      <vt:lpstr>Section 3:  Manipulating Array Elements</vt:lpstr>
      <vt:lpstr>Indexing into an Array</vt:lpstr>
      <vt:lpstr>Slicing an Array</vt:lpstr>
      <vt:lpstr>Accessing a Specific Column or Row</vt:lpstr>
      <vt:lpstr>Aside: Views vs. Copies</vt:lpstr>
      <vt:lpstr>Section 4:  Manipulating Array Shape</vt:lpstr>
      <vt:lpstr>Reshaping an Array</vt:lpstr>
      <vt:lpstr>Creating New Axes</vt:lpstr>
      <vt:lpstr>Concatenating Arrays (1 of 2)</vt:lpstr>
      <vt:lpstr>Concatenating Arrays (2 of 2)</vt:lpstr>
      <vt:lpstr>Stacking Arrays Vertically or Horizontally</vt:lpstr>
      <vt:lpstr>Splitting an Array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120</cp:revision>
  <dcterms:created xsi:type="dcterms:W3CDTF">2015-09-28T19:52:00Z</dcterms:created>
  <dcterms:modified xsi:type="dcterms:W3CDTF">2024-07-17T07:31:20Z</dcterms:modified>
</cp:coreProperties>
</file>