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726" r:id="rId2"/>
    <p:sldId id="894" r:id="rId3"/>
    <p:sldId id="895" r:id="rId4"/>
    <p:sldId id="896" r:id="rId5"/>
    <p:sldId id="897" r:id="rId6"/>
    <p:sldId id="898" r:id="rId7"/>
    <p:sldId id="899" r:id="rId8"/>
    <p:sldId id="900" r:id="rId9"/>
    <p:sldId id="901" r:id="rId10"/>
    <p:sldId id="902" r:id="rId11"/>
    <p:sldId id="903" r:id="rId12"/>
    <p:sldId id="904" r:id="rId13"/>
    <p:sldId id="905" r:id="rId14"/>
    <p:sldId id="906" r:id="rId15"/>
    <p:sldId id="907" r:id="rId16"/>
    <p:sldId id="908" r:id="rId17"/>
    <p:sldId id="909" r:id="rId18"/>
    <p:sldId id="910" r:id="rId19"/>
    <p:sldId id="911" r:id="rId20"/>
    <p:sldId id="912" r:id="rId21"/>
    <p:sldId id="913" r:id="rId22"/>
    <p:sldId id="915" r:id="rId23"/>
    <p:sldId id="914" r:id="rId24"/>
    <p:sldId id="916" r:id="rId25"/>
    <p:sldId id="917" r:id="rId26"/>
    <p:sldId id="918" r:id="rId27"/>
    <p:sldId id="919" r:id="rId28"/>
    <p:sldId id="920" r:id="rId29"/>
    <p:sldId id="921" r:id="rId30"/>
    <p:sldId id="922" r:id="rId31"/>
    <p:sldId id="734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8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00B05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6454" autoAdjust="0"/>
  </p:normalViewPr>
  <p:slideViewPr>
    <p:cSldViewPr snapToGrid="0" snapToObjects="1">
      <p:cViewPr varScale="1">
        <p:scale>
          <a:sx n="129" d="100"/>
          <a:sy n="129" d="100"/>
        </p:scale>
        <p:origin x="60" y="228"/>
      </p:cViewPr>
      <p:guideLst>
        <p:guide orient="horz" pos="1620"/>
        <p:guide pos="8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415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94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973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632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47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832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744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2593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3347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749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697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093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8668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11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4868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9874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0810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259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0041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6266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4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7093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9852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251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787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639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082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241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645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045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794991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Autofit/>
          </a:bodyPr>
          <a:lstStyle>
            <a:lvl1pPr>
              <a:defRPr sz="2000" baseline="0">
                <a:latin typeface="Open Sans" panose="020B0606030504020204" pitchFamily="34" charset="0"/>
              </a:defRPr>
            </a:lvl1pPr>
            <a:lvl2pPr>
              <a:defRPr sz="1800" baseline="0">
                <a:latin typeface="Open Sans" panose="020B0606030504020204" pitchFamily="34" charset="0"/>
              </a:defRPr>
            </a:lvl2pPr>
            <a:lvl3pPr>
              <a:defRPr sz="1600" baseline="0">
                <a:latin typeface="Open Sans" panose="020B0606030504020204" pitchFamily="34" charset="0"/>
              </a:defRPr>
            </a:lvl3pPr>
            <a:lvl4pPr>
              <a:defRPr sz="1600" baseline="0">
                <a:latin typeface="Open Sans" panose="020B0606030504020204" pitchFamily="34" charset="0"/>
              </a:defRPr>
            </a:lvl4pPr>
            <a:lvl5pPr>
              <a:defRPr sz="16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772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1437914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8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NumPy Techniques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237" y="1252033"/>
            <a:ext cx="6233685" cy="2642837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NumPy universal functions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Aggregation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Broadcasting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Manipulating arrays using Boolean logic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Additional techniques</a:t>
            </a:r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Overview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When dealing with large amounts of data, you'll probably want to compute statistics such as:</a:t>
            </a:r>
          </a:p>
          <a:p>
            <a:pPr lvl="1"/>
            <a:r>
              <a:rPr lang="en-GB" altLang="en-US" dirty="0"/>
              <a:t>Sum, product</a:t>
            </a:r>
          </a:p>
          <a:p>
            <a:pPr lvl="1"/>
            <a:r>
              <a:rPr lang="en-GB" altLang="en-US" dirty="0"/>
              <a:t>Minimum, maximum</a:t>
            </a:r>
          </a:p>
          <a:p>
            <a:pPr lvl="1"/>
            <a:r>
              <a:rPr lang="en-GB" altLang="en-US" dirty="0"/>
              <a:t>Mean, median, mode</a:t>
            </a:r>
          </a:p>
          <a:p>
            <a:pPr lvl="1"/>
            <a:r>
              <a:rPr lang="en-GB" altLang="en-US" dirty="0"/>
              <a:t>Variance, standard deviation</a:t>
            </a:r>
          </a:p>
          <a:p>
            <a:pPr lvl="1"/>
            <a:r>
              <a:rPr lang="en-GB" altLang="en-US" dirty="0"/>
              <a:t>Percentiles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NumPy has aggregation functions for performing these computations very efficiently</a:t>
            </a:r>
          </a:p>
        </p:txBody>
      </p:sp>
    </p:spTree>
    <p:extLst>
      <p:ext uri="{BB962C8B-B14F-4D97-AF65-F5344CB8AC3E}">
        <p14:creationId xmlns:p14="http://schemas.microsoft.com/office/powerpoint/2010/main" val="2573254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NumPy vs. Python Aggregation Functions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NumPy aggregation functions look very similar to functions available in the standard Python library</a:t>
            </a:r>
          </a:p>
          <a:p>
            <a:pPr lvl="1"/>
            <a:r>
              <a:rPr lang="en-GB" altLang="en-US" dirty="0"/>
              <a:t>But the NumPy functions are much quicker, so use them </a:t>
            </a:r>
            <a:r>
              <a:rPr lang="en-GB" altLang="en-US" sz="1600" dirty="0"/>
              <a:t>👍</a:t>
            </a:r>
            <a:endParaRPr lang="en-GB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8A3BF8-4878-4223-81F9-C819DDE99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887737"/>
            <a:ext cx="7141944" cy="2270335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from </a:t>
            </a:r>
            <a:r>
              <a:rPr lang="en-GB" sz="1100" dirty="0" err="1">
                <a:latin typeface="Courier New" panose="02070309020205020404" pitchFamily="49" charset="0"/>
              </a:rPr>
              <a:t>timeit</a:t>
            </a:r>
            <a:r>
              <a:rPr lang="en-GB" sz="1100" dirty="0">
                <a:latin typeface="Courier New" panose="02070309020205020404" pitchFamily="49" charset="0"/>
              </a:rPr>
              <a:t> import </a:t>
            </a:r>
            <a:r>
              <a:rPr lang="en-GB" sz="1100" dirty="0" err="1">
                <a:latin typeface="Courier New" panose="02070309020205020404" pitchFamily="49" charset="0"/>
              </a:rPr>
              <a:t>default_timer</a:t>
            </a:r>
            <a:r>
              <a:rPr lang="en-GB" sz="1100" dirty="0">
                <a:latin typeface="Courier New" panose="02070309020205020404" pitchFamily="49" charset="0"/>
              </a:rPr>
              <a:t> as timer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data = </a:t>
            </a:r>
            <a:r>
              <a:rPr lang="en-GB" sz="1100" dirty="0" err="1">
                <a:latin typeface="Courier New" panose="02070309020205020404" pitchFamily="49" charset="0"/>
              </a:rPr>
              <a:t>np.random.rand</a:t>
            </a:r>
            <a:r>
              <a:rPr lang="en-GB" sz="1100" dirty="0">
                <a:latin typeface="Courier New" panose="02070309020205020404" pitchFamily="49" charset="0"/>
              </a:rPr>
              <a:t>(100_000_000)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start1 = timer()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result1 = sum(data)      # Python sum() function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end1 = timer()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print('Execution time using Python sum():  ', end1 - start1)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start2 = timer()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result2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np.sum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(data)   # NumPy sum() function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end2 = timer()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print('Execution time using NumPy sum(): ', end2 - start2)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DF6651-0273-4588-A32E-FD725AE5039B}"/>
              </a:ext>
            </a:extLst>
          </p:cNvPr>
          <p:cNvSpPr txBox="1"/>
          <p:nvPr/>
        </p:nvSpPr>
        <p:spPr>
          <a:xfrm flipH="1">
            <a:off x="5333693" y="1895171"/>
            <a:ext cx="3185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Ex05-NumpyVsPythonAggregation.py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A0907E-66B5-995C-A255-D99C57AA5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4" y="4270192"/>
            <a:ext cx="7188277" cy="40828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Execution time using Python sum():   11.773461500008125</a:t>
            </a:r>
          </a:p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Execution time using NumPy sum():  0.24824980000266805</a:t>
            </a:r>
          </a:p>
        </p:txBody>
      </p:sp>
    </p:spTree>
    <p:extLst>
      <p:ext uri="{BB962C8B-B14F-4D97-AF65-F5344CB8AC3E}">
        <p14:creationId xmlns:p14="http://schemas.microsoft.com/office/powerpoint/2010/main" val="3997776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NumPy Aggregation Functions Available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This example shows the NumPy aggregation functions</a:t>
            </a:r>
          </a:p>
          <a:p>
            <a:pPr lvl="1"/>
            <a:r>
              <a:rPr lang="en-GB" altLang="en-US" dirty="0"/>
              <a:t>There are also nan-friendly functions, e.g.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np.nansum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8A3BF8-4878-4223-81F9-C819DDE99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572190"/>
            <a:ext cx="7141944" cy="2101058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data = </a:t>
            </a:r>
            <a:r>
              <a:rPr lang="en-GB" sz="1100" dirty="0" err="1">
                <a:latin typeface="Courier New" panose="02070309020205020404" pitchFamily="49" charset="0"/>
              </a:rPr>
              <a:t>np.random.rand</a:t>
            </a:r>
            <a:r>
              <a:rPr lang="en-GB" sz="1100" dirty="0">
                <a:latin typeface="Courier New" panose="02070309020205020404" pitchFamily="49" charset="0"/>
              </a:rPr>
              <a:t>(100_000_000)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print('Sum           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np.sum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(data)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print('Product       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np.prod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(data)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print('Minimum       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np.min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(data)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print('Maximum       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np.max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(data)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print('Mean          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np.mean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(data)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print('Median        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np.median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(data)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print('Mode          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sc.stats.mode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(data)</a:t>
            </a:r>
            <a:r>
              <a:rPr lang="en-GB" sz="1100" dirty="0">
                <a:latin typeface="Courier New" panose="02070309020205020404" pitchFamily="49" charset="0"/>
              </a:rPr>
              <a:t>)   # From </a:t>
            </a:r>
            <a:r>
              <a:rPr lang="en-GB" sz="1100" dirty="0" err="1">
                <a:latin typeface="Courier New" panose="02070309020205020404" pitchFamily="49" charset="0"/>
              </a:rPr>
              <a:t>scipy</a:t>
            </a:r>
            <a:r>
              <a:rPr lang="en-GB" sz="1100" dirty="0">
                <a:latin typeface="Courier New" panose="02070309020205020404" pitchFamily="49" charset="0"/>
              </a:rPr>
              <a:t> module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print('Variance      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np.var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(data)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print('Std dev       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np.std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(data)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print('50th percentile',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np.percentile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(data, 50)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DF6651-0273-4588-A32E-FD725AE5039B}"/>
              </a:ext>
            </a:extLst>
          </p:cNvPr>
          <p:cNvSpPr txBox="1"/>
          <p:nvPr/>
        </p:nvSpPr>
        <p:spPr>
          <a:xfrm flipH="1">
            <a:off x="5791194" y="1579888"/>
            <a:ext cx="2732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Ex06-AggregationFunctions.py</a:t>
            </a:r>
          </a:p>
        </p:txBody>
      </p:sp>
    </p:spTree>
    <p:extLst>
      <p:ext uri="{BB962C8B-B14F-4D97-AF65-F5344CB8AC3E}">
        <p14:creationId xmlns:p14="http://schemas.microsoft.com/office/powerpoint/2010/main" val="3962613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Working with Multidimensional Arrays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The aggregation functions work over the entire array</a:t>
            </a:r>
          </a:p>
          <a:p>
            <a:pPr lvl="1"/>
            <a:r>
              <a:rPr lang="en-GB" altLang="en-US" dirty="0"/>
              <a:t>If the array is multidimensional, all elements are processed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You can also get aggregation results for rows or columns</a:t>
            </a:r>
          </a:p>
          <a:p>
            <a:pPr lvl="1"/>
            <a:r>
              <a:rPr lang="en-GB" altLang="en-US" dirty="0"/>
              <a:t>Specify the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en-GB" altLang="en-US" dirty="0"/>
              <a:t> parameter, to collapse data on that axis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8A3BF8-4878-4223-81F9-C819DDE99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2623090"/>
            <a:ext cx="7141944" cy="176250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data = </a:t>
            </a:r>
            <a:r>
              <a:rPr lang="en-GB" sz="1100" dirty="0" err="1">
                <a:latin typeface="Courier New" panose="02070309020205020404" pitchFamily="49" charset="0"/>
              </a:rPr>
              <a:t>np.arange</a:t>
            </a:r>
            <a:r>
              <a:rPr lang="en-GB" sz="1100" dirty="0">
                <a:latin typeface="Courier New" panose="02070309020205020404" pitchFamily="49" charset="0"/>
              </a:rPr>
              <a:t>(9).reshape([3,3])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Calculate the sum over the entire array.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print('Sum of whole array:',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np.sum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(data)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Collapse axis 0 (i.e. collapse the rows), to get sum on each column.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print('Sum for each column:',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np.sum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(data, axis=0)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Collapse axis 1 (i.e. collapse the columns), to get sum on each row.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print('Sum for each row:',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np.sum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(data, axis=1)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DF6651-0273-4588-A32E-FD725AE5039B}"/>
              </a:ext>
            </a:extLst>
          </p:cNvPr>
          <p:cNvSpPr txBox="1"/>
          <p:nvPr/>
        </p:nvSpPr>
        <p:spPr>
          <a:xfrm flipH="1">
            <a:off x="5709930" y="2635174"/>
            <a:ext cx="28004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Ex07-AggregationMultiDim.py</a:t>
            </a:r>
          </a:p>
        </p:txBody>
      </p:sp>
    </p:spTree>
    <p:extLst>
      <p:ext uri="{BB962C8B-B14F-4D97-AF65-F5344CB8AC3E}">
        <p14:creationId xmlns:p14="http://schemas.microsoft.com/office/powerpoint/2010/main" val="685435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3:  Broadcasting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Universal functions and same-shape arrays</a:t>
            </a:r>
          </a:p>
          <a:p>
            <a:r>
              <a:rPr lang="en-GB" dirty="0"/>
              <a:t>Universal functions and different-shape arrays</a:t>
            </a:r>
          </a:p>
          <a:p>
            <a:r>
              <a:rPr lang="en-GB" dirty="0"/>
              <a:t>Broadcasting rules</a:t>
            </a:r>
          </a:p>
          <a:p>
            <a:r>
              <a:rPr lang="en-GB" dirty="0"/>
              <a:t>Understanding the broadcasting rules</a:t>
            </a:r>
          </a:p>
          <a:p>
            <a:r>
              <a:rPr lang="en-GB" dirty="0"/>
              <a:t>Complex broadcasting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6764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Universal Functions and Same-Shape Arrays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We discussed universal functions earlier in the chapter</a:t>
            </a:r>
          </a:p>
          <a:p>
            <a:pPr lvl="1"/>
            <a:r>
              <a:rPr lang="en-GB" altLang="en-US" dirty="0"/>
              <a:t>We showed how to add/subtract/etc. scalars to an array</a:t>
            </a:r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r>
              <a:rPr lang="en-GB" altLang="en-US" dirty="0"/>
              <a:t>Universal functions also work with arrays for both </a:t>
            </a:r>
            <a:r>
              <a:rPr lang="en-GB" altLang="en-US" dirty="0" err="1"/>
              <a:t>args</a:t>
            </a:r>
            <a:endParaRPr lang="en-GB" altLang="en-US" dirty="0"/>
          </a:p>
          <a:p>
            <a:pPr lvl="1"/>
            <a:r>
              <a:rPr lang="en-GB" altLang="en-US" dirty="0"/>
              <a:t>In this example, the arrays are the same shape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(3,)</a:t>
            </a:r>
          </a:p>
          <a:p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D62B81-9966-47D3-B482-5F7926AE6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3564237"/>
            <a:ext cx="7141944" cy="916118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a1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([0, 1, 2])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a2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([4, 5, 6])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 = a1 + a2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print(result)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0BD017-5B67-4B5D-9A7B-30AF45B1F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572027"/>
            <a:ext cx="7141944" cy="746841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([0, 1, 2])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 = a + 100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print(result)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A9AD48-DD30-4A62-9259-BAFBD2B6A8DC}"/>
              </a:ext>
            </a:extLst>
          </p:cNvPr>
          <p:cNvSpPr txBox="1"/>
          <p:nvPr/>
        </p:nvSpPr>
        <p:spPr>
          <a:xfrm flipH="1">
            <a:off x="6092120" y="1581324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Ex08a-UfuncScalar.py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B9EB3E-A8AF-4019-817E-3CFC4A966BF8}"/>
              </a:ext>
            </a:extLst>
          </p:cNvPr>
          <p:cNvSpPr txBox="1"/>
          <p:nvPr/>
        </p:nvSpPr>
        <p:spPr>
          <a:xfrm flipH="1">
            <a:off x="6092687" y="3575136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Ex08b-UfuncArrays.py</a:t>
            </a:r>
          </a:p>
        </p:txBody>
      </p:sp>
    </p:spTree>
    <p:extLst>
      <p:ext uri="{BB962C8B-B14F-4D97-AF65-F5344CB8AC3E}">
        <p14:creationId xmlns:p14="http://schemas.microsoft.com/office/powerpoint/2010/main" val="2902691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Universal Functions and Different-Shape Arrays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Universal functions also work with different-shape arrays</a:t>
            </a:r>
          </a:p>
          <a:p>
            <a:pPr lvl="1"/>
            <a:r>
              <a:rPr lang="en-GB" altLang="en-US" dirty="0"/>
              <a:t>This is called </a:t>
            </a:r>
            <a:r>
              <a:rPr lang="en-GB" altLang="en-US" i="1" dirty="0"/>
              <a:t>broadcasting</a:t>
            </a:r>
            <a:r>
              <a:rPr lang="en-GB" altLang="en-US" dirty="0"/>
              <a:t> - see next slide for details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Here's a simple example of broadcasting </a:t>
            </a:r>
          </a:p>
          <a:p>
            <a:pPr lvl="1"/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altLang="en-US" dirty="0"/>
              <a:t> is one row,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GB" altLang="en-US" dirty="0"/>
              <a:t> is two rows</a:t>
            </a:r>
          </a:p>
          <a:p>
            <a:pPr lvl="1"/>
            <a:r>
              <a:rPr lang="en-GB" altLang="en-US" dirty="0"/>
              <a:t>The values in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altLang="en-US" dirty="0"/>
              <a:t> are "broadcast" across both rows in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D62B81-9966-47D3-B482-5F7926AE6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2918568"/>
            <a:ext cx="7141944" cy="1593226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([10, 11, 12])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dirty="0" err="1">
                <a:latin typeface="Courier New" panose="02070309020205020404" pitchFamily="49" charset="0"/>
              </a:rPr>
              <a:t>a.shape</a:t>
            </a:r>
            <a:r>
              <a:rPr lang="en-GB" sz="1100" dirty="0">
                <a:latin typeface="Courier New" panose="02070309020205020404" pitchFamily="49" charset="0"/>
              </a:rPr>
              <a:t>)         # (3,)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m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([[20, 21, 22], [30, 31, 32]])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dirty="0" err="1">
                <a:latin typeface="Courier New" panose="02070309020205020404" pitchFamily="49" charset="0"/>
              </a:rPr>
              <a:t>m.shape</a:t>
            </a:r>
            <a:r>
              <a:rPr lang="en-GB" sz="1100" dirty="0">
                <a:latin typeface="Courier New" panose="02070309020205020404" pitchFamily="49" charset="0"/>
              </a:rPr>
              <a:t>)         # (2,3)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 = a + m  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dirty="0" err="1">
                <a:latin typeface="Courier New" panose="02070309020205020404" pitchFamily="49" charset="0"/>
              </a:rPr>
              <a:t>result.shape</a:t>
            </a:r>
            <a:r>
              <a:rPr lang="en-GB" sz="1100" dirty="0">
                <a:latin typeface="Courier New" panose="02070309020205020404" pitchFamily="49" charset="0"/>
              </a:rPr>
              <a:t>)    # (2, 3)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print(result)          # [[30 32 34] [40 42 44]]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B9EB3E-A8AF-4019-817E-3CFC4A966BF8}"/>
              </a:ext>
            </a:extLst>
          </p:cNvPr>
          <p:cNvSpPr txBox="1"/>
          <p:nvPr/>
        </p:nvSpPr>
        <p:spPr>
          <a:xfrm flipH="1">
            <a:off x="6092687" y="2922285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Ex09-Broadcasting.py</a:t>
            </a:r>
          </a:p>
        </p:txBody>
      </p:sp>
    </p:spTree>
    <p:extLst>
      <p:ext uri="{BB962C8B-B14F-4D97-AF65-F5344CB8AC3E}">
        <p14:creationId xmlns:p14="http://schemas.microsoft.com/office/powerpoint/2010/main" val="2838427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Broadcasting Rules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Broadcasting enables NumPy to stretch arrays of different shapes, to enable binary operations to take place</a:t>
            </a:r>
          </a:p>
          <a:p>
            <a:pPr lvl="2"/>
            <a:endParaRPr lang="en-GB" altLang="en-US" dirty="0"/>
          </a:p>
          <a:p>
            <a:r>
              <a:rPr lang="en-GB" altLang="en-US" dirty="0"/>
              <a:t>There are three rules about how broadcasting works, which are applied in the following order:</a:t>
            </a:r>
          </a:p>
          <a:p>
            <a:pPr lvl="2"/>
            <a:endParaRPr lang="en-GB" altLang="en-US" dirty="0"/>
          </a:p>
          <a:p>
            <a:pPr lvl="1"/>
            <a:r>
              <a:rPr lang="en-GB" altLang="en-US" dirty="0"/>
              <a:t>If arrays have a different number of dimensions, the shape of the array with fewer dimensions is filled with 1 on leading edge</a:t>
            </a:r>
          </a:p>
          <a:p>
            <a:pPr lvl="2"/>
            <a:endParaRPr lang="en-GB" altLang="en-US" dirty="0"/>
          </a:p>
          <a:p>
            <a:pPr lvl="1"/>
            <a:r>
              <a:rPr lang="en-GB" altLang="en-US" dirty="0"/>
              <a:t>If shape of arrays is different in any dimension, the array with shape 1 in that dimension is stretched to match the other shape</a:t>
            </a:r>
          </a:p>
          <a:p>
            <a:pPr lvl="2"/>
            <a:endParaRPr lang="en-GB" altLang="en-US" dirty="0"/>
          </a:p>
          <a:p>
            <a:pPr lvl="1"/>
            <a:r>
              <a:rPr lang="en-GB" altLang="en-US" dirty="0"/>
              <a:t>If shape in any dimension is different (and not 1), an error occurs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6FD8307-4768-4D95-83F9-8750044BF57A}"/>
              </a:ext>
            </a:extLst>
          </p:cNvPr>
          <p:cNvSpPr/>
          <p:nvPr/>
        </p:nvSpPr>
        <p:spPr bwMode="auto">
          <a:xfrm>
            <a:off x="1382481" y="2828416"/>
            <a:ext cx="196746" cy="196746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050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484D19-4BC1-4F89-BE70-E72CC926CE44}"/>
              </a:ext>
            </a:extLst>
          </p:cNvPr>
          <p:cNvSpPr/>
          <p:nvPr/>
        </p:nvSpPr>
        <p:spPr bwMode="auto">
          <a:xfrm>
            <a:off x="1382481" y="3735919"/>
            <a:ext cx="196746" cy="196746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050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D0AE9F-AA30-4525-8F0B-2831C62D433E}"/>
              </a:ext>
            </a:extLst>
          </p:cNvPr>
          <p:cNvSpPr/>
          <p:nvPr/>
        </p:nvSpPr>
        <p:spPr bwMode="auto">
          <a:xfrm>
            <a:off x="1382481" y="4632251"/>
            <a:ext cx="196746" cy="196746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050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81501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Let's re-examine the example from a couple of slides ago…</a:t>
            </a:r>
          </a:p>
          <a:p>
            <a:pPr lvl="2"/>
            <a:endParaRPr lang="en-GB" altLang="en-US" dirty="0"/>
          </a:p>
          <a:p>
            <a:pPr lvl="2"/>
            <a:endParaRPr lang="en-GB" altLang="en-US" dirty="0"/>
          </a:p>
          <a:p>
            <a:pPr lvl="2"/>
            <a:endParaRPr lang="en-GB" altLang="en-US" dirty="0"/>
          </a:p>
          <a:p>
            <a:r>
              <a:rPr lang="en-GB" altLang="en-US" dirty="0"/>
              <a:t>Let's apply broadcasting rule 1 first…</a:t>
            </a:r>
          </a:p>
          <a:p>
            <a:pPr lvl="1"/>
            <a:r>
              <a:rPr lang="en-GB" altLang="en-US" dirty="0">
                <a:solidFill>
                  <a:srgbClr val="FF0000"/>
                </a:solidFill>
              </a:rPr>
              <a:t>a</a:t>
            </a:r>
            <a:r>
              <a:rPr lang="en-GB" altLang="en-US" dirty="0"/>
              <a:t> and </a:t>
            </a:r>
            <a:r>
              <a:rPr lang="en-GB" altLang="en-US" dirty="0">
                <a:solidFill>
                  <a:srgbClr val="FF0000"/>
                </a:solidFill>
              </a:rPr>
              <a:t>m</a:t>
            </a:r>
            <a:r>
              <a:rPr lang="en-GB" altLang="en-US" dirty="0"/>
              <a:t> have different number of dimensions: </a:t>
            </a:r>
            <a:r>
              <a:rPr lang="en-GB" altLang="en-US" dirty="0">
                <a:solidFill>
                  <a:srgbClr val="FF0000"/>
                </a:solidFill>
              </a:rPr>
              <a:t>a</a:t>
            </a:r>
            <a:r>
              <a:rPr lang="en-GB" altLang="en-US" dirty="0"/>
              <a:t> is 1D, </a:t>
            </a:r>
            <a:r>
              <a:rPr lang="en-GB" altLang="en-US" dirty="0">
                <a:solidFill>
                  <a:srgbClr val="FF0000"/>
                </a:solidFill>
              </a:rPr>
              <a:t>m</a:t>
            </a:r>
            <a:r>
              <a:rPr lang="en-GB" altLang="en-US" dirty="0"/>
              <a:t> is 2D</a:t>
            </a:r>
          </a:p>
          <a:p>
            <a:pPr lvl="1"/>
            <a:r>
              <a:rPr lang="en-GB" altLang="en-US" dirty="0">
                <a:solidFill>
                  <a:srgbClr val="FF0000"/>
                </a:solidFill>
              </a:rPr>
              <a:t>a</a:t>
            </a:r>
            <a:r>
              <a:rPr lang="en-GB" altLang="en-US" dirty="0"/>
              <a:t> has fewer dimensions, so </a:t>
            </a:r>
            <a:r>
              <a:rPr lang="en-GB" altLang="en-US" dirty="0">
                <a:solidFill>
                  <a:srgbClr val="FF0000"/>
                </a:solidFill>
              </a:rPr>
              <a:t>a</a:t>
            </a:r>
            <a:r>
              <a:rPr lang="en-GB" altLang="en-US" dirty="0"/>
              <a:t> shape is filled with 1 on leading edge</a:t>
            </a:r>
          </a:p>
          <a:p>
            <a:pPr lvl="1"/>
            <a:r>
              <a:rPr lang="en-GB" altLang="en-US" dirty="0"/>
              <a:t>Thus the shape of </a:t>
            </a:r>
            <a:r>
              <a:rPr lang="en-GB" altLang="en-US" dirty="0">
                <a:solidFill>
                  <a:srgbClr val="FF0000"/>
                </a:solidFill>
              </a:rPr>
              <a:t>a</a:t>
            </a:r>
            <a:r>
              <a:rPr lang="en-GB" altLang="en-US" dirty="0"/>
              <a:t> becomes (</a:t>
            </a:r>
            <a:r>
              <a:rPr lang="en-GB" altLang="en-US" dirty="0">
                <a:solidFill>
                  <a:srgbClr val="FF0000"/>
                </a:solidFill>
              </a:rPr>
              <a:t>1</a:t>
            </a:r>
            <a:r>
              <a:rPr lang="en-GB" altLang="en-US" dirty="0"/>
              <a:t>, 3) i.e. 1 row of 3 columns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Now let's apply broadcasting rule 2…</a:t>
            </a:r>
          </a:p>
          <a:p>
            <a:pPr lvl="1"/>
            <a:r>
              <a:rPr lang="en-GB" altLang="en-US" dirty="0">
                <a:solidFill>
                  <a:srgbClr val="FF0000"/>
                </a:solidFill>
              </a:rPr>
              <a:t>a</a:t>
            </a:r>
            <a:r>
              <a:rPr lang="en-GB" altLang="en-US" dirty="0"/>
              <a:t> and </a:t>
            </a:r>
            <a:r>
              <a:rPr lang="en-GB" altLang="en-US" dirty="0">
                <a:solidFill>
                  <a:srgbClr val="FF0000"/>
                </a:solidFill>
              </a:rPr>
              <a:t>m</a:t>
            </a:r>
            <a:r>
              <a:rPr lang="en-GB" altLang="en-US" dirty="0"/>
              <a:t> have different shapes: </a:t>
            </a:r>
            <a:r>
              <a:rPr lang="en-GB" altLang="en-US" dirty="0">
                <a:solidFill>
                  <a:srgbClr val="FF0000"/>
                </a:solidFill>
              </a:rPr>
              <a:t>a</a:t>
            </a:r>
            <a:r>
              <a:rPr lang="en-GB" altLang="en-US" dirty="0"/>
              <a:t> shape is (1,3), </a:t>
            </a:r>
            <a:r>
              <a:rPr lang="en-GB" altLang="en-US" dirty="0">
                <a:solidFill>
                  <a:srgbClr val="FF0000"/>
                </a:solidFill>
              </a:rPr>
              <a:t>m</a:t>
            </a:r>
            <a:r>
              <a:rPr lang="en-GB" altLang="en-US" dirty="0"/>
              <a:t> shape is (2,3)</a:t>
            </a:r>
          </a:p>
          <a:p>
            <a:pPr lvl="1"/>
            <a:r>
              <a:rPr lang="en-GB" altLang="en-US" dirty="0">
                <a:solidFill>
                  <a:srgbClr val="FF0000"/>
                </a:solidFill>
              </a:rPr>
              <a:t>a</a:t>
            </a:r>
            <a:r>
              <a:rPr lang="en-GB" altLang="en-US" dirty="0"/>
              <a:t> shape (1,3) is stretched to match </a:t>
            </a:r>
            <a:r>
              <a:rPr lang="en-GB" altLang="en-US" dirty="0">
                <a:solidFill>
                  <a:srgbClr val="FF0000"/>
                </a:solidFill>
              </a:rPr>
              <a:t>m</a:t>
            </a:r>
            <a:r>
              <a:rPr lang="en-GB" altLang="en-US" dirty="0"/>
              <a:t> shape (</a:t>
            </a:r>
            <a:r>
              <a:rPr lang="en-GB" altLang="en-US" dirty="0">
                <a:solidFill>
                  <a:srgbClr val="FF0000"/>
                </a:solidFill>
              </a:rPr>
              <a:t>2</a:t>
            </a:r>
            <a:r>
              <a:rPr lang="en-GB" altLang="en-US" dirty="0"/>
              <a:t>,3)</a:t>
            </a: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the Broadcasting Rules</a:t>
            </a:r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D62B81-9966-47D3-B482-5F7926AE6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227931"/>
            <a:ext cx="7141944" cy="577564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([10, 11, 12])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m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([[20, 21, 22], [30, 31, 32]])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 = a + m     # [[30 32 34] [40 42 44]]  </a:t>
            </a:r>
          </a:p>
        </p:txBody>
      </p:sp>
    </p:spTree>
    <p:extLst>
      <p:ext uri="{BB962C8B-B14F-4D97-AF65-F5344CB8AC3E}">
        <p14:creationId xmlns:p14="http://schemas.microsoft.com/office/powerpoint/2010/main" val="1634338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In this example, both arrays need to be broadcast</a:t>
            </a:r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r>
              <a:rPr lang="en-GB" altLang="en-US" dirty="0"/>
              <a:t>Let's apply broadcasting rule 1 first…</a:t>
            </a:r>
          </a:p>
          <a:p>
            <a:pPr lvl="1"/>
            <a:r>
              <a:rPr lang="en-GB" altLang="en-US" dirty="0">
                <a:solidFill>
                  <a:srgbClr val="FF0000"/>
                </a:solidFill>
              </a:rPr>
              <a:t>a</a:t>
            </a:r>
            <a:r>
              <a:rPr lang="en-GB" altLang="en-US" dirty="0"/>
              <a:t> and </a:t>
            </a:r>
            <a:r>
              <a:rPr lang="en-GB" altLang="en-US" dirty="0">
                <a:solidFill>
                  <a:srgbClr val="FF0000"/>
                </a:solidFill>
              </a:rPr>
              <a:t>b</a:t>
            </a:r>
            <a:r>
              <a:rPr lang="en-GB" altLang="en-US" dirty="0"/>
              <a:t> have different number of dimensions: </a:t>
            </a:r>
            <a:r>
              <a:rPr lang="en-GB" altLang="en-US" dirty="0">
                <a:solidFill>
                  <a:srgbClr val="FF0000"/>
                </a:solidFill>
              </a:rPr>
              <a:t>a</a:t>
            </a:r>
            <a:r>
              <a:rPr lang="en-GB" altLang="en-US" dirty="0"/>
              <a:t> is 2D, </a:t>
            </a:r>
            <a:r>
              <a:rPr lang="en-GB" altLang="en-US" dirty="0">
                <a:solidFill>
                  <a:srgbClr val="FF0000"/>
                </a:solidFill>
              </a:rPr>
              <a:t>b</a:t>
            </a:r>
            <a:r>
              <a:rPr lang="en-GB" altLang="en-US" dirty="0"/>
              <a:t> is 1D</a:t>
            </a:r>
          </a:p>
          <a:p>
            <a:pPr lvl="1"/>
            <a:r>
              <a:rPr lang="en-GB" altLang="en-US" dirty="0">
                <a:solidFill>
                  <a:srgbClr val="FF0000"/>
                </a:solidFill>
              </a:rPr>
              <a:t>b</a:t>
            </a:r>
            <a:r>
              <a:rPr lang="en-GB" altLang="en-US" dirty="0"/>
              <a:t> has fewer dimensions, so </a:t>
            </a:r>
            <a:r>
              <a:rPr lang="en-GB" altLang="en-US" dirty="0">
                <a:solidFill>
                  <a:srgbClr val="FF0000"/>
                </a:solidFill>
              </a:rPr>
              <a:t>b</a:t>
            </a:r>
            <a:r>
              <a:rPr lang="en-GB" altLang="en-US" dirty="0"/>
              <a:t> shape is filled with 1 on leading edge</a:t>
            </a:r>
          </a:p>
          <a:p>
            <a:pPr lvl="1"/>
            <a:r>
              <a:rPr lang="en-GB" altLang="en-US" dirty="0"/>
              <a:t>Thus the shape of </a:t>
            </a:r>
            <a:r>
              <a:rPr lang="en-GB" altLang="en-US" dirty="0">
                <a:solidFill>
                  <a:srgbClr val="FF0000"/>
                </a:solidFill>
              </a:rPr>
              <a:t>b</a:t>
            </a:r>
            <a:r>
              <a:rPr lang="en-GB" altLang="en-US" dirty="0"/>
              <a:t> becomes (</a:t>
            </a:r>
            <a:r>
              <a:rPr lang="en-GB" altLang="en-US" dirty="0">
                <a:solidFill>
                  <a:srgbClr val="FF0000"/>
                </a:solidFill>
              </a:rPr>
              <a:t>1</a:t>
            </a:r>
            <a:r>
              <a:rPr lang="en-GB" altLang="en-US" dirty="0"/>
              <a:t>, 3) i.e. 1 row of 3 columns</a:t>
            </a:r>
          </a:p>
          <a:p>
            <a:pPr lvl="2"/>
            <a:endParaRPr lang="en-GB" altLang="en-US" sz="1400" dirty="0"/>
          </a:p>
          <a:p>
            <a:r>
              <a:rPr lang="en-GB" altLang="en-US" dirty="0"/>
              <a:t>Now let's apply broadcasting rule 2…</a:t>
            </a:r>
          </a:p>
          <a:p>
            <a:pPr lvl="1"/>
            <a:r>
              <a:rPr lang="en-GB" altLang="en-US" dirty="0">
                <a:solidFill>
                  <a:srgbClr val="FF0000"/>
                </a:solidFill>
              </a:rPr>
              <a:t>a</a:t>
            </a:r>
            <a:r>
              <a:rPr lang="en-GB" altLang="en-US" dirty="0"/>
              <a:t> and </a:t>
            </a:r>
            <a:r>
              <a:rPr lang="en-GB" altLang="en-US" dirty="0">
                <a:solidFill>
                  <a:srgbClr val="FF0000"/>
                </a:solidFill>
              </a:rPr>
              <a:t>b</a:t>
            </a:r>
            <a:r>
              <a:rPr lang="en-GB" altLang="en-US" dirty="0"/>
              <a:t> have different shapes: </a:t>
            </a:r>
            <a:r>
              <a:rPr lang="en-GB" altLang="en-US" dirty="0">
                <a:solidFill>
                  <a:srgbClr val="FF0000"/>
                </a:solidFill>
              </a:rPr>
              <a:t>a</a:t>
            </a:r>
            <a:r>
              <a:rPr lang="en-GB" altLang="en-US" dirty="0"/>
              <a:t> shape is (3,1), </a:t>
            </a:r>
            <a:r>
              <a:rPr lang="en-GB" altLang="en-US" dirty="0">
                <a:solidFill>
                  <a:srgbClr val="FF0000"/>
                </a:solidFill>
              </a:rPr>
              <a:t>b</a:t>
            </a:r>
            <a:r>
              <a:rPr lang="en-GB" altLang="en-US" dirty="0"/>
              <a:t> shape is (1,3)</a:t>
            </a:r>
          </a:p>
          <a:p>
            <a:pPr lvl="1"/>
            <a:r>
              <a:rPr lang="en-GB" altLang="en-US" dirty="0">
                <a:solidFill>
                  <a:srgbClr val="FF0000"/>
                </a:solidFill>
              </a:rPr>
              <a:t>a</a:t>
            </a:r>
            <a:r>
              <a:rPr lang="en-GB" altLang="en-US" dirty="0"/>
              <a:t> cols stretched to match </a:t>
            </a:r>
            <a:r>
              <a:rPr lang="en-GB" altLang="en-US" dirty="0">
                <a:solidFill>
                  <a:srgbClr val="FF0000"/>
                </a:solidFill>
              </a:rPr>
              <a:t>b</a:t>
            </a:r>
            <a:r>
              <a:rPr lang="en-GB" altLang="en-US" dirty="0"/>
              <a:t> cols, so </a:t>
            </a:r>
            <a:r>
              <a:rPr lang="en-GB" altLang="en-US" dirty="0">
                <a:solidFill>
                  <a:srgbClr val="FF0000"/>
                </a:solidFill>
              </a:rPr>
              <a:t>a</a:t>
            </a:r>
            <a:r>
              <a:rPr lang="en-GB" altLang="en-US" dirty="0"/>
              <a:t> becomes (3,</a:t>
            </a:r>
            <a:r>
              <a:rPr lang="en-GB" altLang="en-US" dirty="0">
                <a:solidFill>
                  <a:srgbClr val="FF0000"/>
                </a:solidFill>
              </a:rPr>
              <a:t>3</a:t>
            </a:r>
            <a:r>
              <a:rPr lang="en-GB" altLang="en-US" dirty="0"/>
              <a:t>)</a:t>
            </a:r>
          </a:p>
          <a:p>
            <a:pPr lvl="1"/>
            <a:r>
              <a:rPr lang="en-GB" altLang="en-US" dirty="0">
                <a:solidFill>
                  <a:srgbClr val="FF0000"/>
                </a:solidFill>
              </a:rPr>
              <a:t>b</a:t>
            </a:r>
            <a:r>
              <a:rPr lang="en-GB" altLang="en-US" dirty="0"/>
              <a:t> rows stretched to match </a:t>
            </a:r>
            <a:r>
              <a:rPr lang="en-GB" altLang="en-US" dirty="0">
                <a:solidFill>
                  <a:srgbClr val="FF0000"/>
                </a:solidFill>
              </a:rPr>
              <a:t>a</a:t>
            </a:r>
            <a:r>
              <a:rPr lang="en-GB" altLang="en-US" dirty="0"/>
              <a:t> rows, so </a:t>
            </a:r>
            <a:r>
              <a:rPr lang="en-GB" altLang="en-US" dirty="0">
                <a:solidFill>
                  <a:srgbClr val="FF0000"/>
                </a:solidFill>
              </a:rPr>
              <a:t>b</a:t>
            </a:r>
            <a:r>
              <a:rPr lang="en-GB" altLang="en-US" dirty="0"/>
              <a:t> becomes (</a:t>
            </a:r>
            <a:r>
              <a:rPr lang="en-GB" altLang="en-US" dirty="0">
                <a:solidFill>
                  <a:srgbClr val="FF0000"/>
                </a:solidFill>
              </a:rPr>
              <a:t>3</a:t>
            </a:r>
            <a:r>
              <a:rPr lang="en-GB" altLang="en-US" dirty="0"/>
              <a:t>,3)</a:t>
            </a:r>
          </a:p>
          <a:p>
            <a:pPr lvl="1"/>
            <a:endParaRPr lang="en-GB" altLang="en-US" dirty="0"/>
          </a:p>
          <a:p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Complex Broadcasting</a:t>
            </a:r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D62B81-9966-47D3-B482-5F7926AE6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232846"/>
            <a:ext cx="7141944" cy="746841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([[10],[11],[12]])   # Shape (3,1)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b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([20, 21, 22])       # Shape (3,)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 = a + b                   # Shape (3,3)</a:t>
            </a:r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print(result)                    # [[30 31 32] [31 32 33] [32 33 34]]</a:t>
            </a:r>
            <a:endParaRPr lang="en-GB" sz="11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CB3EC-1DEC-489B-8430-284C49B9064E}"/>
              </a:ext>
            </a:extLst>
          </p:cNvPr>
          <p:cNvSpPr txBox="1"/>
          <p:nvPr/>
        </p:nvSpPr>
        <p:spPr>
          <a:xfrm flipH="1">
            <a:off x="5277327" y="1230243"/>
            <a:ext cx="3233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Ex10-ComplexBroadcasting.py</a:t>
            </a:r>
          </a:p>
        </p:txBody>
      </p:sp>
    </p:spTree>
    <p:extLst>
      <p:ext uri="{BB962C8B-B14F-4D97-AF65-F5344CB8AC3E}">
        <p14:creationId xmlns:p14="http://schemas.microsoft.com/office/powerpoint/2010/main" val="148826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1:  NumPy Universal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Using a loop</a:t>
            </a:r>
          </a:p>
          <a:p>
            <a:r>
              <a:rPr lang="en-GB" dirty="0"/>
              <a:t>Using a universal function</a:t>
            </a:r>
          </a:p>
          <a:p>
            <a:r>
              <a:rPr lang="en-GB" dirty="0"/>
              <a:t>Arithmetic</a:t>
            </a:r>
          </a:p>
          <a:p>
            <a:r>
              <a:rPr lang="en-GB" dirty="0"/>
              <a:t>Reduction and accumulation</a:t>
            </a:r>
          </a:p>
          <a:p>
            <a:r>
              <a:rPr lang="en-GB" dirty="0"/>
              <a:t>Additional math functions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132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7" y="36513"/>
            <a:ext cx="8179845" cy="560387"/>
          </a:xfrm>
        </p:spPr>
        <p:txBody>
          <a:bodyPr/>
          <a:lstStyle/>
          <a:p>
            <a:r>
              <a:rPr lang="en-GB" dirty="0"/>
              <a:t>Section 4:  Manipulating Arrays using Boolean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Boolean operations</a:t>
            </a:r>
          </a:p>
          <a:p>
            <a:r>
              <a:rPr lang="en-GB" dirty="0"/>
              <a:t>Boolean aggregation</a:t>
            </a:r>
          </a:p>
          <a:p>
            <a:r>
              <a:rPr lang="en-GB" dirty="0"/>
              <a:t>Boolean masking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865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We've seen how to use math operators with NumPy arrays</a:t>
            </a:r>
          </a:p>
          <a:p>
            <a:pPr lvl="1"/>
            <a:r>
              <a:rPr lang="en-GB" altLang="en-US" dirty="0">
                <a:latin typeface="+mj-lt"/>
              </a:rPr>
              <a:t> </a:t>
            </a:r>
            <a:r>
              <a:rPr lang="en-GB" altLang="en-US" dirty="0">
                <a:latin typeface="Courier New" panose="02070309020205020404" pitchFamily="49" charset="0"/>
              </a:rPr>
              <a:t>+ - * / // </a:t>
            </a:r>
            <a:r>
              <a:rPr lang="en-GB" altLang="en-US" dirty="0"/>
              <a:t>etc.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You can also use Boolean operators</a:t>
            </a:r>
          </a:p>
          <a:p>
            <a:pPr lvl="1"/>
            <a:r>
              <a:rPr lang="en-GB" altLang="en-US" dirty="0">
                <a:latin typeface="+mj-lt"/>
              </a:rPr>
              <a:t> </a:t>
            </a:r>
            <a:r>
              <a:rPr lang="en-GB" altLang="en-US" dirty="0">
                <a:latin typeface="Courier New" panose="02070309020205020404" pitchFamily="49" charset="0"/>
              </a:rPr>
              <a:t>&gt;  &gt;=  &lt;  &lt;=  ==  !=  </a:t>
            </a:r>
          </a:p>
          <a:p>
            <a:pPr lvl="1"/>
            <a:r>
              <a:rPr lang="en-GB" altLang="en-US" dirty="0"/>
              <a:t> Returns NumPy array containing </a:t>
            </a:r>
            <a:r>
              <a:rPr lang="en-GB" altLang="en-US" dirty="0">
                <a:latin typeface="Courier New" panose="02070309020205020404" pitchFamily="49" charset="0"/>
              </a:rPr>
              <a:t>True/False</a:t>
            </a:r>
            <a:r>
              <a:rPr lang="en-GB" altLang="en-US" dirty="0"/>
              <a:t> in each position</a:t>
            </a: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 Operations (1 of 2)</a:t>
            </a:r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D62B81-9966-47D3-B482-5F7926AE6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2937453"/>
            <a:ext cx="7141944" cy="1931781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def </a:t>
            </a:r>
            <a:r>
              <a:rPr lang="en-GB" sz="1100" dirty="0" err="1">
                <a:latin typeface="Courier New" panose="02070309020205020404" pitchFamily="49" charset="0"/>
              </a:rPr>
              <a:t>process_marks</a:t>
            </a:r>
            <a:r>
              <a:rPr lang="en-GB" sz="1100" dirty="0">
                <a:latin typeface="Courier New" panose="02070309020205020404" pitchFamily="49" charset="0"/>
              </a:rPr>
              <a:t>(m):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print('Exam marks\n',      m)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print('Passes?\n',       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m &gt;= 50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print('Full marks?\n',   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m == 100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print('Not full marks?\n',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m != 100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</a:rPr>
              <a:t>my_exam_marks</a:t>
            </a:r>
            <a:r>
              <a:rPr lang="en-GB" sz="1100" dirty="0">
                <a:latin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([71, 95, 49, 100, 65])</a:t>
            </a:r>
          </a:p>
          <a:p>
            <a:r>
              <a:rPr lang="en-GB" sz="1100" dirty="0" err="1">
                <a:latin typeface="Courier New" panose="02070309020205020404" pitchFamily="49" charset="0"/>
              </a:rPr>
              <a:t>process_marks</a:t>
            </a:r>
            <a:r>
              <a:rPr lang="en-GB" sz="1100" dirty="0">
                <a:latin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</a:rPr>
              <a:t>my_exam_marks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</a:rPr>
              <a:t>our_exam_marks</a:t>
            </a:r>
            <a:r>
              <a:rPr lang="en-GB" sz="1100" dirty="0">
                <a:latin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([[71, 95, 49, 100, 65], [99, 23, 78, 88, 92]])</a:t>
            </a:r>
          </a:p>
          <a:p>
            <a:r>
              <a:rPr lang="en-GB" sz="1100" dirty="0" err="1">
                <a:latin typeface="Courier New" panose="02070309020205020404" pitchFamily="49" charset="0"/>
              </a:rPr>
              <a:t>process_marks</a:t>
            </a:r>
            <a:r>
              <a:rPr lang="en-GB" sz="1100" dirty="0">
                <a:latin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</a:rPr>
              <a:t>our_exam_marks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CB3EC-1DEC-489B-8430-284C49B9064E}"/>
              </a:ext>
            </a:extLst>
          </p:cNvPr>
          <p:cNvSpPr txBox="1"/>
          <p:nvPr/>
        </p:nvSpPr>
        <p:spPr>
          <a:xfrm flipH="1">
            <a:off x="6092687" y="2937453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Ex11a-BooleanOperations.py</a:t>
            </a:r>
          </a:p>
        </p:txBody>
      </p:sp>
    </p:spTree>
    <p:extLst>
      <p:ext uri="{BB962C8B-B14F-4D97-AF65-F5344CB8AC3E}">
        <p14:creationId xmlns:p14="http://schemas.microsoft.com/office/powerpoint/2010/main" val="2620335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You can combine Boolean operations together</a:t>
            </a:r>
          </a:p>
          <a:p>
            <a:pPr lvl="1"/>
            <a:r>
              <a:rPr lang="en-GB" altLang="en-US" dirty="0">
                <a:latin typeface="Courier New" panose="02070309020205020404" pitchFamily="49" charset="0"/>
              </a:rPr>
              <a:t>&amp;  </a:t>
            </a:r>
            <a:r>
              <a:rPr lang="en-GB" altLang="en-US" dirty="0"/>
              <a:t>and</a:t>
            </a:r>
          </a:p>
          <a:p>
            <a:pPr lvl="1"/>
            <a:r>
              <a:rPr lang="en-GB" altLang="en-US" dirty="0">
                <a:latin typeface="Courier New" panose="02070309020205020404" pitchFamily="49" charset="0"/>
              </a:rPr>
              <a:t>|  </a:t>
            </a:r>
            <a:r>
              <a:rPr lang="en-GB" altLang="en-US" dirty="0"/>
              <a:t>inclusive or</a:t>
            </a:r>
          </a:p>
          <a:p>
            <a:pPr lvl="1"/>
            <a:r>
              <a:rPr lang="en-GB" altLang="en-US" dirty="0">
                <a:latin typeface="Courier New" panose="02070309020205020404" pitchFamily="49" charset="0"/>
              </a:rPr>
              <a:t>^  </a:t>
            </a:r>
            <a:r>
              <a:rPr lang="en-GB" altLang="en-US" dirty="0"/>
              <a:t>exclusive or</a:t>
            </a:r>
          </a:p>
          <a:p>
            <a:pPr lvl="1"/>
            <a:r>
              <a:rPr lang="en-GB" altLang="en-US" dirty="0">
                <a:latin typeface="Courier New" panose="02070309020205020404" pitchFamily="49" charset="0"/>
              </a:rPr>
              <a:t>~  </a:t>
            </a:r>
            <a:r>
              <a:rPr lang="en-GB" altLang="en-US" dirty="0"/>
              <a:t>not</a:t>
            </a:r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Operations (2 of 2)</a:t>
            </a:r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D62B81-9966-47D3-B482-5F7926AE6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2586622"/>
            <a:ext cx="7141944" cy="2101058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def </a:t>
            </a:r>
            <a:r>
              <a:rPr lang="en-GB" sz="1100" dirty="0" err="1">
                <a:latin typeface="Courier New" panose="02070309020205020404" pitchFamily="49" charset="0"/>
              </a:rPr>
              <a:t>process_marks</a:t>
            </a:r>
            <a:r>
              <a:rPr lang="en-GB" sz="1100" dirty="0">
                <a:latin typeface="Courier New" panose="02070309020205020404" pitchFamily="49" charset="0"/>
              </a:rPr>
              <a:t>(m):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print('\</a:t>
            </a:r>
            <a:r>
              <a:rPr lang="en-GB" sz="1100" dirty="0" err="1">
                <a:latin typeface="Courier New" panose="02070309020205020404" pitchFamily="49" charset="0"/>
              </a:rPr>
              <a:t>nExam</a:t>
            </a:r>
            <a:r>
              <a:rPr lang="en-GB" sz="1100" dirty="0">
                <a:latin typeface="Courier New" panose="02070309020205020404" pitchFamily="49" charset="0"/>
              </a:rPr>
              <a:t> marks\n',              m)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print('B?\n',                     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(m &gt;= 60) &amp; (m &lt; 70)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print('A or U?\n',                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(m &gt;= 70) | (m &lt; 30)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print('A or even, but not both?\n',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(m &gt;= 70) ^ (m % 2 == 0)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print('Not (A or U)?\n',          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~((m &gt;= 70) | (m &lt; 30))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</a:rPr>
              <a:t>my_exam_marks</a:t>
            </a:r>
            <a:r>
              <a:rPr lang="en-GB" sz="1100" dirty="0">
                <a:latin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([71, 95, 49, 100, 65])</a:t>
            </a:r>
          </a:p>
          <a:p>
            <a:r>
              <a:rPr lang="en-GB" sz="1100" dirty="0" err="1">
                <a:latin typeface="Courier New" panose="02070309020205020404" pitchFamily="49" charset="0"/>
              </a:rPr>
              <a:t>process_marks</a:t>
            </a:r>
            <a:r>
              <a:rPr lang="en-GB" sz="1100" dirty="0">
                <a:latin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</a:rPr>
              <a:t>my_exam_marks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</a:rPr>
              <a:t>our_exam_marks</a:t>
            </a:r>
            <a:r>
              <a:rPr lang="en-GB" sz="1100" dirty="0">
                <a:latin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([[71, 95, 49, 100, 65], [99, 22, 78, 88, 92]])</a:t>
            </a:r>
          </a:p>
          <a:p>
            <a:r>
              <a:rPr lang="en-GB" sz="1100" dirty="0" err="1">
                <a:latin typeface="Courier New" panose="02070309020205020404" pitchFamily="49" charset="0"/>
              </a:rPr>
              <a:t>process_marks</a:t>
            </a:r>
            <a:r>
              <a:rPr lang="en-GB" sz="1100" dirty="0">
                <a:latin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</a:rPr>
              <a:t>our_exam_marks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CB3EC-1DEC-489B-8430-284C49B9064E}"/>
              </a:ext>
            </a:extLst>
          </p:cNvPr>
          <p:cNvSpPr txBox="1"/>
          <p:nvPr/>
        </p:nvSpPr>
        <p:spPr>
          <a:xfrm flipH="1">
            <a:off x="6092687" y="2590339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Ex11b-BooleanOperations.py</a:t>
            </a:r>
          </a:p>
        </p:txBody>
      </p:sp>
    </p:spTree>
    <p:extLst>
      <p:ext uri="{BB962C8B-B14F-4D97-AF65-F5344CB8AC3E}">
        <p14:creationId xmlns:p14="http://schemas.microsoft.com/office/powerpoint/2010/main" val="1355640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You can perform aggregations on the Boolean result arrays</a:t>
            </a:r>
          </a:p>
          <a:p>
            <a:pPr lvl="1"/>
            <a:r>
              <a:rPr lang="en-GB" altLang="en-US" dirty="0">
                <a:latin typeface="Courier New" panose="02070309020205020404" pitchFamily="49" charset="0"/>
              </a:rPr>
              <a:t>all()           - </a:t>
            </a:r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are all results </a:t>
            </a:r>
            <a:r>
              <a:rPr lang="en-GB" altLang="en-US" dirty="0">
                <a:latin typeface="Courier New" panose="02070309020205020404" pitchFamily="49" charset="0"/>
              </a:rPr>
              <a:t>True</a:t>
            </a:r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r>
              <a:rPr lang="en-GB" altLang="en-US" dirty="0"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GB" altLang="en-US" dirty="0">
                <a:latin typeface="Courier New" panose="02070309020205020404" pitchFamily="49" charset="0"/>
              </a:rPr>
              <a:t>any()           - </a:t>
            </a:r>
            <a:r>
              <a:rPr lang="en-GB" altLang="en-US" dirty="0"/>
              <a:t>are any results </a:t>
            </a:r>
            <a:r>
              <a:rPr lang="en-GB" altLang="en-US" dirty="0">
                <a:latin typeface="Courier New" panose="02070309020205020404" pitchFamily="49" charset="0"/>
              </a:rPr>
              <a:t>True</a:t>
            </a:r>
            <a:r>
              <a:rPr lang="en-GB" altLang="en-US" dirty="0"/>
              <a:t>?</a:t>
            </a:r>
            <a:endParaRPr lang="en-GB" altLang="en-US" dirty="0">
              <a:latin typeface="Courier New" panose="02070309020205020404" pitchFamily="49" charset="0"/>
            </a:endParaRPr>
          </a:p>
          <a:p>
            <a:pPr lvl="1"/>
            <a:r>
              <a:rPr lang="en-GB" altLang="en-US" dirty="0" err="1">
                <a:latin typeface="Courier New" panose="02070309020205020404" pitchFamily="49" charset="0"/>
              </a:rPr>
              <a:t>count_nonzero</a:t>
            </a:r>
            <a:r>
              <a:rPr lang="en-GB" altLang="en-US" dirty="0">
                <a:latin typeface="Courier New" panose="02070309020205020404" pitchFamily="49" charset="0"/>
              </a:rPr>
              <a:t>() - </a:t>
            </a:r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count of non-zero (i.e. </a:t>
            </a:r>
            <a:r>
              <a:rPr lang="en-GB" altLang="en-US" dirty="0">
                <a:latin typeface="Courier New" panose="02070309020205020404" pitchFamily="49" charset="0"/>
              </a:rPr>
              <a:t>True</a:t>
            </a:r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) results	</a:t>
            </a: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Aggregation</a:t>
            </a:r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D62B81-9966-47D3-B482-5F7926AE6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2268356"/>
            <a:ext cx="7141944" cy="2270335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def </a:t>
            </a:r>
            <a:r>
              <a:rPr lang="en-GB" sz="1100" dirty="0" err="1">
                <a:latin typeface="Courier New" panose="02070309020205020404" pitchFamily="49" charset="0"/>
              </a:rPr>
              <a:t>process_marks</a:t>
            </a:r>
            <a:r>
              <a:rPr lang="en-GB" sz="1100" dirty="0">
                <a:latin typeface="Courier New" panose="02070309020205020404" pitchFamily="49" charset="0"/>
              </a:rPr>
              <a:t>(m):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print('\</a:t>
            </a:r>
            <a:r>
              <a:rPr lang="en-GB" sz="1100" dirty="0" err="1">
                <a:latin typeface="Courier New" panose="02070309020205020404" pitchFamily="49" charset="0"/>
              </a:rPr>
              <a:t>nExam</a:t>
            </a:r>
            <a:r>
              <a:rPr lang="en-GB" sz="1100" dirty="0">
                <a:latin typeface="Courier New" panose="02070309020205020404" pitchFamily="49" charset="0"/>
              </a:rPr>
              <a:t> marks\n',  m)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print('All passes?   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np.all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(m &gt;= 50)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print('Any passes?   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np.any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(m &gt;= 50)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print('Count of passes',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np.count_nonzero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(m &gt;= 50)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print('Count of B    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np.count_nonzero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((m &gt;= 60) &amp; (m &lt; 70))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print('Count of A or U',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np.count_nonzero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((m &gt;= 70) | (m &lt; 30))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</a:rPr>
              <a:t>my_exam_marks</a:t>
            </a:r>
            <a:r>
              <a:rPr lang="en-GB" sz="1100" dirty="0">
                <a:latin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([71, 95, 49, 100, 65])</a:t>
            </a:r>
          </a:p>
          <a:p>
            <a:r>
              <a:rPr lang="en-GB" sz="1100" dirty="0" err="1">
                <a:latin typeface="Courier New" panose="02070309020205020404" pitchFamily="49" charset="0"/>
              </a:rPr>
              <a:t>process_marks</a:t>
            </a:r>
            <a:r>
              <a:rPr lang="en-GB" sz="1100" dirty="0">
                <a:latin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</a:rPr>
              <a:t>my_exam_marks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</a:rPr>
              <a:t>our_exam_marks</a:t>
            </a:r>
            <a:r>
              <a:rPr lang="en-GB" sz="1100" dirty="0">
                <a:latin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([[71, 95, 49, 100, 65], [99, 22, 78, 88, 92]])</a:t>
            </a:r>
          </a:p>
          <a:p>
            <a:r>
              <a:rPr lang="en-GB" sz="1100" dirty="0" err="1">
                <a:latin typeface="Courier New" panose="02070309020205020404" pitchFamily="49" charset="0"/>
              </a:rPr>
              <a:t>process_marks</a:t>
            </a:r>
            <a:r>
              <a:rPr lang="en-GB" sz="1100" dirty="0">
                <a:latin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</a:rPr>
              <a:t>our_exam_marks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CB3EC-1DEC-489B-8430-284C49B9064E}"/>
              </a:ext>
            </a:extLst>
          </p:cNvPr>
          <p:cNvSpPr txBox="1"/>
          <p:nvPr/>
        </p:nvSpPr>
        <p:spPr>
          <a:xfrm flipH="1">
            <a:off x="5743951" y="2272073"/>
            <a:ext cx="2766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Ex12-BooleanAggregations.py</a:t>
            </a:r>
          </a:p>
        </p:txBody>
      </p:sp>
    </p:spTree>
    <p:extLst>
      <p:ext uri="{BB962C8B-B14F-4D97-AF65-F5344CB8AC3E}">
        <p14:creationId xmlns:p14="http://schemas.microsoft.com/office/powerpoint/2010/main" val="3537456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You can use a Boolean result matrix as a mask</a:t>
            </a:r>
          </a:p>
          <a:p>
            <a:pPr lvl="1"/>
            <a:r>
              <a:rPr lang="en-GB" altLang="en-US" dirty="0">
                <a:latin typeface="+mj-lt"/>
              </a:rPr>
              <a:t> </a:t>
            </a:r>
            <a:r>
              <a:rPr lang="en-GB" altLang="en-US" dirty="0">
                <a:latin typeface="Courier New" panose="02070309020205020404" pitchFamily="49" charset="0"/>
              </a:rPr>
              <a:t>array[</a:t>
            </a:r>
            <a:r>
              <a:rPr lang="en-GB" altLang="en-US" dirty="0" err="1">
                <a:latin typeface="Courier New" panose="02070309020205020404" pitchFamily="49" charset="0"/>
              </a:rPr>
              <a:t>booleanTest</a:t>
            </a:r>
            <a:r>
              <a:rPr lang="en-GB" altLang="en-US" dirty="0">
                <a:latin typeface="Courier New" panose="02070309020205020404" pitchFamily="49" charset="0"/>
              </a:rPr>
              <a:t>]</a:t>
            </a:r>
          </a:p>
          <a:p>
            <a:pPr lvl="1"/>
            <a:r>
              <a:rPr lang="en-GB" altLang="en-US" dirty="0">
                <a:latin typeface="+mj-lt"/>
              </a:rPr>
              <a:t> </a:t>
            </a:r>
            <a:r>
              <a:rPr lang="en-GB" altLang="en-US" dirty="0"/>
              <a:t>Yields all array elements that have a </a:t>
            </a:r>
            <a:r>
              <a:rPr lang="en-GB" altLang="en-US" dirty="0">
                <a:latin typeface="Courier New" panose="02070309020205020404" pitchFamily="49" charset="0"/>
              </a:rPr>
              <a:t>True</a:t>
            </a:r>
            <a:r>
              <a:rPr lang="en-GB" altLang="en-US" dirty="0"/>
              <a:t> Boolean result</a:t>
            </a:r>
          </a:p>
          <a:p>
            <a:pPr lvl="1"/>
            <a:endParaRPr lang="en-GB" altLang="en-US" dirty="0">
              <a:latin typeface="Courier New" panose="02070309020205020404" pitchFamily="49" charset="0"/>
            </a:endParaRP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Masking</a:t>
            </a:r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D62B81-9966-47D3-B482-5F7926AE6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975452"/>
            <a:ext cx="7141944" cy="176250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def </a:t>
            </a:r>
            <a:r>
              <a:rPr lang="en-GB" sz="1100" dirty="0" err="1">
                <a:latin typeface="Courier New" panose="02070309020205020404" pitchFamily="49" charset="0"/>
              </a:rPr>
              <a:t>process_marks</a:t>
            </a:r>
            <a:r>
              <a:rPr lang="en-GB" sz="1100" dirty="0">
                <a:latin typeface="Courier New" panose="02070309020205020404" pitchFamily="49" charset="0"/>
              </a:rPr>
              <a:t>(m):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print('\</a:t>
            </a:r>
            <a:r>
              <a:rPr lang="en-GB" sz="1100" dirty="0" err="1">
                <a:latin typeface="Courier New" panose="02070309020205020404" pitchFamily="49" charset="0"/>
              </a:rPr>
              <a:t>nPasses</a:t>
            </a:r>
            <a:r>
              <a:rPr lang="en-GB" sz="1100" dirty="0">
                <a:latin typeface="Courier New" panose="02070309020205020404" pitchFamily="49" charset="0"/>
              </a:rPr>
              <a:t>    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m[m &gt;= 50]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print('B marks     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m[(m &gt;= 60) &amp; (m &lt; 70)]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print('A or U marks',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m[(m &gt;= 70) | (m &lt; 30)]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</a:rPr>
              <a:t>my_exam_marks</a:t>
            </a:r>
            <a:r>
              <a:rPr lang="en-GB" sz="1100" dirty="0">
                <a:latin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([71, 95, 49, 100, 65])</a:t>
            </a:r>
          </a:p>
          <a:p>
            <a:r>
              <a:rPr lang="en-GB" sz="1100" dirty="0" err="1">
                <a:latin typeface="Courier New" panose="02070309020205020404" pitchFamily="49" charset="0"/>
              </a:rPr>
              <a:t>process_marks</a:t>
            </a:r>
            <a:r>
              <a:rPr lang="en-GB" sz="1100" dirty="0">
                <a:latin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</a:rPr>
              <a:t>my_exam_marks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</a:rPr>
              <a:t>our_exam_marks</a:t>
            </a:r>
            <a:r>
              <a:rPr lang="en-GB" sz="1100" dirty="0">
                <a:latin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([[71, 95, 49, 100, 65], [99, 23, 78, 88, 92]])</a:t>
            </a:r>
          </a:p>
          <a:p>
            <a:r>
              <a:rPr lang="en-GB" sz="1100" dirty="0" err="1">
                <a:latin typeface="Courier New" panose="02070309020205020404" pitchFamily="49" charset="0"/>
              </a:rPr>
              <a:t>process_marks</a:t>
            </a:r>
            <a:r>
              <a:rPr lang="en-GB" sz="1100" dirty="0">
                <a:latin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</a:rPr>
              <a:t>our_exam_marks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CB3EC-1DEC-489B-8430-284C49B9064E}"/>
              </a:ext>
            </a:extLst>
          </p:cNvPr>
          <p:cNvSpPr txBox="1"/>
          <p:nvPr/>
        </p:nvSpPr>
        <p:spPr>
          <a:xfrm flipH="1">
            <a:off x="6098800" y="1981740"/>
            <a:ext cx="241768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Ex13-BooleansMasks.py</a:t>
            </a:r>
          </a:p>
        </p:txBody>
      </p:sp>
    </p:spTree>
    <p:extLst>
      <p:ext uri="{BB962C8B-B14F-4D97-AF65-F5344CB8AC3E}">
        <p14:creationId xmlns:p14="http://schemas.microsoft.com/office/powerpoint/2010/main" val="3036155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5:  Additional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Fancy indexing</a:t>
            </a:r>
          </a:p>
          <a:p>
            <a:r>
              <a:rPr lang="en-GB" dirty="0"/>
              <a:t>Partitioning</a:t>
            </a:r>
          </a:p>
          <a:p>
            <a:r>
              <a:rPr lang="en-GB" dirty="0"/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4039009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You can pass an array of indices into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</a:p>
          <a:p>
            <a:pPr lvl="1"/>
            <a:r>
              <a:rPr lang="en-GB" altLang="en-US" dirty="0"/>
              <a:t>Returns a result array with the elements from those indices</a:t>
            </a:r>
          </a:p>
          <a:p>
            <a:pPr lvl="1"/>
            <a:endParaRPr lang="en-GB" altLang="en-US" dirty="0">
              <a:latin typeface="Courier New" panose="02070309020205020404" pitchFamily="49" charset="0"/>
            </a:endParaRP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Fancy Indexing (1 of 3)</a:t>
            </a:r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D62B81-9966-47D3-B482-5F7926AE6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557520"/>
            <a:ext cx="7141944" cy="3455275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np.arange</a:t>
            </a:r>
            <a:r>
              <a:rPr lang="en-GB" sz="1100" dirty="0">
                <a:latin typeface="Courier New" panose="02070309020205020404" pitchFamily="49" charset="0"/>
              </a:rPr>
              <a:t>(10, 20)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Get some elements into a Python list.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result1 = [a[1], a[4], a[7]]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print('type(result1)', type(result1))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print('result1      ', result1)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Get some elements into a NumPy array, using fancy indexing.</a:t>
            </a:r>
          </a:p>
          <a:p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idx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[1, 4, 7]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result2 = a[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idx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ntype</a:t>
            </a:r>
            <a:r>
              <a:rPr lang="en-GB" sz="1100" dirty="0">
                <a:latin typeface="Courier New" panose="02070309020205020404" pitchFamily="49" charset="0"/>
              </a:rPr>
              <a:t>(result2)', type(result2))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print('result2.shape',   result2.shape)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print('result2      ',   result2)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Get some elements into a 2D NumPy array, using fancy indexing.</a:t>
            </a:r>
          </a:p>
          <a:p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idx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np.array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([[1, 4, 7], [2, 5, 8]])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result3 = a[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idx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ntype</a:t>
            </a:r>
            <a:r>
              <a:rPr lang="en-GB" sz="1100" dirty="0">
                <a:latin typeface="Courier New" panose="02070309020205020404" pitchFamily="49" charset="0"/>
              </a:rPr>
              <a:t>(result3)', type(result3))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print('result3.shape',   result3.shape)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print('result3      ',   result3)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CB3EC-1DEC-489B-8430-284C49B9064E}"/>
              </a:ext>
            </a:extLst>
          </p:cNvPr>
          <p:cNvSpPr txBox="1"/>
          <p:nvPr/>
        </p:nvSpPr>
        <p:spPr>
          <a:xfrm flipH="1">
            <a:off x="6092687" y="1564954"/>
            <a:ext cx="241768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Ex14a-FancyIndexing.py</a:t>
            </a:r>
          </a:p>
        </p:txBody>
      </p:sp>
    </p:spTree>
    <p:extLst>
      <p:ext uri="{BB962C8B-B14F-4D97-AF65-F5344CB8AC3E}">
        <p14:creationId xmlns:p14="http://schemas.microsoft.com/office/powerpoint/2010/main" val="2276780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Fancy Indexing (2 of 3)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You can use fancy indexing with multidimensional arrays</a:t>
            </a:r>
          </a:p>
          <a:p>
            <a:pPr lvl="1"/>
            <a:r>
              <a:rPr lang="en-GB" altLang="en-US" dirty="0"/>
              <a:t>Specify a fancy index indicating desired rows</a:t>
            </a:r>
          </a:p>
          <a:p>
            <a:pPr lvl="1"/>
            <a:r>
              <a:rPr lang="en-GB" altLang="en-US" dirty="0"/>
              <a:t>Specify another fancy index indicating desired columns</a:t>
            </a:r>
          </a:p>
          <a:p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D62B81-9966-47D3-B482-5F7926AE6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920138"/>
            <a:ext cx="7141944" cy="1423949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np.arange</a:t>
            </a:r>
            <a:r>
              <a:rPr lang="en-GB" sz="1100" dirty="0">
                <a:latin typeface="Courier New" panose="02070309020205020404" pitchFamily="49" charset="0"/>
              </a:rPr>
              <a:t>(49).reshape(7,7)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Use fancy indexing to specify rows and columns desired.</a:t>
            </a:r>
          </a:p>
          <a:p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ridx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[0, 2, 4]</a:t>
            </a:r>
          </a:p>
          <a:p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cidx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[1, 3, 5]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 = a[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ridx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cidx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</a:t>
            </a:r>
            <a:r>
              <a:rPr lang="en-GB" sz="1100" dirty="0" err="1">
                <a:latin typeface="Courier New" panose="02070309020205020404" pitchFamily="49" charset="0"/>
              </a:rPr>
              <a:t>result.shape</a:t>
            </a:r>
            <a:r>
              <a:rPr lang="en-GB" sz="1100" dirty="0">
                <a:latin typeface="Courier New" panose="02070309020205020404" pitchFamily="49" charset="0"/>
              </a:rPr>
              <a:t>', </a:t>
            </a:r>
            <a:r>
              <a:rPr lang="en-GB" sz="1100" dirty="0" err="1">
                <a:latin typeface="Courier New" panose="02070309020205020404" pitchFamily="49" charset="0"/>
              </a:rPr>
              <a:t>result.shape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print('result      ', result)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CB3EC-1DEC-489B-8430-284C49B9064E}"/>
              </a:ext>
            </a:extLst>
          </p:cNvPr>
          <p:cNvSpPr txBox="1"/>
          <p:nvPr/>
        </p:nvSpPr>
        <p:spPr>
          <a:xfrm flipH="1">
            <a:off x="6087651" y="1931238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Ex14b-FancyIndexing.py</a:t>
            </a:r>
          </a:p>
        </p:txBody>
      </p:sp>
    </p:spTree>
    <p:extLst>
      <p:ext uri="{BB962C8B-B14F-4D97-AF65-F5344CB8AC3E}">
        <p14:creationId xmlns:p14="http://schemas.microsoft.com/office/powerpoint/2010/main" val="2580696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Fancy Indexing (3 of 3)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You can combine fancy indexing with other techniques</a:t>
            </a:r>
          </a:p>
          <a:p>
            <a:pPr lvl="1"/>
            <a:r>
              <a:rPr lang="en-GB" altLang="en-US" dirty="0"/>
              <a:t>E.g. regular indexing, slicing, masking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D62B81-9966-47D3-B482-5F7926AE6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570046"/>
            <a:ext cx="7141944" cy="3455275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np.arange</a:t>
            </a:r>
            <a:r>
              <a:rPr lang="en-GB" sz="1100" dirty="0">
                <a:latin typeface="Courier New" panose="02070309020205020404" pitchFamily="49" charset="0"/>
              </a:rPr>
              <a:t>(49).reshape(7,7)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Combine fancy indexing with regular indexing.</a:t>
            </a:r>
          </a:p>
          <a:p>
            <a:r>
              <a:rPr lang="en-GB" sz="1100" dirty="0" err="1">
                <a:latin typeface="Courier New" panose="02070309020205020404" pitchFamily="49" charset="0"/>
              </a:rPr>
              <a:t>cidx</a:t>
            </a:r>
            <a:r>
              <a:rPr lang="en-GB" sz="1100" dirty="0">
                <a:latin typeface="Courier New" panose="02070309020205020404" pitchFamily="49" charset="0"/>
              </a:rPr>
              <a:t> = [1, 3, 5]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result1 = a[2,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cidx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print('result1.shape', result1.shape)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print('result1\n',     result1)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Combine fancy indexing with slicing.</a:t>
            </a:r>
          </a:p>
          <a:p>
            <a:r>
              <a:rPr lang="en-GB" sz="1100" dirty="0" err="1">
                <a:latin typeface="Courier New" panose="02070309020205020404" pitchFamily="49" charset="0"/>
              </a:rPr>
              <a:t>cidx</a:t>
            </a:r>
            <a:r>
              <a:rPr lang="en-GB" sz="1100" dirty="0">
                <a:latin typeface="Courier New" panose="02070309020205020404" pitchFamily="49" charset="0"/>
              </a:rPr>
              <a:t> = [1, 3, 5]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result2 = a[2:5,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cidx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print('\nresult2.shape', result2.shape)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print('result2\n',       result2)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Combine fancy indexing with slicing.</a:t>
            </a:r>
          </a:p>
          <a:p>
            <a:r>
              <a:rPr lang="en-GB" sz="1100" dirty="0" err="1">
                <a:latin typeface="Courier New" panose="02070309020205020404" pitchFamily="49" charset="0"/>
              </a:rPr>
              <a:t>rmask</a:t>
            </a:r>
            <a:r>
              <a:rPr lang="en-GB" sz="1100" dirty="0">
                <a:latin typeface="Courier New" panose="02070309020205020404" pitchFamily="49" charset="0"/>
              </a:rPr>
              <a:t> = [True, True, False, False, False, False, True]</a:t>
            </a:r>
          </a:p>
          <a:p>
            <a:r>
              <a:rPr lang="en-GB" sz="1100" dirty="0" err="1">
                <a:latin typeface="Courier New" panose="02070309020205020404" pitchFamily="49" charset="0"/>
              </a:rPr>
              <a:t>cidx</a:t>
            </a:r>
            <a:r>
              <a:rPr lang="en-GB" sz="1100" dirty="0">
                <a:latin typeface="Courier New" panose="02070309020205020404" pitchFamily="49" charset="0"/>
              </a:rPr>
              <a:t> = [1, 3, 5]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result3 = a[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rmask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cidx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print('\nresult3.shape', result3.shape)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print('result3\n',       result3)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CB3EC-1DEC-489B-8430-284C49B9064E}"/>
              </a:ext>
            </a:extLst>
          </p:cNvPr>
          <p:cNvSpPr txBox="1"/>
          <p:nvPr/>
        </p:nvSpPr>
        <p:spPr>
          <a:xfrm flipH="1">
            <a:off x="6087645" y="1577740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Ex14c-FancyIndexing.py</a:t>
            </a:r>
          </a:p>
        </p:txBody>
      </p:sp>
    </p:spTree>
    <p:extLst>
      <p:ext uri="{BB962C8B-B14F-4D97-AF65-F5344CB8AC3E}">
        <p14:creationId xmlns:p14="http://schemas.microsoft.com/office/powerpoint/2010/main" val="4179628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Partitioning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988" y="835064"/>
            <a:ext cx="8023225" cy="3960812"/>
          </a:xfrm>
        </p:spPr>
        <p:txBody>
          <a:bodyPr/>
          <a:lstStyle/>
          <a:p>
            <a:r>
              <a:rPr lang="en-GB" altLang="en-US" dirty="0"/>
              <a:t>You can partition an array via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partition()</a:t>
            </a:r>
          </a:p>
          <a:p>
            <a:pPr lvl="1"/>
            <a:r>
              <a:rPr lang="en-GB" altLang="en-US" dirty="0"/>
              <a:t>You specify an index position, returns an array where all elements up to that position are smaller than all values after that position</a:t>
            </a:r>
          </a:p>
          <a:p>
            <a:pPr lvl="1"/>
            <a:endParaRPr lang="en-GB" altLang="en-US" dirty="0"/>
          </a:p>
          <a:p>
            <a:pPr lvl="2"/>
            <a:endParaRPr lang="en-GB" altLang="en-US" dirty="0"/>
          </a:p>
          <a:p>
            <a:pPr lvl="2"/>
            <a:endParaRPr lang="en-GB" altLang="en-US" dirty="0"/>
          </a:p>
          <a:p>
            <a:pPr lvl="2"/>
            <a:endParaRPr lang="en-GB" altLang="en-US" dirty="0"/>
          </a:p>
          <a:p>
            <a:pPr lvl="2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r>
              <a:rPr lang="en-GB" altLang="en-US" dirty="0"/>
              <a:t>Notes:</a:t>
            </a:r>
          </a:p>
          <a:p>
            <a:pPr lvl="1"/>
            <a:r>
              <a:rPr lang="en-GB" altLang="en-US" dirty="0"/>
              <a:t>Elements are unsorted within each partition</a:t>
            </a:r>
          </a:p>
          <a:p>
            <a:pPr lvl="1"/>
            <a:r>
              <a:rPr lang="en-GB" altLang="en-US" dirty="0"/>
              <a:t>For multidimensional arrays, the default axis of partitioning is 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D62B81-9966-47D3-B482-5F7926AE6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840791"/>
            <a:ext cx="7141944" cy="1931781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np.random.randint</a:t>
            </a:r>
            <a:r>
              <a:rPr lang="en-GB" sz="1100" dirty="0">
                <a:latin typeface="Courier New" panose="02070309020205020404" pitchFamily="49" charset="0"/>
              </a:rPr>
              <a:t>(0, 101, 12)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print('Unpartitioned 1D array', a)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print('Partitioned at index 2',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np.partition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(a, 2)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print('Partitioned at index 4',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np.partition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(a, 4)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b = </a:t>
            </a:r>
            <a:r>
              <a:rPr lang="en-GB" sz="1100" dirty="0" err="1">
                <a:latin typeface="Courier New" panose="02070309020205020404" pitchFamily="49" charset="0"/>
              </a:rPr>
              <a:t>np.random.randint</a:t>
            </a:r>
            <a:r>
              <a:rPr lang="en-GB" sz="1100" dirty="0">
                <a:latin typeface="Courier New" panose="02070309020205020404" pitchFamily="49" charset="0"/>
              </a:rPr>
              <a:t>(0, 101, 49).reshape((7,7))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nUnpartitioned</a:t>
            </a:r>
            <a:r>
              <a:rPr lang="en-GB" sz="1100" dirty="0">
                <a:latin typeface="Courier New" panose="02070309020205020404" pitchFamily="49" charset="0"/>
              </a:rPr>
              <a:t> 2D array\n', b)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nPartitioned</a:t>
            </a:r>
            <a:r>
              <a:rPr lang="en-GB" sz="1100" dirty="0">
                <a:latin typeface="Courier New" panose="02070309020205020404" pitchFamily="49" charset="0"/>
              </a:rPr>
              <a:t> at col index 2\n',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np.partition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(b, 2, axis=1)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nPartitioned</a:t>
            </a:r>
            <a:r>
              <a:rPr lang="en-GB" sz="1100" dirty="0">
                <a:latin typeface="Courier New" panose="02070309020205020404" pitchFamily="49" charset="0"/>
              </a:rPr>
              <a:t> at col index 4\n',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np.partition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(b, 4, axis=1)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nPartitioned</a:t>
            </a:r>
            <a:r>
              <a:rPr lang="en-GB" sz="1100" dirty="0">
                <a:latin typeface="Courier New" panose="02070309020205020404" pitchFamily="49" charset="0"/>
              </a:rPr>
              <a:t> at row index 2\n',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np.partition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(b, 2, axis=0)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nPartitioned</a:t>
            </a:r>
            <a:r>
              <a:rPr lang="en-GB" sz="1100" dirty="0">
                <a:latin typeface="Courier New" panose="02070309020205020404" pitchFamily="49" charset="0"/>
              </a:rPr>
              <a:t> at row index 4\n',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np.partition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(b, 4, axis=0)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CB3EC-1DEC-489B-8430-284C49B9064E}"/>
              </a:ext>
            </a:extLst>
          </p:cNvPr>
          <p:cNvSpPr txBox="1"/>
          <p:nvPr/>
        </p:nvSpPr>
        <p:spPr>
          <a:xfrm flipH="1">
            <a:off x="6092687" y="1844508"/>
            <a:ext cx="241768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Ex15-Partitioning.py</a:t>
            </a:r>
          </a:p>
        </p:txBody>
      </p:sp>
    </p:spTree>
    <p:extLst>
      <p:ext uri="{BB962C8B-B14F-4D97-AF65-F5344CB8AC3E}">
        <p14:creationId xmlns:p14="http://schemas.microsoft.com/office/powerpoint/2010/main" val="27160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Overview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Universal functions (</a:t>
            </a:r>
            <a:r>
              <a:rPr lang="en-GB" altLang="en-US" i="1" dirty="0" err="1"/>
              <a:t>ufuncs</a:t>
            </a:r>
            <a:r>
              <a:rPr lang="en-GB" altLang="en-US" dirty="0"/>
              <a:t>) are a key reason why NumPy arrays are so efficient to manipulate</a:t>
            </a:r>
          </a:p>
          <a:p>
            <a:pPr lvl="2"/>
            <a:endParaRPr lang="en-GB" altLang="en-US" dirty="0"/>
          </a:p>
          <a:p>
            <a:r>
              <a:rPr lang="en-GB" altLang="en-US" dirty="0"/>
              <a:t>A universal function is a method on a NumPy array that executes on all elements very efficiently</a:t>
            </a:r>
          </a:p>
          <a:p>
            <a:pPr lvl="1"/>
            <a:r>
              <a:rPr lang="en-GB" altLang="en-US" dirty="0"/>
              <a:t>Much faster and cleaner than using an explicit loop</a:t>
            </a:r>
          </a:p>
          <a:p>
            <a:pPr lvl="2"/>
            <a:endParaRPr lang="en-GB" altLang="en-US" dirty="0"/>
          </a:p>
          <a:p>
            <a:r>
              <a:rPr lang="en-GB" altLang="en-US" dirty="0"/>
              <a:t>Consider the examples on the next 2 slides…</a:t>
            </a:r>
          </a:p>
          <a:p>
            <a:pPr lvl="1"/>
            <a:r>
              <a:rPr lang="en-GB" altLang="en-US" dirty="0"/>
              <a:t>Example 1 uses a loop - slow and cumbersome</a:t>
            </a:r>
          </a:p>
          <a:p>
            <a:pPr lvl="1"/>
            <a:r>
              <a:rPr lang="en-GB" altLang="en-US" dirty="0"/>
              <a:t>Example 2 uses a universal function - fast and elegant</a:t>
            </a:r>
          </a:p>
        </p:txBody>
      </p:sp>
    </p:spTree>
    <p:extLst>
      <p:ext uri="{BB962C8B-B14F-4D97-AF65-F5344CB8AC3E}">
        <p14:creationId xmlns:p14="http://schemas.microsoft.com/office/powerpoint/2010/main" val="4156865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Sorting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You can sort an array via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sort()</a:t>
            </a:r>
          </a:p>
          <a:p>
            <a:pPr lvl="1"/>
            <a:r>
              <a:rPr lang="en-GB" altLang="en-US" dirty="0"/>
              <a:t>Returns a sorted array</a:t>
            </a:r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r>
              <a:rPr lang="en-GB" altLang="en-US" dirty="0"/>
              <a:t>Notes:</a:t>
            </a:r>
          </a:p>
          <a:p>
            <a:pPr lvl="1"/>
            <a:r>
              <a:rPr lang="en-GB" altLang="en-US" dirty="0"/>
              <a:t>For multidimensional arrays, the default axis of partitioning is 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D62B81-9966-47D3-B482-5F7926AE6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551977"/>
            <a:ext cx="7141944" cy="1423949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np.random.randint</a:t>
            </a:r>
            <a:r>
              <a:rPr lang="en-GB" sz="1100" dirty="0">
                <a:latin typeface="Courier New" panose="02070309020205020404" pitchFamily="49" charset="0"/>
              </a:rPr>
              <a:t>(0, 101, 12)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print('Unsorted 1D array', a)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print('Sorted          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np.sort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b = </a:t>
            </a:r>
            <a:r>
              <a:rPr lang="en-GB" sz="1100" dirty="0" err="1">
                <a:latin typeface="Courier New" panose="02070309020205020404" pitchFamily="49" charset="0"/>
              </a:rPr>
              <a:t>np.random.randint</a:t>
            </a:r>
            <a:r>
              <a:rPr lang="en-GB" sz="1100" dirty="0">
                <a:latin typeface="Courier New" panose="02070309020205020404" pitchFamily="49" charset="0"/>
              </a:rPr>
              <a:t>(0, 101, 49).reshape((7,7))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nUnsorted</a:t>
            </a:r>
            <a:r>
              <a:rPr lang="en-GB" sz="1100" dirty="0">
                <a:latin typeface="Courier New" panose="02070309020205020404" pitchFamily="49" charset="0"/>
              </a:rPr>
              <a:t> 2D array\n', b)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nSorted</a:t>
            </a:r>
            <a:r>
              <a:rPr lang="en-GB" sz="1100" dirty="0">
                <a:latin typeface="Courier New" panose="02070309020205020404" pitchFamily="49" charset="0"/>
              </a:rPr>
              <a:t> across cols\n',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np.sort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(b, axis=1)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nSorted</a:t>
            </a:r>
            <a:r>
              <a:rPr lang="en-GB" sz="1100" dirty="0">
                <a:latin typeface="Courier New" panose="02070309020205020404" pitchFamily="49" charset="0"/>
              </a:rPr>
              <a:t> down rows  \n',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np.sort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(b, axis=0</a:t>
            </a:r>
            <a:r>
              <a:rPr lang="en-GB" sz="1100" dirty="0">
                <a:latin typeface="Courier New" panose="02070309020205020404" pitchFamily="49" charset="0"/>
              </a:rPr>
              <a:t>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CB3EC-1DEC-489B-8430-284C49B9064E}"/>
              </a:ext>
            </a:extLst>
          </p:cNvPr>
          <p:cNvSpPr txBox="1"/>
          <p:nvPr/>
        </p:nvSpPr>
        <p:spPr>
          <a:xfrm flipH="1">
            <a:off x="6092687" y="1551977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Ex16-Sorting.py</a:t>
            </a:r>
          </a:p>
        </p:txBody>
      </p:sp>
    </p:spTree>
    <p:extLst>
      <p:ext uri="{BB962C8B-B14F-4D97-AF65-F5344CB8AC3E}">
        <p14:creationId xmlns:p14="http://schemas.microsoft.com/office/powerpoint/2010/main" val="11347256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389" y="1251843"/>
            <a:ext cx="6233685" cy="2353410"/>
          </a:xfrm>
        </p:spPr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NumPy universal functions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Aggregation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Broadcasting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Manipulating arrays using Boolean logic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Additional techniques</a:t>
            </a:r>
          </a:p>
        </p:txBody>
      </p:sp>
    </p:spTree>
    <p:extLst>
      <p:ext uri="{BB962C8B-B14F-4D97-AF65-F5344CB8AC3E}">
        <p14:creationId xmlns:p14="http://schemas.microsoft.com/office/powerpoint/2010/main" val="325127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Using a Loop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This code uses a </a:t>
            </a:r>
            <a:r>
              <a:rPr lang="en-GB" altLang="en-US" dirty="0">
                <a:solidFill>
                  <a:srgbClr val="FF0000"/>
                </a:solidFill>
              </a:rPr>
              <a:t>loop</a:t>
            </a:r>
            <a:r>
              <a:rPr lang="en-GB" altLang="en-US" dirty="0"/>
              <a:t> to process data in a NumPy array</a:t>
            </a:r>
          </a:p>
          <a:p>
            <a:pPr lvl="1"/>
            <a:r>
              <a:rPr lang="en-GB" dirty="0"/>
              <a:t>Loops through elements and applies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GB" dirty="0"/>
              <a:t> to each element</a:t>
            </a:r>
          </a:p>
          <a:p>
            <a:pPr lvl="1"/>
            <a:r>
              <a:rPr lang="en-GB" altLang="en-US" dirty="0"/>
              <a:t>Gathers results into another NumPy array, one-by-one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8A3BF8-4878-4223-81F9-C819DDE99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889873"/>
            <a:ext cx="7141944" cy="2608889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from </a:t>
            </a:r>
            <a:r>
              <a:rPr lang="en-GB" sz="1100" dirty="0" err="1">
                <a:latin typeface="Courier New" panose="02070309020205020404" pitchFamily="49" charset="0"/>
              </a:rPr>
              <a:t>timeit</a:t>
            </a:r>
            <a:r>
              <a:rPr lang="en-GB" sz="1100" dirty="0">
                <a:latin typeface="Courier New" panose="02070309020205020404" pitchFamily="49" charset="0"/>
              </a:rPr>
              <a:t> import </a:t>
            </a:r>
            <a:r>
              <a:rPr lang="en-GB" sz="1100" dirty="0" err="1">
                <a:latin typeface="Courier New" panose="02070309020205020404" pitchFamily="49" charset="0"/>
              </a:rPr>
              <a:t>default_timer</a:t>
            </a:r>
            <a:r>
              <a:rPr lang="en-GB" sz="1100" dirty="0">
                <a:latin typeface="Courier New" panose="02070309020205020404" pitchFamily="49" charset="0"/>
              </a:rPr>
              <a:t> as timer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def </a:t>
            </a:r>
            <a:r>
              <a:rPr lang="en-GB" sz="1100" dirty="0" err="1">
                <a:latin typeface="Courier New" panose="02070309020205020404" pitchFamily="49" charset="0"/>
              </a:rPr>
              <a:t>compute_cubes_loop</a:t>
            </a:r>
            <a:r>
              <a:rPr lang="en-GB" sz="1100" dirty="0">
                <a:latin typeface="Courier New" panose="02070309020205020404" pitchFamily="49" charset="0"/>
              </a:rPr>
              <a:t>(data):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result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np.empty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len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(data))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for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in range(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len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(data)):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result[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] = data[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] ** 3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return result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</a:rPr>
              <a:t>np.random.seed</a:t>
            </a:r>
            <a:r>
              <a:rPr lang="en-GB" sz="1100" dirty="0">
                <a:latin typeface="Courier New" panose="02070309020205020404" pitchFamily="49" charset="0"/>
              </a:rPr>
              <a:t>(0)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data = </a:t>
            </a:r>
            <a:r>
              <a:rPr lang="en-GB" sz="1100" dirty="0" err="1">
                <a:latin typeface="Courier New" panose="02070309020205020404" pitchFamily="49" charset="0"/>
              </a:rPr>
              <a:t>np.random.randint</a:t>
            </a:r>
            <a:r>
              <a:rPr lang="en-GB" sz="1100" dirty="0">
                <a:latin typeface="Courier New" panose="02070309020205020404" pitchFamily="49" charset="0"/>
              </a:rPr>
              <a:t>(1, 10, size=10_000_000)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start = timer()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cubes = </a:t>
            </a:r>
            <a:r>
              <a:rPr lang="en-GB" sz="1100" dirty="0" err="1">
                <a:latin typeface="Courier New" panose="02070309020205020404" pitchFamily="49" charset="0"/>
              </a:rPr>
              <a:t>compute_cubes_loop</a:t>
            </a:r>
            <a:r>
              <a:rPr lang="en-GB" sz="1100" dirty="0">
                <a:latin typeface="Courier New" panose="02070309020205020404" pitchFamily="49" charset="0"/>
              </a:rPr>
              <a:t>(data)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end = timer()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print('Execution time using a loop', end - start)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DF6651-0273-4588-A32E-FD725AE5039B}"/>
              </a:ext>
            </a:extLst>
          </p:cNvPr>
          <p:cNvSpPr txBox="1"/>
          <p:nvPr/>
        </p:nvSpPr>
        <p:spPr>
          <a:xfrm flipH="1">
            <a:off x="6101952" y="1897307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Ex01a-UsingLoop.py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848A1A-E222-7304-C137-45FC056A3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4" y="4570424"/>
            <a:ext cx="7188277" cy="23901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Execution time using a loop 4.79652060000808</a:t>
            </a:r>
          </a:p>
        </p:txBody>
      </p:sp>
    </p:spTree>
    <p:extLst>
      <p:ext uri="{BB962C8B-B14F-4D97-AF65-F5344CB8AC3E}">
        <p14:creationId xmlns:p14="http://schemas.microsoft.com/office/powerpoint/2010/main" val="118824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Using a Universal Function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This code has the same effect, using a </a:t>
            </a:r>
            <a:r>
              <a:rPr lang="en-GB" altLang="en-US" dirty="0">
                <a:solidFill>
                  <a:srgbClr val="FF0000"/>
                </a:solidFill>
              </a:rPr>
              <a:t>universal function</a:t>
            </a:r>
            <a:r>
              <a:rPr lang="en-GB" altLang="en-US" dirty="0"/>
              <a:t> </a:t>
            </a:r>
          </a:p>
          <a:p>
            <a:pPr lvl="1"/>
            <a:r>
              <a:rPr lang="en-GB" dirty="0"/>
              <a:t>Applies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GB" dirty="0"/>
              <a:t> operator to the NumPy array itself</a:t>
            </a:r>
          </a:p>
          <a:p>
            <a:pPr lvl="1"/>
            <a:r>
              <a:rPr lang="en-GB" altLang="en-US" dirty="0"/>
              <a:t>NumPy applies the operator to each element implicitly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8A3BF8-4878-4223-81F9-C819DDE99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890914"/>
            <a:ext cx="7141944" cy="2270335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from </a:t>
            </a:r>
            <a:r>
              <a:rPr lang="en-GB" sz="1100" dirty="0" err="1">
                <a:latin typeface="Courier New" panose="02070309020205020404" pitchFamily="49" charset="0"/>
              </a:rPr>
              <a:t>timeit</a:t>
            </a:r>
            <a:r>
              <a:rPr lang="en-GB" sz="1100" dirty="0">
                <a:latin typeface="Courier New" panose="02070309020205020404" pitchFamily="49" charset="0"/>
              </a:rPr>
              <a:t> import </a:t>
            </a:r>
            <a:r>
              <a:rPr lang="en-GB" sz="1100" dirty="0" err="1">
                <a:latin typeface="Courier New" panose="02070309020205020404" pitchFamily="49" charset="0"/>
              </a:rPr>
              <a:t>default_timer</a:t>
            </a:r>
            <a:r>
              <a:rPr lang="en-GB" sz="1100" dirty="0">
                <a:latin typeface="Courier New" panose="02070309020205020404" pitchFamily="49" charset="0"/>
              </a:rPr>
              <a:t> as timer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def </a:t>
            </a:r>
            <a:r>
              <a:rPr lang="en-GB" sz="1100" dirty="0" err="1">
                <a:latin typeface="Courier New" panose="02070309020205020404" pitchFamily="49" charset="0"/>
              </a:rPr>
              <a:t>compute_cubes_ufunc</a:t>
            </a:r>
            <a:r>
              <a:rPr lang="en-GB" sz="1100" dirty="0">
                <a:latin typeface="Courier New" panose="02070309020205020404" pitchFamily="49" charset="0"/>
              </a:rPr>
              <a:t>(data):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 = data ** 3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return result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</a:rPr>
              <a:t>np.random.seed</a:t>
            </a:r>
            <a:r>
              <a:rPr lang="en-GB" sz="1100" dirty="0">
                <a:latin typeface="Courier New" panose="02070309020205020404" pitchFamily="49" charset="0"/>
              </a:rPr>
              <a:t>(0)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data = </a:t>
            </a:r>
            <a:r>
              <a:rPr lang="en-GB" sz="1100" dirty="0" err="1">
                <a:latin typeface="Courier New" panose="02070309020205020404" pitchFamily="49" charset="0"/>
              </a:rPr>
              <a:t>np.random.randint</a:t>
            </a:r>
            <a:r>
              <a:rPr lang="en-GB" sz="1100" dirty="0">
                <a:latin typeface="Courier New" panose="02070309020205020404" pitchFamily="49" charset="0"/>
              </a:rPr>
              <a:t>(1, 10, size=10_000_000)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start = timer()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cubes = </a:t>
            </a:r>
            <a:r>
              <a:rPr lang="en-GB" sz="1100" dirty="0" err="1">
                <a:latin typeface="Courier New" panose="02070309020205020404" pitchFamily="49" charset="0"/>
              </a:rPr>
              <a:t>compute_cubes_ufunc</a:t>
            </a:r>
            <a:r>
              <a:rPr lang="en-GB" sz="1100" dirty="0">
                <a:latin typeface="Courier New" panose="02070309020205020404" pitchFamily="49" charset="0"/>
              </a:rPr>
              <a:t>(data)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end = timer()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print('Execution time using a </a:t>
            </a:r>
            <a:r>
              <a:rPr lang="en-GB" sz="1100" dirty="0" err="1">
                <a:latin typeface="Courier New" panose="02070309020205020404" pitchFamily="49" charset="0"/>
              </a:rPr>
              <a:t>ufunc</a:t>
            </a:r>
            <a:r>
              <a:rPr lang="en-GB" sz="1100" dirty="0">
                <a:latin typeface="Courier New" panose="02070309020205020404" pitchFamily="49" charset="0"/>
              </a:rPr>
              <a:t>', end - start)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DF6651-0273-4588-A32E-FD725AE5039B}"/>
              </a:ext>
            </a:extLst>
          </p:cNvPr>
          <p:cNvSpPr txBox="1"/>
          <p:nvPr/>
        </p:nvSpPr>
        <p:spPr>
          <a:xfrm flipH="1">
            <a:off x="6092687" y="1890914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Ex01b-UsingUfunc</a:t>
            </a:r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</a:rPr>
              <a:t>.py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42D6FA-3BF4-4287-518E-61F0EBA0F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4" y="4228452"/>
            <a:ext cx="7188277" cy="23901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Execution time using a </a:t>
            </a:r>
            <a:r>
              <a:rPr lang="en-GB" sz="1100" dirty="0" err="1">
                <a:solidFill>
                  <a:schemeClr val="bg1"/>
                </a:solidFill>
                <a:latin typeface="Courier New" panose="02070309020205020404" pitchFamily="49" charset="0"/>
              </a:rPr>
              <a:t>ufunc</a:t>
            </a:r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 0.04312789998948574</a:t>
            </a:r>
          </a:p>
        </p:txBody>
      </p:sp>
    </p:spTree>
    <p:extLst>
      <p:ext uri="{BB962C8B-B14F-4D97-AF65-F5344CB8AC3E}">
        <p14:creationId xmlns:p14="http://schemas.microsoft.com/office/powerpoint/2010/main" val="293958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altLang="en-US" dirty="0"/>
              <a:t>Arithmetic</a:t>
            </a:r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NumPy has universal functions for doing arithmetic</a:t>
            </a:r>
          </a:p>
          <a:p>
            <a:pPr lvl="1"/>
            <a:r>
              <a:rPr lang="en-GB" altLang="en-US" dirty="0"/>
              <a:t>You can use an operator directly, or call the equivalent function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8A3BF8-4878-4223-81F9-C819DDE99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548162"/>
            <a:ext cx="7141944" cy="3285997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np.arange</a:t>
            </a:r>
            <a:r>
              <a:rPr lang="en-GB" sz="1100" dirty="0">
                <a:latin typeface="Courier New" panose="02070309020205020404" pitchFamily="49" charset="0"/>
              </a:rPr>
              <a:t>(10)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print('Using operators')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print('a + 2  = 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 + 2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print('a - 2  = 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 - 2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print('a * 2  = 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 * 2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print('a / 2  = 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 / 2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print('a // 2 = 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 // 2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print('a % 2  = 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 % 2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print('a ** 2 = 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 ** 2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nUsing</a:t>
            </a:r>
            <a:r>
              <a:rPr lang="en-GB" sz="1100" dirty="0">
                <a:latin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</a:rPr>
              <a:t>ufuncs</a:t>
            </a:r>
            <a:r>
              <a:rPr lang="en-GB" sz="1100" dirty="0">
                <a:latin typeface="Courier New" panose="02070309020205020404" pitchFamily="49" charset="0"/>
              </a:rPr>
              <a:t> explicitly')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</a:t>
            </a:r>
            <a:r>
              <a:rPr lang="en-GB" sz="1100" dirty="0" err="1">
                <a:latin typeface="Courier New" panose="02070309020205020404" pitchFamily="49" charset="0"/>
              </a:rPr>
              <a:t>np.add</a:t>
            </a:r>
            <a:r>
              <a:rPr lang="en-GB" sz="1100" dirty="0">
                <a:latin typeface="Courier New" panose="02070309020205020404" pitchFamily="49" charset="0"/>
              </a:rPr>
              <a:t>(a, 2)          =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np.add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(a, 2)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</a:t>
            </a:r>
            <a:r>
              <a:rPr lang="en-GB" sz="1100" dirty="0" err="1">
                <a:latin typeface="Courier New" panose="02070309020205020404" pitchFamily="49" charset="0"/>
              </a:rPr>
              <a:t>np.subtract</a:t>
            </a:r>
            <a:r>
              <a:rPr lang="en-GB" sz="1100" dirty="0">
                <a:latin typeface="Courier New" panose="02070309020205020404" pitchFamily="49" charset="0"/>
              </a:rPr>
              <a:t>(a, 2)     =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np.subtract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(a, 2)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</a:t>
            </a:r>
            <a:r>
              <a:rPr lang="en-GB" sz="1100" dirty="0" err="1">
                <a:latin typeface="Courier New" panose="02070309020205020404" pitchFamily="49" charset="0"/>
              </a:rPr>
              <a:t>np.multiply</a:t>
            </a:r>
            <a:r>
              <a:rPr lang="en-GB" sz="1100" dirty="0">
                <a:latin typeface="Courier New" panose="02070309020205020404" pitchFamily="49" charset="0"/>
              </a:rPr>
              <a:t>(a, 2)     =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np.multiply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(a, 2)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</a:t>
            </a:r>
            <a:r>
              <a:rPr lang="en-GB" sz="1100" dirty="0" err="1">
                <a:latin typeface="Courier New" panose="02070309020205020404" pitchFamily="49" charset="0"/>
              </a:rPr>
              <a:t>np.divide</a:t>
            </a:r>
            <a:r>
              <a:rPr lang="en-GB" sz="1100" dirty="0">
                <a:latin typeface="Courier New" panose="02070309020205020404" pitchFamily="49" charset="0"/>
              </a:rPr>
              <a:t>(a, 2)       =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np.divide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(a, 2)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</a:t>
            </a:r>
            <a:r>
              <a:rPr lang="en-GB" sz="1100" dirty="0" err="1">
                <a:latin typeface="Courier New" panose="02070309020205020404" pitchFamily="49" charset="0"/>
              </a:rPr>
              <a:t>np.floor_divide</a:t>
            </a:r>
            <a:r>
              <a:rPr lang="en-GB" sz="1100" dirty="0">
                <a:latin typeface="Courier New" panose="02070309020205020404" pitchFamily="49" charset="0"/>
              </a:rPr>
              <a:t>(a, 2) =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np.floor_divide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(a, 2)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print('np.mod(a, 2)          = 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np.mod(a, 2)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</a:t>
            </a:r>
            <a:r>
              <a:rPr lang="en-GB" sz="1100" dirty="0" err="1">
                <a:latin typeface="Courier New" panose="02070309020205020404" pitchFamily="49" charset="0"/>
              </a:rPr>
              <a:t>np.power</a:t>
            </a:r>
            <a:r>
              <a:rPr lang="en-GB" sz="1100" dirty="0">
                <a:latin typeface="Courier New" panose="02070309020205020404" pitchFamily="49" charset="0"/>
              </a:rPr>
              <a:t>(a, 2)        =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np.power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(a, 2)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DF6651-0273-4588-A32E-FD725AE5039B}"/>
              </a:ext>
            </a:extLst>
          </p:cNvPr>
          <p:cNvSpPr txBox="1"/>
          <p:nvPr/>
        </p:nvSpPr>
        <p:spPr>
          <a:xfrm flipH="1">
            <a:off x="6092687" y="1548162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Ex02-Arithmetic.py</a:t>
            </a:r>
          </a:p>
        </p:txBody>
      </p:sp>
    </p:spTree>
    <p:extLst>
      <p:ext uri="{BB962C8B-B14F-4D97-AF65-F5344CB8AC3E}">
        <p14:creationId xmlns:p14="http://schemas.microsoft.com/office/powerpoint/2010/main" val="4221038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altLang="en-US" dirty="0"/>
              <a:t>Reduction and Accumulation</a:t>
            </a:r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For binary </a:t>
            </a:r>
            <a:r>
              <a:rPr lang="en-GB" altLang="en-US" dirty="0" err="1"/>
              <a:t>ufuncs</a:t>
            </a:r>
            <a:r>
              <a:rPr lang="en-GB" altLang="en-US" dirty="0"/>
              <a:t> such as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GB" altLang="en-US" dirty="0"/>
              <a:t>,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GB" altLang="en-US" dirty="0"/>
              <a:t>, etc:</a:t>
            </a:r>
          </a:p>
          <a:p>
            <a:pPr lvl="1"/>
            <a:r>
              <a:rPr lang="en-GB" altLang="en-US" dirty="0"/>
              <a:t>You can call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reduce()</a:t>
            </a:r>
            <a:r>
              <a:rPr lang="en-GB" altLang="en-US" dirty="0"/>
              <a:t> to reduce array to a single result</a:t>
            </a:r>
          </a:p>
          <a:p>
            <a:pPr lvl="1"/>
            <a:r>
              <a:rPr lang="en-GB" altLang="en-US" dirty="0"/>
              <a:t>You can call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accumulate()</a:t>
            </a:r>
            <a:r>
              <a:rPr lang="en-GB" altLang="en-US" dirty="0"/>
              <a:t> to accumulate intermediate results</a:t>
            </a:r>
          </a:p>
          <a:p>
            <a:endParaRPr lang="en-GB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8A3BF8-4878-4223-81F9-C819DDE99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883195"/>
            <a:ext cx="7141944" cy="1931781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np.arange</a:t>
            </a:r>
            <a:r>
              <a:rPr lang="en-GB" sz="1100" dirty="0">
                <a:latin typeface="Courier New" panose="02070309020205020404" pitchFamily="49" charset="0"/>
              </a:rPr>
              <a:t>(2, 5)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print('reduce() examples')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print('Sum   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np.add.reduce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print('Product',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np.multiply.reduce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print('Power 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np.power.reduce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print('accumulate() examples')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print('Sum   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np.add.accumulate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print('Product',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np.multiply.accumulate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print('Power 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np.power.accumulate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DF6651-0273-4588-A32E-FD725AE5039B}"/>
              </a:ext>
            </a:extLst>
          </p:cNvPr>
          <p:cNvSpPr txBox="1"/>
          <p:nvPr/>
        </p:nvSpPr>
        <p:spPr>
          <a:xfrm flipH="1">
            <a:off x="6092687" y="1883195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Ex03-ReduceAccumulate.py</a:t>
            </a:r>
          </a:p>
        </p:txBody>
      </p:sp>
    </p:spTree>
    <p:extLst>
      <p:ext uri="{BB962C8B-B14F-4D97-AF65-F5344CB8AC3E}">
        <p14:creationId xmlns:p14="http://schemas.microsoft.com/office/powerpoint/2010/main" val="268895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altLang="en-US" dirty="0"/>
              <a:t>Additional Math Functions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8A3BF8-4878-4223-81F9-C819DDE99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872478"/>
            <a:ext cx="7141944" cy="3922547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lIns="69056" tIns="34529" rIns="69056" bIns="34529" anchor="ctr">
            <a:no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np.linspace</a:t>
            </a:r>
            <a:r>
              <a:rPr lang="en-GB" sz="1100" dirty="0">
                <a:latin typeface="Courier New" panose="02070309020205020404" pitchFamily="49" charset="0"/>
              </a:rPr>
              <a:t>(0, </a:t>
            </a:r>
            <a:r>
              <a:rPr lang="en-GB" sz="1100" dirty="0" err="1">
                <a:latin typeface="Courier New" panose="02070309020205020404" pitchFamily="49" charset="0"/>
              </a:rPr>
              <a:t>np.pi</a:t>
            </a:r>
            <a:r>
              <a:rPr lang="en-GB" sz="1100" dirty="0">
                <a:latin typeface="Courier New" panose="02070309020205020404" pitchFamily="49" charset="0"/>
              </a:rPr>
              <a:t>, 3)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print('sin(a)  =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np.sin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print('cos(a)  =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np.cos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print('tan(a)  =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np.tan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</a:t>
            </a:r>
            <a:r>
              <a:rPr lang="en-GB" sz="1100" dirty="0" err="1">
                <a:latin typeface="Courier New" panose="02070309020205020404" pitchFamily="49" charset="0"/>
              </a:rPr>
              <a:t>sinh</a:t>
            </a:r>
            <a:r>
              <a:rPr lang="en-GB" sz="1100" dirty="0">
                <a:latin typeface="Courier New" panose="02070309020205020404" pitchFamily="49" charset="0"/>
              </a:rPr>
              <a:t>(a) =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np.sinh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print('cosh(a) =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np.cosh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print('tanh(a) =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np.tanh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b = </a:t>
            </a:r>
            <a:r>
              <a:rPr lang="en-GB" sz="1100" dirty="0" err="1">
                <a:latin typeface="Courier New" panose="02070309020205020404" pitchFamily="49" charset="0"/>
              </a:rPr>
              <a:t>np.linspace</a:t>
            </a:r>
            <a:r>
              <a:rPr lang="en-GB" sz="1100" dirty="0">
                <a:latin typeface="Courier New" panose="02070309020205020404" pitchFamily="49" charset="0"/>
              </a:rPr>
              <a:t>(0.1, 0.9, 3)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</a:t>
            </a:r>
            <a:r>
              <a:rPr lang="en-GB" sz="1100" dirty="0" err="1">
                <a:latin typeface="Courier New" panose="02070309020205020404" pitchFamily="49" charset="0"/>
              </a:rPr>
              <a:t>arcsin</a:t>
            </a:r>
            <a:r>
              <a:rPr lang="en-GB" sz="1100" dirty="0">
                <a:latin typeface="Courier New" panose="02070309020205020404" pitchFamily="49" charset="0"/>
              </a:rPr>
              <a:t>(b)  =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np.arcsin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(b)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</a:t>
            </a:r>
            <a:r>
              <a:rPr lang="en-GB" sz="1100" dirty="0" err="1">
                <a:latin typeface="Courier New" panose="02070309020205020404" pitchFamily="49" charset="0"/>
              </a:rPr>
              <a:t>arccos</a:t>
            </a:r>
            <a:r>
              <a:rPr lang="en-GB" sz="1100" dirty="0">
                <a:latin typeface="Courier New" panose="02070309020205020404" pitchFamily="49" charset="0"/>
              </a:rPr>
              <a:t>(b)  =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np.arccos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(b)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print('arctan(b)  =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np.arctan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(b)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</a:t>
            </a:r>
            <a:r>
              <a:rPr lang="en-GB" sz="1100" dirty="0" err="1">
                <a:latin typeface="Courier New" panose="02070309020205020404" pitchFamily="49" charset="0"/>
              </a:rPr>
              <a:t>arcsinh</a:t>
            </a:r>
            <a:r>
              <a:rPr lang="en-GB" sz="1100" dirty="0">
                <a:latin typeface="Courier New" panose="02070309020205020404" pitchFamily="49" charset="0"/>
              </a:rPr>
              <a:t>(b) =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np.arcsinh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(b)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</a:t>
            </a:r>
            <a:r>
              <a:rPr lang="en-GB" sz="1100" dirty="0" err="1">
                <a:latin typeface="Courier New" panose="02070309020205020404" pitchFamily="49" charset="0"/>
              </a:rPr>
              <a:t>arccosh</a:t>
            </a:r>
            <a:r>
              <a:rPr lang="en-GB" sz="1100" dirty="0">
                <a:latin typeface="Courier New" panose="02070309020205020404" pitchFamily="49" charset="0"/>
              </a:rPr>
              <a:t>(b) =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np.arccosh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(b)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print('arctanh(b) =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np.arctanh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(b)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c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([1, 10, 100])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print('log(c)   = 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np.log(c)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print('log2(c)  = 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np.log2(c)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print('log10(c) = 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np.log10(c)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print('exp(c)   =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np.exp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(c)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print('exp2(c)  = 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np.exp2(c)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print('exp10(c) = 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sp.exp10(c)</a:t>
            </a:r>
            <a:r>
              <a:rPr lang="en-GB" sz="1100" dirty="0">
                <a:latin typeface="Courier New" panose="02070309020205020404" pitchFamily="49" charset="0"/>
              </a:rPr>
              <a:t>)   # From </a:t>
            </a:r>
            <a:r>
              <a:rPr lang="en-GB" sz="1100" dirty="0" err="1">
                <a:latin typeface="Courier New" panose="02070309020205020404" pitchFamily="49" charset="0"/>
              </a:rPr>
              <a:t>scipy.special</a:t>
            </a:r>
            <a:r>
              <a:rPr lang="en-GB" sz="1100" dirty="0">
                <a:latin typeface="Courier New" panose="02070309020205020404" pitchFamily="49" charset="0"/>
              </a:rPr>
              <a:t> module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DF6651-0273-4588-A32E-FD725AE5039B}"/>
              </a:ext>
            </a:extLst>
          </p:cNvPr>
          <p:cNvSpPr txBox="1"/>
          <p:nvPr/>
        </p:nvSpPr>
        <p:spPr>
          <a:xfrm flipH="1">
            <a:off x="6092687" y="879882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Ex04-Math.py</a:t>
            </a:r>
          </a:p>
        </p:txBody>
      </p:sp>
    </p:spTree>
    <p:extLst>
      <p:ext uri="{BB962C8B-B14F-4D97-AF65-F5344CB8AC3E}">
        <p14:creationId xmlns:p14="http://schemas.microsoft.com/office/powerpoint/2010/main" val="26248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2: 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NumPy vs. Python aggregation functions</a:t>
            </a:r>
          </a:p>
          <a:p>
            <a:r>
              <a:rPr lang="en-GB" dirty="0"/>
              <a:t>NumPy aggregation functions available</a:t>
            </a:r>
          </a:p>
          <a:p>
            <a:r>
              <a:rPr lang="en-GB" dirty="0"/>
              <a:t>Working with multidimensional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3632442564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5498</TotalTime>
  <Words>3919</Words>
  <Application>Microsoft Office PowerPoint</Application>
  <PresentationFormat>On-screen Show (16:9)</PresentationFormat>
  <Paragraphs>484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Courier New</vt:lpstr>
      <vt:lpstr>Open Sans</vt:lpstr>
      <vt:lpstr>Standard_LiveLessons_2017</vt:lpstr>
      <vt:lpstr>NumPy Techniques</vt:lpstr>
      <vt:lpstr>Section 1:  NumPy Universal Functions</vt:lpstr>
      <vt:lpstr>Overview</vt:lpstr>
      <vt:lpstr>Using a Loop</vt:lpstr>
      <vt:lpstr>Using a Universal Function</vt:lpstr>
      <vt:lpstr>Arithmetic</vt:lpstr>
      <vt:lpstr>Reduction and Accumulation</vt:lpstr>
      <vt:lpstr>Additional Math Functions</vt:lpstr>
      <vt:lpstr>Section 2:  Aggregation</vt:lpstr>
      <vt:lpstr>Overview</vt:lpstr>
      <vt:lpstr>NumPy vs. Python Aggregation Functions</vt:lpstr>
      <vt:lpstr>NumPy Aggregation Functions Available</vt:lpstr>
      <vt:lpstr>Working with Multidimensional Arrays</vt:lpstr>
      <vt:lpstr>Section 3:  Broadcasting</vt:lpstr>
      <vt:lpstr>Universal Functions and Same-Shape Arrays</vt:lpstr>
      <vt:lpstr>Universal Functions and Different-Shape Arrays</vt:lpstr>
      <vt:lpstr>Broadcasting Rules</vt:lpstr>
      <vt:lpstr>Understanding the Broadcasting Rules</vt:lpstr>
      <vt:lpstr>Complex Broadcasting</vt:lpstr>
      <vt:lpstr>Section 4:  Manipulating Arrays using Boolean Logic</vt:lpstr>
      <vt:lpstr>Boolean Operations (1 of 2)</vt:lpstr>
      <vt:lpstr>Boolean Operations (2 of 2)</vt:lpstr>
      <vt:lpstr>Boolean Aggregation</vt:lpstr>
      <vt:lpstr>Boolean Masking</vt:lpstr>
      <vt:lpstr>Section 5:  Additional Techniques</vt:lpstr>
      <vt:lpstr>Fancy Indexing (1 of 3)</vt:lpstr>
      <vt:lpstr>Fancy Indexing (2 of 3)</vt:lpstr>
      <vt:lpstr>Fancy Indexing (3 of 3)</vt:lpstr>
      <vt:lpstr>Partitioning</vt:lpstr>
      <vt:lpstr>Sorting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131</cp:revision>
  <dcterms:created xsi:type="dcterms:W3CDTF">2015-09-28T19:52:00Z</dcterms:created>
  <dcterms:modified xsi:type="dcterms:W3CDTF">2024-07-17T08:00:05Z</dcterms:modified>
</cp:coreProperties>
</file>