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726" r:id="rId2"/>
    <p:sldId id="358" r:id="rId3"/>
    <p:sldId id="359" r:id="rId4"/>
    <p:sldId id="606" r:id="rId5"/>
    <p:sldId id="854" r:id="rId6"/>
    <p:sldId id="893" r:id="rId7"/>
    <p:sldId id="855" r:id="rId8"/>
    <p:sldId id="892" r:id="rId9"/>
    <p:sldId id="923" r:id="rId10"/>
    <p:sldId id="924" r:id="rId11"/>
    <p:sldId id="925" r:id="rId12"/>
    <p:sldId id="926" r:id="rId13"/>
    <p:sldId id="927" r:id="rId14"/>
    <p:sldId id="824" r:id="rId15"/>
    <p:sldId id="928" r:id="rId16"/>
    <p:sldId id="929" r:id="rId17"/>
    <p:sldId id="930" r:id="rId18"/>
    <p:sldId id="800" r:id="rId19"/>
    <p:sldId id="931" r:id="rId20"/>
    <p:sldId id="932" r:id="rId21"/>
    <p:sldId id="933" r:id="rId22"/>
    <p:sldId id="935" r:id="rId23"/>
    <p:sldId id="936" r:id="rId24"/>
    <p:sldId id="937" r:id="rId25"/>
    <p:sldId id="734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8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7030A0"/>
    <a:srgbClr val="00B05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5354" autoAdjust="0"/>
  </p:normalViewPr>
  <p:slideViewPr>
    <p:cSldViewPr snapToGrid="0" snapToObjects="1">
      <p:cViewPr varScale="1">
        <p:scale>
          <a:sx n="129" d="100"/>
          <a:sy n="129" d="100"/>
        </p:scale>
        <p:origin x="60" y="120"/>
      </p:cViewPr>
      <p:guideLst>
        <p:guide orient="horz" pos="1620"/>
        <p:guide pos="8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789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288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344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997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404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330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459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84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4DCEB-0D6A-44FE-A691-8FA0FC90C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F713E-20DD-49A3-ACE2-C98A0AD96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8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13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938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054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544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111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809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5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665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9D10ADB-1A4B-4343-9B3C-E15B61B386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6864BAE-0B8C-498C-9DD5-B8F57C795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080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001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521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934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6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794991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Autofit/>
          </a:bodyPr>
          <a:lstStyle>
            <a:lvl1pPr>
              <a:defRPr sz="2000" baseline="0">
                <a:latin typeface="Open Sans" panose="020B0606030504020204" pitchFamily="34" charset="0"/>
              </a:defRPr>
            </a:lvl1pPr>
            <a:lvl2pPr>
              <a:defRPr sz="1800" baseline="0">
                <a:latin typeface="Open Sans" panose="020B0606030504020204" pitchFamily="34" charset="0"/>
              </a:defRPr>
            </a:lvl2pPr>
            <a:lvl3pPr>
              <a:defRPr sz="1600" baseline="0">
                <a:latin typeface="Open Sans" panose="020B0606030504020204" pitchFamily="34" charset="0"/>
              </a:defRPr>
            </a:lvl3pPr>
            <a:lvl4pPr>
              <a:defRPr sz="1600" baseline="0">
                <a:latin typeface="Open Sans" panose="020B0606030504020204" pitchFamily="34" charset="0"/>
              </a:defRPr>
            </a:lvl4pPr>
            <a:lvl5pPr>
              <a:defRPr sz="16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772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437914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8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Getting Started with Pandas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237" y="1252033"/>
            <a:ext cx="6233685" cy="2642837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Introduction to Pandas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Creating a Series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Using a Series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Creating a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Using a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47664"/>
            <a:ext cx="7548562" cy="560387"/>
          </a:xfrm>
        </p:spPr>
        <p:txBody>
          <a:bodyPr/>
          <a:lstStyle/>
          <a:p>
            <a:r>
              <a:rPr lang="en-GB" dirty="0"/>
              <a:t>Section 3:  Using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dirty="0"/>
              <a:t> with a non-numeric index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dirty="0"/>
              <a:t> with a numeric index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943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There are two ways to index into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</a:p>
          <a:p>
            <a:pPr lvl="1"/>
            <a:r>
              <a:rPr lang="en-GB" dirty="0"/>
              <a:t>Using an explicit index (like a key in a dictionary)</a:t>
            </a:r>
          </a:p>
          <a:p>
            <a:pPr lvl="1"/>
            <a:r>
              <a:rPr lang="en-GB" dirty="0"/>
              <a:t>Using an implicit index (like a row number in an array)</a:t>
            </a:r>
          </a:p>
          <a:p>
            <a:pPr lvl="1"/>
            <a:endParaRPr lang="en-GB" dirty="0"/>
          </a:p>
          <a:p>
            <a:r>
              <a:rPr lang="en-GB" dirty="0"/>
              <a:t>We'll also see how to disambiguate the meaning of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dirty="0"/>
              <a:t> if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dirty="0"/>
              <a:t> has numeric keys</a:t>
            </a:r>
          </a:p>
          <a:p>
            <a:pPr lvl="1"/>
            <a:r>
              <a:rPr lang="en-GB" dirty="0"/>
              <a:t>Is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/>
              <a:t> an explicit index or a row number...?</a:t>
            </a:r>
          </a:p>
        </p:txBody>
      </p:sp>
    </p:spTree>
    <p:extLst>
      <p:ext uri="{BB962C8B-B14F-4D97-AF65-F5344CB8AC3E}">
        <p14:creationId xmlns:p14="http://schemas.microsoft.com/office/powerpoint/2010/main" val="4079131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038" y="47664"/>
            <a:ext cx="7548562" cy="560387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dirty="0"/>
              <a:t> with a Non-Numeric Index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If you have a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altLang="en-US" dirty="0"/>
              <a:t> with a non-numeric index:</a:t>
            </a:r>
          </a:p>
          <a:p>
            <a:pPr lvl="1"/>
            <a:r>
              <a:rPr lang="en-GB" altLang="en-US" dirty="0"/>
              <a:t>You can access an item via an explicit index, e.g.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['E101']</a:t>
            </a:r>
          </a:p>
          <a:p>
            <a:pPr lvl="1"/>
            <a:r>
              <a:rPr lang="en-GB" altLang="en-US" dirty="0"/>
              <a:t>You can also access an item via an implicit index, e.g.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 lvl="1"/>
            <a:endParaRPr lang="en-GB" altLang="en-US" dirty="0"/>
          </a:p>
          <a:p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907863"/>
            <a:ext cx="7141944" cy="1931781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Create a Series where the index is non-numeric.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data = </a:t>
            </a:r>
            <a:r>
              <a:rPr lang="en-GB" sz="1100" dirty="0" err="1">
                <a:latin typeface="Courier New" panose="02070309020205020404" pitchFamily="49" charset="0"/>
              </a:rPr>
              <a:t>pd.Series</a:t>
            </a:r>
            <a:r>
              <a:rPr lang="en-GB" sz="1100" dirty="0">
                <a:latin typeface="Courier New" panose="02070309020205020404" pitchFamily="49" charset="0"/>
              </a:rPr>
              <a:t>(['John', 'Mary', 'Emma', 'Alex', 'Jeff'],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     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index=['E100', 'E101', 'E257', 'E118', 'E123']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You can access elements via explicit index.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nIndexing</a:t>
            </a:r>
            <a:r>
              <a:rPr lang="en-GB" sz="1100" dirty="0">
                <a:latin typeface="Courier New" panose="02070309020205020404" pitchFamily="49" charset="0"/>
              </a:rPr>
              <a:t> via explicit index\n',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data['E101']</a:t>
            </a:r>
            <a:r>
              <a:rPr lang="en-GB" sz="1100" dirty="0">
                <a:latin typeface="Courier New" panose="02070309020205020404" pitchFamily="49" charset="0"/>
              </a:rPr>
              <a:t>)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print('Slicing via explicit index\n',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data['E101':'E118']</a:t>
            </a:r>
            <a:r>
              <a:rPr lang="en-GB" sz="1100" dirty="0">
                <a:latin typeface="Courier New" panose="02070309020205020404" pitchFamily="49" charset="0"/>
              </a:rPr>
              <a:t>)  # Inclusive end.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You can also access elements via implicit index, i.e. row number.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nIndexing</a:t>
            </a:r>
            <a:r>
              <a:rPr lang="en-GB" sz="1100" dirty="0">
                <a:latin typeface="Courier New" panose="02070309020205020404" pitchFamily="49" charset="0"/>
              </a:rPr>
              <a:t> via implicit index\n',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data[1]</a:t>
            </a:r>
            <a:r>
              <a:rPr lang="en-GB" sz="1100" dirty="0">
                <a:latin typeface="Courier New" panose="02070309020205020404" pitchFamily="49" charset="0"/>
              </a:rPr>
              <a:t>)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print('Slicing via implicit index\n',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data[1:3]</a:t>
            </a:r>
            <a:r>
              <a:rPr lang="en-GB" sz="1100" dirty="0">
                <a:latin typeface="Courier New" panose="02070309020205020404" pitchFamily="49" charset="0"/>
              </a:rPr>
              <a:t>)            # Exclusive end.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5655555" y="3884963"/>
            <a:ext cx="2970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Ex04-SeriesIndexingNonNumeric.py</a:t>
            </a:r>
          </a:p>
        </p:txBody>
      </p:sp>
    </p:spTree>
    <p:extLst>
      <p:ext uri="{BB962C8B-B14F-4D97-AF65-F5344CB8AC3E}">
        <p14:creationId xmlns:p14="http://schemas.microsoft.com/office/powerpoint/2010/main" val="614986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038" y="47664"/>
            <a:ext cx="7548562" cy="560387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dirty="0"/>
              <a:t> with a Numeric Index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If you have a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altLang="en-US" dirty="0"/>
              <a:t> with a numeric index, be careful!</a:t>
            </a:r>
          </a:p>
          <a:p>
            <a:pPr lvl="1"/>
            <a:r>
              <a:rPr lang="en-GB" altLang="en-US" dirty="0"/>
              <a:t>Indexing uses an explicit index, but slicing uses an implicit index!</a:t>
            </a:r>
          </a:p>
          <a:p>
            <a:pPr lvl="2"/>
            <a:endParaRPr lang="en-GB" altLang="en-US" sz="1200" dirty="0"/>
          </a:p>
          <a:p>
            <a:r>
              <a:rPr lang="en-GB" altLang="en-US" dirty="0"/>
              <a:t>For clarity:</a:t>
            </a:r>
          </a:p>
          <a:p>
            <a:pPr lvl="1"/>
            <a:r>
              <a:rPr lang="en-GB" altLang="en-US" dirty="0"/>
              <a:t>Use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.loc</a:t>
            </a:r>
            <a:r>
              <a:rPr lang="en-GB" altLang="en-US" dirty="0"/>
              <a:t> for an explicit index, 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iloc</a:t>
            </a:r>
            <a:r>
              <a:rPr lang="en-GB" altLang="en-US" dirty="0"/>
              <a:t> for an implicit 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480259"/>
            <a:ext cx="7141944" cy="260888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Create a Series where the index is numeric.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data = </a:t>
            </a:r>
            <a:r>
              <a:rPr lang="en-GB" sz="1100" dirty="0" err="1">
                <a:latin typeface="Courier New" panose="02070309020205020404" pitchFamily="49" charset="0"/>
              </a:rPr>
              <a:t>pd.Series</a:t>
            </a:r>
            <a:r>
              <a:rPr lang="en-GB" sz="1100" dirty="0">
                <a:latin typeface="Courier New" panose="02070309020205020404" pitchFamily="49" charset="0"/>
              </a:rPr>
              <a:t>(['John', 'Mary', 'Emma', 'Alex', 'Jeff'],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     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index=[100, 101, 257, 118, 123]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Using [] can be confusing!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nIndexing</a:t>
            </a:r>
            <a:r>
              <a:rPr lang="en-GB" sz="1100" dirty="0">
                <a:latin typeface="Courier New" panose="02070309020205020404" pitchFamily="49" charset="0"/>
              </a:rPr>
              <a:t> uses explicit index\n',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data[101]</a:t>
            </a:r>
            <a:r>
              <a:rPr lang="en-GB" sz="1100" dirty="0">
                <a:latin typeface="Courier New" panose="02070309020205020404" pitchFamily="49" charset="0"/>
              </a:rPr>
              <a:t>)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print('But slicing uses implicit index\n',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data[1:3]</a:t>
            </a:r>
            <a:r>
              <a:rPr lang="en-GB" sz="1100" dirty="0">
                <a:latin typeface="Courier New" panose="02070309020205020404" pitchFamily="49" charset="0"/>
              </a:rPr>
              <a:t>)              # Exclusive.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.</a:t>
            </a:r>
            <a:r>
              <a:rPr lang="en-GB" sz="1100" dirty="0" err="1">
                <a:latin typeface="Courier New" panose="02070309020205020404" pitchFamily="49" charset="0"/>
              </a:rPr>
              <a:t>loc</a:t>
            </a:r>
            <a:r>
              <a:rPr lang="en-GB" sz="1100" dirty="0">
                <a:latin typeface="Courier New" panose="02070309020205020404" pitchFamily="49" charset="0"/>
              </a:rPr>
              <a:t> always uses explicit index.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n.loc</a:t>
            </a:r>
            <a:r>
              <a:rPr lang="en-GB" sz="1100" dirty="0">
                <a:latin typeface="Courier New" panose="02070309020205020404" pitchFamily="49" charset="0"/>
              </a:rPr>
              <a:t> indexing uses explicit index\n',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data.loc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[101]</a:t>
            </a:r>
            <a:r>
              <a:rPr lang="en-GB" sz="1100" dirty="0">
                <a:latin typeface="Courier New" panose="02070309020205020404" pitchFamily="49" charset="0"/>
              </a:rPr>
              <a:t>)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print('.loc slicing uses explicit index\n',  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data.loc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[101:118]</a:t>
            </a:r>
            <a:r>
              <a:rPr lang="en-GB" sz="1100" dirty="0">
                <a:latin typeface="Courier New" panose="02070309020205020404" pitchFamily="49" charset="0"/>
              </a:rPr>
              <a:t>)  # Inclusive.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.</a:t>
            </a:r>
            <a:r>
              <a:rPr lang="en-GB" sz="1100" dirty="0" err="1">
                <a:latin typeface="Courier New" panose="02070309020205020404" pitchFamily="49" charset="0"/>
              </a:rPr>
              <a:t>iloc</a:t>
            </a:r>
            <a:r>
              <a:rPr lang="en-GB" sz="1100" dirty="0">
                <a:latin typeface="Courier New" panose="02070309020205020404" pitchFamily="49" charset="0"/>
              </a:rPr>
              <a:t> always uses implicit index.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n.iloc</a:t>
            </a:r>
            <a:r>
              <a:rPr lang="en-GB" sz="1100" dirty="0">
                <a:latin typeface="Courier New" panose="02070309020205020404" pitchFamily="49" charset="0"/>
              </a:rPr>
              <a:t> indexing uses implicit index\n',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data.iloc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[1]</a:t>
            </a:r>
            <a:r>
              <a:rPr lang="en-GB" sz="1100" dirty="0">
                <a:latin typeface="Courier New" panose="02070309020205020404" pitchFamily="49" charset="0"/>
              </a:rPr>
              <a:t>)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print('.</a:t>
            </a:r>
            <a:r>
              <a:rPr lang="en-GB" sz="1100" dirty="0" err="1">
                <a:latin typeface="Courier New" panose="02070309020205020404" pitchFamily="49" charset="0"/>
              </a:rPr>
              <a:t>iloc</a:t>
            </a:r>
            <a:r>
              <a:rPr lang="en-GB" sz="1100" dirty="0">
                <a:latin typeface="Courier New" panose="02070309020205020404" pitchFamily="49" charset="0"/>
              </a:rPr>
              <a:t> slicing uses implicit index\n',  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data.iloc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[1:3]</a:t>
            </a:r>
            <a:r>
              <a:rPr lang="en-GB" sz="1100" dirty="0">
                <a:latin typeface="Courier New" panose="02070309020205020404" pitchFamily="49" charset="0"/>
              </a:rPr>
              <a:t>)    # Exclusive.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6352028" y="2428219"/>
            <a:ext cx="2665243" cy="261610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Ex05-SeriesIndexingNumeric.py</a:t>
            </a:r>
          </a:p>
        </p:txBody>
      </p:sp>
    </p:spTree>
    <p:extLst>
      <p:ext uri="{BB962C8B-B14F-4D97-AF65-F5344CB8AC3E}">
        <p14:creationId xmlns:p14="http://schemas.microsoft.com/office/powerpoint/2010/main" val="8012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47664"/>
            <a:ext cx="7548562" cy="560387"/>
          </a:xfrm>
        </p:spPr>
        <p:txBody>
          <a:bodyPr/>
          <a:lstStyle/>
          <a:p>
            <a:r>
              <a:rPr lang="en-GB" dirty="0"/>
              <a:t>Section 4:  Creating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Creating a simple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object</a:t>
            </a:r>
          </a:p>
          <a:p>
            <a:r>
              <a:rPr lang="en-GB" dirty="0"/>
              <a:t>Accessing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column</a:t>
            </a:r>
          </a:p>
          <a:p>
            <a:r>
              <a:rPr lang="en-GB" dirty="0"/>
              <a:t>Creating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with an explicit index</a:t>
            </a:r>
          </a:p>
          <a:p>
            <a:r>
              <a:rPr lang="en-GB" dirty="0"/>
              <a:t>Creating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from columnar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499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988" y="823913"/>
            <a:ext cx="8105349" cy="3960812"/>
          </a:xfrm>
        </p:spPr>
        <p:txBody>
          <a:bodyPr/>
          <a:lstStyle/>
          <a:p>
            <a:r>
              <a:rPr lang="en-GB" altLang="en-US" dirty="0"/>
              <a:t>In the previous section we showed how to create and use a Pandas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altLang="en-US" dirty="0"/>
              <a:t> object</a:t>
            </a:r>
          </a:p>
          <a:p>
            <a:pPr lvl="1"/>
            <a:r>
              <a:rPr lang="en-GB" altLang="en-US" dirty="0"/>
              <a:t>A Pandas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altLang="en-US" dirty="0"/>
              <a:t> is like a NumPy 1D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GB" altLang="en-US" dirty="0"/>
              <a:t>, with indexing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In this section, we'll show how to create and use a Pandas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 object</a:t>
            </a:r>
          </a:p>
          <a:p>
            <a:pPr lvl="1"/>
            <a:r>
              <a:rPr lang="en-GB" altLang="en-US" dirty="0"/>
              <a:t>A Pandas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 is like to a NumPy 2D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GB" altLang="en-US" dirty="0"/>
              <a:t>, with indexing</a:t>
            </a:r>
          </a:p>
          <a:p>
            <a:pPr lvl="1"/>
            <a:r>
              <a:rPr lang="en-GB" altLang="en-US" dirty="0"/>
              <a:t>Each column has a name and data type</a:t>
            </a:r>
          </a:p>
          <a:p>
            <a:pPr lvl="1"/>
            <a:r>
              <a:rPr lang="en-GB" altLang="en-US" dirty="0"/>
              <a:t>Each row is accessed by index</a:t>
            </a:r>
          </a:p>
          <a:p>
            <a:pPr lvl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63891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038" y="47664"/>
            <a:ext cx="7548562" cy="560387"/>
          </a:xfrm>
        </p:spPr>
        <p:txBody>
          <a:bodyPr/>
          <a:lstStyle/>
          <a:p>
            <a:r>
              <a:rPr lang="en-GB" dirty="0"/>
              <a:t>Creating a Simple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Object (1 of 2)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There are various ways to create a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…</a:t>
            </a:r>
          </a:p>
          <a:p>
            <a:pPr lvl="1"/>
            <a:r>
              <a:rPr lang="en-GB" altLang="en-US" dirty="0"/>
              <a:t>This example creates a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 from a collection of tuples</a:t>
            </a:r>
          </a:p>
          <a:p>
            <a:pPr lvl="1"/>
            <a:r>
              <a:rPr lang="en-GB" altLang="en-US" dirty="0"/>
              <a:t>Each tuple here has 2 values (name, born)</a:t>
            </a:r>
          </a:p>
          <a:p>
            <a:pPr lvl="1"/>
            <a:r>
              <a:rPr lang="en-GB" altLang="en-US" dirty="0"/>
              <a:t>The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 has 2 columns, with the specified column names</a:t>
            </a:r>
          </a:p>
          <a:p>
            <a:pPr lvl="1"/>
            <a:r>
              <a:rPr lang="en-GB" altLang="en-US" dirty="0"/>
              <a:t>The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 has an implicit integral index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520840"/>
            <a:ext cx="7141944" cy="176250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names = ['Andy', 'Jayne', 'Em', 'Tom']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born  = [1964, 1965, 1997, 1997]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 list of tuples. Each tuple is a (names, born) pair.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stats = list(zip(</a:t>
            </a:r>
            <a:r>
              <a:rPr lang="en-GB" sz="1100" dirty="0" err="1">
                <a:latin typeface="Courier New" panose="02070309020205020404" pitchFamily="49" charset="0"/>
              </a:rPr>
              <a:t>names,born</a:t>
            </a:r>
            <a:r>
              <a:rPr lang="en-GB" sz="1100" dirty="0">
                <a:latin typeface="Courier New" panose="02070309020205020404" pitchFamily="49" charset="0"/>
              </a:rPr>
              <a:t>))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 </a:t>
            </a:r>
            <a:r>
              <a:rPr lang="en-GB" sz="1100" dirty="0" err="1">
                <a:latin typeface="Courier New" panose="02070309020205020404" pitchFamily="49" charset="0"/>
              </a:rPr>
              <a:t>DataFrame</a:t>
            </a:r>
            <a:r>
              <a:rPr lang="en-GB" sz="1100" dirty="0">
                <a:latin typeface="Courier New" panose="02070309020205020404" pitchFamily="49" charset="0"/>
              </a:rPr>
              <a:t> with specified data and column names.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pd.DataFrame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(stats, columns=['Name', 'Born'])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5503155" y="4285822"/>
            <a:ext cx="312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Ex06-DataFrameCreateFromTuples.py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44CAFC-21DD-49E5-A9A4-5FBC04A97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966" y="3238114"/>
            <a:ext cx="1287515" cy="92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28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You can create a </a:t>
            </a:r>
            <a:r>
              <a:rPr lang="en-GB" altLang="en-US" dirty="0" err="1">
                <a:latin typeface="Courier New" panose="02070309020205020404" pitchFamily="49" charset="0"/>
              </a:rPr>
              <a:t>DataFrame</a:t>
            </a:r>
            <a:r>
              <a:rPr lang="en-GB" altLang="en-US" dirty="0"/>
              <a:t> from a list of dictionaries</a:t>
            </a:r>
          </a:p>
          <a:p>
            <a:pPr lvl="1"/>
            <a:r>
              <a:rPr lang="en-GB" altLang="en-US" dirty="0"/>
              <a:t>Each dictionary represents one row in the </a:t>
            </a:r>
            <a:r>
              <a:rPr lang="en-GB" altLang="en-US" dirty="0" err="1">
                <a:latin typeface="Courier New" panose="02070309020205020404" pitchFamily="49" charset="0"/>
              </a:rPr>
              <a:t>DataFrame</a:t>
            </a:r>
            <a:endParaRPr lang="en-GB" altLang="en-US" dirty="0">
              <a:latin typeface="Courier New" panose="02070309020205020404" pitchFamily="49" charset="0"/>
            </a:endParaRP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47727"/>
            <a:ext cx="7548179" cy="560552"/>
          </a:xfrm>
        </p:spPr>
        <p:txBody>
          <a:bodyPr/>
          <a:lstStyle/>
          <a:p>
            <a:r>
              <a:rPr lang="en-GB" dirty="0"/>
              <a:t>Creating a Simple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Object (2 of 2)</a:t>
            </a:r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556633"/>
            <a:ext cx="7141944" cy="176250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stats = [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{'name': 'Andy',  'born': 1964, 'height': 167, 'weight': 60.0},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{'name': 'Jayne', 'born': 1965, 'height': 170, 'weight': 65.0},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{'name':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',    'born': 1997, 'height': 165, 'weight': 58.0},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{'name': 'Tom',   'born': 1997, 'height': 177, 'weight': 70.0}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 </a:t>
            </a:r>
            <a:r>
              <a:rPr lang="en-GB" sz="1100" dirty="0" err="1">
                <a:latin typeface="Courier New" panose="02070309020205020404" pitchFamily="49" charset="0"/>
              </a:rPr>
              <a:t>DataFrame</a:t>
            </a:r>
            <a:r>
              <a:rPr lang="en-GB" sz="1100" dirty="0">
                <a:latin typeface="Courier New" panose="02070309020205020404" pitchFamily="49" charset="0"/>
              </a:rPr>
              <a:t> with specified data and implicit column names.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df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stats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print(df)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5622102" y="3324970"/>
            <a:ext cx="2984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Ex07-DataFrameFromDictionaries.py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CAEDF8-2818-4F7C-BF39-0254BA80F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991" y="3441328"/>
            <a:ext cx="2549149" cy="9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21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You can access a column in a </a:t>
            </a:r>
            <a:r>
              <a:rPr lang="en-GB" altLang="en-US" dirty="0" err="1">
                <a:latin typeface="Courier New" panose="02070309020205020404" pitchFamily="49" charset="0"/>
              </a:rPr>
              <a:t>DataFrame</a:t>
            </a:r>
            <a:r>
              <a:rPr lang="en-GB" altLang="en-US" dirty="0"/>
              <a:t> by name</a:t>
            </a:r>
          </a:p>
          <a:p>
            <a:pPr lvl="1"/>
            <a:r>
              <a:rPr lang="en-GB" altLang="en-US" dirty="0"/>
              <a:t>Returns a </a:t>
            </a:r>
            <a:r>
              <a:rPr lang="en-GB" altLang="en-US" dirty="0">
                <a:latin typeface="Courier New" panose="02070309020205020404" pitchFamily="49" charset="0"/>
              </a:rPr>
              <a:t>Series</a:t>
            </a:r>
            <a:r>
              <a:rPr lang="en-GB" altLang="en-US" dirty="0"/>
              <a:t> object</a:t>
            </a:r>
          </a:p>
          <a:p>
            <a:pPr lvl="1"/>
            <a:r>
              <a:rPr lang="en-GB" altLang="en-US" dirty="0"/>
              <a:t>The </a:t>
            </a:r>
            <a:r>
              <a:rPr lang="en-GB" altLang="en-US" dirty="0">
                <a:latin typeface="Courier New" panose="02070309020205020404" pitchFamily="49" charset="0"/>
              </a:rPr>
              <a:t>Series</a:t>
            </a:r>
            <a:r>
              <a:rPr lang="en-GB" altLang="en-US" dirty="0"/>
              <a:t> object contains that column's values (plus indices)</a:t>
            </a:r>
          </a:p>
          <a:p>
            <a:endParaRPr lang="en-GB" altLang="en-US" dirty="0"/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47727"/>
            <a:ext cx="7548179" cy="560552"/>
          </a:xfrm>
        </p:spPr>
        <p:txBody>
          <a:bodyPr/>
          <a:lstStyle/>
          <a:p>
            <a:r>
              <a:rPr lang="en-GB" dirty="0"/>
              <a:t>Accessing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Column</a:t>
            </a:r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827151-6A73-4070-80D1-7CD02C882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927365"/>
            <a:ext cx="7141944" cy="227033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stats = [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{'name': 'Andy',  'born': 1964, 'height': 167, 'weight': 60.0},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{'name': 'Jayne', 'born': 1965, 'height': 170, 'weight': 65.0},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{'name': '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',    'born': 1997, 'height': 165, 'weight': 58.0},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{'name': 'Tom',   'born': 1997, 'height': 177, 'weight': 70.0}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]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df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(stats)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Access the 'height' column.</a:t>
            </a: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height_column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df['height']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type(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height_column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height_column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EBD0B-2EE5-45EF-A2DF-BF573A38A300}"/>
              </a:ext>
            </a:extLst>
          </p:cNvPr>
          <p:cNvSpPr txBox="1"/>
          <p:nvPr/>
        </p:nvSpPr>
        <p:spPr>
          <a:xfrm flipH="1">
            <a:off x="5499438" y="4204217"/>
            <a:ext cx="31150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Ex08-DataFrameAccessColumns.py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97F0A2-7E5E-40CB-BA9A-BA8D2EAEC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57" y="3036308"/>
            <a:ext cx="2918442" cy="105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32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You can specify an explicit index for a </a:t>
            </a:r>
            <a:r>
              <a:rPr lang="en-GB" altLang="en-US" dirty="0" err="1">
                <a:latin typeface="Courier New" panose="02070309020205020404" pitchFamily="49" charset="0"/>
              </a:rPr>
              <a:t>DataFrame</a:t>
            </a:r>
            <a:r>
              <a:rPr lang="en-GB" altLang="en-US" dirty="0"/>
              <a:t> object</a:t>
            </a:r>
          </a:p>
          <a:p>
            <a:pPr lvl="1"/>
            <a:r>
              <a:rPr lang="en-GB" altLang="en-US" dirty="0"/>
              <a:t>Very common, makes it easy to access rows in the </a:t>
            </a:r>
            <a:r>
              <a:rPr lang="en-GB" altLang="en-US" dirty="0" err="1">
                <a:latin typeface="Courier New" panose="02070309020205020404" pitchFamily="49" charset="0"/>
              </a:rPr>
              <a:t>DataFrame</a:t>
            </a:r>
            <a:endParaRPr lang="en-GB" altLang="en-US" dirty="0">
              <a:latin typeface="Courier New" panose="02070309020205020404" pitchFamily="49" charset="0"/>
            </a:endParaRP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47727"/>
            <a:ext cx="7548179" cy="560552"/>
          </a:xfrm>
        </p:spPr>
        <p:txBody>
          <a:bodyPr/>
          <a:lstStyle/>
          <a:p>
            <a:r>
              <a:rPr lang="en-GB" dirty="0"/>
              <a:t>Creating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with an Explicit Index</a:t>
            </a:r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570552"/>
            <a:ext cx="7141944" cy="294744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stats = [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{'born': 1964, 'height': 167, 'weight': 60.0},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{'born': 1965, 'height': 170, 'weight': 65.0},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{'born': 1997, 'height': 165, 'weight': 58.0},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{'born': 1997, 'height': 177, 'weight': 70.0}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]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names = ['andy',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jayne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',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', 'tom']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 </a:t>
            </a:r>
            <a:r>
              <a:rPr lang="en-GB" sz="1100" dirty="0" err="1">
                <a:latin typeface="Courier New" panose="02070309020205020404" pitchFamily="49" charset="0"/>
              </a:rPr>
              <a:t>DataFrame</a:t>
            </a:r>
            <a:r>
              <a:rPr lang="en-GB" sz="1100" dirty="0">
                <a:latin typeface="Courier New" panose="02070309020205020404" pitchFamily="49" charset="0"/>
              </a:rPr>
              <a:t> with specified data and index.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df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(data=stats,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index=names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Use the </a:t>
            </a:r>
            <a:r>
              <a:rPr lang="en-GB" sz="1100" dirty="0" err="1">
                <a:latin typeface="Courier New" panose="02070309020205020404" pitchFamily="49" charset="0"/>
              </a:rPr>
              <a:t>DataFrame</a:t>
            </a:r>
            <a:r>
              <a:rPr lang="en-GB" sz="1100" dirty="0">
                <a:latin typeface="Courier New" panose="02070309020205020404" pitchFamily="49" charset="0"/>
              </a:rPr>
              <a:t>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print(df)          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print(df['born'])  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print(type(df['born']))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df['born']['andy']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5872974" y="4521358"/>
            <a:ext cx="2743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Ex09-DataFrameExplicitIndex.py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BA2117-B924-4DC3-9DA2-682C7930A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356" y="2365324"/>
            <a:ext cx="2836843" cy="203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9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1:  Introduction to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What is Pandas?</a:t>
            </a:r>
          </a:p>
          <a:p>
            <a:r>
              <a:rPr lang="en-GB" dirty="0"/>
              <a:t>Reminder about data science libraries</a:t>
            </a:r>
          </a:p>
          <a:p>
            <a:r>
              <a:rPr lang="en-GB" dirty="0"/>
              <a:t>Primary Pandas data types</a:t>
            </a:r>
          </a:p>
        </p:txBody>
      </p:sp>
    </p:spTree>
    <p:extLst>
      <p:ext uri="{BB962C8B-B14F-4D97-AF65-F5344CB8AC3E}">
        <p14:creationId xmlns:p14="http://schemas.microsoft.com/office/powerpoint/2010/main" val="1197906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038" y="47664"/>
            <a:ext cx="7548562" cy="560387"/>
          </a:xfrm>
        </p:spPr>
        <p:txBody>
          <a:bodyPr/>
          <a:lstStyle/>
          <a:p>
            <a:r>
              <a:rPr lang="en-GB" dirty="0"/>
              <a:t>Creating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from Columnar Data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You can create a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 from columnar data</a:t>
            </a:r>
          </a:p>
          <a:p>
            <a:pPr lvl="1"/>
            <a:r>
              <a:rPr lang="en-GB" altLang="en-US" dirty="0"/>
              <a:t>Create column as a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altLang="en-US" dirty="0"/>
              <a:t> (key is index, value is column data)</a:t>
            </a:r>
          </a:p>
          <a:p>
            <a:pPr lvl="1"/>
            <a:r>
              <a:rPr lang="en-GB" altLang="en-US" dirty="0"/>
              <a:t>Pandas merges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altLang="en-US" dirty="0"/>
              <a:t> together (based on key)</a:t>
            </a:r>
          </a:p>
          <a:p>
            <a:pPr lvl="1"/>
            <a:r>
              <a:rPr lang="en-GB" altLang="en-US" dirty="0"/>
              <a:t>Pandas fills any gaps with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203807"/>
            <a:ext cx="7141944" cy="277816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Create a Series for each column.</a:t>
            </a: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bornSeries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pd.Series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({'andy': 1964,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jayne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': 1965,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': 1997, 'tom': 1997})</a:t>
            </a: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heightSeries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pd.Series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({'andy':  167,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jayne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':  170,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':  165})</a:t>
            </a: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weightSeries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pd.Series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({'andy': 60.0,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jayne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': 65.0,             'tom': 70.0})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 </a:t>
            </a:r>
            <a:r>
              <a:rPr lang="en-GB" sz="1100" dirty="0" err="1">
                <a:latin typeface="Courier New" panose="02070309020205020404" pitchFamily="49" charset="0"/>
              </a:rPr>
              <a:t>DataFrame</a:t>
            </a:r>
            <a:r>
              <a:rPr lang="en-GB" sz="1100" dirty="0">
                <a:latin typeface="Courier New" panose="02070309020205020404" pitchFamily="49" charset="0"/>
              </a:rPr>
              <a:t> from a bunch of Series objects.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df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'Born': 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bornSeries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'Height':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heightSeries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'Weight':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weightSeries</a:t>
            </a:r>
            <a:endParaRPr lang="en-GB" sz="11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</a:t>
            </a:r>
            <a:r>
              <a:rPr lang="en-GB" sz="1100" dirty="0">
                <a:latin typeface="Courier New" panose="02070309020205020404" pitchFamily="49" charset="0"/>
              </a:rPr>
              <a:t>)          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df['Born']</a:t>
            </a:r>
            <a:r>
              <a:rPr lang="en-GB" sz="1100" dirty="0">
                <a:latin typeface="Courier New" panose="02070309020205020404" pitchFamily="49" charset="0"/>
              </a:rPr>
              <a:t>)  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type(df['Born'])</a:t>
            </a:r>
            <a:r>
              <a:rPr lang="en-GB" sz="1100" dirty="0">
                <a:latin typeface="Courier New" panose="02070309020205020404" pitchFamily="49" charset="0"/>
              </a:rPr>
              <a:t>)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df['Born']['andy']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04DADF-93D2-4B69-8BEA-DF223A8FB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840" y="2974863"/>
            <a:ext cx="2385924" cy="17269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5568F2-8A82-69B4-D488-387A766F321E}"/>
              </a:ext>
            </a:extLst>
          </p:cNvPr>
          <p:cNvSpPr txBox="1"/>
          <p:nvPr/>
        </p:nvSpPr>
        <p:spPr>
          <a:xfrm flipH="1">
            <a:off x="5492455" y="4720363"/>
            <a:ext cx="301791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Ex10-DataFrameFromColumnarData.py</a:t>
            </a:r>
          </a:p>
        </p:txBody>
      </p:sp>
    </p:spTree>
    <p:extLst>
      <p:ext uri="{BB962C8B-B14F-4D97-AF65-F5344CB8AC3E}">
        <p14:creationId xmlns:p14="http://schemas.microsoft.com/office/powerpoint/2010/main" val="2691319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47664"/>
            <a:ext cx="8101786" cy="560387"/>
          </a:xfrm>
        </p:spPr>
        <p:txBody>
          <a:bodyPr/>
          <a:lstStyle/>
          <a:p>
            <a:r>
              <a:rPr lang="en-GB" dirty="0"/>
              <a:t>Section 5:  Using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Working with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columns</a:t>
            </a:r>
          </a:p>
          <a:p>
            <a:r>
              <a:rPr lang="en-GB" dirty="0"/>
              <a:t>Working with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rows</a:t>
            </a:r>
          </a:p>
          <a:p>
            <a:r>
              <a:rPr lang="en-GB" dirty="0"/>
              <a:t>Working with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as a 2D array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1477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038" y="47664"/>
            <a:ext cx="7548562" cy="560387"/>
          </a:xfrm>
        </p:spPr>
        <p:txBody>
          <a:bodyPr/>
          <a:lstStyle/>
          <a:p>
            <a:r>
              <a:rPr lang="en-GB" dirty="0"/>
              <a:t>Working with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Columns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A "simple index" into a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 gets column(s)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227649"/>
            <a:ext cx="7141944" cy="311672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 err="1">
                <a:latin typeface="Courier New" panose="02070309020205020404" pitchFamily="49" charset="0"/>
              </a:rPr>
              <a:t>bornSeries</a:t>
            </a:r>
            <a:r>
              <a:rPr lang="en-GB" sz="1100" dirty="0">
                <a:latin typeface="Courier New" panose="02070309020205020404" pitchFamily="49" charset="0"/>
              </a:rPr>
              <a:t>   = </a:t>
            </a:r>
            <a:r>
              <a:rPr lang="en-GB" sz="1100" dirty="0" err="1">
                <a:latin typeface="Courier New" panose="02070309020205020404" pitchFamily="49" charset="0"/>
              </a:rPr>
              <a:t>pd.Series</a:t>
            </a:r>
            <a:r>
              <a:rPr lang="en-GB" sz="1100" dirty="0">
                <a:latin typeface="Courier New" panose="02070309020205020404" pitchFamily="49" charset="0"/>
              </a:rPr>
              <a:t>({'andy': 1964, </a:t>
            </a:r>
            <a:r>
              <a:rPr lang="en-GB" sz="1100" dirty="0" err="1">
                <a:latin typeface="Courier New" panose="02070309020205020404" pitchFamily="49" charset="0"/>
              </a:rPr>
              <a:t>'jayne</a:t>
            </a:r>
            <a:r>
              <a:rPr lang="en-GB" sz="1100" dirty="0">
                <a:latin typeface="Courier New" panose="02070309020205020404" pitchFamily="49" charset="0"/>
              </a:rPr>
              <a:t>': 1965, '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': 1997, 'tom': 1997})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heightSeries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pd.Series</a:t>
            </a:r>
            <a:r>
              <a:rPr lang="en-GB" sz="1100" dirty="0">
                <a:latin typeface="Courier New" panose="02070309020205020404" pitchFamily="49" charset="0"/>
              </a:rPr>
              <a:t>({'andy':  167, '</a:t>
            </a:r>
            <a:r>
              <a:rPr lang="en-GB" sz="1100" dirty="0" err="1">
                <a:latin typeface="Courier New" panose="02070309020205020404" pitchFamily="49" charset="0"/>
              </a:rPr>
              <a:t>jayne</a:t>
            </a:r>
            <a:r>
              <a:rPr lang="en-GB" sz="1100" dirty="0">
                <a:latin typeface="Courier New" panose="02070309020205020404" pitchFamily="49" charset="0"/>
              </a:rPr>
              <a:t>':  170, '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':  165, 'tom':  177})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weightSeries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pd.Series</a:t>
            </a:r>
            <a:r>
              <a:rPr lang="en-GB" sz="1100" dirty="0">
                <a:latin typeface="Courier New" panose="02070309020205020404" pitchFamily="49" charset="0"/>
              </a:rPr>
              <a:t>({'andy': 60.0, '</a:t>
            </a:r>
            <a:r>
              <a:rPr lang="en-GB" sz="1100" dirty="0" err="1">
                <a:latin typeface="Courier New" panose="02070309020205020404" pitchFamily="49" charset="0"/>
              </a:rPr>
              <a:t>jayne</a:t>
            </a:r>
            <a:r>
              <a:rPr lang="en-GB" sz="1100" dirty="0">
                <a:latin typeface="Courier New" panose="02070309020205020404" pitchFamily="49" charset="0"/>
              </a:rPr>
              <a:t>': 65.0, '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': 58.0, 'tom': 70.0})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df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'Born':   </a:t>
            </a:r>
            <a:r>
              <a:rPr lang="en-GB" sz="1100" dirty="0" err="1">
                <a:latin typeface="Courier New" panose="02070309020205020404" pitchFamily="49" charset="0"/>
              </a:rPr>
              <a:t>bornSeries</a:t>
            </a:r>
            <a:r>
              <a:rPr lang="en-GB" sz="1100" dirty="0">
                <a:latin typeface="Courier New" panose="02070309020205020404" pitchFamily="49" charset="0"/>
              </a:rPr>
              <a:t>,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'Height': </a:t>
            </a:r>
            <a:r>
              <a:rPr lang="en-GB" sz="1100" dirty="0" err="1">
                <a:latin typeface="Courier New" panose="02070309020205020404" pitchFamily="49" charset="0"/>
              </a:rPr>
              <a:t>heightSeries</a:t>
            </a:r>
            <a:r>
              <a:rPr lang="en-GB" sz="1100" dirty="0">
                <a:latin typeface="Courier New" panose="02070309020205020404" pitchFamily="49" charset="0"/>
              </a:rPr>
              <a:t>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'Weight': </a:t>
            </a:r>
            <a:r>
              <a:rPr lang="en-GB" sz="1100" dirty="0" err="1">
                <a:latin typeface="Courier New" panose="02070309020205020404" pitchFamily="49" charset="0"/>
              </a:rPr>
              <a:t>weightSeries</a:t>
            </a:r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Index into columns.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nBorn</a:t>
            </a:r>
            <a:r>
              <a:rPr lang="en-GB" sz="1100" dirty="0">
                <a:latin typeface="Courier New" panose="02070309020205020404" pitchFamily="49" charset="0"/>
              </a:rPr>
              <a:t>\n',        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df['Born']</a:t>
            </a:r>
            <a:r>
              <a:rPr lang="en-GB" sz="1100" dirty="0">
                <a:latin typeface="Courier New" panose="02070309020205020404" pitchFamily="49" charset="0"/>
              </a:rPr>
              <a:t>)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nHeight</a:t>
            </a:r>
            <a:r>
              <a:rPr lang="en-GB" sz="1100" dirty="0">
                <a:latin typeface="Courier New" panose="02070309020205020404" pitchFamily="49" charset="0"/>
              </a:rPr>
              <a:t>, Weight\n',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df[['Height', 'Weight']]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nBorn</a:t>
            </a:r>
            <a:r>
              <a:rPr lang="en-GB" sz="1100" dirty="0">
                <a:latin typeface="Courier New" panose="02070309020205020404" pitchFamily="49" charset="0"/>
              </a:rPr>
              <a:t>\n',          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df.Born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You can create new columns too...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df['BMI'] = df['Weight'] / ((df['Height']/100.0) ** 2)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nBMI</a:t>
            </a:r>
            <a:r>
              <a:rPr lang="en-GB" sz="1100" dirty="0">
                <a:latin typeface="Courier New" panose="02070309020205020404" pitchFamily="49" charset="0"/>
              </a:rPr>
              <a:t> calculation\n',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df['BMI']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5304263" y="4351803"/>
            <a:ext cx="3300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Ex11-DataFrameWorkingWithColumns.py</a:t>
            </a:r>
          </a:p>
        </p:txBody>
      </p:sp>
    </p:spTree>
    <p:extLst>
      <p:ext uri="{BB962C8B-B14F-4D97-AF65-F5344CB8AC3E}">
        <p14:creationId xmlns:p14="http://schemas.microsoft.com/office/powerpoint/2010/main" val="1504181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A "slice/fancy-index/mask" into a </a:t>
            </a:r>
            <a:r>
              <a:rPr lang="en-GB" altLang="en-US" dirty="0" err="1">
                <a:latin typeface="Courier New" panose="02070309020205020404" pitchFamily="49" charset="0"/>
              </a:rPr>
              <a:t>DataFrame</a:t>
            </a:r>
            <a:r>
              <a:rPr lang="en-GB" altLang="en-US" dirty="0"/>
              <a:t> gets rows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47727"/>
            <a:ext cx="7548179" cy="560552"/>
          </a:xfrm>
        </p:spPr>
        <p:txBody>
          <a:bodyPr/>
          <a:lstStyle/>
          <a:p>
            <a:r>
              <a:rPr lang="en-GB" dirty="0"/>
              <a:t>Working with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Rows</a:t>
            </a:r>
            <a:endParaRPr lang="en-GB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2203D-F440-48A8-AD73-5A1D0FA60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228768"/>
            <a:ext cx="7141944" cy="345527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 err="1">
                <a:latin typeface="Courier New" panose="02070309020205020404" pitchFamily="49" charset="0"/>
              </a:rPr>
              <a:t>bornSeries</a:t>
            </a:r>
            <a:r>
              <a:rPr lang="en-GB" sz="1100" dirty="0">
                <a:latin typeface="Courier New" panose="02070309020205020404" pitchFamily="49" charset="0"/>
              </a:rPr>
              <a:t>   = </a:t>
            </a:r>
            <a:r>
              <a:rPr lang="en-GB" sz="1100" dirty="0" err="1">
                <a:latin typeface="Courier New" panose="02070309020205020404" pitchFamily="49" charset="0"/>
              </a:rPr>
              <a:t>pd.Series</a:t>
            </a:r>
            <a:r>
              <a:rPr lang="en-GB" sz="1100" dirty="0">
                <a:latin typeface="Courier New" panose="02070309020205020404" pitchFamily="49" charset="0"/>
              </a:rPr>
              <a:t>({'andy': 1964, </a:t>
            </a:r>
            <a:r>
              <a:rPr lang="en-GB" sz="1100" dirty="0" err="1">
                <a:latin typeface="Courier New" panose="02070309020205020404" pitchFamily="49" charset="0"/>
              </a:rPr>
              <a:t>'jayne</a:t>
            </a:r>
            <a:r>
              <a:rPr lang="en-GB" sz="1100" dirty="0">
                <a:latin typeface="Courier New" panose="02070309020205020404" pitchFamily="49" charset="0"/>
              </a:rPr>
              <a:t>': 1965, '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': 1997, 'tom': 1997})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heightSeries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pd.Series</a:t>
            </a:r>
            <a:r>
              <a:rPr lang="en-GB" sz="1100" dirty="0">
                <a:latin typeface="Courier New" panose="02070309020205020404" pitchFamily="49" charset="0"/>
              </a:rPr>
              <a:t>({'andy':  167, '</a:t>
            </a:r>
            <a:r>
              <a:rPr lang="en-GB" sz="1100" dirty="0" err="1">
                <a:latin typeface="Courier New" panose="02070309020205020404" pitchFamily="49" charset="0"/>
              </a:rPr>
              <a:t>jayne</a:t>
            </a:r>
            <a:r>
              <a:rPr lang="en-GB" sz="1100" dirty="0">
                <a:latin typeface="Courier New" panose="02070309020205020404" pitchFamily="49" charset="0"/>
              </a:rPr>
              <a:t>':  170, '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':  165, 'tom':  177})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weightSeries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pd.Series</a:t>
            </a:r>
            <a:r>
              <a:rPr lang="en-GB" sz="1100" dirty="0">
                <a:latin typeface="Courier New" panose="02070309020205020404" pitchFamily="49" charset="0"/>
              </a:rPr>
              <a:t>({'andy': 60.0, '</a:t>
            </a:r>
            <a:r>
              <a:rPr lang="en-GB" sz="1100" dirty="0" err="1">
                <a:latin typeface="Courier New" panose="02070309020205020404" pitchFamily="49" charset="0"/>
              </a:rPr>
              <a:t>jayne</a:t>
            </a:r>
            <a:r>
              <a:rPr lang="en-GB" sz="1100" dirty="0">
                <a:latin typeface="Courier New" panose="02070309020205020404" pitchFamily="49" charset="0"/>
              </a:rPr>
              <a:t>': 65.0, '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': 58.0, 'tom': 70.0})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df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'Born':   </a:t>
            </a:r>
            <a:r>
              <a:rPr lang="en-GB" sz="1100" dirty="0" err="1">
                <a:latin typeface="Courier New" panose="02070309020205020404" pitchFamily="49" charset="0"/>
              </a:rPr>
              <a:t>bornSeries</a:t>
            </a:r>
            <a:r>
              <a:rPr lang="en-GB" sz="1100" dirty="0">
                <a:latin typeface="Courier New" panose="02070309020205020404" pitchFamily="49" charset="0"/>
              </a:rPr>
              <a:t>,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'Height': </a:t>
            </a:r>
            <a:r>
              <a:rPr lang="en-GB" sz="1100" dirty="0" err="1">
                <a:latin typeface="Courier New" panose="02070309020205020404" pitchFamily="49" charset="0"/>
              </a:rPr>
              <a:t>heightSeries</a:t>
            </a:r>
            <a:r>
              <a:rPr lang="en-GB" sz="1100" dirty="0">
                <a:latin typeface="Courier New" panose="02070309020205020404" pitchFamily="49" charset="0"/>
              </a:rPr>
              <a:t>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'Weight': </a:t>
            </a:r>
            <a:r>
              <a:rPr lang="en-GB" sz="1100" dirty="0" err="1">
                <a:latin typeface="Courier New" panose="02070309020205020404" pitchFamily="49" charset="0"/>
              </a:rPr>
              <a:t>weightSeries</a:t>
            </a:r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Slice rows.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nandy</a:t>
            </a:r>
            <a:r>
              <a:rPr lang="en-GB" sz="1100" dirty="0">
                <a:latin typeface="Courier New" panose="02070309020205020404" pitchFamily="49" charset="0"/>
              </a:rPr>
              <a:t> and </a:t>
            </a:r>
            <a:r>
              <a:rPr lang="en-GB" sz="1100" dirty="0" err="1">
                <a:latin typeface="Courier New" panose="02070309020205020404" pitchFamily="49" charset="0"/>
              </a:rPr>
              <a:t>jayne</a:t>
            </a:r>
            <a:r>
              <a:rPr lang="en-GB" sz="1100" dirty="0">
                <a:latin typeface="Courier New" panose="02070309020205020404" pitchFamily="49" charset="0"/>
              </a:rPr>
              <a:t>\n',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df['andy' :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jayne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']</a:t>
            </a:r>
            <a:r>
              <a:rPr lang="en-GB" sz="1100" dirty="0">
                <a:latin typeface="Courier New" panose="02070309020205020404" pitchFamily="49" charset="0"/>
              </a:rPr>
              <a:t>)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nem</a:t>
            </a:r>
            <a:r>
              <a:rPr lang="en-GB" sz="1100" dirty="0">
                <a:latin typeface="Courier New" panose="02070309020205020404" pitchFamily="49" charset="0"/>
              </a:rPr>
              <a:t> onwards\n',   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df['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':]</a:t>
            </a:r>
            <a:r>
              <a:rPr lang="en-GB" sz="1100" dirty="0">
                <a:latin typeface="Courier New" panose="02070309020205020404" pitchFamily="49" charset="0"/>
              </a:rPr>
              <a:t>)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nup</a:t>
            </a:r>
            <a:r>
              <a:rPr lang="en-GB" sz="1100" dirty="0">
                <a:latin typeface="Courier New" panose="02070309020205020404" pitchFamily="49" charset="0"/>
              </a:rPr>
              <a:t> to 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\n',     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df[:'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']</a:t>
            </a:r>
            <a:r>
              <a:rPr lang="en-GB" sz="1100" dirty="0">
                <a:latin typeface="Courier New" panose="02070309020205020404" pitchFamily="49" charset="0"/>
              </a:rPr>
              <a:t>)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nup</a:t>
            </a:r>
            <a:r>
              <a:rPr lang="en-GB" sz="1100" dirty="0">
                <a:latin typeface="Courier New" panose="02070309020205020404" pitchFamily="49" charset="0"/>
              </a:rPr>
              <a:t> to 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, step 2\n',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df[:'em':2]</a:t>
            </a:r>
            <a:r>
              <a:rPr lang="en-GB" sz="1100" dirty="0">
                <a:latin typeface="Courier New" panose="02070309020205020404" pitchFamily="49" charset="0"/>
              </a:rPr>
              <a:t>)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nall</a:t>
            </a:r>
            <a:r>
              <a:rPr lang="en-GB" sz="1100" dirty="0">
                <a:latin typeface="Courier New" panose="02070309020205020404" pitchFamily="49" charset="0"/>
              </a:rPr>
              <a:t>, step 2\n',  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df[::2]</a:t>
            </a:r>
            <a:r>
              <a:rPr lang="en-GB" sz="1100" dirty="0">
                <a:latin typeface="Courier New" panose="02070309020205020404" pitchFamily="49" charset="0"/>
              </a:rPr>
              <a:t>)          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Mask rows.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print('\n170cm or taller\n',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df[df['Height'] &gt;= 170]</a:t>
            </a:r>
            <a:r>
              <a:rPr lang="en-GB" sz="1100" dirty="0">
                <a:latin typeface="Courier New" panose="02070309020205020404" pitchFamily="49" charset="0"/>
              </a:rPr>
              <a:t>)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print('\n60kg or lighter\n',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df[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df.Weight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&lt;= 60.0]</a:t>
            </a:r>
            <a:r>
              <a:rPr lang="en-GB" sz="1100" dirty="0">
                <a:latin typeface="Courier New" panose="02070309020205020404" pitchFamily="49" charset="0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B497A1-62E2-45BF-9F88-68AD4F2841D8}"/>
              </a:ext>
            </a:extLst>
          </p:cNvPr>
          <p:cNvSpPr txBox="1"/>
          <p:nvPr/>
        </p:nvSpPr>
        <p:spPr>
          <a:xfrm flipH="1">
            <a:off x="5252225" y="4684043"/>
            <a:ext cx="3375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Ex12-DataFrameWorkingWithRows.py</a:t>
            </a:r>
          </a:p>
        </p:txBody>
      </p:sp>
    </p:spTree>
    <p:extLst>
      <p:ext uri="{BB962C8B-B14F-4D97-AF65-F5344CB8AC3E}">
        <p14:creationId xmlns:p14="http://schemas.microsoft.com/office/powerpoint/2010/main" val="749531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68490" cy="3961136"/>
          </a:xfrm>
        </p:spPr>
        <p:txBody>
          <a:bodyPr/>
          <a:lstStyle/>
          <a:p>
            <a:r>
              <a:rPr lang="en-GB" altLang="en-US" dirty="0"/>
              <a:t>You can use </a:t>
            </a:r>
            <a:r>
              <a:rPr lang="en-GB" altLang="en-US" dirty="0">
                <a:latin typeface="Courier New" panose="02070309020205020404" pitchFamily="49" charset="0"/>
              </a:rPr>
              <a:t>.</a:t>
            </a:r>
            <a:r>
              <a:rPr lang="en-GB" altLang="en-US" dirty="0" err="1">
                <a:latin typeface="Courier New" panose="02070309020205020404" pitchFamily="49" charset="0"/>
              </a:rPr>
              <a:t>loc</a:t>
            </a:r>
            <a:r>
              <a:rPr lang="en-GB" altLang="en-US" dirty="0"/>
              <a:t> or </a:t>
            </a:r>
            <a:r>
              <a:rPr lang="en-GB" altLang="en-US" dirty="0">
                <a:latin typeface="Courier New" panose="02070309020205020404" pitchFamily="49" charset="0"/>
              </a:rPr>
              <a:t>.</a:t>
            </a:r>
            <a:r>
              <a:rPr lang="en-GB" altLang="en-US" dirty="0" err="1">
                <a:latin typeface="Courier New" panose="02070309020205020404" pitchFamily="49" charset="0"/>
              </a:rPr>
              <a:t>iloc</a:t>
            </a:r>
            <a:r>
              <a:rPr lang="en-GB" altLang="en-US" dirty="0"/>
              <a:t> to treat a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 as a 2D array, and then use [row-indexer, col-indexer] syntax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47727"/>
            <a:ext cx="7548179" cy="560552"/>
          </a:xfrm>
        </p:spPr>
        <p:txBody>
          <a:bodyPr/>
          <a:lstStyle/>
          <a:p>
            <a:r>
              <a:rPr lang="en-GB" dirty="0"/>
              <a:t>Working with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as a 2D array</a:t>
            </a:r>
            <a:endParaRPr lang="en-GB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2203D-F440-48A8-AD73-5A1D0FA60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501419"/>
            <a:ext cx="7141944" cy="345527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 err="1">
                <a:latin typeface="Courier New" panose="02070309020205020404" pitchFamily="49" charset="0"/>
              </a:rPr>
              <a:t>bornSeries</a:t>
            </a:r>
            <a:r>
              <a:rPr lang="en-GB" sz="1100" dirty="0">
                <a:latin typeface="Courier New" panose="02070309020205020404" pitchFamily="49" charset="0"/>
              </a:rPr>
              <a:t>   = </a:t>
            </a:r>
            <a:r>
              <a:rPr lang="en-GB" sz="1100" dirty="0" err="1">
                <a:latin typeface="Courier New" panose="02070309020205020404" pitchFamily="49" charset="0"/>
              </a:rPr>
              <a:t>pd.Series</a:t>
            </a:r>
            <a:r>
              <a:rPr lang="en-GB" sz="1100" dirty="0">
                <a:latin typeface="Courier New" panose="02070309020205020404" pitchFamily="49" charset="0"/>
              </a:rPr>
              <a:t>({'andy': 1964, </a:t>
            </a:r>
            <a:r>
              <a:rPr lang="en-GB" sz="1100" dirty="0" err="1">
                <a:latin typeface="Courier New" panose="02070309020205020404" pitchFamily="49" charset="0"/>
              </a:rPr>
              <a:t>'jayne</a:t>
            </a:r>
            <a:r>
              <a:rPr lang="en-GB" sz="1100" dirty="0">
                <a:latin typeface="Courier New" panose="02070309020205020404" pitchFamily="49" charset="0"/>
              </a:rPr>
              <a:t>': 1965, '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': 1997, 'tom': 1997})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heightSeries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pd.Series</a:t>
            </a:r>
            <a:r>
              <a:rPr lang="en-GB" sz="1100" dirty="0">
                <a:latin typeface="Courier New" panose="02070309020205020404" pitchFamily="49" charset="0"/>
              </a:rPr>
              <a:t>({'andy':  167, '</a:t>
            </a:r>
            <a:r>
              <a:rPr lang="en-GB" sz="1100" dirty="0" err="1">
                <a:latin typeface="Courier New" panose="02070309020205020404" pitchFamily="49" charset="0"/>
              </a:rPr>
              <a:t>jayne</a:t>
            </a:r>
            <a:r>
              <a:rPr lang="en-GB" sz="1100" dirty="0">
                <a:latin typeface="Courier New" panose="02070309020205020404" pitchFamily="49" charset="0"/>
              </a:rPr>
              <a:t>':  170, '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':  165, 'tom':  177})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weightSeries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pd.Series</a:t>
            </a:r>
            <a:r>
              <a:rPr lang="en-GB" sz="1100" dirty="0">
                <a:latin typeface="Courier New" panose="02070309020205020404" pitchFamily="49" charset="0"/>
              </a:rPr>
              <a:t>({'andy': 60.0, '</a:t>
            </a:r>
            <a:r>
              <a:rPr lang="en-GB" sz="1100" dirty="0" err="1">
                <a:latin typeface="Courier New" panose="02070309020205020404" pitchFamily="49" charset="0"/>
              </a:rPr>
              <a:t>jayne</a:t>
            </a:r>
            <a:r>
              <a:rPr lang="en-GB" sz="1100" dirty="0">
                <a:latin typeface="Courier New" panose="02070309020205020404" pitchFamily="49" charset="0"/>
              </a:rPr>
              <a:t>': 65.0, '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': 58.0, 'tom': 70.0})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df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'Born':   </a:t>
            </a:r>
            <a:r>
              <a:rPr lang="en-GB" sz="1100" dirty="0" err="1">
                <a:latin typeface="Courier New" panose="02070309020205020404" pitchFamily="49" charset="0"/>
              </a:rPr>
              <a:t>bornSeries</a:t>
            </a:r>
            <a:r>
              <a:rPr lang="en-GB" sz="1100" dirty="0">
                <a:latin typeface="Courier New" panose="02070309020205020404" pitchFamily="49" charset="0"/>
              </a:rPr>
              <a:t>,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'Height': </a:t>
            </a:r>
            <a:r>
              <a:rPr lang="en-GB" sz="1100" dirty="0" err="1">
                <a:latin typeface="Courier New" panose="02070309020205020404" pitchFamily="49" charset="0"/>
              </a:rPr>
              <a:t>heightSeries</a:t>
            </a:r>
            <a:r>
              <a:rPr lang="en-GB" sz="1100" dirty="0">
                <a:latin typeface="Courier New" panose="02070309020205020404" pitchFamily="49" charset="0"/>
              </a:rPr>
              <a:t>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'Weight': </a:t>
            </a:r>
            <a:r>
              <a:rPr lang="en-GB" sz="1100" dirty="0" err="1">
                <a:latin typeface="Courier New" panose="02070309020205020404" pitchFamily="49" charset="0"/>
              </a:rPr>
              <a:t>weightSeries</a:t>
            </a:r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Use .</a:t>
            </a:r>
            <a:r>
              <a:rPr lang="en-GB" sz="1100" dirty="0" err="1">
                <a:latin typeface="Courier New" panose="02070309020205020404" pitchFamily="49" charset="0"/>
              </a:rPr>
              <a:t>loc</a:t>
            </a:r>
            <a:r>
              <a:rPr lang="en-GB" sz="1100" dirty="0">
                <a:latin typeface="Courier New" panose="02070309020205020404" pitchFamily="49" charset="0"/>
              </a:rPr>
              <a:t> to treat like 2D array, [row-indexer-by-name, col-indexer-by-name].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df.loc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':]</a:t>
            </a:r>
            <a:r>
              <a:rPr lang="en-GB" sz="1100" dirty="0">
                <a:latin typeface="Courier New" panose="02070309020205020404" pitchFamily="49" charset="0"/>
              </a:rPr>
              <a:t>)                               # Slice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df.loc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['andy':'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jayne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',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Height':'Weight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']</a:t>
            </a:r>
            <a:r>
              <a:rPr lang="en-GB" sz="1100" dirty="0">
                <a:latin typeface="Courier New" panose="02070309020205020404" pitchFamily="49" charset="0"/>
              </a:rPr>
              <a:t>)   # Slice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df.loc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[['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andy','tom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'], ['Born', 'Height']]</a:t>
            </a:r>
            <a:r>
              <a:rPr lang="en-GB" sz="1100" dirty="0">
                <a:latin typeface="Courier New" panose="02070309020205020404" pitchFamily="49" charset="0"/>
              </a:rPr>
              <a:t>)  # Fancy indexing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df.loc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[df['Height'] &gt;= 170, 'Height']</a:t>
            </a:r>
            <a:r>
              <a:rPr lang="en-GB" sz="1100" dirty="0">
                <a:latin typeface="Courier New" panose="02070309020205020404" pitchFamily="49" charset="0"/>
              </a:rPr>
              <a:t>)       # Mask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Use .</a:t>
            </a:r>
            <a:r>
              <a:rPr lang="en-GB" sz="1100" dirty="0" err="1">
                <a:latin typeface="Courier New" panose="02070309020205020404" pitchFamily="49" charset="0"/>
              </a:rPr>
              <a:t>iloc</a:t>
            </a:r>
            <a:r>
              <a:rPr lang="en-GB" sz="1100" dirty="0">
                <a:latin typeface="Courier New" panose="02070309020205020404" pitchFamily="49" charset="0"/>
              </a:rPr>
              <a:t> to treat like 2D array, [row-indexer-by-number, col-indexer-by-number].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df.iloc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[2:]</a:t>
            </a:r>
            <a:r>
              <a:rPr lang="en-GB" sz="1100" dirty="0">
                <a:latin typeface="Courier New" panose="02070309020205020404" pitchFamily="49" charset="0"/>
              </a:rPr>
              <a:t>)            # Slice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df.iloc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[0:2, 1:3]</a:t>
            </a:r>
            <a:r>
              <a:rPr lang="en-GB" sz="1100" dirty="0">
                <a:latin typeface="Courier New" panose="02070309020205020404" pitchFamily="49" charset="0"/>
              </a:rPr>
              <a:t>)      # Slice, exclusive end element.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df.iloc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[[0,3], [0,1]]</a:t>
            </a:r>
            <a:r>
              <a:rPr lang="en-GB" sz="1100" dirty="0">
                <a:latin typeface="Courier New" panose="02070309020205020404" pitchFamily="49" charset="0"/>
              </a:rPr>
              <a:t>)  # Fancy indexing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B497A1-62E2-45BF-9F88-68AD4F2841D8}"/>
              </a:ext>
            </a:extLst>
          </p:cNvPr>
          <p:cNvSpPr txBox="1"/>
          <p:nvPr/>
        </p:nvSpPr>
        <p:spPr>
          <a:xfrm flipH="1">
            <a:off x="5419492" y="4930570"/>
            <a:ext cx="3204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Ex13-DataFrameWorkingLikeArray.py</a:t>
            </a:r>
          </a:p>
        </p:txBody>
      </p:sp>
    </p:spTree>
    <p:extLst>
      <p:ext uri="{BB962C8B-B14F-4D97-AF65-F5344CB8AC3E}">
        <p14:creationId xmlns:p14="http://schemas.microsoft.com/office/powerpoint/2010/main" val="808762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389" y="1255868"/>
            <a:ext cx="6233685" cy="2353410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Introduction to Pandas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Creating a Series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Using a Series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Creating a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Using a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27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What is Pandas?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988" y="823912"/>
            <a:ext cx="8023225" cy="4283347"/>
          </a:xfrm>
        </p:spPr>
        <p:txBody>
          <a:bodyPr>
            <a:normAutofit/>
          </a:bodyPr>
          <a:lstStyle/>
          <a:p>
            <a:r>
              <a:rPr lang="en-GB" dirty="0"/>
              <a:t>Pandas is the primary Python module for data science</a:t>
            </a:r>
          </a:p>
          <a:p>
            <a:pPr lvl="1"/>
            <a:r>
              <a:rPr lang="en-GB" dirty="0"/>
              <a:t>Builds on top of the capabilities of NumPy</a:t>
            </a:r>
          </a:p>
          <a:p>
            <a:pPr lvl="1"/>
            <a:endParaRPr lang="en-GB" dirty="0"/>
          </a:p>
          <a:p>
            <a:r>
              <a:rPr lang="en-GB" dirty="0"/>
              <a:t>What does Pandas add to NumPy arrays?</a:t>
            </a:r>
          </a:p>
          <a:p>
            <a:pPr lvl="1"/>
            <a:r>
              <a:rPr lang="en-GB" dirty="0"/>
              <a:t>Separate data types per column</a:t>
            </a:r>
          </a:p>
          <a:p>
            <a:pPr lvl="1"/>
            <a:r>
              <a:rPr lang="en-GB" dirty="0"/>
              <a:t>Labelled columns (not just column number)</a:t>
            </a:r>
          </a:p>
          <a:p>
            <a:pPr lvl="1"/>
            <a:r>
              <a:rPr lang="en-GB" dirty="0"/>
              <a:t>Specific index type for rows (not just row number)</a:t>
            </a:r>
          </a:p>
          <a:p>
            <a:pPr lvl="1"/>
            <a:endParaRPr lang="en-GB" dirty="0"/>
          </a:p>
          <a:p>
            <a:r>
              <a:rPr lang="en-GB" dirty="0"/>
              <a:t>Pandas also provides extra data processing functionality</a:t>
            </a:r>
          </a:p>
          <a:p>
            <a:pPr lvl="1"/>
            <a:r>
              <a:rPr lang="en-GB" dirty="0"/>
              <a:t>E.g. join datasets (like in SQL)</a:t>
            </a:r>
          </a:p>
          <a:p>
            <a:pPr lvl="1"/>
            <a:r>
              <a:rPr lang="en-GB" dirty="0"/>
              <a:t>E.g. pivot tables (like in Excel)</a:t>
            </a:r>
          </a:p>
          <a:p>
            <a:pPr lvl="1"/>
            <a:r>
              <a:rPr lang="en-GB" dirty="0"/>
              <a:t>E.g. string functions and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134766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If </a:t>
            </a:r>
            <a:r>
              <a:rPr lang="fr-FR" dirty="0" err="1"/>
              <a:t>you're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standalone Python distribution, </a:t>
            </a:r>
            <a:r>
              <a:rPr lang="fr-FR" dirty="0" err="1"/>
              <a:t>you</a:t>
            </a:r>
            <a:r>
              <a:rPr lang="fr-FR" dirty="0"/>
              <a:t> must download the data science </a:t>
            </a:r>
            <a:r>
              <a:rPr lang="fr-FR" dirty="0" err="1"/>
              <a:t>libraries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pip</a:t>
            </a:r>
            <a:r>
              <a:rPr lang="fr-FR" dirty="0"/>
              <a:t>: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Note: if you're using Anaconda, the data science libraries are already downloaded for you </a:t>
            </a:r>
          </a:p>
          <a:p>
            <a:pPr lvl="1"/>
            <a:r>
              <a:rPr lang="fr-FR" dirty="0"/>
              <a:t>In </a:t>
            </a:r>
            <a:r>
              <a:rPr lang="fr-FR" dirty="0" err="1"/>
              <a:t>your</a:t>
            </a:r>
            <a:r>
              <a:rPr lang="fr-FR" dirty="0"/>
              <a:t> Anaconda installation folder,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Lib/site-packages</a:t>
            </a:r>
          </a:p>
          <a:p>
            <a:pPr lvl="1"/>
            <a:endParaRPr lang="fr-FR" dirty="0"/>
          </a:p>
          <a:p>
            <a:endParaRPr lang="en-GB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Reminder about Data Science Libraries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46F5CA-8976-ECDA-9A63-9D248F48FCB0}"/>
              </a:ext>
            </a:extLst>
          </p:cNvPr>
          <p:cNvSpPr txBox="1"/>
          <p:nvPr/>
        </p:nvSpPr>
        <p:spPr>
          <a:xfrm>
            <a:off x="1331913" y="1535802"/>
            <a:ext cx="7140515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</a:t>
            </a:r>
            <a:r>
              <a:rPr lang="en-GB" sz="1100" dirty="0" err="1">
                <a:solidFill>
                  <a:schemeClr val="bg1"/>
                </a:solidFill>
                <a:latin typeface="Courier New" panose="02070309020205020404" pitchFamily="49" charset="0"/>
              </a:rPr>
              <a:t>numpy</a:t>
            </a:r>
            <a:endParaRPr lang="en-GB" sz="1100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62306F-2C48-722B-DAF5-CD515A3DD9E9}"/>
              </a:ext>
            </a:extLst>
          </p:cNvPr>
          <p:cNvSpPr txBox="1"/>
          <p:nvPr/>
        </p:nvSpPr>
        <p:spPr>
          <a:xfrm>
            <a:off x="1331913" y="1843662"/>
            <a:ext cx="7140515" cy="6001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</a:t>
            </a:r>
            <a:r>
              <a:rPr lang="en-GB" sz="1100" dirty="0" err="1">
                <a:solidFill>
                  <a:schemeClr val="bg1"/>
                </a:solidFill>
                <a:latin typeface="Courier New" panose="02070309020205020404" pitchFamily="49" charset="0"/>
              </a:rPr>
              <a:t>openpyxl</a:t>
            </a:r>
            <a:endParaRPr lang="en-GB" sz="11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</a:t>
            </a:r>
            <a:r>
              <a:rPr lang="en-GB" sz="1100" dirty="0" err="1">
                <a:solidFill>
                  <a:schemeClr val="bg1"/>
                </a:solidFill>
                <a:latin typeface="Courier New" panose="02070309020205020404" pitchFamily="49" charset="0"/>
              </a:rPr>
              <a:t>xlrd</a:t>
            </a:r>
            <a:endParaRPr lang="en-GB" sz="11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matplotlib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36AE2-F78A-28EE-7EDB-CF44300A1E5D}"/>
              </a:ext>
            </a:extLst>
          </p:cNvPr>
          <p:cNvSpPr txBox="1"/>
          <p:nvPr/>
        </p:nvSpPr>
        <p:spPr>
          <a:xfrm>
            <a:off x="1331913" y="2506750"/>
            <a:ext cx="7140515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pandas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BEE7E5-B639-5487-B5CE-C5E00BF0781F}"/>
              </a:ext>
            </a:extLst>
          </p:cNvPr>
          <p:cNvSpPr txBox="1"/>
          <p:nvPr/>
        </p:nvSpPr>
        <p:spPr>
          <a:xfrm>
            <a:off x="1331913" y="2826592"/>
            <a:ext cx="7140515" cy="6001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seaborn</a:t>
            </a:r>
          </a:p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</a:t>
            </a:r>
            <a:r>
              <a:rPr lang="en-GB" sz="1100" dirty="0" err="1">
                <a:solidFill>
                  <a:schemeClr val="bg1"/>
                </a:solidFill>
                <a:latin typeface="Courier New" panose="02070309020205020404" pitchFamily="49" charset="0"/>
              </a:rPr>
              <a:t>cython</a:t>
            </a:r>
            <a:endParaRPr lang="en-GB" sz="11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</a:t>
            </a:r>
            <a:r>
              <a:rPr lang="en-GB" sz="1100" dirty="0" err="1">
                <a:solidFill>
                  <a:schemeClr val="bg1"/>
                </a:solidFill>
                <a:latin typeface="Courier New" panose="02070309020205020404" pitchFamily="49" charset="0"/>
              </a:rPr>
              <a:t>scikit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-learn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Primary Pandas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</a:p>
          <a:p>
            <a:pPr lvl="1"/>
            <a:r>
              <a:rPr lang="en-GB" dirty="0"/>
              <a:t>Stores a 1D array of data, like a NumPy 1D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Elements are accessed by index</a:t>
            </a:r>
          </a:p>
          <a:p>
            <a:pPr lvl="1"/>
            <a:endParaRPr lang="en-GB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Stores a 2D array of data, like a NumPy 2D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Elements are accessed by column name and index</a:t>
            </a:r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dirty="0"/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objects have a specific index</a:t>
            </a:r>
          </a:p>
          <a:p>
            <a:pPr lvl="1"/>
            <a:r>
              <a:rPr lang="en-GB" dirty="0"/>
              <a:t> The index is like a 1D array of row-specifiers</a:t>
            </a:r>
          </a:p>
          <a:p>
            <a:pPr lvl="1"/>
            <a:r>
              <a:rPr lang="en-GB" dirty="0"/>
              <a:t> Can be any type (e.g. integer, date/time, string, etc.)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90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47664"/>
            <a:ext cx="7548562" cy="560387"/>
          </a:xfrm>
        </p:spPr>
        <p:txBody>
          <a:bodyPr/>
          <a:lstStyle/>
          <a:p>
            <a:r>
              <a:rPr lang="en-GB" dirty="0"/>
              <a:t>Section 2:  Creating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Creating a simple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dirty="0"/>
              <a:t> object</a:t>
            </a:r>
          </a:p>
          <a:p>
            <a:r>
              <a:rPr lang="en-GB" dirty="0"/>
              <a:t>Creating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dirty="0"/>
              <a:t> with an explicit index</a:t>
            </a:r>
          </a:p>
          <a:p>
            <a:r>
              <a:rPr lang="en-GB" dirty="0"/>
              <a:t>Creating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dirty="0"/>
              <a:t> from a dictionary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3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038" y="47664"/>
            <a:ext cx="7548562" cy="560387"/>
          </a:xfrm>
        </p:spPr>
        <p:txBody>
          <a:bodyPr/>
          <a:lstStyle/>
          <a:p>
            <a:r>
              <a:rPr lang="en-GB" dirty="0"/>
              <a:t>Creating a Simple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dirty="0"/>
              <a:t> Object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You can create a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altLang="en-US" dirty="0"/>
              <a:t> from a simple list of items</a:t>
            </a:r>
          </a:p>
          <a:p>
            <a:pPr lvl="1"/>
            <a:r>
              <a:rPr lang="en-GB" altLang="en-US" dirty="0"/>
              <a:t>Pandas automatically creates an integral index (0, 1, 2, etc…)</a:t>
            </a:r>
          </a:p>
          <a:p>
            <a:pPr lvl="1"/>
            <a:r>
              <a:rPr lang="en-GB" altLang="en-US" dirty="0"/>
              <a:t>You access items by integral index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2"/>
            <a:endParaRPr lang="en-GB" altLang="en-US" dirty="0"/>
          </a:p>
          <a:p>
            <a:pPr lvl="2"/>
            <a:endParaRPr lang="en-GB" altLang="en-US" dirty="0"/>
          </a:p>
          <a:p>
            <a:r>
              <a:rPr lang="en-GB" altLang="en-US" dirty="0"/>
              <a:t>(Note: We won't show the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dirty="0"/>
              <a:t>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en-GB" altLang="en-US" dirty="0"/>
              <a:t> statement in the rest of the code samples in this chapter) </a:t>
            </a:r>
          </a:p>
          <a:p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887828"/>
            <a:ext cx="7141944" cy="176250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Import the Pandas module.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pandas as pd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 Series with values and implicit index.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s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pd.Series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([3.12, 19.1, 2.7, 2.7])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Use the Series.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print('Use implicit index 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s[0]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print('Shape of Series data',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s.shape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6193048" y="3657845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Ex01-SeriesSimple.py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1AC065-31F8-4511-8FEA-1A01CFC20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385" y="2289462"/>
            <a:ext cx="2031717" cy="120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0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038" y="47664"/>
            <a:ext cx="7548562" cy="560387"/>
          </a:xfrm>
        </p:spPr>
        <p:txBody>
          <a:bodyPr/>
          <a:lstStyle/>
          <a:p>
            <a:r>
              <a:rPr lang="en-GB" dirty="0"/>
              <a:t>Creating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dirty="0"/>
              <a:t> with an Explicit Index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You can specify an explicit index for a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altLang="en-US" dirty="0"/>
              <a:t> object</a:t>
            </a:r>
          </a:p>
          <a:p>
            <a:pPr lvl="1"/>
            <a:r>
              <a:rPr lang="en-GB" altLang="en-US" dirty="0"/>
              <a:t>This is different to NumPy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GB" altLang="en-US" dirty="0"/>
              <a:t>, where index is just a number</a:t>
            </a:r>
          </a:p>
          <a:p>
            <a:pPr lvl="1"/>
            <a:r>
              <a:rPr lang="en-GB" altLang="en-US" dirty="0"/>
              <a:t>You access items by index</a:t>
            </a:r>
          </a:p>
          <a:p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911660"/>
            <a:ext cx="7141944" cy="142394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Create a Series with values and implicit index.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s = </a:t>
            </a:r>
            <a:r>
              <a:rPr lang="en-GB" sz="1100" dirty="0" err="1">
                <a:latin typeface="Courier New" panose="02070309020205020404" pitchFamily="49" charset="0"/>
              </a:rPr>
              <a:t>pd.Series</a:t>
            </a:r>
            <a:r>
              <a:rPr lang="en-GB" sz="1100" dirty="0">
                <a:latin typeface="Courier New" panose="02070309020205020404" pitchFamily="49" charset="0"/>
              </a:rPr>
              <a:t>([3.12, 19.1, 2.7, 2.7],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  index=['andy',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jayne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',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', 'tom'])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Use the Series.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print(s)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print('Use explicit index 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s['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jayne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']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print('Shape of Series data', </a:t>
            </a:r>
            <a:r>
              <a:rPr lang="en-GB" sz="1100" dirty="0" err="1">
                <a:latin typeface="Courier New" panose="02070309020205020404" pitchFamily="49" charset="0"/>
              </a:rPr>
              <a:t>s.shape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5477136" y="3348306"/>
            <a:ext cx="3163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Ex02-SeriesExplicitIndex.py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77F153-D809-45A4-8DAA-A028FD5B9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547" y="2029607"/>
            <a:ext cx="2020023" cy="120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7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038" y="47664"/>
            <a:ext cx="7548562" cy="560387"/>
          </a:xfrm>
        </p:spPr>
        <p:txBody>
          <a:bodyPr/>
          <a:lstStyle/>
          <a:p>
            <a:r>
              <a:rPr lang="en-GB" dirty="0"/>
              <a:t>Creating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dirty="0"/>
              <a:t> from a Dictionary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You can create a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altLang="en-US" dirty="0"/>
              <a:t> from a Python dictionary</a:t>
            </a:r>
          </a:p>
          <a:p>
            <a:pPr lvl="1"/>
            <a:r>
              <a:rPr lang="en-GB" altLang="en-US" dirty="0"/>
              <a:t>Specify index/value pairs</a:t>
            </a:r>
          </a:p>
          <a:p>
            <a:pPr lvl="1"/>
            <a:r>
              <a:rPr lang="en-GB" altLang="en-US" dirty="0"/>
              <a:t>You access items by index</a:t>
            </a:r>
          </a:p>
          <a:p>
            <a:pPr lvl="1"/>
            <a:endParaRPr lang="en-GB" altLang="en-US" dirty="0"/>
          </a:p>
          <a:p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910583"/>
            <a:ext cx="7141944" cy="210105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Create a Series from a Python dictionary.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s = </a:t>
            </a:r>
            <a:r>
              <a:rPr lang="en-GB" sz="1100" dirty="0" err="1">
                <a:latin typeface="Courier New" panose="02070309020205020404" pitchFamily="49" charset="0"/>
              </a:rPr>
              <a:t>pd.Series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'andy': 3.12,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jayne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': 19.1,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': 2.7,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'tom': 2.7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# Use the Series.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print(s)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print('Use explicit index 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s['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jayne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']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print('Shape of Series data', </a:t>
            </a:r>
            <a:r>
              <a:rPr lang="en-GB" sz="1100" dirty="0" err="1">
                <a:latin typeface="Courier New" panose="02070309020205020404" pitchFamily="49" charset="0"/>
              </a:rPr>
              <a:t>s.shape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5729897" y="4016518"/>
            <a:ext cx="28882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Ex03-SeriesFromDictionary.py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77F153-D809-45A4-8DAA-A028FD5B9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678" y="2694004"/>
            <a:ext cx="2020023" cy="120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4954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5752</TotalTime>
  <Words>2645</Words>
  <Application>Microsoft Office PowerPoint</Application>
  <PresentationFormat>On-screen Show (16:9)</PresentationFormat>
  <Paragraphs>343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Open Sans</vt:lpstr>
      <vt:lpstr>Standard_LiveLessons_2017</vt:lpstr>
      <vt:lpstr>Getting Started with Pandas</vt:lpstr>
      <vt:lpstr>Section 1:  Introduction to Pandas</vt:lpstr>
      <vt:lpstr>What is Pandas?</vt:lpstr>
      <vt:lpstr>Reminder about Data Science Libraries</vt:lpstr>
      <vt:lpstr>Primary Pandas Data Types</vt:lpstr>
      <vt:lpstr>Section 2:  Creating a Series</vt:lpstr>
      <vt:lpstr>Creating a Simple Series Object</vt:lpstr>
      <vt:lpstr>Creating a Series with an Explicit Index</vt:lpstr>
      <vt:lpstr>Creating a Series from a Dictionary</vt:lpstr>
      <vt:lpstr>Section 3:  Using a Series</vt:lpstr>
      <vt:lpstr>Overview</vt:lpstr>
      <vt:lpstr>Series with a Non-Numeric Index</vt:lpstr>
      <vt:lpstr>Series with a Numeric Index</vt:lpstr>
      <vt:lpstr>Section 4:  Creating a DataFrame</vt:lpstr>
      <vt:lpstr>Overview</vt:lpstr>
      <vt:lpstr>Creating a Simple DataFrame Object (1 of 2)</vt:lpstr>
      <vt:lpstr>Creating a Simple DataFrame Object (2 of 2)</vt:lpstr>
      <vt:lpstr>Accessing a DataFrame Column</vt:lpstr>
      <vt:lpstr>Creating a DataFrame with an Explicit Index</vt:lpstr>
      <vt:lpstr>Creating a DataFrame from Columnar Data</vt:lpstr>
      <vt:lpstr>Section 5:  Using a DataFrame</vt:lpstr>
      <vt:lpstr>Working with DataFrame Columns</vt:lpstr>
      <vt:lpstr>Working with DataFrame Rows</vt:lpstr>
      <vt:lpstr>Working with DataFrame as a 2D array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138</cp:revision>
  <dcterms:created xsi:type="dcterms:W3CDTF">2015-09-28T19:52:00Z</dcterms:created>
  <dcterms:modified xsi:type="dcterms:W3CDTF">2024-07-17T08:48:42Z</dcterms:modified>
</cp:coreProperties>
</file>