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726" r:id="rId2"/>
    <p:sldId id="938" r:id="rId3"/>
    <p:sldId id="939" r:id="rId4"/>
    <p:sldId id="902" r:id="rId5"/>
    <p:sldId id="910" r:id="rId6"/>
    <p:sldId id="911" r:id="rId7"/>
    <p:sldId id="940" r:id="rId8"/>
    <p:sldId id="895" r:id="rId9"/>
    <p:sldId id="896" r:id="rId10"/>
    <p:sldId id="912" r:id="rId11"/>
    <p:sldId id="913" r:id="rId12"/>
    <p:sldId id="914" r:id="rId13"/>
    <p:sldId id="915" r:id="rId14"/>
    <p:sldId id="916" r:id="rId15"/>
    <p:sldId id="917" r:id="rId16"/>
    <p:sldId id="918" r:id="rId17"/>
    <p:sldId id="919" r:id="rId18"/>
    <p:sldId id="920" r:id="rId19"/>
    <p:sldId id="922" r:id="rId20"/>
    <p:sldId id="941" r:id="rId21"/>
    <p:sldId id="942" r:id="rId22"/>
    <p:sldId id="943" r:id="rId23"/>
    <p:sldId id="944" r:id="rId24"/>
    <p:sldId id="945" r:id="rId25"/>
    <p:sldId id="734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8" userDrawn="1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EFFCFF"/>
    <a:srgbClr val="007FA2"/>
    <a:srgbClr val="F3F3F3"/>
    <a:srgbClr val="333399"/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95354" autoAdjust="0"/>
  </p:normalViewPr>
  <p:slideViewPr>
    <p:cSldViewPr snapToGrid="0" snapToObjects="1">
      <p:cViewPr varScale="1">
        <p:scale>
          <a:sx n="129" d="100"/>
          <a:sy n="129" d="100"/>
        </p:scale>
        <p:origin x="60" y="120"/>
      </p:cViewPr>
      <p:guideLst>
        <p:guide orient="horz" pos="758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08:28:5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10800 0 0,'0'0'520'0'0,"-5"4"-232"0"0,3-2 24 0 0,-2-2-248 0 0,-2 5-64 0 0,0 1 0 0 0,-2 0-3192 0 0,2-2-648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379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439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903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2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61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648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288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075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498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530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13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82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878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689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262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95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665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344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68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135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404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330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5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Pandas Techniques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52033"/>
            <a:ext cx="6233685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Universal functions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Merging and joining datasets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A closer look at joins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Worked example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In this example: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merge()</a:t>
            </a:r>
            <a:r>
              <a:rPr lang="en-GB" altLang="en-US" dirty="0"/>
              <a:t> detects that </a:t>
            </a:r>
            <a:r>
              <a:rPr lang="en-GB" altLang="en-US" dirty="0">
                <a:latin typeface="Courier New" panose="02070309020205020404" pitchFamily="49" charset="0"/>
              </a:rPr>
              <a:t>df1</a:t>
            </a:r>
            <a:r>
              <a:rPr lang="en-GB" altLang="en-US" dirty="0"/>
              <a:t> and </a:t>
            </a:r>
            <a:r>
              <a:rPr lang="en-GB" altLang="en-US" dirty="0">
                <a:latin typeface="Courier New" panose="02070309020205020404" pitchFamily="49" charset="0"/>
              </a:rPr>
              <a:t>df2</a:t>
            </a:r>
            <a:r>
              <a:rPr lang="en-GB" altLang="en-US" dirty="0"/>
              <a:t> both have an </a:t>
            </a:r>
            <a:r>
              <a:rPr lang="en-GB" altLang="en-US" dirty="0">
                <a:latin typeface="Courier New" panose="02070309020205020404" pitchFamily="49" charset="0"/>
              </a:rPr>
              <a:t>office</a:t>
            </a:r>
            <a:r>
              <a:rPr lang="en-GB" altLang="en-US" dirty="0"/>
              <a:t> column, and implicitly joins on these columns (it's a many-to-one join)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Many-to-One Merges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8272AD-AFF8-2170-B800-A1EB6CF18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850735"/>
            <a:ext cx="7141944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df1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'name':   ['Andy', 'Jayne', 'Em', 'Tom'],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'office': ['SWA', 'SWA', 'MCR', 'LON']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df2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'office':  ['SWA', 'LON', 'MCR', 'ABD'],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'city':    ['Swansea', 'London', 'Manchester', 'Aberdeen'],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'region':  ['Wales', 'S England', 'N England', 'Scotland']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 many-to-one merge, based on the common 'office' column.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print('\ndf3\n', df3)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091201" y="1858139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Ex05-MergeManyToOne.py</a:t>
            </a:r>
          </a:p>
        </p:txBody>
      </p:sp>
    </p:spTree>
    <p:extLst>
      <p:ext uri="{BB962C8B-B14F-4D97-AF65-F5344CB8AC3E}">
        <p14:creationId xmlns:p14="http://schemas.microsoft.com/office/powerpoint/2010/main" val="303338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In this example: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merge()</a:t>
            </a:r>
            <a:r>
              <a:rPr lang="en-GB" altLang="en-US" dirty="0"/>
              <a:t> detects that </a:t>
            </a:r>
            <a:r>
              <a:rPr lang="en-GB" altLang="en-US" dirty="0">
                <a:latin typeface="Courier New" panose="02070309020205020404" pitchFamily="49" charset="0"/>
              </a:rPr>
              <a:t>df1</a:t>
            </a:r>
            <a:r>
              <a:rPr lang="en-GB" altLang="en-US" dirty="0"/>
              <a:t> and </a:t>
            </a:r>
            <a:r>
              <a:rPr lang="en-GB" altLang="en-US" dirty="0">
                <a:latin typeface="Courier New" panose="02070309020205020404" pitchFamily="49" charset="0"/>
              </a:rPr>
              <a:t>df2</a:t>
            </a:r>
            <a:r>
              <a:rPr lang="en-GB" altLang="en-US" dirty="0"/>
              <a:t> both have a </a:t>
            </a:r>
            <a:r>
              <a:rPr lang="en-GB" altLang="en-US" dirty="0">
                <a:latin typeface="Courier New" panose="02070309020205020404" pitchFamily="49" charset="0"/>
              </a:rPr>
              <a:t>region</a:t>
            </a:r>
            <a:r>
              <a:rPr lang="en-GB" altLang="en-US" dirty="0"/>
              <a:t> column, and implicitly joins on these columns (it's a many-to-many join)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Many-to-Many Merges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846017"/>
            <a:ext cx="7141944" cy="277816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df1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'name': ['Andy', 'Jayne',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', 'Tom'],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'region': ['Wales', 'Wales', 'N England', 'S England']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df2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'region': ['Wales', 'S England', 'S England', 'N England', 'N England'],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'city':   ['Swansea', 'London', 'Bristol', 'Manchester', 'Leeds']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 many-to-many merge, based on the common 'region' column.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Bonus bit: Add a new column that indicates the first occurrence of a region.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df3['</a:t>
            </a:r>
            <a:r>
              <a:rPr lang="en-GB" sz="1100" dirty="0" err="1">
                <a:latin typeface="Courier New" panose="02070309020205020404" pitchFamily="49" charset="0"/>
              </a:rPr>
              <a:t>first_occurrence_of_region</a:t>
            </a:r>
            <a:r>
              <a:rPr lang="en-GB" sz="1100" dirty="0">
                <a:latin typeface="Courier New" panose="02070309020205020404" pitchFamily="49" charset="0"/>
              </a:rPr>
              <a:t>'] = df3.groupby('region').</a:t>
            </a:r>
            <a:r>
              <a:rPr lang="en-GB" sz="1100" dirty="0" err="1">
                <a:latin typeface="Courier New" panose="02070309020205020404" pitchFamily="49" charset="0"/>
              </a:rPr>
              <a:t>cumcount</a:t>
            </a:r>
            <a:r>
              <a:rPr lang="en-GB" sz="1100" dirty="0">
                <a:latin typeface="Courier New" panose="02070309020205020404" pitchFamily="49" charset="0"/>
              </a:rPr>
              <a:t>() == 0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print('\ndf3\n', df3)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087499" y="1858139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Ex06-MergeManyToMany.py</a:t>
            </a:r>
          </a:p>
        </p:txBody>
      </p:sp>
    </p:spTree>
    <p:extLst>
      <p:ext uri="{BB962C8B-B14F-4D97-AF65-F5344CB8AC3E}">
        <p14:creationId xmlns:p14="http://schemas.microsoft.com/office/powerpoint/2010/main" val="302546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Merging on an Explicit Common Column Name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In this example:</a:t>
            </a:r>
          </a:p>
          <a:p>
            <a:pPr lvl="1"/>
            <a:r>
              <a:rPr lang="en-GB" altLang="en-US" dirty="0"/>
              <a:t>We tell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merge()</a:t>
            </a:r>
            <a:r>
              <a:rPr lang="en-GB" altLang="en-US" dirty="0"/>
              <a:t> to merge on the common column called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lvl="1"/>
            <a:r>
              <a:rPr lang="en-GB" altLang="en-US" dirty="0"/>
              <a:t>Why might this technique be useful?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81738A-572C-ACC6-B418-3E33EEB62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897845"/>
            <a:ext cx="7141944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df1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'name':   ['Andy', 'Jayne', 'Em',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'born':   [1964, 1965, 1997, 1997]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df2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'name':   ['Andy', 'Jayne', 'Em',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'height': [167, 170, 165, 177],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'weight': [60.0, 65.0, 58.0, 70.0]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 merge, explicitly telling it to merge on common 'name' column.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df2, on='name')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print('\ndf3\n', df3)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083803" y="1906476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Ex07-MergeOn.py</a:t>
            </a:r>
          </a:p>
        </p:txBody>
      </p:sp>
    </p:spTree>
    <p:extLst>
      <p:ext uri="{BB962C8B-B14F-4D97-AF65-F5344CB8AC3E}">
        <p14:creationId xmlns:p14="http://schemas.microsoft.com/office/powerpoint/2010/main" val="26308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Merging on Explicit Different Column Names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In this example:</a:t>
            </a:r>
          </a:p>
          <a:p>
            <a:pPr lvl="1"/>
            <a:r>
              <a:rPr lang="en-GB" altLang="en-US" dirty="0"/>
              <a:t>The column names we want to join on are different</a:t>
            </a:r>
          </a:p>
          <a:p>
            <a:pPr lvl="1"/>
            <a:r>
              <a:rPr lang="en-GB" altLang="en-US" dirty="0"/>
              <a:t>So we must specify the name of the join column in both datasets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867A7A-B372-0521-262B-B3641A342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894549"/>
            <a:ext cx="7141944" cy="311672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df1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'name':   ['Andy', 'Jayne', 'Em',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'born':   [1964, 1965, 1997, 1997]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df2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navn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':   ['Andy', 'Jayne', 'Em',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'height': [167, 170, 165, 177],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'weight': [60.0, 65.0, 58.0, 70.0]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 merge, explicitly telling it the columns to merge in left/right datasets.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left_on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='name',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right_on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navn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print('\ndf3\n', df3)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Same again, but drop the duplicate name/</a:t>
            </a:r>
            <a:r>
              <a:rPr lang="en-GB" sz="1100" dirty="0" err="1">
                <a:latin typeface="Courier New" panose="02070309020205020404" pitchFamily="49" charset="0"/>
              </a:rPr>
              <a:t>navn</a:t>
            </a:r>
            <a:r>
              <a:rPr lang="en-GB" sz="1100" dirty="0">
                <a:latin typeface="Courier New" panose="02070309020205020404" pitchFamily="49" charset="0"/>
              </a:rPr>
              <a:t> info.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df4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left_on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='name',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right_on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navn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').drop('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navn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 axis=1)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print('\ndf4\n', df4)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102307" y="1905301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Ex08-MergeLeftOnRightOn.py</a:t>
            </a:r>
          </a:p>
        </p:txBody>
      </p:sp>
    </p:spTree>
    <p:extLst>
      <p:ext uri="{BB962C8B-B14F-4D97-AF65-F5344CB8AC3E}">
        <p14:creationId xmlns:p14="http://schemas.microsoft.com/office/powerpoint/2010/main" val="133471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Merging on Indexes (1 of 2)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In this example:</a:t>
            </a:r>
          </a:p>
          <a:p>
            <a:pPr lvl="1"/>
            <a:r>
              <a:rPr lang="en-GB" altLang="en-US" dirty="0"/>
              <a:t>In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  <a:r>
              <a:rPr lang="en-GB" altLang="en-US" dirty="0"/>
              <a:t>, we join on the index</a:t>
            </a:r>
          </a:p>
          <a:p>
            <a:pPr lvl="1"/>
            <a:r>
              <a:rPr lang="en-GB" altLang="en-US" dirty="0"/>
              <a:t>In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  <a:r>
              <a:rPr lang="en-GB" altLang="en-US" dirty="0"/>
              <a:t>, we join on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navn</a:t>
            </a:r>
            <a:r>
              <a:rPr lang="en-GB" altLang="en-US" dirty="0"/>
              <a:t> column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50F359-8B5A-E62D-F802-C67229DEE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894549"/>
            <a:ext cx="7141944" cy="260888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df1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'name':   ['Andy', 'Jayne', 'Em',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'born':   [1964, 1965, 1997, 1997]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df1 = df1.set_index('name')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df2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navn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':   ['Andy', 'Jayne', 'Em',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'height': [167, 170, 165, 177],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'weight': [60.0, 65.0, 58.0, 70.0]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 merge, telling it to use the index in the LHS dataset.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left_index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right_on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navn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print('\ndf3\n', df3)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5382738" y="1905301"/>
            <a:ext cx="3129847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Ex09a-MergeLeftIndex.py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ED2A4A-5D42-69C3-4475-A266D8DC7912}"/>
              </a:ext>
            </a:extLst>
          </p:cNvPr>
          <p:cNvSpPr txBox="1"/>
          <p:nvPr/>
        </p:nvSpPr>
        <p:spPr>
          <a:xfrm>
            <a:off x="5628462" y="4585218"/>
            <a:ext cx="2884123" cy="26161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GB" altLang="en-US" sz="1100" dirty="0">
                <a:solidFill>
                  <a:srgbClr val="3333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see </a:t>
            </a:r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Ex09b-MergeRightIndex.py</a:t>
            </a:r>
            <a:endParaRPr lang="en-GB" sz="1100" b="1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In this example, both datasets are joined by index</a:t>
            </a:r>
            <a:endParaRPr lang="en-GB" altLang="en-US" dirty="0">
              <a:latin typeface="+mj-lt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Merging on Indexes (2 of 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231473"/>
            <a:ext cx="7141944" cy="379382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df1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'name':   ['Andy', 'Jayne',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'born':   [1964, 1965, 1997, 1997]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df1 = df1.set_index('name')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df2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</a:t>
            </a:r>
            <a:r>
              <a:rPr lang="en-GB" sz="1100" dirty="0" err="1">
                <a:latin typeface="Courier New" panose="02070309020205020404" pitchFamily="49" charset="0"/>
              </a:rPr>
              <a:t>navn</a:t>
            </a:r>
            <a:r>
              <a:rPr lang="en-GB" sz="1100" dirty="0">
                <a:latin typeface="Courier New" panose="02070309020205020404" pitchFamily="49" charset="0"/>
              </a:rPr>
              <a:t>':   ['Andy', 'Jayne',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'height': [167, 170, 165, 177],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'weight': [60.0, 65.0, 58.0, 70.0]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df2 = df2.set_index('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navn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 merge, telling it to use the index in both LHS and RHS datasets.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left_index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right_index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df3.index.name = 'nom'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print('\ndf3\n', df3)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Equivalently, call join(), which implicitly joins the datasets by index.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df4 = df1.join(df2)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df4.index.name =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enw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print('\ndf4\n', df4)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5486400" y="1243121"/>
            <a:ext cx="302248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Ex09c-MergeLeftIndexRightIndex.py</a:t>
            </a:r>
          </a:p>
        </p:txBody>
      </p:sp>
    </p:spTree>
    <p:extLst>
      <p:ext uri="{BB962C8B-B14F-4D97-AF65-F5344CB8AC3E}">
        <p14:creationId xmlns:p14="http://schemas.microsoft.com/office/powerpoint/2010/main" val="4017924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3:  A Closer Look at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Inner join</a:t>
            </a:r>
          </a:p>
          <a:p>
            <a:r>
              <a:rPr lang="en-GB" dirty="0"/>
              <a:t>Outer join</a:t>
            </a:r>
          </a:p>
          <a:p>
            <a:r>
              <a:rPr lang="en-GB" dirty="0"/>
              <a:t>Left join</a:t>
            </a:r>
          </a:p>
          <a:p>
            <a:r>
              <a:rPr lang="en-GB" dirty="0"/>
              <a:t>Right join</a:t>
            </a:r>
          </a:p>
        </p:txBody>
      </p:sp>
    </p:spTree>
    <p:extLst>
      <p:ext uri="{BB962C8B-B14F-4D97-AF65-F5344CB8AC3E}">
        <p14:creationId xmlns:p14="http://schemas.microsoft.com/office/powerpoint/2010/main" val="307612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As we've seen,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merge()</a:t>
            </a:r>
            <a:r>
              <a:rPr lang="en-GB" altLang="en-US" dirty="0"/>
              <a:t> and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GB" altLang="en-US" dirty="0"/>
              <a:t> enable us to join data from two datasets</a:t>
            </a:r>
          </a:p>
          <a:p>
            <a:pPr lvl="1"/>
            <a:r>
              <a:rPr lang="en-GB" altLang="en-US" dirty="0"/>
              <a:t>E.g. based on a common column name in the two datasets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What if one dataset has some rows that aren't matched in the other dataset - what should happen then?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There are 4 possibilities</a:t>
            </a:r>
          </a:p>
          <a:p>
            <a:pPr lvl="1">
              <a:tabLst>
                <a:tab pos="1973263" algn="l"/>
              </a:tabLst>
            </a:pPr>
            <a:r>
              <a:rPr lang="en-GB" altLang="en-US" dirty="0"/>
              <a:t>Inner join	-  Only return rows that match in both datasets </a:t>
            </a:r>
          </a:p>
          <a:p>
            <a:pPr lvl="1">
              <a:tabLst>
                <a:tab pos="1973263" algn="l"/>
              </a:tabLst>
            </a:pPr>
            <a:r>
              <a:rPr lang="en-GB" altLang="en-US" dirty="0"/>
              <a:t>Outer join	-  Return all rows, with blanks for the missing bits</a:t>
            </a:r>
          </a:p>
          <a:p>
            <a:pPr lvl="1">
              <a:tabLst>
                <a:tab pos="1973263" algn="l"/>
              </a:tabLst>
            </a:pPr>
            <a:r>
              <a:rPr lang="en-GB" altLang="en-US" dirty="0"/>
              <a:t>Left join	-  Return all the rows from left-hand-side dataset</a:t>
            </a:r>
          </a:p>
          <a:p>
            <a:pPr lvl="1">
              <a:tabLst>
                <a:tab pos="1973263" algn="l"/>
              </a:tabLst>
            </a:pPr>
            <a:r>
              <a:rPr lang="en-GB" altLang="en-US" dirty="0"/>
              <a:t>Right join	-  Return all the rows from right-hand-side dataset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8023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Returns rows that are matched in both datasets: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Join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201812"/>
            <a:ext cx="7141944" cy="379382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df1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'name':   ['Andy', 'Jayne',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'salary': [10000, 20000, 30000, 40000]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df1 = df1.set_index('name')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df2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'name':  ['Andy', 'Jayne', 'Gareth'],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'level': ['Medium', 'Expert', 'Genius'],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'years': [3, 5, 20]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df2 = df2.set_index('name')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an inner join implicitly (i.e. inner join is the default).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left_index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right_index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df3.index.name = 'name'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print('\ndf3\n', df3)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an inner join explicitly (by setting </a:t>
            </a:r>
            <a:r>
              <a:rPr lang="en-GB" sz="1100" i="1" dirty="0">
                <a:latin typeface="Courier New" panose="02070309020205020404" pitchFamily="49" charset="0"/>
              </a:rPr>
              <a:t>how='inner'</a:t>
            </a:r>
            <a:r>
              <a:rPr lang="en-GB" sz="1100" dirty="0">
                <a:latin typeface="Courier New" panose="02070309020205020404" pitchFamily="49" charset="0"/>
              </a:rPr>
              <a:t>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df4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left_index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right_index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how='inner')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df4.index.name = 'name'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print('\ndf4\n', df4)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092689" y="1208159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Ex10-InnerJoin.py</a:t>
            </a:r>
          </a:p>
        </p:txBody>
      </p:sp>
    </p:spTree>
    <p:extLst>
      <p:ext uri="{BB962C8B-B14F-4D97-AF65-F5344CB8AC3E}">
        <p14:creationId xmlns:p14="http://schemas.microsoft.com/office/powerpoint/2010/main" val="1946438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Returns all rows, with blanks for the missing bits: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Outer Join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207119"/>
            <a:ext cx="7141944" cy="294744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df1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'name':   ['Andy', 'Jayne',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'salary': [10000, 20000, 30000, 40000]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df1 = df1.set_index('name')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df2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'name':  ['Andy', 'Jayne', 'Gareth'],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'level': ['Medium', 'Expert', 'Genius'],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'years': [3, 5, 20]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df2 = df2.set_index('name')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an outer join (by setting </a:t>
            </a:r>
            <a:r>
              <a:rPr lang="en-GB" sz="1100" i="1" dirty="0">
                <a:latin typeface="Courier New" panose="02070309020205020404" pitchFamily="49" charset="0"/>
              </a:rPr>
              <a:t>how='outer'</a:t>
            </a:r>
            <a:r>
              <a:rPr lang="en-GB" sz="1100" dirty="0">
                <a:latin typeface="Courier New" panose="02070309020205020404" pitchFamily="49" charset="0"/>
              </a:rPr>
              <a:t>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left_index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right_index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how='outer')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df3.index.name = 'name'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print('\ndf3\n', df3)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092689" y="1209673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Ex11-OuterJoin.py</a:t>
            </a:r>
          </a:p>
        </p:txBody>
      </p:sp>
    </p:spTree>
    <p:extLst>
      <p:ext uri="{BB962C8B-B14F-4D97-AF65-F5344CB8AC3E}">
        <p14:creationId xmlns:p14="http://schemas.microsoft.com/office/powerpoint/2010/main" val="282904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1:  Universal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 err="1"/>
              <a:t>Ufuncs</a:t>
            </a:r>
            <a:r>
              <a:rPr lang="en-GB" dirty="0"/>
              <a:t> with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</a:p>
          <a:p>
            <a:r>
              <a:rPr lang="en-GB" dirty="0" err="1"/>
              <a:t>Ufuncs</a:t>
            </a:r>
            <a:r>
              <a:rPr lang="en-GB" dirty="0"/>
              <a:t> with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/>
              <a:t>Ufuncs</a:t>
            </a:r>
            <a:r>
              <a:rPr lang="en-GB" dirty="0"/>
              <a:t> with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459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Returns all the rows from the left-hand-side dataset: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Join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207119"/>
            <a:ext cx="7141944" cy="294744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df1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'name':   ['Andy', 'Jayne',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'salary': [10000, 20000, 30000, 40000]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df1 = df1.set_index('name')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df2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'name':  ['Andy', 'Jayne', 'Gareth'],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'level': ['Medium', 'Expert', 'Genius'],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'years': [3, 5, 20]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df2 = df2.set_index('name')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 left join (by setting </a:t>
            </a:r>
            <a:r>
              <a:rPr lang="en-GB" sz="1100" i="1" dirty="0">
                <a:latin typeface="Courier New" panose="02070309020205020404" pitchFamily="49" charset="0"/>
              </a:rPr>
              <a:t>how='left'</a:t>
            </a:r>
            <a:r>
              <a:rPr lang="en-GB" sz="1100" dirty="0">
                <a:latin typeface="Courier New" panose="02070309020205020404" pitchFamily="49" charset="0"/>
              </a:rPr>
              <a:t>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left_index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right_index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how='left')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df3.index.name = 'name'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print('\ndf3\n', df3)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092511" y="1210913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Ex12-LeftJoin.py</a:t>
            </a:r>
          </a:p>
        </p:txBody>
      </p:sp>
    </p:spTree>
    <p:extLst>
      <p:ext uri="{BB962C8B-B14F-4D97-AF65-F5344CB8AC3E}">
        <p14:creationId xmlns:p14="http://schemas.microsoft.com/office/powerpoint/2010/main" val="353186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Returns all the rows from the right-hand-side dataset: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Join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07119"/>
            <a:ext cx="7141945" cy="294744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df1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'name':   ['Andy', 'Jayne',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'salary': [10000, 20000, 30000, 40000]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df1 = df1.set_index('name')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df2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'name':  ['Andy', 'Jayne', 'Gareth'],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'level': ['Medium', 'Expert', 'Genius'],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'years': [3, 5, 20]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df2 = df2.set_index('name')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 right join (by setting </a:t>
            </a:r>
            <a:r>
              <a:rPr lang="en-GB" sz="1100" i="1" dirty="0">
                <a:latin typeface="Courier New" panose="02070309020205020404" pitchFamily="49" charset="0"/>
              </a:rPr>
              <a:t>how='right'</a:t>
            </a:r>
            <a:r>
              <a:rPr lang="en-GB" sz="1100" dirty="0">
                <a:latin typeface="Courier New" panose="02070309020205020404" pitchFamily="49" charset="0"/>
              </a:rPr>
              <a:t>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left_index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right_index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how='right')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df3.index.name = 'name'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print('\ndf3\n', df3)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092688" y="1209297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Ex13-RightJoin.py</a:t>
            </a:r>
          </a:p>
        </p:txBody>
      </p:sp>
    </p:spTree>
    <p:extLst>
      <p:ext uri="{BB962C8B-B14F-4D97-AF65-F5344CB8AC3E}">
        <p14:creationId xmlns:p14="http://schemas.microsoft.com/office/powerpoint/2010/main" val="771309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4: 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Sample data</a:t>
            </a:r>
          </a:p>
          <a:p>
            <a:r>
              <a:rPr lang="en-GB" dirty="0"/>
              <a:t>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3195336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Sample Data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See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WorkedExample</a:t>
            </a:r>
            <a:r>
              <a:rPr lang="en-GB" altLang="en-US" dirty="0"/>
              <a:t> folder, which contains a text file of data collected over a period of time</a:t>
            </a:r>
          </a:p>
          <a:p>
            <a:endParaRPr lang="en-GB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BE9B5-5FF4-1EFA-CA27-FD3DEFE7F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276" y="1540683"/>
            <a:ext cx="6537372" cy="3365597"/>
          </a:xfrm>
          <a:prstGeom prst="rect">
            <a:avLst/>
          </a:prstGeom>
          <a:solidFill>
            <a:schemeClr val="bg1"/>
          </a:solidFill>
          <a:ln w="6350">
            <a:solidFill>
              <a:srgbClr val="007FA2"/>
            </a:solidFill>
            <a:miter lim="800000"/>
            <a:headEnd/>
            <a:tailEnd/>
          </a:ln>
          <a:effectLst>
            <a:outerShdw blurRad="50800" dist="50800" dir="2700000" algn="ctr" rotWithShape="0">
              <a:srgbClr val="007FA2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endParaRPr lang="en-GB" sz="1100" dirty="0">
              <a:latin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860CA-560B-4270-FE9A-1216F24F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938" y="1612768"/>
            <a:ext cx="3614992" cy="3232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5457C8-897D-118C-DFD5-792F204A3525}"/>
              </a:ext>
            </a:extLst>
          </p:cNvPr>
          <p:cNvSpPr txBox="1"/>
          <p:nvPr/>
        </p:nvSpPr>
        <p:spPr>
          <a:xfrm flipH="1">
            <a:off x="5505966" y="4635635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007FA2"/>
                </a:solidFill>
                <a:latin typeface="Courier New" panose="02070309020205020404" pitchFamily="49" charset="0"/>
              </a:rPr>
              <a:t>Pressures.txt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CB6FB-5FC5-C33A-EDC3-D16162A237F2}"/>
              </a:ext>
            </a:extLst>
          </p:cNvPr>
          <p:cNvSpPr txBox="1"/>
          <p:nvPr/>
        </p:nvSpPr>
        <p:spPr>
          <a:xfrm>
            <a:off x="5280246" y="2764848"/>
            <a:ext cx="3730957" cy="523220"/>
          </a:xfrm>
          <a:prstGeom prst="rect">
            <a:avLst/>
          </a:prstGeom>
          <a:solidFill>
            <a:schemeClr val="bg1"/>
          </a:solidFill>
          <a:ln w="3175">
            <a:solidFill>
              <a:srgbClr val="007FA2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FA2"/>
                </a:solidFill>
              </a:rPr>
              <a:t>The data was collected mostly at 5s intervals, </a:t>
            </a:r>
            <a:br>
              <a:rPr lang="en-GB" sz="1400" dirty="0">
                <a:solidFill>
                  <a:srgbClr val="007FA2"/>
                </a:solidFill>
              </a:rPr>
            </a:br>
            <a:r>
              <a:rPr lang="en-GB" sz="1400" dirty="0">
                <a:solidFill>
                  <a:srgbClr val="007FA2"/>
                </a:solidFill>
              </a:rPr>
              <a:t>but sometimes at 1s intervals (or other intervals)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3BAE22-C2E5-0DD8-1F62-BDA057E52CA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769297" y="3026458"/>
            <a:ext cx="510949" cy="293464"/>
          </a:xfrm>
          <a:prstGeom prst="straightConnector1">
            <a:avLst/>
          </a:prstGeom>
          <a:ln>
            <a:solidFill>
              <a:srgbClr val="007FA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85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Processing the Data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We've written a Python app that splits the data into 3 Excel spreadsheets containing:</a:t>
            </a:r>
          </a:p>
          <a:p>
            <a:pPr lvl="1"/>
            <a:r>
              <a:rPr lang="en-GB" altLang="en-US" dirty="0"/>
              <a:t>Rows where there's a 5s interval</a:t>
            </a:r>
          </a:p>
          <a:p>
            <a:pPr lvl="1"/>
            <a:r>
              <a:rPr lang="en-GB" altLang="en-US" dirty="0"/>
              <a:t>Rows where there's a 1s interval</a:t>
            </a:r>
          </a:p>
          <a:p>
            <a:pPr lvl="1"/>
            <a:r>
              <a:rPr lang="en-GB" altLang="en-US" dirty="0"/>
              <a:t>Rows where there's some other interval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See the full code in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ProcessPressures.py</a:t>
            </a:r>
          </a:p>
        </p:txBody>
      </p:sp>
    </p:spTree>
    <p:extLst>
      <p:ext uri="{BB962C8B-B14F-4D97-AF65-F5344CB8AC3E}">
        <p14:creationId xmlns:p14="http://schemas.microsoft.com/office/powerpoint/2010/main" val="3546592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44762"/>
            <a:ext cx="6233685" cy="2353410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Universal functions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Merging and joining datasets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A closer look at joins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Worked example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Earlier in the course we showed how to use universal functions with NumPy arrays</a:t>
            </a:r>
          </a:p>
          <a:p>
            <a:pPr lvl="1"/>
            <a:r>
              <a:rPr lang="en-GB" altLang="en-US" dirty="0"/>
              <a:t>A universal function executes on all elements very efficiently</a:t>
            </a:r>
          </a:p>
          <a:p>
            <a:pPr lvl="1"/>
            <a:r>
              <a:rPr lang="en-GB" altLang="en-US" dirty="0"/>
              <a:t>Much faster and cleaner than using an explicit loop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You can also use NumPy universal functions in Pandas </a:t>
            </a:r>
          </a:p>
          <a:p>
            <a:pPr lvl="1"/>
            <a:r>
              <a:rPr lang="en-GB" altLang="en-US" dirty="0"/>
              <a:t>On 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altLang="en-US" dirty="0"/>
              <a:t> (or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column)</a:t>
            </a:r>
          </a:p>
          <a:p>
            <a:pPr lvl="1"/>
            <a:r>
              <a:rPr lang="en-GB" altLang="en-US" dirty="0"/>
              <a:t>On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US" dirty="0"/>
              <a:t>On a mixed operation with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and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We show all these scenarios on the following slides</a:t>
            </a:r>
          </a:p>
          <a:p>
            <a:pPr lvl="1"/>
            <a:endParaRPr lang="en-GB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67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use </a:t>
            </a:r>
            <a:r>
              <a:rPr lang="en-GB" altLang="en-US" dirty="0" err="1"/>
              <a:t>ufuncs</a:t>
            </a:r>
            <a:r>
              <a:rPr lang="en-GB" altLang="en-US" dirty="0"/>
              <a:t> with a </a:t>
            </a:r>
            <a:r>
              <a:rPr lang="en-GB" altLang="en-US" dirty="0">
                <a:latin typeface="Courier New" panose="02070309020205020404" pitchFamily="49" charset="0"/>
              </a:rPr>
              <a:t>Series</a:t>
            </a:r>
            <a:r>
              <a:rPr lang="en-GB" altLang="en-US" dirty="0"/>
              <a:t> object</a:t>
            </a:r>
          </a:p>
          <a:p>
            <a:pPr lvl="1"/>
            <a:r>
              <a:rPr lang="en-GB" altLang="en-US" dirty="0"/>
              <a:t>E.g. a specific column in a </a:t>
            </a:r>
            <a:r>
              <a:rPr lang="en-GB" altLang="en-US" dirty="0" err="1">
                <a:latin typeface="Courier New" panose="02070309020205020404" pitchFamily="49" charset="0"/>
              </a:rPr>
              <a:t>DataFrame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47682"/>
            <a:ext cx="7548179" cy="560552"/>
          </a:xfrm>
        </p:spPr>
        <p:txBody>
          <a:bodyPr/>
          <a:lstStyle/>
          <a:p>
            <a:r>
              <a:rPr lang="en-GB" dirty="0" err="1"/>
              <a:t>Ufuncs</a:t>
            </a:r>
            <a:r>
              <a:rPr lang="en-GB" dirty="0"/>
              <a:t> with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6" y="1567294"/>
            <a:ext cx="7141944" cy="311672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stats = [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{'born': 1964, 'height': 167, 'weight': 60.0},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{'born': 1965, 'height': 170, 'weight': 65.0},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{'born': 1997, 'height': 165, 'weight': 58.0},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{'born': 1997, 'height': 177, 'weight': 70.0}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(stats, index=['andy', '</a:t>
            </a:r>
            <a:r>
              <a:rPr lang="en-GB" sz="1100" dirty="0" err="1">
                <a:latin typeface="Courier New" panose="02070309020205020404" pitchFamily="49" charset="0"/>
              </a:rPr>
              <a:t>jayne</a:t>
            </a:r>
            <a:r>
              <a:rPr lang="en-GB" sz="1100" dirty="0">
                <a:latin typeface="Courier New" panose="02070309020205020404" pitchFamily="49" charset="0"/>
              </a:rPr>
              <a:t>',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', 'tom'])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Perform </a:t>
            </a:r>
            <a:r>
              <a:rPr lang="en-GB" sz="1100" dirty="0" err="1">
                <a:latin typeface="Courier New" panose="02070309020205020404" pitchFamily="49" charset="0"/>
              </a:rPr>
              <a:t>ufunc</a:t>
            </a:r>
            <a:r>
              <a:rPr lang="en-GB" sz="1100" dirty="0">
                <a:latin typeface="Courier New" panose="02070309020205020404" pitchFamily="49" charset="0"/>
              </a:rPr>
              <a:t> on </a:t>
            </a:r>
            <a:r>
              <a:rPr lang="en-GB" sz="1100" dirty="0" err="1">
                <a:latin typeface="Courier New" panose="02070309020205020404" pitchFamily="49" charset="0"/>
              </a:rPr>
              <a:t>DataFrame</a:t>
            </a:r>
            <a:r>
              <a:rPr lang="en-GB" sz="1100" dirty="0">
                <a:latin typeface="Courier New" panose="02070309020205020404" pitchFamily="49" charset="0"/>
              </a:rPr>
              <a:t> column (i.e. Series), to convert height from cm to m.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df.height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/= 100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Perform </a:t>
            </a:r>
            <a:r>
              <a:rPr lang="en-GB" sz="1100" dirty="0" err="1">
                <a:latin typeface="Courier New" panose="02070309020205020404" pitchFamily="49" charset="0"/>
              </a:rPr>
              <a:t>ufunc</a:t>
            </a:r>
            <a:r>
              <a:rPr lang="en-GB" sz="1100" dirty="0">
                <a:latin typeface="Courier New" panose="02070309020205020404" pitchFamily="49" charset="0"/>
              </a:rPr>
              <a:t> on </a:t>
            </a:r>
            <a:r>
              <a:rPr lang="en-GB" sz="1100" dirty="0" err="1">
                <a:latin typeface="Courier New" panose="02070309020205020404" pitchFamily="49" charset="0"/>
              </a:rPr>
              <a:t>DataFrame</a:t>
            </a:r>
            <a:r>
              <a:rPr lang="en-GB" sz="1100" dirty="0">
                <a:latin typeface="Courier New" panose="02070309020205020404" pitchFamily="49" charset="0"/>
              </a:rPr>
              <a:t> column (i.e. Series), to create a new column.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weight_lbs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'] = df['weight'] * 2.20462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Also rename some columns, while we're at it.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df.rename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(columns={'weight':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weight_kg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 'height':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height_m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print(df)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092688" y="1575882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Ex01-UfuncSeries.py</a:t>
            </a:r>
          </a:p>
        </p:txBody>
      </p:sp>
    </p:spTree>
    <p:extLst>
      <p:ext uri="{BB962C8B-B14F-4D97-AF65-F5344CB8AC3E}">
        <p14:creationId xmlns:p14="http://schemas.microsoft.com/office/powerpoint/2010/main" val="256333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use </a:t>
            </a:r>
            <a:r>
              <a:rPr lang="en-GB" altLang="en-US" dirty="0" err="1"/>
              <a:t>ufuncs</a:t>
            </a:r>
            <a:r>
              <a:rPr lang="en-GB" altLang="en-US" dirty="0"/>
              <a:t> with a </a:t>
            </a:r>
            <a:r>
              <a:rPr lang="en-GB" altLang="en-US" dirty="0" err="1">
                <a:latin typeface="Courier New" panose="02070309020205020404" pitchFamily="49" charset="0"/>
              </a:rPr>
              <a:t>DataFrame</a:t>
            </a:r>
            <a:r>
              <a:rPr lang="en-GB" altLang="en-US" dirty="0"/>
              <a:t> object</a:t>
            </a:r>
          </a:p>
          <a:p>
            <a:pPr lvl="1"/>
            <a:r>
              <a:rPr lang="en-GB" altLang="en-US" dirty="0"/>
              <a:t>Applies to all data in all rows and columns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47682"/>
            <a:ext cx="7548179" cy="560552"/>
          </a:xfrm>
        </p:spPr>
        <p:txBody>
          <a:bodyPr/>
          <a:lstStyle/>
          <a:p>
            <a:r>
              <a:rPr lang="en-GB" dirty="0" err="1"/>
              <a:t>Ufuncs</a:t>
            </a:r>
            <a:r>
              <a:rPr lang="en-GB" dirty="0"/>
              <a:t> with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567424"/>
            <a:ext cx="7141944" cy="328599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coords = [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{'x': 1, 'y': 2}, {'x': 3, 'y': 4}, {'x': 5, 'y': 6}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]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df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(coords)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print('df + 2\n',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+ 2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- 2\n',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- 2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* 2\n',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*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/ 2\n',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/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// 2\n',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//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% 2\n',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%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** 2\n',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**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print('sin(df)\n',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np.sin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print('cos(df)\n',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print('tan(df)\n',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np.tan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sinh</a:t>
            </a:r>
            <a:r>
              <a:rPr lang="en-GB" sz="1100" dirty="0">
                <a:latin typeface="Courier New" panose="02070309020205020404" pitchFamily="49" charset="0"/>
              </a:rPr>
              <a:t>(df)\n',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np.sinh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print('cosh(df)\n',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np.cosh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print('tanh(df)\n',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np.tanh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092688" y="1574543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Ex02-UfuncDataFrame.py</a:t>
            </a:r>
          </a:p>
        </p:txBody>
      </p:sp>
    </p:spTree>
    <p:extLst>
      <p:ext uri="{BB962C8B-B14F-4D97-AF65-F5344CB8AC3E}">
        <p14:creationId xmlns:p14="http://schemas.microsoft.com/office/powerpoint/2010/main" val="322948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use </a:t>
            </a:r>
            <a:r>
              <a:rPr lang="en-GB" altLang="en-US" dirty="0" err="1"/>
              <a:t>ufuncs</a:t>
            </a:r>
            <a:r>
              <a:rPr lang="en-GB" altLang="en-US" dirty="0"/>
              <a:t> with a </a:t>
            </a:r>
            <a:r>
              <a:rPr lang="en-GB" altLang="en-US" dirty="0" err="1">
                <a:latin typeface="Courier New" panose="02070309020205020404" pitchFamily="49" charset="0"/>
              </a:rPr>
              <a:t>DataFrame</a:t>
            </a:r>
            <a:r>
              <a:rPr lang="en-GB" altLang="en-US" dirty="0"/>
              <a:t> and a </a:t>
            </a:r>
            <a:r>
              <a:rPr lang="en-GB" altLang="en-US" dirty="0">
                <a:latin typeface="Courier New" panose="02070309020205020404" pitchFamily="49" charset="0"/>
              </a:rPr>
              <a:t>Series</a:t>
            </a:r>
            <a:r>
              <a:rPr lang="en-GB" altLang="en-US" dirty="0"/>
              <a:t> object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47682"/>
            <a:ext cx="7548179" cy="560552"/>
          </a:xfrm>
        </p:spPr>
        <p:txBody>
          <a:bodyPr/>
          <a:lstStyle/>
          <a:p>
            <a:r>
              <a:rPr lang="en-GB" dirty="0" err="1"/>
              <a:t>Ufuncs</a:t>
            </a:r>
            <a:r>
              <a:rPr lang="en-GB" dirty="0"/>
              <a:t> with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244274"/>
            <a:ext cx="7141944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coords = [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{'x': 1, 'y': 2}, {'x': 3, 'y': 4}, {'x': 5, 'y': 6}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]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df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(coords)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s 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({'x': 100, 'y': 200})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print('Using operators')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+ s\n',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+ 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- s\n',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- 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* s\n',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* 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/ s\n',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/ 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// s\n',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// 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% s\n',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% 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** s\n',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** 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5667799" y="1207254"/>
            <a:ext cx="2896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Ex03-UfuncDataFrameAndSeries.py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3544" name="Ink 193543">
                <a:extLst>
                  <a:ext uri="{FF2B5EF4-FFF2-40B4-BE49-F238E27FC236}">
                    <a16:creationId xmlns:a16="http://schemas.microsoft.com/office/drawing/2014/main" id="{2CAABF52-C471-5698-B1C2-8D6C7EE1A580}"/>
                  </a:ext>
                </a:extLst>
              </p14:cNvPr>
              <p14:cNvContentPartPr/>
              <p14:nvPr/>
            </p14:nvContentPartPr>
            <p14:xfrm>
              <a:off x="3431822" y="3349551"/>
              <a:ext cx="13500" cy="9990"/>
            </p14:xfrm>
          </p:contentPart>
        </mc:Choice>
        <mc:Fallback xmlns="">
          <p:pic>
            <p:nvPicPr>
              <p:cNvPr id="193544" name="Ink 193543">
                <a:extLst>
                  <a:ext uri="{FF2B5EF4-FFF2-40B4-BE49-F238E27FC236}">
                    <a16:creationId xmlns:a16="http://schemas.microsoft.com/office/drawing/2014/main" id="{2CAABF52-C471-5698-B1C2-8D6C7EE1A5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2940" y="3340631"/>
                <a:ext cx="30908" cy="274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616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2:  Merging and Joining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One-to-one merges</a:t>
            </a:r>
          </a:p>
          <a:p>
            <a:r>
              <a:rPr lang="en-GB" dirty="0"/>
              <a:t>Many-to-one merges</a:t>
            </a:r>
          </a:p>
          <a:p>
            <a:r>
              <a:rPr lang="en-GB" dirty="0"/>
              <a:t>Many-to-many merges</a:t>
            </a:r>
          </a:p>
          <a:p>
            <a:r>
              <a:rPr lang="en-GB" dirty="0"/>
              <a:t>Merging on an explicit common column name</a:t>
            </a:r>
          </a:p>
          <a:p>
            <a:r>
              <a:rPr lang="en-GB" dirty="0"/>
              <a:t>Merging on explicit different column names</a:t>
            </a:r>
          </a:p>
          <a:p>
            <a:r>
              <a:rPr lang="en-GB" dirty="0"/>
              <a:t>Merging on indexes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20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Pandas enables you to merge two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objects together very efficiently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pd.merge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(dataframe1, dataframe2)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The way Pandas performs the merge operation depends on the relationship of rows in the two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objects</a:t>
            </a:r>
          </a:p>
          <a:p>
            <a:pPr lvl="1"/>
            <a:r>
              <a:rPr lang="en-GB" altLang="en-US" dirty="0"/>
              <a:t>one-to-one</a:t>
            </a:r>
          </a:p>
          <a:p>
            <a:pPr lvl="1"/>
            <a:r>
              <a:rPr lang="en-GB" altLang="en-US" dirty="0"/>
              <a:t>many-to-one</a:t>
            </a:r>
          </a:p>
          <a:p>
            <a:pPr lvl="1"/>
            <a:r>
              <a:rPr lang="en-GB" altLang="en-US" dirty="0"/>
              <a:t>many-to-many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We show all these scenarios on the following slides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9624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One-to-One Merges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In this example: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merge()</a:t>
            </a:r>
            <a:r>
              <a:rPr lang="en-GB" altLang="en-US" dirty="0"/>
              <a:t> detects that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  <a:r>
              <a:rPr lang="en-GB" altLang="en-US" dirty="0"/>
              <a:t> and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  <a:r>
              <a:rPr lang="en-GB" altLang="en-US" dirty="0"/>
              <a:t> both have 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altLang="en-US" dirty="0"/>
              <a:t> column, and implicitly joins on these columns (it's a one-to-one join)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854348"/>
            <a:ext cx="7141944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df1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'name':   ['Andy', 'Jayne', 'Em',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'born':   [1964, 1965, 1997, 1997]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df2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'name':   ['Andy', 'Jayne',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'height': [167, 170, 165, 177],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'weight': [60.0, 65.0, 58.0, 70.0]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 one-to-one merge, based on the common 'name' column.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print('\ndf3\n', df3)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098611" y="1865454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Ex04-MergeOneToOne.py</a:t>
            </a:r>
          </a:p>
        </p:txBody>
      </p:sp>
    </p:spTree>
    <p:extLst>
      <p:ext uri="{BB962C8B-B14F-4D97-AF65-F5344CB8AC3E}">
        <p14:creationId xmlns:p14="http://schemas.microsoft.com/office/powerpoint/2010/main" val="322376267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7791</TotalTime>
  <Words>2879</Words>
  <Application>Microsoft Office PowerPoint</Application>
  <PresentationFormat>On-screen Show (16:9)</PresentationFormat>
  <Paragraphs>373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Open Sans</vt:lpstr>
      <vt:lpstr>Standard_LiveLessons_2017</vt:lpstr>
      <vt:lpstr>Pandas Techniques</vt:lpstr>
      <vt:lpstr>Section 1:  Universal Functions</vt:lpstr>
      <vt:lpstr>Overview</vt:lpstr>
      <vt:lpstr>Ufuncs with a Series</vt:lpstr>
      <vt:lpstr>Ufuncs with a DataFrame</vt:lpstr>
      <vt:lpstr>Ufuncs with a DataFrame and Series</vt:lpstr>
      <vt:lpstr>Section 2:  Merging and Joining Datasets</vt:lpstr>
      <vt:lpstr>Overview</vt:lpstr>
      <vt:lpstr>One-to-One Merges</vt:lpstr>
      <vt:lpstr>Many-to-One Merges</vt:lpstr>
      <vt:lpstr>Many-to-Many Merges</vt:lpstr>
      <vt:lpstr>Merging on an Explicit Common Column Name</vt:lpstr>
      <vt:lpstr>Merging on Explicit Different Column Names</vt:lpstr>
      <vt:lpstr>Merging on Indexes (1 of 2)</vt:lpstr>
      <vt:lpstr>Merging on Indexes (2 of 2)</vt:lpstr>
      <vt:lpstr>Section 3:  A Closer Look at Joins</vt:lpstr>
      <vt:lpstr>Overview</vt:lpstr>
      <vt:lpstr>Inner Join</vt:lpstr>
      <vt:lpstr>Outer Join</vt:lpstr>
      <vt:lpstr>Left Join</vt:lpstr>
      <vt:lpstr>Right Join</vt:lpstr>
      <vt:lpstr>Section 4:  Worked Example</vt:lpstr>
      <vt:lpstr>Sample Data</vt:lpstr>
      <vt:lpstr>Processing the Data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152</cp:revision>
  <dcterms:created xsi:type="dcterms:W3CDTF">2015-09-28T19:52:00Z</dcterms:created>
  <dcterms:modified xsi:type="dcterms:W3CDTF">2024-07-17T22:14:35Z</dcterms:modified>
</cp:coreProperties>
</file>