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92" r:id="rId6"/>
    <p:sldId id="293" r:id="rId7"/>
    <p:sldId id="294" r:id="rId8"/>
    <p:sldId id="265" r:id="rId9"/>
    <p:sldId id="288" r:id="rId10"/>
    <p:sldId id="297" r:id="rId11"/>
    <p:sldId id="269" r:id="rId12"/>
    <p:sldId id="271" r:id="rId13"/>
    <p:sldId id="298" r:id="rId14"/>
    <p:sldId id="277" r:id="rId15"/>
    <p:sldId id="274" r:id="rId16"/>
    <p:sldId id="299" r:id="rId17"/>
    <p:sldId id="27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p:scale>
          <a:sx n="100" d="100"/>
          <a:sy n="100" d="100"/>
        </p:scale>
        <p:origin x="72" y="336"/>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7389-4116-BE49-3E1B5920BDBF}"/>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7389-4116-BE49-3E1B5920BDBF}"/>
              </c:ext>
            </c:extLst>
          </c:dPt>
          <c:dPt>
            <c:idx val="2"/>
            <c:bubble3D val="0"/>
            <c:spPr>
              <a:solidFill>
                <a:schemeClr val="accent3"/>
              </a:solidFill>
              <a:ln w="19050">
                <a:noFill/>
              </a:ln>
              <a:effectLst/>
            </c:spPr>
            <c:extLst>
              <c:ext xmlns:c16="http://schemas.microsoft.com/office/drawing/2014/chart" uri="{C3380CC4-5D6E-409C-BE32-E72D297353CC}">
                <c16:uniqueId val="{00000005-7389-4116-BE49-3E1B5920BDBF}"/>
              </c:ext>
            </c:extLst>
          </c:dPt>
          <c:dPt>
            <c:idx val="3"/>
            <c:bubble3D val="0"/>
            <c:spPr>
              <a:solidFill>
                <a:schemeClr val="accent3">
                  <a:lumMod val="50000"/>
                </a:schemeClr>
              </a:solidFill>
              <a:ln w="19050">
                <a:noFill/>
              </a:ln>
              <a:effectLst/>
            </c:spPr>
            <c:extLst>
              <c:ext xmlns:c16="http://schemas.microsoft.com/office/drawing/2014/chart" uri="{C3380CC4-5D6E-409C-BE32-E72D297353CC}">
                <c16:uniqueId val="{00000007-7389-4116-BE49-3E1B5920BDBF}"/>
              </c:ext>
            </c:extLst>
          </c:dPt>
          <c:dLbls>
            <c:dLbl>
              <c:idx val="0"/>
              <c:layout>
                <c:manualLayout>
                  <c:x val="4.698224024235706E-2"/>
                  <c:y val="8.80812184187406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89-4116-BE49-3E1B5920BDBF}"/>
                </c:ext>
              </c:extLst>
            </c:dLbl>
            <c:dLbl>
              <c:idx val="1"/>
              <c:layout>
                <c:manualLayout>
                  <c:x val="-5.5524465740967477E-2"/>
                  <c:y val="6.90366306525264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89-4116-BE49-3E1B5920BDBF}"/>
                </c:ext>
              </c:extLst>
            </c:dLbl>
            <c:dLbl>
              <c:idx val="2"/>
              <c:layout>
                <c:manualLayout>
                  <c:x val="-2.9897789245136312E-2"/>
                  <c:y val="-9.04617918895174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89-4116-BE49-3E1B5920BDBF}"/>
                </c:ext>
              </c:extLst>
            </c:dLbl>
            <c:dLbl>
              <c:idx val="3"/>
              <c:layout>
                <c:manualLayout>
                  <c:x val="3.2033345619788829E-2"/>
                  <c:y val="-0.1261703939511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89-4116-BE49-3E1B5920BDBF}"/>
                </c:ext>
              </c:extLst>
            </c:dLbl>
            <c:numFmt formatCode="[$$-409]#,##0" sourceLinked="0"/>
            <c:spPr>
              <a:noFill/>
              <a:ln>
                <a:noFill/>
              </a:ln>
              <a:effectLst/>
            </c:spPr>
            <c:txPr>
              <a:bodyPr rot="0" spcFirstLastPara="1" vertOverflow="overflow" horzOverflow="overflow" vert="horz" wrap="square" lIns="0" tIns="0" rIns="0" bIns="0" anchor="ctr" anchorCtr="1">
                <a:spAutoFit/>
              </a:bodyPr>
              <a:lstStyle/>
              <a:p>
                <a:pPr>
                  <a:defRPr sz="1800" b="0"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7389-4116-BE49-3E1B5920BDBF}"/>
            </c:ext>
          </c:extLst>
        </c:ser>
        <c:dLbls>
          <c:showLegendKey val="0"/>
          <c:showVal val="0"/>
          <c:showCatName val="0"/>
          <c:showSerName val="0"/>
          <c:showPercent val="0"/>
          <c:showBubbleSize val="0"/>
          <c:showLeaderLines val="0"/>
        </c:dLbls>
        <c:firstSliceAng val="31"/>
        <c:holeSize val="1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9/25/2019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9/25/2019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15</a:t>
            </a:fld>
            <a:endParaRPr lang="en-US" noProof="0" dirty="0"/>
          </a:p>
        </p:txBody>
      </p:sp>
    </p:spTree>
    <p:extLst>
      <p:ext uri="{BB962C8B-B14F-4D97-AF65-F5344CB8AC3E}">
        <p14:creationId xmlns:p14="http://schemas.microsoft.com/office/powerpoint/2010/main" val="303388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5</a:t>
            </a:fld>
            <a:endParaRPr lang="en-US" noProof="0" dirty="0"/>
          </a:p>
        </p:txBody>
      </p:sp>
    </p:spTree>
    <p:extLst>
      <p:ext uri="{BB962C8B-B14F-4D97-AF65-F5344CB8AC3E}">
        <p14:creationId xmlns:p14="http://schemas.microsoft.com/office/powerpoint/2010/main" val="5967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8</a:t>
            </a:fld>
            <a:endParaRPr lang="en-US" noProof="0" dirty="0"/>
          </a:p>
        </p:txBody>
      </p:sp>
    </p:spTree>
    <p:extLst>
      <p:ext uri="{BB962C8B-B14F-4D97-AF65-F5344CB8AC3E}">
        <p14:creationId xmlns:p14="http://schemas.microsoft.com/office/powerpoint/2010/main" val="326493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9</a:t>
            </a:fld>
            <a:endParaRPr lang="en-US" noProof="0" dirty="0"/>
          </a:p>
        </p:txBody>
      </p:sp>
    </p:spTree>
    <p:extLst>
      <p:ext uri="{BB962C8B-B14F-4D97-AF65-F5344CB8AC3E}">
        <p14:creationId xmlns:p14="http://schemas.microsoft.com/office/powerpoint/2010/main" val="427991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284229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3740276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12</a:t>
            </a:fld>
            <a:endParaRPr lang="en-US" noProof="0" dirty="0"/>
          </a:p>
        </p:txBody>
      </p:sp>
    </p:spTree>
    <p:extLst>
      <p:ext uri="{BB962C8B-B14F-4D97-AF65-F5344CB8AC3E}">
        <p14:creationId xmlns:p14="http://schemas.microsoft.com/office/powerpoint/2010/main" val="384921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13</a:t>
            </a:fld>
            <a:endParaRPr lang="en-US" noProof="0" dirty="0"/>
          </a:p>
        </p:txBody>
      </p:sp>
    </p:spTree>
    <p:extLst>
      <p:ext uri="{BB962C8B-B14F-4D97-AF65-F5344CB8AC3E}">
        <p14:creationId xmlns:p14="http://schemas.microsoft.com/office/powerpoint/2010/main" val="96678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14</a:t>
            </a:fld>
            <a:endParaRPr lang="en-US" noProof="0" dirty="0"/>
          </a:p>
        </p:txBody>
      </p:sp>
    </p:spTree>
    <p:extLst>
      <p:ext uri="{BB962C8B-B14F-4D97-AF65-F5344CB8AC3E}">
        <p14:creationId xmlns:p14="http://schemas.microsoft.com/office/powerpoint/2010/main" val="154309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233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68" r:id="rId8"/>
    <p:sldLayoutId id="2147483670" r:id="rId9"/>
    <p:sldLayoutId id="2147483653" r:id="rId10"/>
    <p:sldLayoutId id="2147483673" r:id="rId11"/>
    <p:sldLayoutId id="2147483674" r:id="rId12"/>
    <p:sldLayoutId id="2147483676" r:id="rId13"/>
    <p:sldLayoutId id="2147483677" r:id="rId14"/>
    <p:sldLayoutId id="2147483654" r:id="rId15"/>
    <p:sldLayoutId id="2147483660" r:id="rId16"/>
    <p:sldLayoutId id="2147483661" r:id="rId17"/>
    <p:sldLayoutId id="2147483678" r:id="rId18"/>
    <p:sldLayoutId id="2147483686" r:id="rId19"/>
    <p:sldLayoutId id="2147483687" r:id="rId20"/>
    <p:sldLayoutId id="2147483689" r:id="rId21"/>
    <p:sldLayoutId id="2147483690" r:id="rId22"/>
    <p:sldLayoutId id="2147483688" r:id="rId23"/>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8.svg"/><Relationship Id="rId11" Type="http://schemas.openxmlformats.org/officeDocument/2006/relationships/image" Target="../media/image32.sv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sv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hyperlink" Target="http://www.fabrikcam.com/" TargetMode="External"/><Relationship Id="rId13" Type="http://schemas.microsoft.com/office/2007/relationships/hdphoto" Target="../media/hdphoto1.wdp"/><Relationship Id="rId3" Type="http://schemas.openxmlformats.org/officeDocument/2006/relationships/image" Target="../media/image33.jpg"/><Relationship Id="rId7" Type="http://schemas.openxmlformats.org/officeDocument/2006/relationships/image" Target="../media/image37.svg"/><Relationship Id="rId12"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6.png"/><Relationship Id="rId11" Type="http://schemas.openxmlformats.org/officeDocument/2006/relationships/image" Target="../media/image2.png"/><Relationship Id="rId5" Type="http://schemas.openxmlformats.org/officeDocument/2006/relationships/image" Target="../media/image35.svg"/><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4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jp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a:srcRect/>
          <a:stretch/>
        </p:blipFill>
        <p:spPr>
          <a:xfrm>
            <a:off x="0" y="0"/>
            <a:ext cx="12944476"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pPr algn="ctr"/>
            <a:r>
              <a:rPr lang="en-US" dirty="0"/>
              <a:t>Hemp Chain</a:t>
            </a: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0" y="4153578"/>
            <a:ext cx="6840000" cy="936000"/>
          </a:xfrm>
          <a:solidFill>
            <a:schemeClr val="accent1">
              <a:alpha val="90000"/>
            </a:schemeClr>
          </a:solidFill>
        </p:spPr>
        <p:txBody>
          <a:bodyPr/>
          <a:lstStyle/>
          <a:p>
            <a:pPr algn="ctr"/>
            <a:r>
              <a:rPr lang="en-US" dirty="0">
                <a:solidFill>
                  <a:schemeClr val="tx1"/>
                </a:solidFill>
              </a:rPr>
              <a:t>The Smart Solution for Industrial Hemp Tracking</a:t>
            </a:r>
          </a:p>
        </p:txBody>
      </p:sp>
      <p:pic>
        <p:nvPicPr>
          <p:cNvPr id="5" name="Picture 4" descr="A close up of a sign&#10;&#10;Description automatically generated">
            <a:extLst>
              <a:ext uri="{FF2B5EF4-FFF2-40B4-BE49-F238E27FC236}">
                <a16:creationId xmlns:a16="http://schemas.microsoft.com/office/drawing/2014/main" id="{64C13CDE-60BB-43A6-A26C-F3DE3BE11CA5}"/>
              </a:ext>
            </a:extLst>
          </p:cNvPr>
          <p:cNvPicPr>
            <a:picLocks noChangeAspect="1"/>
          </p:cNvPicPr>
          <p:nvPr/>
        </p:nvPicPr>
        <p:blipFill>
          <a:blip r:embed="rId4"/>
          <a:stretch>
            <a:fillRect/>
          </a:stretch>
        </p:blipFill>
        <p:spPr>
          <a:xfrm>
            <a:off x="2742507" y="1911527"/>
            <a:ext cx="1354985" cy="1517473"/>
          </a:xfrm>
          <a:prstGeom prst="rect">
            <a:avLst/>
          </a:prstGeom>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Sales &amp; Channel Strategy</a:t>
            </a: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p:txBody>
          <a:bodyPr/>
          <a:lstStyle/>
          <a:p>
            <a:r>
              <a:rPr lang="en-US" dirty="0"/>
              <a:t>How will we scale in the future</a:t>
            </a:r>
          </a:p>
        </p:txBody>
      </p:sp>
      <p:sp>
        <p:nvSpPr>
          <p:cNvPr id="8" name="Text Placeholder 7">
            <a:extLst>
              <a:ext uri="{FF2B5EF4-FFF2-40B4-BE49-F238E27FC236}">
                <a16:creationId xmlns:a16="http://schemas.microsoft.com/office/drawing/2014/main" id="{E869ACF9-B7F9-4774-B207-2EF789711513}"/>
              </a:ext>
            </a:extLst>
          </p:cNvPr>
          <p:cNvSpPr>
            <a:spLocks noGrp="1"/>
          </p:cNvSpPr>
          <p:nvPr>
            <p:ph type="body" sz="quarter" idx="27"/>
          </p:nvPr>
        </p:nvSpPr>
        <p:spPr/>
        <p:txBody>
          <a:bodyPr/>
          <a:lstStyle/>
          <a:p>
            <a:r>
              <a:rPr lang="en-US" dirty="0"/>
              <a:t>Phase 1</a:t>
            </a:r>
            <a:br>
              <a:rPr lang="en-US" dirty="0"/>
            </a:br>
            <a:r>
              <a:rPr lang="en-US" sz="1400" dirty="0">
                <a:latin typeface="+mn-lt"/>
              </a:rPr>
              <a:t>Month, Year</a:t>
            </a:r>
            <a:endParaRPr lang="en-US" dirty="0">
              <a:latin typeface="+mn-lt"/>
            </a:endParaRPr>
          </a:p>
        </p:txBody>
      </p:sp>
      <p:sp>
        <p:nvSpPr>
          <p:cNvPr id="3" name="Content Placeholder 2">
            <a:extLst>
              <a:ext uri="{FF2B5EF4-FFF2-40B4-BE49-F238E27FC236}">
                <a16:creationId xmlns:a16="http://schemas.microsoft.com/office/drawing/2014/main" id="{F350F641-F6F8-461C-9C2D-07E416875818}"/>
              </a:ext>
            </a:extLst>
          </p:cNvPr>
          <p:cNvSpPr>
            <a:spLocks noGrp="1"/>
          </p:cNvSpPr>
          <p:nvPr>
            <p:ph idx="1"/>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9" name="Text Placeholder 8">
            <a:extLst>
              <a:ext uri="{FF2B5EF4-FFF2-40B4-BE49-F238E27FC236}">
                <a16:creationId xmlns:a16="http://schemas.microsoft.com/office/drawing/2014/main" id="{3A2613D7-9904-47E7-A848-78E09B4F4A05}"/>
              </a:ext>
            </a:extLst>
          </p:cNvPr>
          <p:cNvSpPr>
            <a:spLocks noGrp="1"/>
          </p:cNvSpPr>
          <p:nvPr>
            <p:ph type="body" sz="quarter" idx="28"/>
          </p:nvPr>
        </p:nvSpPr>
        <p:spPr/>
        <p:txBody>
          <a:bodyPr/>
          <a:lstStyle/>
          <a:p>
            <a:r>
              <a:rPr lang="en-US" dirty="0"/>
              <a:t>Phase 2</a:t>
            </a:r>
            <a:br>
              <a:rPr lang="en-US" dirty="0"/>
            </a:br>
            <a:r>
              <a:rPr lang="en-US" sz="1400" dirty="0">
                <a:latin typeface="+mn-lt"/>
              </a:rPr>
              <a:t>Month, Year</a:t>
            </a:r>
            <a:endParaRPr lang="en-US" dirty="0">
              <a:latin typeface="+mn-lt"/>
            </a:endParaRPr>
          </a:p>
        </p:txBody>
      </p:sp>
      <p:sp>
        <p:nvSpPr>
          <p:cNvPr id="5" name="Text Placeholder 4">
            <a:extLst>
              <a:ext uri="{FF2B5EF4-FFF2-40B4-BE49-F238E27FC236}">
                <a16:creationId xmlns:a16="http://schemas.microsoft.com/office/drawing/2014/main" id="{1B9D7DA5-9DA5-4EDA-AAC1-B5A593D730C3}"/>
              </a:ext>
            </a:extLst>
          </p:cNvPr>
          <p:cNvSpPr>
            <a:spLocks noGrp="1"/>
          </p:cNvSpPr>
          <p:nvPr>
            <p:ph type="body" sz="quarter" idx="12"/>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10" name="Text Placeholder 9">
            <a:extLst>
              <a:ext uri="{FF2B5EF4-FFF2-40B4-BE49-F238E27FC236}">
                <a16:creationId xmlns:a16="http://schemas.microsoft.com/office/drawing/2014/main" id="{FCAA0F0E-6B7F-4145-A8E2-90DC4D675786}"/>
              </a:ext>
            </a:extLst>
          </p:cNvPr>
          <p:cNvSpPr>
            <a:spLocks noGrp="1"/>
          </p:cNvSpPr>
          <p:nvPr>
            <p:ph type="body" sz="quarter" idx="29"/>
          </p:nvPr>
        </p:nvSpPr>
        <p:spPr/>
        <p:txBody>
          <a:bodyPr/>
          <a:lstStyle/>
          <a:p>
            <a:r>
              <a:rPr lang="en-US" dirty="0"/>
              <a:t>Phase 3</a:t>
            </a:r>
            <a:br>
              <a:rPr lang="en-US" dirty="0"/>
            </a:br>
            <a:r>
              <a:rPr lang="en-US" sz="1400" dirty="0">
                <a:latin typeface="+mn-lt"/>
              </a:rPr>
              <a:t>Month, Year</a:t>
            </a:r>
          </a:p>
        </p:txBody>
      </p:sp>
      <p:sp>
        <p:nvSpPr>
          <p:cNvPr id="6" name="Text Placeholder 5">
            <a:extLst>
              <a:ext uri="{FF2B5EF4-FFF2-40B4-BE49-F238E27FC236}">
                <a16:creationId xmlns:a16="http://schemas.microsoft.com/office/drawing/2014/main" id="{4B29415E-FF87-4959-B427-0EA155C16B64}"/>
              </a:ext>
            </a:extLst>
          </p:cNvPr>
          <p:cNvSpPr>
            <a:spLocks noGrp="1"/>
          </p:cNvSpPr>
          <p:nvPr>
            <p:ph type="body" sz="quarter" idx="13"/>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408874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9E91-9331-4D7D-9534-00A6BAB64D7C}"/>
              </a:ext>
            </a:extLst>
          </p:cNvPr>
          <p:cNvSpPr>
            <a:spLocks noGrp="1"/>
          </p:cNvSpPr>
          <p:nvPr>
            <p:ph type="title"/>
          </p:nvPr>
        </p:nvSpPr>
        <p:spPr/>
        <p:txBody>
          <a:bodyPr/>
          <a:lstStyle/>
          <a:p>
            <a:r>
              <a:rPr lang="en-US" dirty="0"/>
              <a:t>Revenue Model</a:t>
            </a:r>
          </a:p>
        </p:txBody>
      </p:sp>
      <p:grpSp>
        <p:nvGrpSpPr>
          <p:cNvPr id="10" name="Group 9" title="Fund Category (Grouped)">
            <a:extLst>
              <a:ext uri="{FF2B5EF4-FFF2-40B4-BE49-F238E27FC236}">
                <a16:creationId xmlns:a16="http://schemas.microsoft.com/office/drawing/2014/main" id="{7991DB0A-528C-4F75-B29F-30E8300DA02C}"/>
              </a:ext>
            </a:extLst>
          </p:cNvPr>
          <p:cNvGrpSpPr/>
          <p:nvPr/>
        </p:nvGrpSpPr>
        <p:grpSpPr>
          <a:xfrm>
            <a:off x="635303" y="1497049"/>
            <a:ext cx="2456706" cy="1634164"/>
            <a:chOff x="635303" y="993330"/>
            <a:chExt cx="2456706" cy="1634164"/>
          </a:xfrm>
        </p:grpSpPr>
        <p:pic>
          <p:nvPicPr>
            <p:cNvPr id="14" name="Graphic 13" descr="Network" title="Placeholder Icon">
              <a:extLst>
                <a:ext uri="{FF2B5EF4-FFF2-40B4-BE49-F238E27FC236}">
                  <a16:creationId xmlns:a16="http://schemas.microsoft.com/office/drawing/2014/main" id="{18424AB1-887D-4FB3-BE95-50D84780EE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sp>
          <p:nvSpPr>
            <p:cNvPr id="12" name="Text Placeholder 80">
              <a:extLst>
                <a:ext uri="{FF2B5EF4-FFF2-40B4-BE49-F238E27FC236}">
                  <a16:creationId xmlns:a16="http://schemas.microsoft.com/office/drawing/2014/main" id="{90281C71-0600-4FA5-BF84-8F72BE03A85D}"/>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Fund Category</a:t>
              </a:r>
            </a:p>
          </p:txBody>
        </p:sp>
        <p:sp>
          <p:nvSpPr>
            <p:cNvPr id="11" name="Text Placeholder 80">
              <a:extLst>
                <a:ext uri="{FF2B5EF4-FFF2-40B4-BE49-F238E27FC236}">
                  <a16:creationId xmlns:a16="http://schemas.microsoft.com/office/drawing/2014/main" id="{3BF28A40-3F44-4C6A-81B5-2161EEF431B8}"/>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Lorem ipsum dolor sit amet, consectetuer adipiscing elit</a:t>
              </a:r>
            </a:p>
          </p:txBody>
        </p:sp>
      </p:grpSp>
      <p:grpSp>
        <p:nvGrpSpPr>
          <p:cNvPr id="20" name="Group 19" title="Fund Category (Grouped)">
            <a:extLst>
              <a:ext uri="{FF2B5EF4-FFF2-40B4-BE49-F238E27FC236}">
                <a16:creationId xmlns:a16="http://schemas.microsoft.com/office/drawing/2014/main" id="{9E1D0716-8092-4CF7-A12E-F1BCC99E89C3}"/>
              </a:ext>
            </a:extLst>
          </p:cNvPr>
          <p:cNvGrpSpPr/>
          <p:nvPr/>
        </p:nvGrpSpPr>
        <p:grpSpPr>
          <a:xfrm>
            <a:off x="695631" y="3927174"/>
            <a:ext cx="2439313" cy="1773976"/>
            <a:chOff x="635303" y="2759296"/>
            <a:chExt cx="2439313" cy="1773976"/>
          </a:xfrm>
        </p:grpSpPr>
        <p:pic>
          <p:nvPicPr>
            <p:cNvPr id="24" name="Graphic 23" descr="Newspaper" title="Placeholder Icon">
              <a:extLst>
                <a:ext uri="{FF2B5EF4-FFF2-40B4-BE49-F238E27FC236}">
                  <a16:creationId xmlns:a16="http://schemas.microsoft.com/office/drawing/2014/main" id="{87FF2375-B49A-4319-B4DC-3C80BAD9BB8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58461" y="2759296"/>
              <a:ext cx="516155" cy="516155"/>
            </a:xfrm>
            <a:prstGeom prst="rect">
              <a:avLst/>
            </a:prstGeom>
          </p:spPr>
        </p:pic>
        <p:sp>
          <p:nvSpPr>
            <p:cNvPr id="22" name="Text Placeholder 80">
              <a:extLst>
                <a:ext uri="{FF2B5EF4-FFF2-40B4-BE49-F238E27FC236}">
                  <a16:creationId xmlns:a16="http://schemas.microsoft.com/office/drawing/2014/main" id="{84749242-C662-4254-B6A3-246DC1FF6808}"/>
                </a:ext>
              </a:extLst>
            </p:cNvPr>
            <p:cNvSpPr txBox="1">
              <a:spLocks/>
            </p:cNvSpPr>
            <p:nvPr/>
          </p:nvSpPr>
          <p:spPr>
            <a:xfrm>
              <a:off x="635303" y="3409888"/>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Fund Category</a:t>
              </a:r>
            </a:p>
          </p:txBody>
        </p:sp>
        <p:sp>
          <p:nvSpPr>
            <p:cNvPr id="21" name="Text Placeholder 80">
              <a:extLst>
                <a:ext uri="{FF2B5EF4-FFF2-40B4-BE49-F238E27FC236}">
                  <a16:creationId xmlns:a16="http://schemas.microsoft.com/office/drawing/2014/main" id="{C3483C53-05C7-41D1-985C-79B44C4DB3B7}"/>
                </a:ext>
              </a:extLst>
            </p:cNvPr>
            <p:cNvSpPr txBox="1">
              <a:spLocks/>
            </p:cNvSpPr>
            <p:nvPr/>
          </p:nvSpPr>
          <p:spPr>
            <a:xfrm>
              <a:off x="635303" y="3816617"/>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Lorem ipsum dolor sit amet, consectetuer adipiscing elit</a:t>
              </a:r>
            </a:p>
          </p:txBody>
        </p:sp>
      </p:grpSp>
      <p:graphicFrame>
        <p:nvGraphicFramePr>
          <p:cNvPr id="4" name="Chart 3" title="Funding Chart">
            <a:extLst>
              <a:ext uri="{FF2B5EF4-FFF2-40B4-BE49-F238E27FC236}">
                <a16:creationId xmlns:a16="http://schemas.microsoft.com/office/drawing/2014/main" id="{1ABE75E8-2998-4AD8-8098-39EDE88A00FB}"/>
              </a:ext>
            </a:extLst>
          </p:cNvPr>
          <p:cNvGraphicFramePr/>
          <p:nvPr>
            <p:extLst>
              <p:ext uri="{D42A27DB-BD31-4B8C-83A1-F6EECF244321}">
                <p14:modId xmlns:p14="http://schemas.microsoft.com/office/powerpoint/2010/main" val="4036401285"/>
              </p:ext>
            </p:extLst>
          </p:nvPr>
        </p:nvGraphicFramePr>
        <p:xfrm>
          <a:off x="3122536" y="1030514"/>
          <a:ext cx="5946928" cy="5334849"/>
        </p:xfrm>
        <a:graphic>
          <a:graphicData uri="http://schemas.openxmlformats.org/drawingml/2006/chart">
            <c:chart xmlns:c="http://schemas.openxmlformats.org/drawingml/2006/chart" xmlns:r="http://schemas.openxmlformats.org/officeDocument/2006/relationships" r:id="rId7"/>
          </a:graphicData>
        </a:graphic>
      </p:graphicFrame>
      <p:grpSp>
        <p:nvGrpSpPr>
          <p:cNvPr id="25" name="Group 24" title="Fund Category (Grouped)">
            <a:extLst>
              <a:ext uri="{FF2B5EF4-FFF2-40B4-BE49-F238E27FC236}">
                <a16:creationId xmlns:a16="http://schemas.microsoft.com/office/drawing/2014/main" id="{C08AEB7B-A2ED-4C07-8C5A-156DA6D715BE}"/>
              </a:ext>
            </a:extLst>
          </p:cNvPr>
          <p:cNvGrpSpPr/>
          <p:nvPr/>
        </p:nvGrpSpPr>
        <p:grpSpPr>
          <a:xfrm>
            <a:off x="8881417" y="1497049"/>
            <a:ext cx="2497783" cy="1962347"/>
            <a:chOff x="8881417" y="2258575"/>
            <a:chExt cx="2497783" cy="1962347"/>
          </a:xfrm>
        </p:grpSpPr>
        <p:pic>
          <p:nvPicPr>
            <p:cNvPr id="29" name="Graphic 28" descr="Icon Placeholder">
              <a:extLst>
                <a:ext uri="{FF2B5EF4-FFF2-40B4-BE49-F238E27FC236}">
                  <a16:creationId xmlns:a16="http://schemas.microsoft.com/office/drawing/2014/main" id="{E0E3C227-EFA0-47A9-BAEC-A3B06FCAFB00}"/>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881417" y="2258575"/>
              <a:ext cx="567771" cy="567771"/>
            </a:xfrm>
            <a:prstGeom prst="rect">
              <a:avLst/>
            </a:prstGeom>
          </p:spPr>
        </p:pic>
        <p:sp>
          <p:nvSpPr>
            <p:cNvPr id="27" name="Text Placeholder 80">
              <a:extLst>
                <a:ext uri="{FF2B5EF4-FFF2-40B4-BE49-F238E27FC236}">
                  <a16:creationId xmlns:a16="http://schemas.microsoft.com/office/drawing/2014/main" id="{E691EA48-9FD0-4A91-A269-A8156DBAA8A1}"/>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Fund Category</a:t>
              </a:r>
            </a:p>
          </p:txBody>
        </p:sp>
        <p:sp>
          <p:nvSpPr>
            <p:cNvPr id="26" name="Text Placeholder 80">
              <a:extLst>
                <a:ext uri="{FF2B5EF4-FFF2-40B4-BE49-F238E27FC236}">
                  <a16:creationId xmlns:a16="http://schemas.microsoft.com/office/drawing/2014/main" id="{CF9BA5D5-8439-442E-A476-F8D139086D8D}"/>
                </a:ext>
              </a:extLst>
            </p:cNvPr>
            <p:cNvSpPr txBox="1">
              <a:spLocks/>
            </p:cNvSpPr>
            <p:nvPr/>
          </p:nvSpPr>
          <p:spPr>
            <a:xfrm>
              <a:off x="8987806" y="3316332"/>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75000"/>
                      <a:lumOff val="25000"/>
                    </a:schemeClr>
                  </a:solidFill>
                </a:rPr>
                <a:t>Lorem ipsum dolor sit amet, consectetuer adipiscing elit</a:t>
              </a:r>
            </a:p>
          </p:txBody>
        </p:sp>
      </p:grpSp>
      <p:grpSp>
        <p:nvGrpSpPr>
          <p:cNvPr id="5" name="Group 4" title="Fund Category (Grouped)">
            <a:extLst>
              <a:ext uri="{FF2B5EF4-FFF2-40B4-BE49-F238E27FC236}">
                <a16:creationId xmlns:a16="http://schemas.microsoft.com/office/drawing/2014/main" id="{9D2FFF25-64F0-47A5-BE16-964530465F5E}"/>
              </a:ext>
            </a:extLst>
          </p:cNvPr>
          <p:cNvGrpSpPr/>
          <p:nvPr/>
        </p:nvGrpSpPr>
        <p:grpSpPr>
          <a:xfrm>
            <a:off x="8881417" y="3927174"/>
            <a:ext cx="2497783" cy="1962347"/>
            <a:chOff x="8881417" y="2258575"/>
            <a:chExt cx="2497783" cy="1962347"/>
          </a:xfrm>
        </p:grpSpPr>
        <p:pic>
          <p:nvPicPr>
            <p:cNvPr id="9" name="Graphic 8" descr="Bullseye" title="Placeholder Icon">
              <a:extLst>
                <a:ext uri="{FF2B5EF4-FFF2-40B4-BE49-F238E27FC236}">
                  <a16:creationId xmlns:a16="http://schemas.microsoft.com/office/drawing/2014/main" id="{CE6069C6-95DD-4ED1-982A-DC78C0F4C81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81417" y="2258575"/>
              <a:ext cx="567771" cy="567771"/>
            </a:xfrm>
            <a:prstGeom prst="rect">
              <a:avLst/>
            </a:prstGeom>
          </p:spPr>
        </p:pic>
        <p:sp>
          <p:nvSpPr>
            <p:cNvPr id="7" name="Text Placeholder 80">
              <a:extLst>
                <a:ext uri="{FF2B5EF4-FFF2-40B4-BE49-F238E27FC236}">
                  <a16:creationId xmlns:a16="http://schemas.microsoft.com/office/drawing/2014/main" id="{2ABA949D-514D-46F1-9EA0-0044B954A1B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Fund Category</a:t>
              </a:r>
            </a:p>
          </p:txBody>
        </p:sp>
        <p:sp>
          <p:nvSpPr>
            <p:cNvPr id="6" name="Text Placeholder 80">
              <a:extLst>
                <a:ext uri="{FF2B5EF4-FFF2-40B4-BE49-F238E27FC236}">
                  <a16:creationId xmlns:a16="http://schemas.microsoft.com/office/drawing/2014/main" id="{A0FE60BC-B552-4E0C-A2F3-D99FDA7DA656}"/>
                </a:ext>
              </a:extLst>
            </p:cNvPr>
            <p:cNvSpPr txBox="1">
              <a:spLocks/>
            </p:cNvSpPr>
            <p:nvPr/>
          </p:nvSpPr>
          <p:spPr>
            <a:xfrm>
              <a:off x="8987806" y="3316332"/>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75000"/>
                      <a:lumOff val="25000"/>
                    </a:schemeClr>
                  </a:solidFill>
                </a:rPr>
                <a:t>Lorem ipsum dolor sit amet, consectetuer adipiscing elit</a:t>
              </a:r>
            </a:p>
          </p:txBody>
        </p:sp>
      </p:grpSp>
      <p:sp>
        <p:nvSpPr>
          <p:cNvPr id="3" name="Slide Number Placeholder 2">
            <a:extLst>
              <a:ext uri="{FF2B5EF4-FFF2-40B4-BE49-F238E27FC236}">
                <a16:creationId xmlns:a16="http://schemas.microsoft.com/office/drawing/2014/main" id="{5108DE63-22D3-42B8-803D-E9D8BE04D5B8}"/>
              </a:ext>
            </a:extLst>
          </p:cNvPr>
          <p:cNvSpPr>
            <a:spLocks noGrp="1"/>
          </p:cNvSpPr>
          <p:nvPr>
            <p:ph type="sldNum" sz="quarter" idx="11"/>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131380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A10-2775-487B-B727-772179D8F766}"/>
              </a:ext>
            </a:extLst>
          </p:cNvPr>
          <p:cNvSpPr>
            <a:spLocks noGrp="1"/>
          </p:cNvSpPr>
          <p:nvPr>
            <p:ph type="title"/>
          </p:nvPr>
        </p:nvSpPr>
        <p:spPr/>
        <p:txBody>
          <a:bodyPr/>
          <a:lstStyle/>
          <a:p>
            <a:r>
              <a:rPr lang="en-US" dirty="0"/>
              <a:t>Cash Flow and Profit/Loss Statement</a:t>
            </a:r>
          </a:p>
        </p:txBody>
      </p:sp>
      <p:graphicFrame>
        <p:nvGraphicFramePr>
          <p:cNvPr id="4" name="Table 3">
            <a:extLst>
              <a:ext uri="{FF2B5EF4-FFF2-40B4-BE49-F238E27FC236}">
                <a16:creationId xmlns:a16="http://schemas.microsoft.com/office/drawing/2014/main" id="{D5CEDA25-1E94-4CF9-B6CD-A1094EDD7B2C}"/>
              </a:ext>
            </a:extLst>
          </p:cNvPr>
          <p:cNvGraphicFramePr>
            <a:graphicFrameLocks noGrp="1"/>
          </p:cNvGraphicFramePr>
          <p:nvPr>
            <p:extLst>
              <p:ext uri="{D42A27DB-BD31-4B8C-83A1-F6EECF244321}">
                <p14:modId xmlns:p14="http://schemas.microsoft.com/office/powerpoint/2010/main" val="2472446186"/>
              </p:ext>
            </p:extLst>
          </p:nvPr>
        </p:nvGraphicFramePr>
        <p:xfrm>
          <a:off x="431800" y="1124680"/>
          <a:ext cx="11340000" cy="4666196"/>
        </p:xfrm>
        <a:graphic>
          <a:graphicData uri="http://schemas.openxmlformats.org/drawingml/2006/table">
            <a:tbl>
              <a:tblPr firstRow="1" firstCol="1">
                <a:tableStyleId>{5C22544A-7EE6-4342-B048-85BDC9FD1C3A}</a:tableStyleId>
              </a:tblPr>
              <a:tblGrid>
                <a:gridCol w="2268000">
                  <a:extLst>
                    <a:ext uri="{9D8B030D-6E8A-4147-A177-3AD203B41FA5}">
                      <a16:colId xmlns:a16="http://schemas.microsoft.com/office/drawing/2014/main" val="1173992025"/>
                    </a:ext>
                  </a:extLst>
                </a:gridCol>
                <a:gridCol w="2839914">
                  <a:extLst>
                    <a:ext uri="{9D8B030D-6E8A-4147-A177-3AD203B41FA5}">
                      <a16:colId xmlns:a16="http://schemas.microsoft.com/office/drawing/2014/main" val="115202853"/>
                    </a:ext>
                  </a:extLst>
                </a:gridCol>
                <a:gridCol w="2839914">
                  <a:extLst>
                    <a:ext uri="{9D8B030D-6E8A-4147-A177-3AD203B41FA5}">
                      <a16:colId xmlns:a16="http://schemas.microsoft.com/office/drawing/2014/main" val="1010693434"/>
                    </a:ext>
                  </a:extLst>
                </a:gridCol>
                <a:gridCol w="2839914">
                  <a:extLst>
                    <a:ext uri="{9D8B030D-6E8A-4147-A177-3AD203B41FA5}">
                      <a16:colId xmlns:a16="http://schemas.microsoft.com/office/drawing/2014/main" val="3778082769"/>
                    </a:ext>
                  </a:extLst>
                </a:gridCol>
                <a:gridCol w="552258">
                  <a:extLst>
                    <a:ext uri="{9D8B030D-6E8A-4147-A177-3AD203B41FA5}">
                      <a16:colId xmlns:a16="http://schemas.microsoft.com/office/drawing/2014/main" val="1944590475"/>
                    </a:ext>
                  </a:extLst>
                </a:gridCol>
              </a:tblGrid>
              <a:tr h="293897">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1" i="0" u="none" strike="noStrike" dirty="0">
                          <a:solidFill>
                            <a:schemeClr val="tx1">
                              <a:lumMod val="75000"/>
                              <a:lumOff val="25000"/>
                            </a:schemeClr>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3</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223600"/>
                  </a:ext>
                </a:extLst>
              </a:tr>
              <a:tr h="305012">
                <a:tc>
                  <a:txBody>
                    <a:bodyPr/>
                    <a:lstStyle/>
                    <a:p>
                      <a:pPr algn="l" fontAlgn="b"/>
                      <a:r>
                        <a:rPr lang="en-US" sz="1400" b="0" i="0" u="none" strike="noStrike" dirty="0">
                          <a:solidFill>
                            <a:schemeClr val="tx1">
                              <a:lumMod val="75000"/>
                              <a:lumOff val="25000"/>
                            </a:schemeClr>
                          </a:solidFill>
                          <a:effectLst/>
                          <a:latin typeface="+mn-lt"/>
                        </a:rPr>
                        <a:t>Detailers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305012">
                <a:tc>
                  <a:txBody>
                    <a:bodyPr/>
                    <a:lstStyle/>
                    <a:p>
                      <a:pPr algn="l" fontAlgn="b"/>
                      <a:r>
                        <a:rPr lang="en-US" sz="1400" b="0" i="0" u="none" strike="noStrike" dirty="0">
                          <a:solidFill>
                            <a:schemeClr val="tx1">
                              <a:lumMod val="75000"/>
                              <a:lumOff val="25000"/>
                            </a:schemeClr>
                          </a:solidFill>
                          <a:effectLst/>
                          <a:latin typeface="+mn-lt"/>
                        </a:rPr>
                        <a:t>Users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305012">
                <a:tc>
                  <a:txBody>
                    <a:bodyPr/>
                    <a:lstStyle/>
                    <a:p>
                      <a:pPr algn="l" fontAlgn="b"/>
                      <a:r>
                        <a:rPr lang="en-US" sz="1400" b="0" i="0" u="none" strike="noStrike" dirty="0">
                          <a:solidFill>
                            <a:schemeClr val="tx1">
                              <a:lumMod val="75000"/>
                              <a:lumOff val="25000"/>
                            </a:schemeClr>
                          </a:solidFill>
                          <a:effectLst/>
                          <a:latin typeface="+mn-lt"/>
                        </a:rPr>
                        <a:t>Sales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305012">
                <a:tc>
                  <a:txBody>
                    <a:bodyPr/>
                    <a:lstStyle/>
                    <a:p>
                      <a:pPr algn="l" fontAlgn="b"/>
                      <a:r>
                        <a:rPr lang="en-US" sz="1400" b="0" i="0" u="none" strike="noStrike" dirty="0">
                          <a:solidFill>
                            <a:schemeClr val="tx1">
                              <a:lumMod val="75000"/>
                              <a:lumOff val="25000"/>
                            </a:schemeClr>
                          </a:solidFill>
                          <a:effectLst/>
                          <a:latin typeface="+mn-lt"/>
                        </a:rPr>
                        <a:t>Average Price per Sale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75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80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305012">
                <a:tc>
                  <a:txBody>
                    <a:bodyPr/>
                    <a:lstStyle/>
                    <a:p>
                      <a:pPr algn="l" fontAlgn="b"/>
                      <a:r>
                        <a:rPr lang="en-US" sz="1400" b="0" i="0" u="none" strike="noStrike" dirty="0">
                          <a:solidFill>
                            <a:schemeClr val="tx1">
                              <a:lumMod val="75000"/>
                              <a:lumOff val="25000"/>
                            </a:schemeClr>
                          </a:solidFill>
                          <a:effectLst/>
                          <a:latin typeface="+mn-lt"/>
                        </a:rPr>
                        <a:t>Revenue @ 15%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Cost of Revenue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520710"/>
                  </a:ext>
                </a:extLst>
              </a:tr>
              <a:tr h="305012">
                <a:tc>
                  <a:txBody>
                    <a:bodyPr/>
                    <a:lstStyle/>
                    <a:p>
                      <a:pPr algn="l" fontAlgn="b"/>
                      <a:r>
                        <a:rPr lang="en-US" sz="1400" b="1" i="0" u="none" strike="noStrike" dirty="0">
                          <a:solidFill>
                            <a:schemeClr val="tx1">
                              <a:lumMod val="75000"/>
                              <a:lumOff val="25000"/>
                            </a:schemeClr>
                          </a:solidFill>
                          <a:effectLst/>
                          <a:latin typeface="+mn-lt"/>
                        </a:rPr>
                        <a:t>Gross Profit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742177"/>
                  </a:ext>
                </a:extLst>
              </a:tr>
              <a:tr h="305012">
                <a:tc>
                  <a:txBody>
                    <a:bodyPr/>
                    <a:lstStyle/>
                    <a:p>
                      <a:pPr algn="l" fontAlgn="b"/>
                      <a:r>
                        <a:rPr lang="en-US" sz="1400" b="0" i="0" u="none" strike="noStrike" dirty="0">
                          <a:solidFill>
                            <a:schemeClr val="tx1">
                              <a:lumMod val="75000"/>
                              <a:lumOff val="25000"/>
                            </a:schemeClr>
                          </a:solidFill>
                          <a:effectLst/>
                          <a:latin typeface="+mn-lt"/>
                        </a:rPr>
                        <a:t>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6649893"/>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Sales &amp; Marketing</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38,400,000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151,200,000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70%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679637"/>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Customer Service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1,687,500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7003364"/>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Product Development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10,800,000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5552400"/>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Research</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281,250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4,320,000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338634"/>
                  </a:ext>
                </a:extLst>
              </a:tr>
              <a:tr h="305012">
                <a:tc>
                  <a:txBody>
                    <a:bodyPr/>
                    <a:lstStyle/>
                    <a:p>
                      <a:pPr algn="l" fontAlgn="b"/>
                      <a:r>
                        <a:rPr lang="en-US" sz="1400" b="1" i="0" u="none" strike="noStrike" dirty="0">
                          <a:solidFill>
                            <a:schemeClr val="tx1">
                              <a:lumMod val="75000"/>
                              <a:lumOff val="25000"/>
                            </a:schemeClr>
                          </a:solidFill>
                          <a:effectLst/>
                          <a:latin typeface="+mn-lt"/>
                        </a:rPr>
                        <a:t>Total 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7 593,750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52,800,000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187,920,000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785602"/>
                  </a:ext>
                </a:extLst>
              </a:tr>
              <a:tr h="382065">
                <a:tc>
                  <a:txBody>
                    <a:bodyPr/>
                    <a:lstStyle/>
                    <a:p>
                      <a:pPr algn="l" fontAlgn="b"/>
                      <a:r>
                        <a:rPr lang="en-US" sz="1400" b="0" i="0" u="none" strike="noStrike" dirty="0">
                          <a:solidFill>
                            <a:schemeClr val="tx1">
                              <a:lumMod val="75000"/>
                              <a:lumOff val="25000"/>
                            </a:schemeClr>
                          </a:solidFill>
                          <a:effectLst/>
                          <a:latin typeface="+mn-lt"/>
                        </a:rPr>
                        <a:t>EBIT</a:t>
                      </a:r>
                    </a:p>
                  </a:txBody>
                  <a:tcPr anchor="b">
                    <a:lnL w="3175" cap="flat" cmpd="sng" algn="ctr">
                      <a:solidFill>
                        <a:schemeClr val="bg1">
                          <a:lumMod val="8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-1,968,750</a:t>
                      </a:r>
                    </a:p>
                  </a:txBody>
                  <a:tcPr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-4,800,000</a:t>
                      </a:r>
                    </a:p>
                  </a:txBody>
                  <a:tcPr anchor="b">
                    <a:lnL w="12700" cap="flat" cmpd="sng" algn="ctr">
                      <a:solidFill>
                        <a:srgbClr val="FF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28,080,000</a:t>
                      </a:r>
                    </a:p>
                  </a:txBody>
                  <a:tcPr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13%</a:t>
                      </a:r>
                    </a:p>
                  </a:txBody>
                  <a:tcPr anchor="b">
                    <a:lnL w="12700" cap="flat" cmpd="sng" algn="ctr">
                      <a:solidFill>
                        <a:schemeClr val="accent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959351"/>
                  </a:ext>
                </a:extLst>
              </a:tr>
            </a:tbl>
          </a:graphicData>
        </a:graphic>
      </p:graphicFrame>
      <p:sp>
        <p:nvSpPr>
          <p:cNvPr id="3" name="Slide Number Placeholder 2">
            <a:extLst>
              <a:ext uri="{FF2B5EF4-FFF2-40B4-BE49-F238E27FC236}">
                <a16:creationId xmlns:a16="http://schemas.microsoft.com/office/drawing/2014/main" id="{2CA3C8A8-A96E-4C3C-B900-3F4964389BD0}"/>
              </a:ext>
            </a:extLst>
          </p:cNvPr>
          <p:cNvSpPr>
            <a:spLocks noGrp="1"/>
          </p:cNvSpPr>
          <p:nvPr>
            <p:ph type="sldNum" sz="quarter" idx="11"/>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102209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A10-2775-487B-B727-772179D8F766}"/>
              </a:ext>
            </a:extLst>
          </p:cNvPr>
          <p:cNvSpPr>
            <a:spLocks noGrp="1"/>
          </p:cNvSpPr>
          <p:nvPr>
            <p:ph type="title"/>
          </p:nvPr>
        </p:nvSpPr>
        <p:spPr/>
        <p:txBody>
          <a:bodyPr/>
          <a:lstStyle/>
          <a:p>
            <a:r>
              <a:rPr lang="en-US" dirty="0"/>
              <a:t>Cash Flow and Profit/Loss Statement Pt.2</a:t>
            </a:r>
          </a:p>
        </p:txBody>
      </p:sp>
      <p:graphicFrame>
        <p:nvGraphicFramePr>
          <p:cNvPr id="4" name="Table 3">
            <a:extLst>
              <a:ext uri="{FF2B5EF4-FFF2-40B4-BE49-F238E27FC236}">
                <a16:creationId xmlns:a16="http://schemas.microsoft.com/office/drawing/2014/main" id="{D5CEDA25-1E94-4CF9-B6CD-A1094EDD7B2C}"/>
              </a:ext>
            </a:extLst>
          </p:cNvPr>
          <p:cNvGraphicFramePr>
            <a:graphicFrameLocks noGrp="1"/>
          </p:cNvGraphicFramePr>
          <p:nvPr/>
        </p:nvGraphicFramePr>
        <p:xfrm>
          <a:off x="431800" y="1124680"/>
          <a:ext cx="11340000" cy="4666196"/>
        </p:xfrm>
        <a:graphic>
          <a:graphicData uri="http://schemas.openxmlformats.org/drawingml/2006/table">
            <a:tbl>
              <a:tblPr firstRow="1" firstCol="1">
                <a:tableStyleId>{5C22544A-7EE6-4342-B048-85BDC9FD1C3A}</a:tableStyleId>
              </a:tblPr>
              <a:tblGrid>
                <a:gridCol w="2268000">
                  <a:extLst>
                    <a:ext uri="{9D8B030D-6E8A-4147-A177-3AD203B41FA5}">
                      <a16:colId xmlns:a16="http://schemas.microsoft.com/office/drawing/2014/main" val="1173992025"/>
                    </a:ext>
                  </a:extLst>
                </a:gridCol>
                <a:gridCol w="2839914">
                  <a:extLst>
                    <a:ext uri="{9D8B030D-6E8A-4147-A177-3AD203B41FA5}">
                      <a16:colId xmlns:a16="http://schemas.microsoft.com/office/drawing/2014/main" val="115202853"/>
                    </a:ext>
                  </a:extLst>
                </a:gridCol>
                <a:gridCol w="2839914">
                  <a:extLst>
                    <a:ext uri="{9D8B030D-6E8A-4147-A177-3AD203B41FA5}">
                      <a16:colId xmlns:a16="http://schemas.microsoft.com/office/drawing/2014/main" val="1010693434"/>
                    </a:ext>
                  </a:extLst>
                </a:gridCol>
                <a:gridCol w="2839914">
                  <a:extLst>
                    <a:ext uri="{9D8B030D-6E8A-4147-A177-3AD203B41FA5}">
                      <a16:colId xmlns:a16="http://schemas.microsoft.com/office/drawing/2014/main" val="3778082769"/>
                    </a:ext>
                  </a:extLst>
                </a:gridCol>
                <a:gridCol w="552258">
                  <a:extLst>
                    <a:ext uri="{9D8B030D-6E8A-4147-A177-3AD203B41FA5}">
                      <a16:colId xmlns:a16="http://schemas.microsoft.com/office/drawing/2014/main" val="1944590475"/>
                    </a:ext>
                  </a:extLst>
                </a:gridCol>
              </a:tblGrid>
              <a:tr h="293897">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1" i="0" u="none" strike="noStrike" dirty="0">
                          <a:solidFill>
                            <a:schemeClr val="tx1">
                              <a:lumMod val="75000"/>
                              <a:lumOff val="25000"/>
                            </a:schemeClr>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3</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223600"/>
                  </a:ext>
                </a:extLst>
              </a:tr>
              <a:tr h="305012">
                <a:tc>
                  <a:txBody>
                    <a:bodyPr/>
                    <a:lstStyle/>
                    <a:p>
                      <a:pPr algn="l" fontAlgn="b"/>
                      <a:r>
                        <a:rPr lang="en-US" sz="1400" b="0" i="0" u="none" strike="noStrike" dirty="0">
                          <a:solidFill>
                            <a:schemeClr val="tx1">
                              <a:lumMod val="75000"/>
                              <a:lumOff val="25000"/>
                            </a:schemeClr>
                          </a:solidFill>
                          <a:effectLst/>
                          <a:latin typeface="+mn-lt"/>
                        </a:rPr>
                        <a:t>Detailers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305012">
                <a:tc>
                  <a:txBody>
                    <a:bodyPr/>
                    <a:lstStyle/>
                    <a:p>
                      <a:pPr algn="l" fontAlgn="b"/>
                      <a:r>
                        <a:rPr lang="en-US" sz="1400" b="0" i="0" u="none" strike="noStrike" dirty="0">
                          <a:solidFill>
                            <a:schemeClr val="tx1">
                              <a:lumMod val="75000"/>
                              <a:lumOff val="25000"/>
                            </a:schemeClr>
                          </a:solidFill>
                          <a:effectLst/>
                          <a:latin typeface="+mn-lt"/>
                        </a:rPr>
                        <a:t>Users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305012">
                <a:tc>
                  <a:txBody>
                    <a:bodyPr/>
                    <a:lstStyle/>
                    <a:p>
                      <a:pPr algn="l" fontAlgn="b"/>
                      <a:r>
                        <a:rPr lang="en-US" sz="1400" b="0" i="0" u="none" strike="noStrike" dirty="0">
                          <a:solidFill>
                            <a:schemeClr val="tx1">
                              <a:lumMod val="75000"/>
                              <a:lumOff val="25000"/>
                            </a:schemeClr>
                          </a:solidFill>
                          <a:effectLst/>
                          <a:latin typeface="+mn-lt"/>
                        </a:rPr>
                        <a:t>Sales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305012">
                <a:tc>
                  <a:txBody>
                    <a:bodyPr/>
                    <a:lstStyle/>
                    <a:p>
                      <a:pPr algn="l" fontAlgn="b"/>
                      <a:r>
                        <a:rPr lang="en-US" sz="1400" b="0" i="0" u="none" strike="noStrike" dirty="0">
                          <a:solidFill>
                            <a:schemeClr val="tx1">
                              <a:lumMod val="75000"/>
                              <a:lumOff val="25000"/>
                            </a:schemeClr>
                          </a:solidFill>
                          <a:effectLst/>
                          <a:latin typeface="+mn-lt"/>
                        </a:rPr>
                        <a:t>Average Price per Sale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75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80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305012">
                <a:tc>
                  <a:txBody>
                    <a:bodyPr/>
                    <a:lstStyle/>
                    <a:p>
                      <a:pPr algn="l" fontAlgn="b"/>
                      <a:r>
                        <a:rPr lang="en-US" sz="1400" b="0" i="0" u="none" strike="noStrike" dirty="0">
                          <a:solidFill>
                            <a:schemeClr val="tx1">
                              <a:lumMod val="75000"/>
                              <a:lumOff val="25000"/>
                            </a:schemeClr>
                          </a:solidFill>
                          <a:effectLst/>
                          <a:latin typeface="+mn-lt"/>
                        </a:rPr>
                        <a:t>Revenue @ 15%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Cost of Revenue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520710"/>
                  </a:ext>
                </a:extLst>
              </a:tr>
              <a:tr h="305012">
                <a:tc>
                  <a:txBody>
                    <a:bodyPr/>
                    <a:lstStyle/>
                    <a:p>
                      <a:pPr algn="l" fontAlgn="b"/>
                      <a:r>
                        <a:rPr lang="en-US" sz="1400" b="1" i="0" u="none" strike="noStrike" dirty="0">
                          <a:solidFill>
                            <a:schemeClr val="tx1">
                              <a:lumMod val="75000"/>
                              <a:lumOff val="25000"/>
                            </a:schemeClr>
                          </a:solidFill>
                          <a:effectLst/>
                          <a:latin typeface="+mn-lt"/>
                        </a:rPr>
                        <a:t>Gross Profit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742177"/>
                  </a:ext>
                </a:extLst>
              </a:tr>
              <a:tr h="305012">
                <a:tc>
                  <a:txBody>
                    <a:bodyPr/>
                    <a:lstStyle/>
                    <a:p>
                      <a:pPr algn="l" fontAlgn="b"/>
                      <a:r>
                        <a:rPr lang="en-US" sz="1400" b="0" i="0" u="none" strike="noStrike" dirty="0">
                          <a:solidFill>
                            <a:schemeClr val="tx1">
                              <a:lumMod val="75000"/>
                              <a:lumOff val="25000"/>
                            </a:schemeClr>
                          </a:solidFill>
                          <a:effectLst/>
                          <a:latin typeface="+mn-lt"/>
                        </a:rPr>
                        <a:t>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6649893"/>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Sales &amp; Marketing</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38,400,000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151,200,000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70%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679637"/>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Customer Service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1,687,500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7003364"/>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Product Development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10,800,000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5552400"/>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Research</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281,250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4,320,000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338634"/>
                  </a:ext>
                </a:extLst>
              </a:tr>
              <a:tr h="305012">
                <a:tc>
                  <a:txBody>
                    <a:bodyPr/>
                    <a:lstStyle/>
                    <a:p>
                      <a:pPr algn="l" fontAlgn="b"/>
                      <a:r>
                        <a:rPr lang="en-US" sz="1400" b="1" i="0" u="none" strike="noStrike" dirty="0">
                          <a:solidFill>
                            <a:schemeClr val="tx1">
                              <a:lumMod val="75000"/>
                              <a:lumOff val="25000"/>
                            </a:schemeClr>
                          </a:solidFill>
                          <a:effectLst/>
                          <a:latin typeface="+mn-lt"/>
                        </a:rPr>
                        <a:t>Total 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7 593,750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52,800,000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187,920,000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785602"/>
                  </a:ext>
                </a:extLst>
              </a:tr>
              <a:tr h="382065">
                <a:tc>
                  <a:txBody>
                    <a:bodyPr/>
                    <a:lstStyle/>
                    <a:p>
                      <a:pPr algn="l" fontAlgn="b"/>
                      <a:r>
                        <a:rPr lang="en-US" sz="1400" b="0" i="0" u="none" strike="noStrike" dirty="0">
                          <a:solidFill>
                            <a:schemeClr val="tx1">
                              <a:lumMod val="75000"/>
                              <a:lumOff val="25000"/>
                            </a:schemeClr>
                          </a:solidFill>
                          <a:effectLst/>
                          <a:latin typeface="+mn-lt"/>
                        </a:rPr>
                        <a:t>EBIT</a:t>
                      </a:r>
                    </a:p>
                  </a:txBody>
                  <a:tcPr anchor="b">
                    <a:lnL w="3175" cap="flat" cmpd="sng" algn="ctr">
                      <a:solidFill>
                        <a:schemeClr val="bg1">
                          <a:lumMod val="8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-1,968,750</a:t>
                      </a:r>
                    </a:p>
                  </a:txBody>
                  <a:tcPr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-4,800,000</a:t>
                      </a:r>
                    </a:p>
                  </a:txBody>
                  <a:tcPr anchor="b">
                    <a:lnL w="12700" cap="flat" cmpd="sng" algn="ctr">
                      <a:solidFill>
                        <a:srgbClr val="FF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28,080,000</a:t>
                      </a:r>
                    </a:p>
                  </a:txBody>
                  <a:tcPr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13%</a:t>
                      </a:r>
                    </a:p>
                  </a:txBody>
                  <a:tcPr anchor="b">
                    <a:lnL w="12700" cap="flat" cmpd="sng" algn="ctr">
                      <a:solidFill>
                        <a:schemeClr val="accent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959351"/>
                  </a:ext>
                </a:extLst>
              </a:tr>
            </a:tbl>
          </a:graphicData>
        </a:graphic>
      </p:graphicFrame>
      <p:sp>
        <p:nvSpPr>
          <p:cNvPr id="3" name="Slide Number Placeholder 2">
            <a:extLst>
              <a:ext uri="{FF2B5EF4-FFF2-40B4-BE49-F238E27FC236}">
                <a16:creationId xmlns:a16="http://schemas.microsoft.com/office/drawing/2014/main" id="{2CA3C8A8-A96E-4C3C-B900-3F4964389BD0}"/>
              </a:ext>
            </a:extLst>
          </p:cNvPr>
          <p:cNvSpPr>
            <a:spLocks noGrp="1"/>
          </p:cNvSpPr>
          <p:nvPr>
            <p:ph type="sldNum" sz="quarter" idx="11"/>
          </p:nvPr>
        </p:nvSpPr>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387728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3"/>
          <a:srcRect/>
          <a:stretch/>
        </p:blipFill>
        <p:spPr>
          <a:xfrm>
            <a:off x="0" y="0"/>
            <a:ext cx="12192000" cy="6858000"/>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a:t>Thank You</a:t>
            </a:r>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ACCCCDAD-0E0B-437F-8CAA-0536470B2E2F}"/>
              </a:ext>
            </a:extLst>
          </p:cNvPr>
          <p:cNvSpPr>
            <a:spLocks noGrp="1"/>
          </p:cNvSpPr>
          <p:nvPr>
            <p:ph type="subTitle" idx="1"/>
          </p:nvPr>
        </p:nvSpPr>
        <p:spPr/>
        <p:txBody>
          <a:bodyPr/>
          <a:lstStyle/>
          <a:p>
            <a:r>
              <a:rPr lang="en-US" sz="1800" dirty="0"/>
              <a:t>James Schuchardt</a:t>
            </a:r>
          </a:p>
          <a:p>
            <a:r>
              <a:rPr lang="en-US" sz="1800" dirty="0"/>
              <a:t>Carlton Wilcox</a:t>
            </a:r>
          </a:p>
          <a:p>
            <a:endParaRPr lang="en-US" dirty="0"/>
          </a:p>
        </p:txBody>
      </p:sp>
      <p:pic>
        <p:nvPicPr>
          <p:cNvPr id="13" name="Graphic 12" descr="Person icon">
            <a:extLst>
              <a:ext uri="{FF2B5EF4-FFF2-40B4-BE49-F238E27FC236}">
                <a16:creationId xmlns:a16="http://schemas.microsoft.com/office/drawing/2014/main" id="{708AF784-88DE-4E89-A28B-BECD54FC11C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78999" y="3882075"/>
            <a:ext cx="164463" cy="164463"/>
          </a:xfrm>
          <a:prstGeom prst="rect">
            <a:avLst/>
          </a:prstGeom>
        </p:spPr>
      </p:pic>
      <p:sp>
        <p:nvSpPr>
          <p:cNvPr id="10" name="Text Placeholder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477673"/>
            <a:ext cx="4508500" cy="277342"/>
          </a:xfrm>
        </p:spPr>
        <p:txBody>
          <a:bodyPr/>
          <a:lstStyle/>
          <a:p>
            <a:r>
              <a:rPr lang="en-US" dirty="0"/>
              <a:t>contactcenter@jarrowtech.com</a:t>
            </a:r>
          </a:p>
        </p:txBody>
      </p:sp>
      <p:pic>
        <p:nvPicPr>
          <p:cNvPr id="14" name="Graphic 13" descr="Email icon">
            <a:extLst>
              <a:ext uri="{FF2B5EF4-FFF2-40B4-BE49-F238E27FC236}">
                <a16:creationId xmlns:a16="http://schemas.microsoft.com/office/drawing/2014/main" id="{4F2D4997-93AD-4A62-8488-4572923DB81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78997" y="4554996"/>
            <a:ext cx="164463" cy="164463"/>
          </a:xfrm>
          <a:prstGeom prst="rect">
            <a:avLst/>
          </a:prstGeom>
        </p:spPr>
      </p:pic>
      <p:sp>
        <p:nvSpPr>
          <p:cNvPr id="26" name="Text Placeholder 25">
            <a:extLst>
              <a:ext uri="{FF2B5EF4-FFF2-40B4-BE49-F238E27FC236}">
                <a16:creationId xmlns:a16="http://schemas.microsoft.com/office/drawing/2014/main" id="{88557579-7DEF-FF4C-AD37-0E81A6BB3B75}"/>
              </a:ext>
            </a:extLst>
          </p:cNvPr>
          <p:cNvSpPr>
            <a:spLocks noGrp="1"/>
          </p:cNvSpPr>
          <p:nvPr>
            <p:ph type="body" sz="quarter" idx="16"/>
          </p:nvPr>
        </p:nvSpPr>
        <p:spPr/>
        <p:txBody>
          <a:bodyPr/>
          <a:lstStyle/>
          <a:p>
            <a:r>
              <a:rPr lang="en-US" dirty="0">
                <a:hlinkClick r:id="rId8"/>
              </a:rPr>
              <a:t>www.JarrowTech.com</a:t>
            </a:r>
            <a:r>
              <a:rPr lang="en-US" dirty="0"/>
              <a:t> </a:t>
            </a:r>
          </a:p>
        </p:txBody>
      </p:sp>
      <p:pic>
        <p:nvPicPr>
          <p:cNvPr id="30" name="Graphic 29" descr="World web icon">
            <a:extLst>
              <a:ext uri="{FF2B5EF4-FFF2-40B4-BE49-F238E27FC236}">
                <a16:creationId xmlns:a16="http://schemas.microsoft.com/office/drawing/2014/main" id="{07973E30-0C12-8442-90B5-47D1C45545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78999" y="4843614"/>
            <a:ext cx="170088" cy="170088"/>
          </a:xfrm>
          <a:prstGeom prst="rect">
            <a:avLst/>
          </a:prstGeom>
        </p:spPr>
      </p:pic>
      <p:pic>
        <p:nvPicPr>
          <p:cNvPr id="22" name="Graphic 21" descr="Person icon">
            <a:extLst>
              <a:ext uri="{FF2B5EF4-FFF2-40B4-BE49-F238E27FC236}">
                <a16:creationId xmlns:a16="http://schemas.microsoft.com/office/drawing/2014/main" id="{6A393178-1C15-4296-9520-0D64A0D4EE2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78998" y="4263873"/>
            <a:ext cx="164463" cy="164463"/>
          </a:xfrm>
          <a:prstGeom prst="rect">
            <a:avLst/>
          </a:prstGeom>
        </p:spPr>
      </p:pic>
      <p:pic>
        <p:nvPicPr>
          <p:cNvPr id="20" name="Picture 19" descr="A close up of a sign&#10;&#10;Description automatically generated">
            <a:extLst>
              <a:ext uri="{FF2B5EF4-FFF2-40B4-BE49-F238E27FC236}">
                <a16:creationId xmlns:a16="http://schemas.microsoft.com/office/drawing/2014/main" id="{867EF820-9750-4B02-94EA-D8A08F49BE96}"/>
              </a:ext>
            </a:extLst>
          </p:cNvPr>
          <p:cNvPicPr>
            <a:picLocks noChangeAspect="1"/>
          </p:cNvPicPr>
          <p:nvPr/>
        </p:nvPicPr>
        <p:blipFill>
          <a:blip r:embed="rId11"/>
          <a:stretch>
            <a:fillRect/>
          </a:stretch>
        </p:blipFill>
        <p:spPr>
          <a:xfrm>
            <a:off x="8291977" y="2463549"/>
            <a:ext cx="890552" cy="997346"/>
          </a:xfrm>
          <a:prstGeom prst="rect">
            <a:avLst/>
          </a:prstGeom>
        </p:spPr>
      </p:pic>
      <p:pic>
        <p:nvPicPr>
          <p:cNvPr id="34" name="Picture 33" descr="A close up of a clock&#10;&#10;Description automatically generated">
            <a:extLst>
              <a:ext uri="{FF2B5EF4-FFF2-40B4-BE49-F238E27FC236}">
                <a16:creationId xmlns:a16="http://schemas.microsoft.com/office/drawing/2014/main" id="{D1C5A982-0C46-44C2-B7F8-DF600A68F7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742" b="89861" l="2999" r="89961">
                        <a14:foregroundMark x1="8214" y1="44732" x2="8214" y2="44732"/>
                        <a14:backgroundMark x1="4302" y1="31809" x2="7692" y2="24453"/>
                        <a14:backgroundMark x1="5606" y1="26441" x2="18774" y2="16302"/>
                        <a14:backgroundMark x1="18774" y1="16302" x2="26336" y2="15905"/>
                        <a14:backgroundMark x1="26336" y1="15905" x2="33638" y2="18489"/>
                        <a14:backgroundMark x1="33638" y1="18489" x2="18253" y2="16899"/>
                        <a14:backgroundMark x1="18253" y1="16899" x2="11343" y2="20875"/>
                        <a14:backgroundMark x1="11343" y1="20875" x2="5997" y2="29423"/>
                        <a14:backgroundMark x1="5997" y1="29423" x2="2477" y2="39761"/>
                        <a14:backgroundMark x1="2477" y1="39761" x2="2347" y2="52286"/>
                        <a14:backgroundMark x1="2347" y1="52286" x2="4824" y2="63221"/>
                        <a14:backgroundMark x1="4824" y1="63221" x2="10039" y2="72366"/>
                        <a14:backgroundMark x1="10039" y1="72366" x2="16688" y2="77932"/>
                        <a14:backgroundMark x1="16688" y1="77932" x2="24250" y2="79920"/>
                        <a14:backgroundMark x1="24250" y1="79920" x2="32203" y2="77336"/>
                        <a14:backgroundMark x1="32203" y1="77336" x2="23729" y2="81511"/>
                        <a14:backgroundMark x1="23729" y1="81511" x2="14993" y2="79125"/>
                        <a14:backgroundMark x1="14993" y1="79125" x2="7692" y2="69384"/>
                        <a14:backgroundMark x1="7692" y1="69384" x2="3259" y2="56859"/>
                        <a14:backgroundMark x1="3259" y1="56859" x2="1956" y2="45527"/>
                        <a14:backgroundMark x1="1956" y1="45527" x2="5737" y2="35388"/>
                        <a14:backgroundMark x1="5737" y1="35388" x2="5476" y2="32207"/>
                      </a14:backgroundRemoval>
                    </a14:imgEffect>
                  </a14:imgLayer>
                </a14:imgProps>
              </a:ext>
            </a:extLst>
          </a:blip>
          <a:stretch>
            <a:fillRect/>
          </a:stretch>
        </p:blipFill>
        <p:spPr>
          <a:xfrm>
            <a:off x="172393" y="1557301"/>
            <a:ext cx="6487848" cy="4254742"/>
          </a:xfrm>
          <a:prstGeom prst="rect">
            <a:avLst/>
          </a:prstGeom>
        </p:spPr>
      </p:pic>
    </p:spTree>
    <p:extLst>
      <p:ext uri="{BB962C8B-B14F-4D97-AF65-F5344CB8AC3E}">
        <p14:creationId xmlns:p14="http://schemas.microsoft.com/office/powerpoint/2010/main" val="22014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3"/>
          <a:srcRect/>
          <a:stretch/>
        </p:blipFill>
        <p:spPr>
          <a:xfrm>
            <a:off x="0" y="0"/>
            <a:ext cx="12192000" cy="6858000"/>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err="1"/>
              <a:t>QnA</a:t>
            </a:r>
            <a:endParaRPr lang="en-US" dirty="0"/>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867EF820-9750-4B02-94EA-D8A08F49BE96}"/>
              </a:ext>
            </a:extLst>
          </p:cNvPr>
          <p:cNvPicPr>
            <a:picLocks noChangeAspect="1"/>
          </p:cNvPicPr>
          <p:nvPr/>
        </p:nvPicPr>
        <p:blipFill>
          <a:blip r:embed="rId4"/>
          <a:stretch>
            <a:fillRect/>
          </a:stretch>
        </p:blipFill>
        <p:spPr>
          <a:xfrm>
            <a:off x="8291977" y="2463549"/>
            <a:ext cx="890552" cy="997346"/>
          </a:xfrm>
          <a:prstGeom prst="rect">
            <a:avLst/>
          </a:prstGeom>
        </p:spPr>
      </p:pic>
      <p:pic>
        <p:nvPicPr>
          <p:cNvPr id="34" name="Picture 33" descr="A close up of a clock&#10;&#10;Description automatically generated">
            <a:extLst>
              <a:ext uri="{FF2B5EF4-FFF2-40B4-BE49-F238E27FC236}">
                <a16:creationId xmlns:a16="http://schemas.microsoft.com/office/drawing/2014/main" id="{D1C5A982-0C46-44C2-B7F8-DF600A68F7C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742" b="89861" l="2999" r="89961">
                        <a14:foregroundMark x1="8214" y1="44732" x2="8214" y2="44732"/>
                        <a14:backgroundMark x1="4302" y1="31809" x2="7692" y2="24453"/>
                        <a14:backgroundMark x1="5606" y1="26441" x2="18774" y2="16302"/>
                        <a14:backgroundMark x1="18774" y1="16302" x2="26336" y2="15905"/>
                        <a14:backgroundMark x1="26336" y1="15905" x2="33638" y2="18489"/>
                        <a14:backgroundMark x1="33638" y1="18489" x2="18253" y2="16899"/>
                        <a14:backgroundMark x1="18253" y1="16899" x2="11343" y2="20875"/>
                        <a14:backgroundMark x1="11343" y1="20875" x2="5997" y2="29423"/>
                        <a14:backgroundMark x1="5997" y1="29423" x2="2477" y2="39761"/>
                        <a14:backgroundMark x1="2477" y1="39761" x2="2347" y2="52286"/>
                        <a14:backgroundMark x1="2347" y1="52286" x2="4824" y2="63221"/>
                        <a14:backgroundMark x1="4824" y1="63221" x2="10039" y2="72366"/>
                        <a14:backgroundMark x1="10039" y1="72366" x2="16688" y2="77932"/>
                        <a14:backgroundMark x1="16688" y1="77932" x2="24250" y2="79920"/>
                        <a14:backgroundMark x1="24250" y1="79920" x2="32203" y2="77336"/>
                        <a14:backgroundMark x1="32203" y1="77336" x2="23729" y2="81511"/>
                        <a14:backgroundMark x1="23729" y1="81511" x2="14993" y2="79125"/>
                        <a14:backgroundMark x1="14993" y1="79125" x2="7692" y2="69384"/>
                        <a14:backgroundMark x1="7692" y1="69384" x2="3259" y2="56859"/>
                        <a14:backgroundMark x1="3259" y1="56859" x2="1956" y2="45527"/>
                        <a14:backgroundMark x1="1956" y1="45527" x2="5737" y2="35388"/>
                        <a14:backgroundMark x1="5737" y1="35388" x2="5476" y2="32207"/>
                      </a14:backgroundRemoval>
                    </a14:imgEffect>
                  </a14:imgLayer>
                </a14:imgProps>
              </a:ext>
            </a:extLst>
          </a:blip>
          <a:stretch>
            <a:fillRect/>
          </a:stretch>
        </p:blipFill>
        <p:spPr>
          <a:xfrm>
            <a:off x="765272" y="1395210"/>
            <a:ext cx="4973639" cy="3261721"/>
          </a:xfrm>
          <a:prstGeom prst="rect">
            <a:avLst/>
          </a:prstGeom>
        </p:spPr>
      </p:pic>
    </p:spTree>
    <p:extLst>
      <p:ext uri="{BB962C8B-B14F-4D97-AF65-F5344CB8AC3E}">
        <p14:creationId xmlns:p14="http://schemas.microsoft.com/office/powerpoint/2010/main" val="217998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9E2-7641-47E0-9B42-3D2EE106BC17}"/>
              </a:ext>
            </a:extLst>
          </p:cNvPr>
          <p:cNvSpPr>
            <a:spLocks noGrp="1"/>
          </p:cNvSpPr>
          <p:nvPr>
            <p:ph type="ctrTitle"/>
          </p:nvPr>
        </p:nvSpPr>
        <p:spPr>
          <a:xfrm>
            <a:off x="84000" y="86800"/>
            <a:ext cx="6012000" cy="1409700"/>
          </a:xfrm>
          <a:solidFill>
            <a:schemeClr val="tx1">
              <a:lumMod val="85000"/>
              <a:lumOff val="15000"/>
            </a:schemeClr>
          </a:solidFill>
        </p:spPr>
        <p:txBody>
          <a:bodyPr/>
          <a:lstStyle/>
          <a:p>
            <a:r>
              <a:rPr lang="en-US" dirty="0"/>
              <a:t>The Problem</a:t>
            </a:r>
          </a:p>
        </p:txBody>
      </p:sp>
      <p:sp>
        <p:nvSpPr>
          <p:cNvPr id="4" name="Slide Number Placeholder 3">
            <a:extLst>
              <a:ext uri="{FF2B5EF4-FFF2-40B4-BE49-F238E27FC236}">
                <a16:creationId xmlns:a16="http://schemas.microsoft.com/office/drawing/2014/main" id="{3FFF3D1A-C481-4153-AA31-E630553DAEEE}"/>
              </a:ext>
            </a:extLst>
          </p:cNvPr>
          <p:cNvSpPr>
            <a:spLocks noGrp="1"/>
          </p:cNvSpPr>
          <p:nvPr>
            <p:ph type="sldNum" sz="quarter" idx="14"/>
          </p:nvPr>
        </p:nvSpPr>
        <p:spPr/>
        <p:txBody>
          <a:bodyPr/>
          <a:lstStyle/>
          <a:p>
            <a:fld id="{19B51A1E-902D-48AF-9020-955120F399B6}" type="slidenum">
              <a:rPr lang="en-US" noProof="0" smtClean="0"/>
              <a:pPr/>
              <a:t>2</a:t>
            </a:fld>
            <a:endParaRPr lang="en-US" noProof="0" dirty="0"/>
          </a:p>
        </p:txBody>
      </p:sp>
      <p:sp>
        <p:nvSpPr>
          <p:cNvPr id="6" name="Content Placeholder 5">
            <a:extLst>
              <a:ext uri="{FF2B5EF4-FFF2-40B4-BE49-F238E27FC236}">
                <a16:creationId xmlns:a16="http://schemas.microsoft.com/office/drawing/2014/main" id="{81CF8A2B-767F-4F81-A930-4ACCFF6AD085}"/>
              </a:ext>
            </a:extLst>
          </p:cNvPr>
          <p:cNvSpPr>
            <a:spLocks noGrp="1"/>
          </p:cNvSpPr>
          <p:nvPr>
            <p:ph idx="15"/>
          </p:nvPr>
        </p:nvSpPr>
        <p:spPr>
          <a:xfrm>
            <a:off x="6404669" y="270810"/>
            <a:ext cx="5307700" cy="5647820"/>
          </a:xfrm>
        </p:spPr>
        <p:txBody>
          <a:bodyPr/>
          <a:lstStyle/>
          <a:p>
            <a:pPr marL="0" indent="0">
              <a:buNone/>
            </a:pPr>
            <a:endParaRPr lang="en-US" sz="2400" dirty="0"/>
          </a:p>
          <a:p>
            <a:endParaRPr lang="en-US" sz="2800" dirty="0"/>
          </a:p>
          <a:p>
            <a:r>
              <a:rPr lang="en-US" sz="2800" dirty="0"/>
              <a:t>2018 Farm Bill </a:t>
            </a:r>
          </a:p>
          <a:p>
            <a:r>
              <a:rPr lang="en-US" sz="2800" dirty="0"/>
              <a:t>Statewide Hemp Tracking</a:t>
            </a:r>
          </a:p>
          <a:p>
            <a:r>
              <a:rPr lang="en-US" sz="2800" dirty="0"/>
              <a:t>Interstate Hemp Tracking</a:t>
            </a:r>
          </a:p>
          <a:p>
            <a:r>
              <a:rPr lang="en-US" sz="2800" dirty="0"/>
              <a:t>Bill of Lading</a:t>
            </a:r>
          </a:p>
          <a:p>
            <a:r>
              <a:rPr lang="en-US" sz="2800" dirty="0"/>
              <a:t>Chain of Custody</a:t>
            </a:r>
          </a:p>
          <a:p>
            <a:r>
              <a:rPr lang="en-US" sz="2800" dirty="0"/>
              <a:t>Certificate of Analysis</a:t>
            </a:r>
            <a:endParaRPr lang="en-US" sz="2400" dirty="0"/>
          </a:p>
          <a:p>
            <a:endParaRPr lang="en-US" sz="2400" dirty="0"/>
          </a:p>
          <a:p>
            <a:endParaRPr lang="en-US" sz="2400" dirty="0"/>
          </a:p>
        </p:txBody>
      </p:sp>
      <p:grpSp>
        <p:nvGrpSpPr>
          <p:cNvPr id="22" name="Group 21">
            <a:extLst>
              <a:ext uri="{FF2B5EF4-FFF2-40B4-BE49-F238E27FC236}">
                <a16:creationId xmlns:a16="http://schemas.microsoft.com/office/drawing/2014/main" id="{C1F076AF-A6C0-464F-B23E-ACCF347FBA99}"/>
              </a:ext>
              <a:ext uri="{C183D7F6-B498-43B3-948B-1728B52AA6E4}">
                <adec:decorative xmlns:adec="http://schemas.microsoft.com/office/drawing/2017/decorative" val="1"/>
              </a:ext>
            </a:extLst>
          </p:cNvPr>
          <p:cNvGrpSpPr/>
          <p:nvPr/>
        </p:nvGrpSpPr>
        <p:grpSpPr>
          <a:xfrm>
            <a:off x="10179218" y="145526"/>
            <a:ext cx="1850209" cy="1915995"/>
            <a:chOff x="9862160" y="831132"/>
            <a:chExt cx="1850209" cy="1915995"/>
          </a:xfrm>
        </p:grpSpPr>
        <p:sp>
          <p:nvSpPr>
            <p:cNvPr id="23" name="Freeform: Shape 22" title="triangles">
              <a:extLst>
                <a:ext uri="{FF2B5EF4-FFF2-40B4-BE49-F238E27FC236}">
                  <a16:creationId xmlns:a16="http://schemas.microsoft.com/office/drawing/2014/main" id="{C893E21B-70D1-44C8-881E-81E285322544}"/>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8C4F47D9-3910-41B6-81D5-4252ED76192D}"/>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F2D81E65-85DB-46AC-97CF-D33A2EC0209A}"/>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16BE5D68-A41D-49FE-8BFA-8008FBEFCD90}"/>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6F00437F-2851-4244-808C-A566D220393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ECC542CE-8231-4DAE-BD49-5695215ACD3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EE366549-DF1B-48F3-B0A8-A3D7B088CDC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01C9BE71-48B7-418D-9ECE-5D517AA09BE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EC5316C3-46B3-4226-9F03-6E51B06B5FA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title="triangles">
              <a:extLst>
                <a:ext uri="{FF2B5EF4-FFF2-40B4-BE49-F238E27FC236}">
                  <a16:creationId xmlns:a16="http://schemas.microsoft.com/office/drawing/2014/main" id="{62657369-8FDE-4872-9FF7-B3E89366E139}"/>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title="triangles">
              <a:extLst>
                <a:ext uri="{FF2B5EF4-FFF2-40B4-BE49-F238E27FC236}">
                  <a16:creationId xmlns:a16="http://schemas.microsoft.com/office/drawing/2014/main" id="{B356E248-163C-4648-B1F5-15EE62CDA57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title="triangles">
              <a:extLst>
                <a:ext uri="{FF2B5EF4-FFF2-40B4-BE49-F238E27FC236}">
                  <a16:creationId xmlns:a16="http://schemas.microsoft.com/office/drawing/2014/main" id="{C39443C3-F520-47A0-9BDD-4D5BF1026672}"/>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99BE7B34-2261-4393-AFF7-2616E49F6211}"/>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FB816079-799B-44A1-BD16-9267A93A1D9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2" name="Picture 41" descr="A close up of a sign&#10;&#10;Description automatically generated">
            <a:extLst>
              <a:ext uri="{FF2B5EF4-FFF2-40B4-BE49-F238E27FC236}">
                <a16:creationId xmlns:a16="http://schemas.microsoft.com/office/drawing/2014/main" id="{8973A031-AA73-403D-8DD5-95597C1F3BD1}"/>
              </a:ext>
            </a:extLst>
          </p:cNvPr>
          <p:cNvPicPr>
            <a:picLocks noChangeAspect="1"/>
          </p:cNvPicPr>
          <p:nvPr/>
        </p:nvPicPr>
        <p:blipFill>
          <a:blip r:embed="rId2"/>
          <a:stretch>
            <a:fillRect/>
          </a:stretch>
        </p:blipFill>
        <p:spPr>
          <a:xfrm>
            <a:off x="84000" y="1471134"/>
            <a:ext cx="6012000" cy="4729203"/>
          </a:xfrm>
          <a:prstGeom prst="rect">
            <a:avLst/>
          </a:prstGeom>
        </p:spPr>
      </p:pic>
    </p:spTree>
    <p:extLst>
      <p:ext uri="{BB962C8B-B14F-4D97-AF65-F5344CB8AC3E}">
        <p14:creationId xmlns:p14="http://schemas.microsoft.com/office/powerpoint/2010/main" val="24858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2204-5863-42EC-A623-05AD04678966}"/>
              </a:ext>
            </a:extLst>
          </p:cNvPr>
          <p:cNvSpPr>
            <a:spLocks noGrp="1"/>
          </p:cNvSpPr>
          <p:nvPr>
            <p:ph type="ctrTitle"/>
          </p:nvPr>
        </p:nvSpPr>
        <p:spPr>
          <a:xfrm>
            <a:off x="84000" y="95192"/>
            <a:ext cx="6012000" cy="1409700"/>
          </a:xfrm>
          <a:solidFill>
            <a:schemeClr val="tx1">
              <a:lumMod val="85000"/>
              <a:lumOff val="15000"/>
            </a:schemeClr>
          </a:solidFill>
        </p:spPr>
        <p:txBody>
          <a:bodyPr/>
          <a:lstStyle/>
          <a:p>
            <a:r>
              <a:rPr lang="en-US" dirty="0"/>
              <a:t>The Problem</a:t>
            </a:r>
          </a:p>
        </p:txBody>
      </p:sp>
      <p:sp>
        <p:nvSpPr>
          <p:cNvPr id="4" name="Slide Number Placeholder 3">
            <a:extLst>
              <a:ext uri="{FF2B5EF4-FFF2-40B4-BE49-F238E27FC236}">
                <a16:creationId xmlns:a16="http://schemas.microsoft.com/office/drawing/2014/main" id="{79C3EC92-1AF9-4AE1-9CE3-CE3E7E28AE52}"/>
              </a:ext>
            </a:extLst>
          </p:cNvPr>
          <p:cNvSpPr>
            <a:spLocks noGrp="1"/>
          </p:cNvSpPr>
          <p:nvPr>
            <p:ph type="sldNum" sz="quarter" idx="14"/>
          </p:nvPr>
        </p:nvSpPr>
        <p:spPr/>
        <p:txBody>
          <a:bodyPr/>
          <a:lstStyle/>
          <a:p>
            <a:fld id="{19B51A1E-902D-48AF-9020-955120F399B6}" type="slidenum">
              <a:rPr lang="en-US" noProof="0" smtClean="0"/>
              <a:pPr/>
              <a:t>3</a:t>
            </a:fld>
            <a:endParaRPr lang="en-US" noProof="0" dirty="0"/>
          </a:p>
        </p:txBody>
      </p:sp>
      <p:sp>
        <p:nvSpPr>
          <p:cNvPr id="6" name="Content Placeholder 5">
            <a:extLst>
              <a:ext uri="{FF2B5EF4-FFF2-40B4-BE49-F238E27FC236}">
                <a16:creationId xmlns:a16="http://schemas.microsoft.com/office/drawing/2014/main" id="{AE51AA92-F702-4A62-843E-B3737FABCE1F}"/>
              </a:ext>
            </a:extLst>
          </p:cNvPr>
          <p:cNvSpPr>
            <a:spLocks noGrp="1"/>
          </p:cNvSpPr>
          <p:nvPr>
            <p:ph idx="15"/>
          </p:nvPr>
        </p:nvSpPr>
        <p:spPr>
          <a:xfrm>
            <a:off x="6404669" y="247600"/>
            <a:ext cx="5307700" cy="3925839"/>
          </a:xfrm>
        </p:spPr>
        <p:txBody>
          <a:bodyPr/>
          <a:lstStyle/>
          <a:p>
            <a:endParaRPr lang="en-US" sz="2400" dirty="0"/>
          </a:p>
          <a:p>
            <a:r>
              <a:rPr lang="en-US" sz="2400" dirty="0"/>
              <a:t>Trust Issues</a:t>
            </a:r>
          </a:p>
          <a:p>
            <a:r>
              <a:rPr lang="en-US" sz="2400" dirty="0"/>
              <a:t>Hemp shipments stuck at Wyoming borders</a:t>
            </a:r>
          </a:p>
          <a:p>
            <a:r>
              <a:rPr lang="en-US" sz="2400" dirty="0"/>
              <a:t>Arrests</a:t>
            </a:r>
          </a:p>
          <a:p>
            <a:r>
              <a:rPr lang="en-US" sz="2400" dirty="0"/>
              <a:t>Seized Property</a:t>
            </a:r>
          </a:p>
          <a:p>
            <a:endParaRPr lang="en-US" sz="2400" dirty="0"/>
          </a:p>
        </p:txBody>
      </p:sp>
      <p:pic>
        <p:nvPicPr>
          <p:cNvPr id="22" name="Picture 21">
            <a:extLst>
              <a:ext uri="{FF2B5EF4-FFF2-40B4-BE49-F238E27FC236}">
                <a16:creationId xmlns:a16="http://schemas.microsoft.com/office/drawing/2014/main" id="{F224E9EB-2065-4B65-B88F-593DF54FF232}"/>
              </a:ext>
            </a:extLst>
          </p:cNvPr>
          <p:cNvPicPr>
            <a:picLocks noChangeAspect="1"/>
          </p:cNvPicPr>
          <p:nvPr/>
        </p:nvPicPr>
        <p:blipFill>
          <a:blip r:embed="rId2"/>
          <a:stretch>
            <a:fillRect/>
          </a:stretch>
        </p:blipFill>
        <p:spPr>
          <a:xfrm>
            <a:off x="84000" y="1504105"/>
            <a:ext cx="6012730" cy="2669334"/>
          </a:xfrm>
          <a:prstGeom prst="rect">
            <a:avLst/>
          </a:prstGeom>
        </p:spPr>
      </p:pic>
      <p:sp>
        <p:nvSpPr>
          <p:cNvPr id="37" name="Freeform: Shape 36">
            <a:extLst>
              <a:ext uri="{FF2B5EF4-FFF2-40B4-BE49-F238E27FC236}">
                <a16:creationId xmlns:a16="http://schemas.microsoft.com/office/drawing/2014/main" id="{537FC821-54A1-48BD-8C5D-38FDD1627766}"/>
              </a:ext>
            </a:extLst>
          </p:cNvPr>
          <p:cNvSpPr/>
          <p:nvPr/>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ACC37413-3208-460D-AB59-AECF5309B1DC}"/>
              </a:ext>
            </a:extLst>
          </p:cNvPr>
          <p:cNvSpPr/>
          <p:nvPr/>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Freeform: Shape 38">
            <a:extLst>
              <a:ext uri="{FF2B5EF4-FFF2-40B4-BE49-F238E27FC236}">
                <a16:creationId xmlns:a16="http://schemas.microsoft.com/office/drawing/2014/main" id="{9D1DD10D-BA34-4630-858C-CBEDF6858D7A}"/>
              </a:ext>
            </a:extLst>
          </p:cNvPr>
          <p:cNvSpPr/>
          <p:nvPr/>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98EEF89A-9443-4704-B658-ED3CD256BE03}"/>
              </a:ext>
            </a:extLst>
          </p:cNvPr>
          <p:cNvSpPr/>
          <p:nvPr/>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7A2EC20B-DC92-4ECD-981D-5A774313331A}"/>
              </a:ext>
            </a:extLst>
          </p:cNvPr>
          <p:cNvSpPr/>
          <p:nvPr/>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Freeform: Shape 41">
            <a:extLst>
              <a:ext uri="{FF2B5EF4-FFF2-40B4-BE49-F238E27FC236}">
                <a16:creationId xmlns:a16="http://schemas.microsoft.com/office/drawing/2014/main" id="{9FC8ABCD-BAAF-497A-A354-8B002F85F024}"/>
              </a:ext>
            </a:extLst>
          </p:cNvPr>
          <p:cNvSpPr/>
          <p:nvPr/>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Freeform: Shape 42">
            <a:extLst>
              <a:ext uri="{FF2B5EF4-FFF2-40B4-BE49-F238E27FC236}">
                <a16:creationId xmlns:a16="http://schemas.microsoft.com/office/drawing/2014/main" id="{9346C8FE-8FF5-4AD1-ABCA-BAFE7D1350BB}"/>
              </a:ext>
            </a:extLst>
          </p:cNvPr>
          <p:cNvSpPr/>
          <p:nvPr/>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Freeform: Shape 43">
            <a:extLst>
              <a:ext uri="{FF2B5EF4-FFF2-40B4-BE49-F238E27FC236}">
                <a16:creationId xmlns:a16="http://schemas.microsoft.com/office/drawing/2014/main" id="{F78E73E8-1255-4A24-8822-214C53E1CE9E}"/>
              </a:ext>
            </a:extLst>
          </p:cNvPr>
          <p:cNvSpPr/>
          <p:nvPr/>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422C2971-C662-4C94-8E23-2ADE7D02EC6E}"/>
              </a:ext>
            </a:extLst>
          </p:cNvPr>
          <p:cNvSpPr/>
          <p:nvPr/>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Freeform: Shape 45">
            <a:extLst>
              <a:ext uri="{FF2B5EF4-FFF2-40B4-BE49-F238E27FC236}">
                <a16:creationId xmlns:a16="http://schemas.microsoft.com/office/drawing/2014/main" id="{4C3757B1-798E-4422-B1A5-D32191AF58FC}"/>
              </a:ext>
            </a:extLst>
          </p:cNvPr>
          <p:cNvSpPr/>
          <p:nvPr/>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C3FDF3B7-4B92-4BC8-93BF-01C64DD5CD30}"/>
              </a:ext>
            </a:extLst>
          </p:cNvPr>
          <p:cNvSpPr/>
          <p:nvPr/>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Freeform: Shape 47">
            <a:extLst>
              <a:ext uri="{FF2B5EF4-FFF2-40B4-BE49-F238E27FC236}">
                <a16:creationId xmlns:a16="http://schemas.microsoft.com/office/drawing/2014/main" id="{A4991202-2EEC-4009-874A-F016F68A1458}"/>
              </a:ext>
            </a:extLst>
          </p:cNvPr>
          <p:cNvSpPr/>
          <p:nvPr/>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C04A6C0-DFE3-40F5-AA01-12FAC258F1B4}"/>
              </a:ext>
            </a:extLst>
          </p:cNvPr>
          <p:cNvSpPr/>
          <p:nvPr/>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Freeform: Shape 49">
            <a:extLst>
              <a:ext uri="{FF2B5EF4-FFF2-40B4-BE49-F238E27FC236}">
                <a16:creationId xmlns:a16="http://schemas.microsoft.com/office/drawing/2014/main" id="{763390AE-07DC-427B-9BAF-EF580AB361C3}"/>
              </a:ext>
            </a:extLst>
          </p:cNvPr>
          <p:cNvSpPr/>
          <p:nvPr/>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517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F0D178-ED1D-452A-8B66-5CA107C5ED21}"/>
              </a:ext>
            </a:extLst>
          </p:cNvPr>
          <p:cNvPicPr>
            <a:picLocks noChangeAspect="1"/>
          </p:cNvPicPr>
          <p:nvPr/>
        </p:nvPicPr>
        <p:blipFill>
          <a:blip r:embed="rId2">
            <a:duotone>
              <a:schemeClr val="accent2">
                <a:shade val="45000"/>
                <a:satMod val="135000"/>
              </a:schemeClr>
              <a:prstClr val="white"/>
            </a:duotone>
          </a:blip>
          <a:stretch>
            <a:fillRect/>
          </a:stretch>
        </p:blipFill>
        <p:spPr>
          <a:xfrm>
            <a:off x="479631" y="1489943"/>
            <a:ext cx="5307701" cy="4881247"/>
          </a:xfrm>
          <a:prstGeom prst="rect">
            <a:avLst/>
          </a:prstGeom>
        </p:spPr>
      </p:pic>
      <p:sp>
        <p:nvSpPr>
          <p:cNvPr id="2" name="Title 1">
            <a:extLst>
              <a:ext uri="{FF2B5EF4-FFF2-40B4-BE49-F238E27FC236}">
                <a16:creationId xmlns:a16="http://schemas.microsoft.com/office/drawing/2014/main" id="{AC1B7EA0-84AD-4A57-A42C-E807C22A2515}"/>
              </a:ext>
            </a:extLst>
          </p:cNvPr>
          <p:cNvSpPr>
            <a:spLocks noGrp="1"/>
          </p:cNvSpPr>
          <p:nvPr>
            <p:ph type="ctrTitle"/>
          </p:nvPr>
        </p:nvSpPr>
        <p:spPr>
          <a:xfrm>
            <a:off x="84000" y="81974"/>
            <a:ext cx="6012000" cy="1409700"/>
          </a:xfrm>
          <a:solidFill>
            <a:schemeClr val="tx1">
              <a:lumMod val="85000"/>
              <a:lumOff val="15000"/>
            </a:schemeClr>
          </a:solidFill>
        </p:spPr>
        <p:txBody>
          <a:bodyPr/>
          <a:lstStyle/>
          <a:p>
            <a:r>
              <a:rPr lang="en-US" dirty="0"/>
              <a:t>Our Product</a:t>
            </a:r>
          </a:p>
        </p:txBody>
      </p:sp>
      <p:sp>
        <p:nvSpPr>
          <p:cNvPr id="4" name="Slide Number Placeholder 3">
            <a:extLst>
              <a:ext uri="{FF2B5EF4-FFF2-40B4-BE49-F238E27FC236}">
                <a16:creationId xmlns:a16="http://schemas.microsoft.com/office/drawing/2014/main" id="{BAA912C5-BF06-47C3-96A2-610FF6B36EB0}"/>
              </a:ext>
            </a:extLst>
          </p:cNvPr>
          <p:cNvSpPr>
            <a:spLocks noGrp="1"/>
          </p:cNvSpPr>
          <p:nvPr>
            <p:ph type="sldNum" sz="quarter" idx="14"/>
          </p:nvPr>
        </p:nvSpPr>
        <p:spPr/>
        <p:txBody>
          <a:bodyPr/>
          <a:lstStyle/>
          <a:p>
            <a:fld id="{19B51A1E-902D-48AF-9020-955120F399B6}" type="slidenum">
              <a:rPr lang="en-US" noProof="0" smtClean="0"/>
              <a:pPr/>
              <a:t>4</a:t>
            </a:fld>
            <a:endParaRPr lang="en-US" noProof="0" dirty="0"/>
          </a:p>
        </p:txBody>
      </p:sp>
      <p:sp>
        <p:nvSpPr>
          <p:cNvPr id="6" name="Content Placeholder 5">
            <a:extLst>
              <a:ext uri="{FF2B5EF4-FFF2-40B4-BE49-F238E27FC236}">
                <a16:creationId xmlns:a16="http://schemas.microsoft.com/office/drawing/2014/main" id="{38F7E78C-07CF-46C5-AB11-5922E22475F9}"/>
              </a:ext>
            </a:extLst>
          </p:cNvPr>
          <p:cNvSpPr>
            <a:spLocks noGrp="1"/>
          </p:cNvSpPr>
          <p:nvPr>
            <p:ph idx="15"/>
          </p:nvPr>
        </p:nvSpPr>
        <p:spPr>
          <a:xfrm>
            <a:off x="6404669" y="1907190"/>
            <a:ext cx="5307700" cy="4680000"/>
          </a:xfrm>
        </p:spPr>
        <p:txBody>
          <a:bodyPr/>
          <a:lstStyle/>
          <a:p>
            <a:r>
              <a:rPr lang="en-US" sz="2400" dirty="0"/>
              <a:t>The software stores important data about hemp in all parts of its lifespan in a blockchain.</a:t>
            </a:r>
          </a:p>
          <a:p>
            <a:r>
              <a:rPr lang="en-US" sz="2400" dirty="0"/>
              <a:t> We will also provide an interface that organizes all the data within the blockchain so that anyone at any part of the supply chain can easily access it.</a:t>
            </a:r>
          </a:p>
          <a:p>
            <a:r>
              <a:rPr lang="en-US" sz="2400" dirty="0"/>
              <a:t>Information displayed:</a:t>
            </a:r>
          </a:p>
          <a:p>
            <a:pPr lvl="1"/>
            <a:r>
              <a:rPr lang="en-US" sz="2400" dirty="0"/>
              <a:t>Where it has been </a:t>
            </a:r>
          </a:p>
          <a:p>
            <a:pPr lvl="1"/>
            <a:r>
              <a:rPr lang="en-US" sz="2400" dirty="0"/>
              <a:t>THC levels </a:t>
            </a:r>
          </a:p>
          <a:p>
            <a:pPr lvl="1"/>
            <a:r>
              <a:rPr lang="en-US" sz="2400" dirty="0"/>
              <a:t>Previous checkpoints its been stopped at </a:t>
            </a:r>
          </a:p>
          <a:p>
            <a:pPr lvl="1"/>
            <a:r>
              <a:rPr lang="en-US" sz="2400" dirty="0"/>
              <a:t>Where its going. </a:t>
            </a:r>
          </a:p>
          <a:p>
            <a:r>
              <a:rPr lang="en-US" sz="2400" dirty="0"/>
              <a:t>Allows farmers and processors to make data driven decisions on whether they should make a purchase</a:t>
            </a:r>
          </a:p>
          <a:p>
            <a:endParaRPr lang="en-US" sz="2400" dirty="0"/>
          </a:p>
        </p:txBody>
      </p:sp>
      <p:grpSp>
        <p:nvGrpSpPr>
          <p:cNvPr id="17" name="Group 16">
            <a:extLst>
              <a:ext uri="{FF2B5EF4-FFF2-40B4-BE49-F238E27FC236}">
                <a16:creationId xmlns:a16="http://schemas.microsoft.com/office/drawing/2014/main" id="{6A6BF490-3231-4E40-AA08-58C839E32A8A}"/>
              </a:ext>
              <a:ext uri="{C183D7F6-B498-43B3-948B-1728B52AA6E4}">
                <adec:decorative xmlns:adec="http://schemas.microsoft.com/office/drawing/2017/decorative" val="1"/>
              </a:ext>
            </a:extLst>
          </p:cNvPr>
          <p:cNvGrpSpPr/>
          <p:nvPr/>
        </p:nvGrpSpPr>
        <p:grpSpPr>
          <a:xfrm>
            <a:off x="10179218" y="145526"/>
            <a:ext cx="1850209" cy="1915995"/>
            <a:chOff x="9862160" y="831132"/>
            <a:chExt cx="1850209" cy="1915995"/>
          </a:xfrm>
        </p:grpSpPr>
        <p:sp>
          <p:nvSpPr>
            <p:cNvPr id="18" name="Freeform: Shape 17" title="triangles">
              <a:extLst>
                <a:ext uri="{FF2B5EF4-FFF2-40B4-BE49-F238E27FC236}">
                  <a16:creationId xmlns:a16="http://schemas.microsoft.com/office/drawing/2014/main" id="{EF12EEE2-D779-4087-88A8-09A650653607}"/>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8D4A463A-6BCE-4636-A0F1-33854AE0520A}"/>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3B8DEB79-BAFA-4E4A-98AD-16D56F97B12E}"/>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84F0E2A1-3E57-4DB8-86C5-ACA907D781F4}"/>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F867910B-9D12-4816-8675-07B53ECCAB8B}"/>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BB5BFB20-B283-4F0D-9648-CEDA23609F4A}"/>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70E8D3DC-4131-4980-A3B1-58736C0C39D7}"/>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EB8A4A6-EB72-4F4D-AF52-EA9FC9F86CF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4AF08DB6-3CC9-44F0-9D9A-6F9311C8CC7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9E63C5BA-2422-436D-982E-2E3C2197D5D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DEB016F2-767C-408B-91B1-CCFB91DD31CB}"/>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38FA6F1A-6951-4678-92A7-BD24362FEF4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4851E5FE-5654-4424-97A0-C99C1201F91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CA89CBFE-D3C3-47F8-9C02-2828BD421BE7}"/>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558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5FE5-0290-47F2-B7E6-3CC40E48D781}"/>
              </a:ext>
            </a:extLst>
          </p:cNvPr>
          <p:cNvSpPr>
            <a:spLocks noGrp="1"/>
          </p:cNvSpPr>
          <p:nvPr>
            <p:ph type="title"/>
          </p:nvPr>
        </p:nvSpPr>
        <p:spPr/>
        <p:txBody>
          <a:bodyPr/>
          <a:lstStyle/>
          <a:p>
            <a:r>
              <a:rPr lang="en-US" dirty="0"/>
              <a:t>Our Product</a:t>
            </a:r>
          </a:p>
        </p:txBody>
      </p:sp>
      <p:sp>
        <p:nvSpPr>
          <p:cNvPr id="8" name="Content Placeholder 7">
            <a:extLst>
              <a:ext uri="{FF2B5EF4-FFF2-40B4-BE49-F238E27FC236}">
                <a16:creationId xmlns:a16="http://schemas.microsoft.com/office/drawing/2014/main" id="{841DD5B3-8651-4B9B-A7E5-6560B2FD9D31}"/>
              </a:ext>
            </a:extLst>
          </p:cNvPr>
          <p:cNvSpPr>
            <a:spLocks noGrp="1"/>
          </p:cNvSpPr>
          <p:nvPr>
            <p:ph idx="1"/>
          </p:nvPr>
        </p:nvSpPr>
        <p:spPr/>
        <p:txBody>
          <a:bodyPr/>
          <a:lstStyle/>
          <a:p>
            <a:r>
              <a:rPr lang="en-US" dirty="0"/>
              <a:t>Emphasize your </a:t>
            </a:r>
            <a:br>
              <a:rPr lang="en-US" dirty="0"/>
            </a:br>
            <a:r>
              <a:rPr lang="en-US" dirty="0"/>
              <a:t>main benefit</a:t>
            </a:r>
          </a:p>
        </p:txBody>
      </p:sp>
      <p:sp>
        <p:nvSpPr>
          <p:cNvPr id="10" name="Text Placeholder 9">
            <a:extLst>
              <a:ext uri="{FF2B5EF4-FFF2-40B4-BE49-F238E27FC236}">
                <a16:creationId xmlns:a16="http://schemas.microsoft.com/office/drawing/2014/main" id="{E1B34DAC-653D-4287-8375-0858E3DB01F9}"/>
              </a:ext>
            </a:extLst>
          </p:cNvPr>
          <p:cNvSpPr>
            <a:spLocks noGrp="1"/>
          </p:cNvSpPr>
          <p:nvPr>
            <p:ph type="body" sz="quarter" idx="13"/>
          </p:nvPr>
        </p:nvSpPr>
        <p:spPr/>
        <p:txBody>
          <a:bodyPr/>
          <a:lstStyle/>
          <a:p>
            <a:pPr marL="0" indent="0">
              <a:buNone/>
            </a:pPr>
            <a:r>
              <a:rPr lang="en-US" dirty="0"/>
              <a:t>Other benefits include</a:t>
            </a:r>
          </a:p>
          <a:p>
            <a:r>
              <a:rPr lang="en-US" sz="1200" dirty="0"/>
              <a:t>Nunc viverra imperdiet enim. Fusce est.</a:t>
            </a:r>
            <a:br>
              <a:rPr lang="en-US" sz="1200" dirty="0"/>
            </a:br>
            <a:r>
              <a:rPr lang="en-US" sz="1200" dirty="0"/>
              <a:t>Vivamus a tellus</a:t>
            </a:r>
          </a:p>
          <a:p>
            <a:r>
              <a:rPr lang="en-US" sz="1200" dirty="0"/>
              <a:t>Nunc viverra imperdiet enim. Fusce est.</a:t>
            </a:r>
            <a:br>
              <a:rPr lang="en-US" sz="1200" dirty="0"/>
            </a:br>
            <a:r>
              <a:rPr lang="en-US" sz="1200" dirty="0"/>
              <a:t>Vivamus a tellus</a:t>
            </a:r>
          </a:p>
        </p:txBody>
      </p:sp>
      <p:pic>
        <p:nvPicPr>
          <p:cNvPr id="17" name="Picture Placeholder 16" descr="arial view of the shoreline of the ocean and sand">
            <a:extLst>
              <a:ext uri="{FF2B5EF4-FFF2-40B4-BE49-F238E27FC236}">
                <a16:creationId xmlns:a16="http://schemas.microsoft.com/office/drawing/2014/main" id="{3B6B24E4-D6F2-45A2-990E-B855C75B71B6}"/>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092796" y="1376357"/>
            <a:ext cx="6333545" cy="4379625"/>
          </a:xfrm>
        </p:spPr>
      </p:pic>
      <p:sp>
        <p:nvSpPr>
          <p:cNvPr id="4" name="Slide Number Placeholder 3">
            <a:extLst>
              <a:ext uri="{FF2B5EF4-FFF2-40B4-BE49-F238E27FC236}">
                <a16:creationId xmlns:a16="http://schemas.microsoft.com/office/drawing/2014/main" id="{48AB8A96-4ECB-445D-90F1-4C7E558D2A8A}"/>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7973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35981-3626-44C3-A0CE-ED765FEF5EDA}"/>
              </a:ext>
            </a:extLst>
          </p:cNvPr>
          <p:cNvSpPr>
            <a:spLocks noGrp="1"/>
          </p:cNvSpPr>
          <p:nvPr>
            <p:ph type="title"/>
          </p:nvPr>
        </p:nvSpPr>
        <p:spPr/>
        <p:txBody>
          <a:bodyPr/>
          <a:lstStyle/>
          <a:p>
            <a:r>
              <a:rPr lang="en-US" dirty="0"/>
              <a:t>Our Customers</a:t>
            </a:r>
          </a:p>
        </p:txBody>
      </p:sp>
      <p:sp>
        <p:nvSpPr>
          <p:cNvPr id="4" name="Slide Number Placeholder 3">
            <a:extLst>
              <a:ext uri="{FF2B5EF4-FFF2-40B4-BE49-F238E27FC236}">
                <a16:creationId xmlns:a16="http://schemas.microsoft.com/office/drawing/2014/main" id="{8BD94A41-CCD3-4980-ABE0-5C1B7462F519}"/>
              </a:ext>
            </a:extLst>
          </p:cNvPr>
          <p:cNvSpPr>
            <a:spLocks noGrp="1"/>
          </p:cNvSpPr>
          <p:nvPr>
            <p:ph type="sldNum" sz="quarter" idx="11"/>
          </p:nvPr>
        </p:nvSpPr>
        <p:spPr/>
        <p:txBody>
          <a:bodyPr/>
          <a:lstStyle/>
          <a:p>
            <a:fld id="{19B51A1E-902D-48AF-9020-955120F399B6}" type="slidenum">
              <a:rPr lang="en-US" noProof="0" smtClean="0"/>
              <a:pPr/>
              <a:t>6</a:t>
            </a:fld>
            <a:endParaRPr lang="en-US" noProof="0" dirty="0"/>
          </a:p>
        </p:txBody>
      </p:sp>
      <p:sp>
        <p:nvSpPr>
          <p:cNvPr id="5" name="Oval 4">
            <a:extLst>
              <a:ext uri="{FF2B5EF4-FFF2-40B4-BE49-F238E27FC236}">
                <a16:creationId xmlns:a16="http://schemas.microsoft.com/office/drawing/2014/main" id="{5B72190F-830E-4ED1-AF24-6F3A2146753E}"/>
              </a:ext>
            </a:extLst>
          </p:cNvPr>
          <p:cNvSpPr/>
          <p:nvPr/>
        </p:nvSpPr>
        <p:spPr>
          <a:xfrm>
            <a:off x="3108960"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CA26919-BFBC-4738-A5A5-9586B43A447B}"/>
              </a:ext>
            </a:extLst>
          </p:cNvPr>
          <p:cNvSpPr/>
          <p:nvPr/>
        </p:nvSpPr>
        <p:spPr>
          <a:xfrm>
            <a:off x="4531886"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BA20D1-2BC2-4C0F-914D-52983FDD8E36}"/>
              </a:ext>
            </a:extLst>
          </p:cNvPr>
          <p:cNvSpPr/>
          <p:nvPr/>
        </p:nvSpPr>
        <p:spPr>
          <a:xfrm>
            <a:off x="5954812"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D70CB2F-372A-4973-A1BE-7222B3726206}"/>
              </a:ext>
            </a:extLst>
          </p:cNvPr>
          <p:cNvSpPr/>
          <p:nvPr/>
        </p:nvSpPr>
        <p:spPr>
          <a:xfrm>
            <a:off x="7377738"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449792-A5F9-4180-A01A-A0F3B310BD27}"/>
              </a:ext>
            </a:extLst>
          </p:cNvPr>
          <p:cNvSpPr/>
          <p:nvPr/>
        </p:nvSpPr>
        <p:spPr>
          <a:xfrm>
            <a:off x="3108960" y="3277697"/>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5C7851-32B5-4051-BBFD-8702F5E4B2B3}"/>
              </a:ext>
            </a:extLst>
          </p:cNvPr>
          <p:cNvSpPr/>
          <p:nvPr/>
        </p:nvSpPr>
        <p:spPr>
          <a:xfrm>
            <a:off x="6003160" y="3293629"/>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307FFF-A611-474F-8AE6-260DB0F3DA54}"/>
              </a:ext>
            </a:extLst>
          </p:cNvPr>
          <p:cNvSpPr/>
          <p:nvPr/>
        </p:nvSpPr>
        <p:spPr>
          <a:xfrm>
            <a:off x="4503828" y="3277697"/>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93D1F30-A121-424A-9F93-0D4B005CB9F6}"/>
              </a:ext>
            </a:extLst>
          </p:cNvPr>
          <p:cNvSpPr/>
          <p:nvPr/>
        </p:nvSpPr>
        <p:spPr>
          <a:xfrm>
            <a:off x="7373832" y="3277697"/>
            <a:ext cx="111212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201748C-BC0C-4F30-8833-8E857D3085C5}"/>
              </a:ext>
            </a:extLst>
          </p:cNvPr>
          <p:cNvSpPr txBox="1"/>
          <p:nvPr/>
        </p:nvSpPr>
        <p:spPr>
          <a:xfrm>
            <a:off x="5431734" y="3814942"/>
            <a:ext cx="914400" cy="914400"/>
          </a:xfrm>
          <a:prstGeom prst="rect">
            <a:avLst/>
          </a:prstGeom>
          <a:noFill/>
        </p:spPr>
        <p:txBody>
          <a:bodyPr wrap="square" lIns="0" tIns="0" rIns="0" bIns="0" rtlCol="0">
            <a:noAutofit/>
          </a:bodyPr>
          <a:lstStyle/>
          <a:p>
            <a:pPr algn="l"/>
            <a:endParaRPr lang="en-US" sz="1200" dirty="0">
              <a:solidFill>
                <a:schemeClr val="tx1">
                  <a:lumMod val="75000"/>
                  <a:lumOff val="25000"/>
                </a:schemeClr>
              </a:solidFill>
              <a:latin typeface="+mn-lt"/>
            </a:endParaRPr>
          </a:p>
        </p:txBody>
      </p:sp>
      <p:sp>
        <p:nvSpPr>
          <p:cNvPr id="21" name="TextBox 20">
            <a:extLst>
              <a:ext uri="{FF2B5EF4-FFF2-40B4-BE49-F238E27FC236}">
                <a16:creationId xmlns:a16="http://schemas.microsoft.com/office/drawing/2014/main" id="{716258CB-ABB9-4BCF-B743-D155DDA608DC}"/>
              </a:ext>
            </a:extLst>
          </p:cNvPr>
          <p:cNvSpPr txBox="1"/>
          <p:nvPr/>
        </p:nvSpPr>
        <p:spPr>
          <a:xfrm>
            <a:off x="3195988" y="2435134"/>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rPr>
              <a:t>Seed</a:t>
            </a:r>
            <a:endParaRPr lang="en-US" sz="2000" b="1" dirty="0">
              <a:solidFill>
                <a:schemeClr val="tx1">
                  <a:lumMod val="75000"/>
                  <a:lumOff val="25000"/>
                </a:schemeClr>
              </a:solidFill>
              <a:latin typeface="+mn-lt"/>
            </a:endParaRPr>
          </a:p>
        </p:txBody>
      </p:sp>
      <p:sp>
        <p:nvSpPr>
          <p:cNvPr id="23" name="TextBox 22">
            <a:extLst>
              <a:ext uri="{FF2B5EF4-FFF2-40B4-BE49-F238E27FC236}">
                <a16:creationId xmlns:a16="http://schemas.microsoft.com/office/drawing/2014/main" id="{F7261311-5351-4BB5-923B-049AD02A0060}"/>
              </a:ext>
            </a:extLst>
          </p:cNvPr>
          <p:cNvSpPr txBox="1"/>
          <p:nvPr/>
        </p:nvSpPr>
        <p:spPr>
          <a:xfrm>
            <a:off x="4627492" y="2435135"/>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Cultivation</a:t>
            </a:r>
          </a:p>
        </p:txBody>
      </p:sp>
      <p:sp>
        <p:nvSpPr>
          <p:cNvPr id="24" name="TextBox 23">
            <a:extLst>
              <a:ext uri="{FF2B5EF4-FFF2-40B4-BE49-F238E27FC236}">
                <a16:creationId xmlns:a16="http://schemas.microsoft.com/office/drawing/2014/main" id="{E1C5A55F-B183-40A6-B0EE-69EB2D976D58}"/>
              </a:ext>
            </a:extLst>
          </p:cNvPr>
          <p:cNvSpPr txBox="1"/>
          <p:nvPr/>
        </p:nvSpPr>
        <p:spPr>
          <a:xfrm>
            <a:off x="6049115" y="2435134"/>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Testing</a:t>
            </a:r>
          </a:p>
        </p:txBody>
      </p:sp>
      <p:sp>
        <p:nvSpPr>
          <p:cNvPr id="25" name="TextBox 24">
            <a:extLst>
              <a:ext uri="{FF2B5EF4-FFF2-40B4-BE49-F238E27FC236}">
                <a16:creationId xmlns:a16="http://schemas.microsoft.com/office/drawing/2014/main" id="{2F0C061E-FBAF-46A7-9398-FD58190CF02E}"/>
              </a:ext>
            </a:extLst>
          </p:cNvPr>
          <p:cNvSpPr txBox="1"/>
          <p:nvPr/>
        </p:nvSpPr>
        <p:spPr>
          <a:xfrm>
            <a:off x="7480619" y="2395947"/>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Transportation</a:t>
            </a:r>
          </a:p>
        </p:txBody>
      </p:sp>
      <p:sp>
        <p:nvSpPr>
          <p:cNvPr id="26" name="TextBox 25">
            <a:extLst>
              <a:ext uri="{FF2B5EF4-FFF2-40B4-BE49-F238E27FC236}">
                <a16:creationId xmlns:a16="http://schemas.microsoft.com/office/drawing/2014/main" id="{D7C8A77D-5C05-4626-BBC6-F32F512482DD}"/>
              </a:ext>
            </a:extLst>
          </p:cNvPr>
          <p:cNvSpPr txBox="1"/>
          <p:nvPr/>
        </p:nvSpPr>
        <p:spPr>
          <a:xfrm>
            <a:off x="3202139" y="4383903"/>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Processing</a:t>
            </a:r>
          </a:p>
        </p:txBody>
      </p:sp>
      <p:sp>
        <p:nvSpPr>
          <p:cNvPr id="28" name="TextBox 27">
            <a:extLst>
              <a:ext uri="{FF2B5EF4-FFF2-40B4-BE49-F238E27FC236}">
                <a16:creationId xmlns:a16="http://schemas.microsoft.com/office/drawing/2014/main" id="{A28F975D-81D7-4608-B814-B49C478CE0B1}"/>
              </a:ext>
            </a:extLst>
          </p:cNvPr>
          <p:cNvSpPr txBox="1"/>
          <p:nvPr/>
        </p:nvSpPr>
        <p:spPr>
          <a:xfrm>
            <a:off x="6073239" y="4405561"/>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Man</a:t>
            </a:r>
            <a:r>
              <a:rPr lang="en-US" sz="2000" b="1" dirty="0">
                <a:solidFill>
                  <a:schemeClr val="tx1">
                    <a:lumMod val="75000"/>
                    <a:lumOff val="25000"/>
                  </a:schemeClr>
                </a:solidFill>
              </a:rPr>
              <a:t>ufacturing</a:t>
            </a:r>
            <a:endParaRPr lang="en-US" sz="2000" b="1" dirty="0">
              <a:solidFill>
                <a:schemeClr val="tx1">
                  <a:lumMod val="75000"/>
                  <a:lumOff val="25000"/>
                </a:schemeClr>
              </a:solidFill>
              <a:latin typeface="+mn-lt"/>
            </a:endParaRPr>
          </a:p>
        </p:txBody>
      </p:sp>
      <p:sp>
        <p:nvSpPr>
          <p:cNvPr id="30" name="TextBox 29">
            <a:extLst>
              <a:ext uri="{FF2B5EF4-FFF2-40B4-BE49-F238E27FC236}">
                <a16:creationId xmlns:a16="http://schemas.microsoft.com/office/drawing/2014/main" id="{6196E0AE-4858-4319-80C3-9678B87368FE}"/>
              </a:ext>
            </a:extLst>
          </p:cNvPr>
          <p:cNvSpPr txBox="1"/>
          <p:nvPr/>
        </p:nvSpPr>
        <p:spPr>
          <a:xfrm>
            <a:off x="4584715" y="4421666"/>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Regulation</a:t>
            </a:r>
          </a:p>
        </p:txBody>
      </p:sp>
      <p:sp>
        <p:nvSpPr>
          <p:cNvPr id="31" name="TextBox 30">
            <a:extLst>
              <a:ext uri="{FF2B5EF4-FFF2-40B4-BE49-F238E27FC236}">
                <a16:creationId xmlns:a16="http://schemas.microsoft.com/office/drawing/2014/main" id="{F07A956C-C05C-4943-B332-41EAD23C77DB}"/>
              </a:ext>
            </a:extLst>
          </p:cNvPr>
          <p:cNvSpPr txBox="1"/>
          <p:nvPr/>
        </p:nvSpPr>
        <p:spPr>
          <a:xfrm>
            <a:off x="7548856" y="4386867"/>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Insurance</a:t>
            </a:r>
          </a:p>
        </p:txBody>
      </p:sp>
      <p:pic>
        <p:nvPicPr>
          <p:cNvPr id="36" name="Graphic 35" descr="Plant">
            <a:extLst>
              <a:ext uri="{FF2B5EF4-FFF2-40B4-BE49-F238E27FC236}">
                <a16:creationId xmlns:a16="http://schemas.microsoft.com/office/drawing/2014/main" id="{71D663A2-B8D1-4969-AEFD-3DD4B0C4F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51569" y="1414894"/>
            <a:ext cx="796871" cy="796871"/>
          </a:xfrm>
          <a:prstGeom prst="rect">
            <a:avLst/>
          </a:prstGeom>
        </p:spPr>
      </p:pic>
      <p:pic>
        <p:nvPicPr>
          <p:cNvPr id="38" name="Graphic 37" descr="Farmer">
            <a:extLst>
              <a:ext uri="{FF2B5EF4-FFF2-40B4-BE49-F238E27FC236}">
                <a16:creationId xmlns:a16="http://schemas.microsoft.com/office/drawing/2014/main" id="{537D40CA-2F82-45F7-948B-1DBC5E4534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025" y="1523293"/>
            <a:ext cx="707334" cy="707334"/>
          </a:xfrm>
          <a:prstGeom prst="rect">
            <a:avLst/>
          </a:prstGeom>
        </p:spPr>
      </p:pic>
      <p:pic>
        <p:nvPicPr>
          <p:cNvPr id="40" name="Graphic 39" descr="Microscope">
            <a:extLst>
              <a:ext uri="{FF2B5EF4-FFF2-40B4-BE49-F238E27FC236}">
                <a16:creationId xmlns:a16="http://schemas.microsoft.com/office/drawing/2014/main" id="{45C59C14-C0CF-48AB-B0CD-EB62677980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00219" y="1427141"/>
            <a:ext cx="750379" cy="750379"/>
          </a:xfrm>
          <a:prstGeom prst="rect">
            <a:avLst/>
          </a:prstGeom>
        </p:spPr>
      </p:pic>
      <p:pic>
        <p:nvPicPr>
          <p:cNvPr id="42" name="Graphic 41" descr="Truck">
            <a:extLst>
              <a:ext uri="{FF2B5EF4-FFF2-40B4-BE49-F238E27FC236}">
                <a16:creationId xmlns:a16="http://schemas.microsoft.com/office/drawing/2014/main" id="{04B19A33-C7E2-496A-B735-496AC6AE2E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64610" y="1436599"/>
            <a:ext cx="750379" cy="750379"/>
          </a:xfrm>
          <a:prstGeom prst="rect">
            <a:avLst/>
          </a:prstGeom>
        </p:spPr>
      </p:pic>
      <p:pic>
        <p:nvPicPr>
          <p:cNvPr id="44" name="Graphic 43" descr="Factory">
            <a:extLst>
              <a:ext uri="{FF2B5EF4-FFF2-40B4-BE49-F238E27FC236}">
                <a16:creationId xmlns:a16="http://schemas.microsoft.com/office/drawing/2014/main" id="{F2857F65-22F4-48CA-BD50-53DE2A50F8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59999" y="3409005"/>
            <a:ext cx="780010" cy="780010"/>
          </a:xfrm>
          <a:prstGeom prst="rect">
            <a:avLst/>
          </a:prstGeom>
        </p:spPr>
      </p:pic>
      <p:pic>
        <p:nvPicPr>
          <p:cNvPr id="46" name="Graphic 45" descr="Shopping bag">
            <a:extLst>
              <a:ext uri="{FF2B5EF4-FFF2-40B4-BE49-F238E27FC236}">
                <a16:creationId xmlns:a16="http://schemas.microsoft.com/office/drawing/2014/main" id="{C24FF1C8-5D0F-4B2D-81BB-BB14E5F9CA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06681" y="3432600"/>
            <a:ext cx="707334" cy="707334"/>
          </a:xfrm>
          <a:prstGeom prst="rect">
            <a:avLst/>
          </a:prstGeom>
        </p:spPr>
      </p:pic>
      <p:pic>
        <p:nvPicPr>
          <p:cNvPr id="48" name="Graphic 47" descr="Police">
            <a:extLst>
              <a:ext uri="{FF2B5EF4-FFF2-40B4-BE49-F238E27FC236}">
                <a16:creationId xmlns:a16="http://schemas.microsoft.com/office/drawing/2014/main" id="{6743A362-B2E3-48AC-91C2-CA0ABB966112}"/>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4678320" y="3432894"/>
            <a:ext cx="750379" cy="750379"/>
          </a:xfrm>
          <a:prstGeom prst="rect">
            <a:avLst/>
          </a:prstGeom>
        </p:spPr>
      </p:pic>
      <p:pic>
        <p:nvPicPr>
          <p:cNvPr id="50" name="Graphic 49" descr="Building">
            <a:extLst>
              <a:ext uri="{FF2B5EF4-FFF2-40B4-BE49-F238E27FC236}">
                <a16:creationId xmlns:a16="http://schemas.microsoft.com/office/drawing/2014/main" id="{2CEA083F-D622-49A6-8E29-F70DF6D13EB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76665" y="3424417"/>
            <a:ext cx="707334" cy="707334"/>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17B59744-E9D9-43EF-A0C5-8F5A50035B65}"/>
              </a:ext>
            </a:extLst>
          </p:cNvPr>
          <p:cNvPicPr>
            <a:picLocks noChangeAspect="1"/>
          </p:cNvPicPr>
          <p:nvPr/>
        </p:nvPicPr>
        <p:blipFill>
          <a:blip r:embed="rId18"/>
          <a:stretch>
            <a:fillRect/>
          </a:stretch>
        </p:blipFill>
        <p:spPr>
          <a:xfrm>
            <a:off x="1263286" y="2314085"/>
            <a:ext cx="1441338" cy="1441338"/>
          </a:xfrm>
          <a:prstGeom prst="rect">
            <a:avLst/>
          </a:prstGeom>
        </p:spPr>
      </p:pic>
      <p:pic>
        <p:nvPicPr>
          <p:cNvPr id="32" name="Picture 31" descr="A close up of a logo&#10;&#10;Description automatically generated">
            <a:extLst>
              <a:ext uri="{FF2B5EF4-FFF2-40B4-BE49-F238E27FC236}">
                <a16:creationId xmlns:a16="http://schemas.microsoft.com/office/drawing/2014/main" id="{C396BB3A-0905-41C4-A9C4-8EB53A0626B1}"/>
              </a:ext>
            </a:extLst>
          </p:cNvPr>
          <p:cNvPicPr>
            <a:picLocks noChangeAspect="1"/>
          </p:cNvPicPr>
          <p:nvPr/>
        </p:nvPicPr>
        <p:blipFill>
          <a:blip r:embed="rId19"/>
          <a:stretch>
            <a:fillRect/>
          </a:stretch>
        </p:blipFill>
        <p:spPr>
          <a:xfrm>
            <a:off x="8927350" y="2159969"/>
            <a:ext cx="1749570" cy="1749570"/>
          </a:xfrm>
          <a:prstGeom prst="rect">
            <a:avLst/>
          </a:prstGeom>
        </p:spPr>
      </p:pic>
      <p:sp>
        <p:nvSpPr>
          <p:cNvPr id="2" name="Rectangle 1">
            <a:extLst>
              <a:ext uri="{FF2B5EF4-FFF2-40B4-BE49-F238E27FC236}">
                <a16:creationId xmlns:a16="http://schemas.microsoft.com/office/drawing/2014/main" id="{E0519021-C58D-4588-A82D-5DFC33F90CF9}"/>
              </a:ext>
            </a:extLst>
          </p:cNvPr>
          <p:cNvSpPr/>
          <p:nvPr/>
        </p:nvSpPr>
        <p:spPr>
          <a:xfrm>
            <a:off x="440734" y="5105859"/>
            <a:ext cx="10896400" cy="923330"/>
          </a:xfrm>
          <a:prstGeom prst="rect">
            <a:avLst/>
          </a:prstGeom>
        </p:spPr>
        <p:txBody>
          <a:bodyPr wrap="square">
            <a:spAutoFit/>
          </a:bodyPr>
          <a:lstStyle/>
          <a:p>
            <a:pPr marL="285750" indent="-285750">
              <a:buFont typeface="Arial" panose="020B0604020202020204" pitchFamily="34" charset="0"/>
              <a:buChar char="•"/>
            </a:pPr>
            <a:r>
              <a:rPr lang="en-US" dirty="0"/>
              <a:t>Our best customer will be the regulators. </a:t>
            </a:r>
          </a:p>
          <a:p>
            <a:pPr marL="285750" indent="-285750">
              <a:buFont typeface="Arial" panose="020B0604020202020204" pitchFamily="34" charset="0"/>
              <a:buChar char="•"/>
            </a:pPr>
            <a:r>
              <a:rPr lang="en-US" dirty="0"/>
              <a:t>Our product will hold and automatically correct all the documents any transport has.</a:t>
            </a:r>
          </a:p>
          <a:p>
            <a:pPr marL="285750" indent="-285750">
              <a:buFont typeface="Arial" panose="020B0604020202020204" pitchFamily="34" charset="0"/>
              <a:buChar char="•"/>
            </a:pPr>
            <a:r>
              <a:rPr lang="en-US" dirty="0"/>
              <a:t>If we can sell the product to the regulators than everyone else in the supply chain will be inclined to use it as well.</a:t>
            </a:r>
          </a:p>
        </p:txBody>
      </p:sp>
    </p:spTree>
    <p:extLst>
      <p:ext uri="{BB962C8B-B14F-4D97-AF65-F5344CB8AC3E}">
        <p14:creationId xmlns:p14="http://schemas.microsoft.com/office/powerpoint/2010/main" val="287412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5D35DF-1DDB-4057-8B62-B07A68E2CA7E}"/>
              </a:ext>
            </a:extLst>
          </p:cNvPr>
          <p:cNvSpPr>
            <a:spLocks noGrp="1"/>
          </p:cNvSpPr>
          <p:nvPr>
            <p:ph idx="1"/>
          </p:nvPr>
        </p:nvSpPr>
        <p:spPr>
          <a:xfrm>
            <a:off x="588369" y="1596500"/>
            <a:ext cx="11340000" cy="4680000"/>
          </a:xfrm>
        </p:spPr>
        <p:txBody>
          <a:bodyPr/>
          <a:lstStyle/>
          <a:p>
            <a:r>
              <a:rPr lang="en-US" dirty="0"/>
              <a:t>The growth potential for the market is huge as the farm bill was just signed in 2018 and the USDA has yet to come out with the rules and regulations for hemp and until they do that no states rules and regulations can be approved. It is estimated that the USDA will finish up this process and states will be able to start licensing hemp in the next few months</a:t>
            </a:r>
          </a:p>
        </p:txBody>
      </p:sp>
      <p:sp>
        <p:nvSpPr>
          <p:cNvPr id="4" name="Slide Number Placeholder 3">
            <a:extLst>
              <a:ext uri="{FF2B5EF4-FFF2-40B4-BE49-F238E27FC236}">
                <a16:creationId xmlns:a16="http://schemas.microsoft.com/office/drawing/2014/main" id="{CA523A45-20AC-419C-AEC4-959C4961D072}"/>
              </a:ext>
            </a:extLst>
          </p:cNvPr>
          <p:cNvSpPr>
            <a:spLocks noGrp="1"/>
          </p:cNvSpPr>
          <p:nvPr>
            <p:ph type="sldNum" sz="quarter" idx="11"/>
          </p:nvPr>
        </p:nvSpPr>
        <p:spPr/>
        <p:txBody>
          <a:bodyPr/>
          <a:lstStyle/>
          <a:p>
            <a:fld id="{19B51A1E-902D-48AF-9020-955120F399B6}" type="slidenum">
              <a:rPr lang="en-US" noProof="0" smtClean="0"/>
              <a:pPr/>
              <a:t>7</a:t>
            </a:fld>
            <a:endParaRPr lang="en-US" noProof="0" dirty="0"/>
          </a:p>
        </p:txBody>
      </p:sp>
      <p:sp>
        <p:nvSpPr>
          <p:cNvPr id="5" name="Title 1">
            <a:extLst>
              <a:ext uri="{FF2B5EF4-FFF2-40B4-BE49-F238E27FC236}">
                <a16:creationId xmlns:a16="http://schemas.microsoft.com/office/drawing/2014/main" id="{E280F00D-84ED-4250-81C2-C1C2B0355D06}"/>
              </a:ext>
            </a:extLst>
          </p:cNvPr>
          <p:cNvSpPr txBox="1">
            <a:spLocks/>
          </p:cNvSpPr>
          <p:nvPr/>
        </p:nvSpPr>
        <p:spPr>
          <a:xfrm>
            <a:off x="84000" y="81974"/>
            <a:ext cx="6647000" cy="1409700"/>
          </a:xfrm>
          <a:prstGeom prst="rect">
            <a:avLst/>
          </a:prstGeom>
          <a:solidFill>
            <a:schemeClr val="tx1">
              <a:lumMod val="85000"/>
              <a:lumOff val="15000"/>
            </a:schemeClr>
          </a:solidFill>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dirty="0">
                <a:solidFill>
                  <a:schemeClr val="bg1"/>
                </a:solidFill>
              </a:rPr>
              <a:t>								    </a:t>
            </a:r>
            <a:r>
              <a:rPr lang="en-US" sz="4200" dirty="0">
                <a:solidFill>
                  <a:schemeClr val="bg1"/>
                </a:solidFill>
              </a:rPr>
              <a:t>Segmentation Model</a:t>
            </a:r>
          </a:p>
        </p:txBody>
      </p:sp>
    </p:spTree>
    <p:extLst>
      <p:ext uri="{BB962C8B-B14F-4D97-AF65-F5344CB8AC3E}">
        <p14:creationId xmlns:p14="http://schemas.microsoft.com/office/powerpoint/2010/main" val="311277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p:txBody>
          <a:bodyPr/>
          <a:lstStyle/>
          <a:p>
            <a:r>
              <a:rPr lang="en-US" dirty="0"/>
              <a:t>Competition</a:t>
            </a:r>
          </a:p>
        </p:txBody>
      </p:sp>
      <p:sp>
        <p:nvSpPr>
          <p:cNvPr id="3" name="Text Placeholder 2">
            <a:extLst>
              <a:ext uri="{FF2B5EF4-FFF2-40B4-BE49-F238E27FC236}">
                <a16:creationId xmlns:a16="http://schemas.microsoft.com/office/drawing/2014/main" id="{3BE73219-73B6-4A50-8412-77850D5624F2}"/>
              </a:ext>
            </a:extLst>
          </p:cNvPr>
          <p:cNvSpPr>
            <a:spLocks noGrp="1"/>
          </p:cNvSpPr>
          <p:nvPr>
            <p:ph type="body" idx="1"/>
          </p:nvPr>
        </p:nvSpPr>
        <p:spPr>
          <a:xfrm>
            <a:off x="432000" y="2438720"/>
            <a:ext cx="5472000" cy="360000"/>
          </a:xfrm>
        </p:spPr>
        <p:txBody>
          <a:bodyPr/>
          <a:lstStyle/>
          <a:p>
            <a:r>
              <a:rPr lang="en-US" dirty="0"/>
              <a:t>HempChain</a:t>
            </a:r>
          </a:p>
        </p:txBody>
      </p:sp>
      <p:sp>
        <p:nvSpPr>
          <p:cNvPr id="4" name="Content Placeholder 3">
            <a:extLst>
              <a:ext uri="{FF2B5EF4-FFF2-40B4-BE49-F238E27FC236}">
                <a16:creationId xmlns:a16="http://schemas.microsoft.com/office/drawing/2014/main" id="{BF40752B-B871-4B72-8FE1-D34B8BB36D6A}"/>
              </a:ext>
            </a:extLst>
          </p:cNvPr>
          <p:cNvSpPr>
            <a:spLocks noGrp="1"/>
          </p:cNvSpPr>
          <p:nvPr>
            <p:ph sz="half" idx="2"/>
          </p:nvPr>
        </p:nvSpPr>
        <p:spPr>
          <a:xfrm>
            <a:off x="432000" y="3062534"/>
            <a:ext cx="5472000" cy="3129466"/>
          </a:xfrm>
        </p:spPr>
        <p:txBody>
          <a:bodyPr/>
          <a:lstStyle/>
          <a:p>
            <a:r>
              <a:rPr lang="en-US" dirty="0"/>
              <a:t>Bring to the table win-win survival strategies to ensure proactive domination. </a:t>
            </a:r>
          </a:p>
          <a:p>
            <a:pPr lvl="1"/>
            <a:r>
              <a:rPr lang="en-US" dirty="0"/>
              <a:t>Lorem ipsum dolor sit amet, consectetuer adipiscing elit. Maecenas porttitor congue massa </a:t>
            </a:r>
          </a:p>
          <a:p>
            <a:pPr lvl="1"/>
            <a:r>
              <a:rPr lang="en-US" dirty="0"/>
              <a:t>Fusce posuere, magna sed pulvinar ultricies, purus lectus malesuada libero, sit amet commodo magna eros quis urna</a:t>
            </a:r>
          </a:p>
        </p:txBody>
      </p:sp>
      <p:sp>
        <p:nvSpPr>
          <p:cNvPr id="7" name="Text Placeholder 6">
            <a:extLst>
              <a:ext uri="{FF2B5EF4-FFF2-40B4-BE49-F238E27FC236}">
                <a16:creationId xmlns:a16="http://schemas.microsoft.com/office/drawing/2014/main" id="{D902C058-20DE-46C9-BB43-8B24E6B9E82B}"/>
              </a:ext>
            </a:extLst>
          </p:cNvPr>
          <p:cNvSpPr>
            <a:spLocks noGrp="1"/>
          </p:cNvSpPr>
          <p:nvPr>
            <p:ph type="body" sz="quarter" idx="4294967295"/>
          </p:nvPr>
        </p:nvSpPr>
        <p:spPr>
          <a:xfrm>
            <a:off x="6300000" y="2439245"/>
            <a:ext cx="5472000" cy="358775"/>
          </a:xfrm>
        </p:spPr>
        <p:txBody>
          <a:bodyPr vert="horz" lIns="0" tIns="0" rIns="0" bIns="0" rtlCol="0" anchor="t">
            <a:noAutofit/>
          </a:bodyPr>
          <a:lstStyle/>
          <a:p>
            <a:pPr marL="0" indent="0">
              <a:buNone/>
            </a:pPr>
            <a:r>
              <a:rPr lang="en-US" sz="2400" b="1" dirty="0" err="1"/>
              <a:t>BioTrackTHC</a:t>
            </a:r>
            <a:endParaRPr lang="en-US" sz="2400" b="1" dirty="0"/>
          </a:p>
        </p:txBody>
      </p:sp>
      <p:sp>
        <p:nvSpPr>
          <p:cNvPr id="6" name="Text Placeholder 5">
            <a:extLst>
              <a:ext uri="{FF2B5EF4-FFF2-40B4-BE49-F238E27FC236}">
                <a16:creationId xmlns:a16="http://schemas.microsoft.com/office/drawing/2014/main" id="{00033CE4-940B-422B-A258-BEC239BA978C}"/>
              </a:ext>
            </a:extLst>
          </p:cNvPr>
          <p:cNvSpPr>
            <a:spLocks noGrp="1"/>
          </p:cNvSpPr>
          <p:nvPr>
            <p:ph type="body" sz="quarter" idx="4294967295"/>
          </p:nvPr>
        </p:nvSpPr>
        <p:spPr>
          <a:xfrm>
            <a:off x="6299887" y="3062514"/>
            <a:ext cx="5472113" cy="3128736"/>
          </a:xfrm>
        </p:spPr>
        <p:txBody>
          <a:bodyPr/>
          <a:lstStyle/>
          <a:p>
            <a:r>
              <a:rPr lang="en-US" dirty="0"/>
              <a:t>Podcasting operational change management inside of workflows to establish a framework. </a:t>
            </a:r>
          </a:p>
          <a:p>
            <a:pPr lvl="1"/>
            <a:r>
              <a:rPr lang="en-US" dirty="0"/>
              <a:t>Lorem ipsum dolor sit amet, consectetuer adipiscing elit. Maecenas porttitor congue massa </a:t>
            </a:r>
          </a:p>
          <a:p>
            <a:pPr lvl="1"/>
            <a:r>
              <a:rPr lang="en-US" dirty="0"/>
              <a:t>Fusce posuere, magna sed pulvinar ultricies, purus lectus malesuada libero, sit amet commodo magna eros quis urna</a:t>
            </a:r>
          </a:p>
        </p:txBody>
      </p:sp>
      <p:sp>
        <p:nvSpPr>
          <p:cNvPr id="5" name="Slide Number Placeholder 4">
            <a:extLst>
              <a:ext uri="{FF2B5EF4-FFF2-40B4-BE49-F238E27FC236}">
                <a16:creationId xmlns:a16="http://schemas.microsoft.com/office/drawing/2014/main" id="{8C59AED6-5408-4E4A-93B2-3909F2C87739}"/>
              </a:ext>
            </a:extLst>
          </p:cNvPr>
          <p:cNvSpPr>
            <a:spLocks noGrp="1"/>
          </p:cNvSpPr>
          <p:nvPr>
            <p:ph type="sldNum" sz="quarter" idx="11"/>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88864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Marketing Strategy</a:t>
            </a: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p:txBody>
          <a:bodyPr/>
          <a:lstStyle/>
          <a:p>
            <a:r>
              <a:rPr lang="en-US" dirty="0"/>
              <a:t>How will we scale in the future</a:t>
            </a:r>
          </a:p>
        </p:txBody>
      </p:sp>
      <p:sp>
        <p:nvSpPr>
          <p:cNvPr id="8" name="Text Placeholder 7">
            <a:extLst>
              <a:ext uri="{FF2B5EF4-FFF2-40B4-BE49-F238E27FC236}">
                <a16:creationId xmlns:a16="http://schemas.microsoft.com/office/drawing/2014/main" id="{E869ACF9-B7F9-4774-B207-2EF789711513}"/>
              </a:ext>
            </a:extLst>
          </p:cNvPr>
          <p:cNvSpPr>
            <a:spLocks noGrp="1"/>
          </p:cNvSpPr>
          <p:nvPr>
            <p:ph type="body" sz="quarter" idx="27"/>
          </p:nvPr>
        </p:nvSpPr>
        <p:spPr/>
        <p:txBody>
          <a:bodyPr/>
          <a:lstStyle/>
          <a:p>
            <a:r>
              <a:rPr lang="en-US" dirty="0"/>
              <a:t>Phase 1</a:t>
            </a:r>
            <a:br>
              <a:rPr lang="en-US" dirty="0"/>
            </a:br>
            <a:r>
              <a:rPr lang="en-US" sz="1400" dirty="0">
                <a:latin typeface="+mn-lt"/>
              </a:rPr>
              <a:t>Month, Year</a:t>
            </a:r>
            <a:endParaRPr lang="en-US" dirty="0">
              <a:latin typeface="+mn-lt"/>
            </a:endParaRPr>
          </a:p>
        </p:txBody>
      </p:sp>
      <p:sp>
        <p:nvSpPr>
          <p:cNvPr id="3" name="Content Placeholder 2">
            <a:extLst>
              <a:ext uri="{FF2B5EF4-FFF2-40B4-BE49-F238E27FC236}">
                <a16:creationId xmlns:a16="http://schemas.microsoft.com/office/drawing/2014/main" id="{F350F641-F6F8-461C-9C2D-07E416875818}"/>
              </a:ext>
            </a:extLst>
          </p:cNvPr>
          <p:cNvSpPr>
            <a:spLocks noGrp="1"/>
          </p:cNvSpPr>
          <p:nvPr>
            <p:ph idx="1"/>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9" name="Text Placeholder 8">
            <a:extLst>
              <a:ext uri="{FF2B5EF4-FFF2-40B4-BE49-F238E27FC236}">
                <a16:creationId xmlns:a16="http://schemas.microsoft.com/office/drawing/2014/main" id="{3A2613D7-9904-47E7-A848-78E09B4F4A05}"/>
              </a:ext>
            </a:extLst>
          </p:cNvPr>
          <p:cNvSpPr>
            <a:spLocks noGrp="1"/>
          </p:cNvSpPr>
          <p:nvPr>
            <p:ph type="body" sz="quarter" idx="28"/>
          </p:nvPr>
        </p:nvSpPr>
        <p:spPr/>
        <p:txBody>
          <a:bodyPr/>
          <a:lstStyle/>
          <a:p>
            <a:r>
              <a:rPr lang="en-US" dirty="0"/>
              <a:t>Phase 2</a:t>
            </a:r>
            <a:br>
              <a:rPr lang="en-US" dirty="0"/>
            </a:br>
            <a:r>
              <a:rPr lang="en-US" sz="1400" dirty="0">
                <a:latin typeface="+mn-lt"/>
              </a:rPr>
              <a:t>Month, Year</a:t>
            </a:r>
            <a:endParaRPr lang="en-US" dirty="0">
              <a:latin typeface="+mn-lt"/>
            </a:endParaRPr>
          </a:p>
        </p:txBody>
      </p:sp>
      <p:sp>
        <p:nvSpPr>
          <p:cNvPr id="5" name="Text Placeholder 4">
            <a:extLst>
              <a:ext uri="{FF2B5EF4-FFF2-40B4-BE49-F238E27FC236}">
                <a16:creationId xmlns:a16="http://schemas.microsoft.com/office/drawing/2014/main" id="{1B9D7DA5-9DA5-4EDA-AAC1-B5A593D730C3}"/>
              </a:ext>
            </a:extLst>
          </p:cNvPr>
          <p:cNvSpPr>
            <a:spLocks noGrp="1"/>
          </p:cNvSpPr>
          <p:nvPr>
            <p:ph type="body" sz="quarter" idx="12"/>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10" name="Text Placeholder 9">
            <a:extLst>
              <a:ext uri="{FF2B5EF4-FFF2-40B4-BE49-F238E27FC236}">
                <a16:creationId xmlns:a16="http://schemas.microsoft.com/office/drawing/2014/main" id="{FCAA0F0E-6B7F-4145-A8E2-90DC4D675786}"/>
              </a:ext>
            </a:extLst>
          </p:cNvPr>
          <p:cNvSpPr>
            <a:spLocks noGrp="1"/>
          </p:cNvSpPr>
          <p:nvPr>
            <p:ph type="body" sz="quarter" idx="29"/>
          </p:nvPr>
        </p:nvSpPr>
        <p:spPr/>
        <p:txBody>
          <a:bodyPr/>
          <a:lstStyle/>
          <a:p>
            <a:r>
              <a:rPr lang="en-US" dirty="0"/>
              <a:t>Phase 3</a:t>
            </a:r>
            <a:br>
              <a:rPr lang="en-US" dirty="0"/>
            </a:br>
            <a:r>
              <a:rPr lang="en-US" sz="1400" dirty="0">
                <a:latin typeface="+mn-lt"/>
              </a:rPr>
              <a:t>Month, Year</a:t>
            </a:r>
          </a:p>
        </p:txBody>
      </p:sp>
      <p:sp>
        <p:nvSpPr>
          <p:cNvPr id="6" name="Text Placeholder 5">
            <a:extLst>
              <a:ext uri="{FF2B5EF4-FFF2-40B4-BE49-F238E27FC236}">
                <a16:creationId xmlns:a16="http://schemas.microsoft.com/office/drawing/2014/main" id="{4B29415E-FF87-4959-B427-0EA155C16B64}"/>
              </a:ext>
            </a:extLst>
          </p:cNvPr>
          <p:cNvSpPr>
            <a:spLocks noGrp="1"/>
          </p:cNvSpPr>
          <p:nvPr>
            <p:ph type="body" sz="quarter" idx="13"/>
          </p:nvPr>
        </p:nvSpPr>
        <p:spPr/>
        <p:txBody>
          <a:bodyPr/>
          <a:lstStyle/>
          <a:p>
            <a:r>
              <a:rPr lang="en-US" dirty="0"/>
              <a:t>Lorem ipsum dolor sit amet, consectetuer adipiscing elit. Maecenas porttitor congue massa.</a:t>
            </a:r>
          </a:p>
          <a:p>
            <a:r>
              <a:rPr lang="en-US" dirty="0"/>
              <a:t>Nunc viverra imperdiet enim. Fusce est. Vivamus a tellus.</a:t>
            </a:r>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635933895"/>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E1961DD-CF27-443B-BFF6-660110ED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3.xml><?xml version="1.0" encoding="utf-8"?>
<ds:datastoreItem xmlns:ds="http://schemas.openxmlformats.org/officeDocument/2006/customXml" ds:itemID="{5F490261-1200-4EC7-95B0-2241EE54AA34}">
  <ds:schemaRefs>
    <ds:schemaRef ds:uri="http://purl.org/dc/elements/1.1/"/>
    <ds:schemaRef ds:uri="http://purl.org/dc/terms/"/>
    <ds:schemaRef ds:uri="16c05727-aa75-4e4a-9b5f-8a80a1165891"/>
    <ds:schemaRef ds:uri="http://schemas.microsoft.com/office/2006/documentManagement/types"/>
    <ds:schemaRef ds:uri="http://purl.org/dc/dcmitype/"/>
    <ds:schemaRef ds:uri="71af3243-3dd4-4a8d-8c0d-dd76da1f02a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Green pitch deck</Template>
  <TotalTime>0</TotalTime>
  <Words>840</Words>
  <Application>Microsoft Office PowerPoint</Application>
  <PresentationFormat>Widescreen</PresentationFormat>
  <Paragraphs>241</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Rockwell</vt:lpstr>
      <vt:lpstr>Times New Roman</vt:lpstr>
      <vt:lpstr>Office Theme</vt:lpstr>
      <vt:lpstr>Hemp Chain</vt:lpstr>
      <vt:lpstr>The Problem</vt:lpstr>
      <vt:lpstr>The Problem</vt:lpstr>
      <vt:lpstr>Our Product</vt:lpstr>
      <vt:lpstr>Our Product</vt:lpstr>
      <vt:lpstr>Our Customers</vt:lpstr>
      <vt:lpstr>PowerPoint Presentation</vt:lpstr>
      <vt:lpstr>Competition</vt:lpstr>
      <vt:lpstr>Marketing Strategy</vt:lpstr>
      <vt:lpstr>Sales &amp; Channel Strategy</vt:lpstr>
      <vt:lpstr>Revenue Model</vt:lpstr>
      <vt:lpstr>Cash Flow and Profit/Loss Statement</vt:lpstr>
      <vt:lpstr>Cash Flow and Profit/Loss Statement Pt.2</vt:lpstr>
      <vt:lpstr>Thank You</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2019-09-06T07:05:48Z</dcterms:created>
  <dcterms:modified xsi:type="dcterms:W3CDTF">2019-09-25T18:17:12Z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