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2" r:id="rId6"/>
    <p:sldId id="293" r:id="rId7"/>
    <p:sldId id="294" r:id="rId8"/>
    <p:sldId id="301" r:id="rId9"/>
    <p:sldId id="311" r:id="rId10"/>
    <p:sldId id="288" r:id="rId11"/>
    <p:sldId id="297" r:id="rId12"/>
    <p:sldId id="269" r:id="rId13"/>
    <p:sldId id="271" r:id="rId14"/>
    <p:sldId id="298" r:id="rId15"/>
    <p:sldId id="277" r:id="rId16"/>
    <p:sldId id="274" r:id="rId17"/>
    <p:sldId id="279" r:id="rId18"/>
    <p:sldId id="300" r:id="rId19"/>
    <p:sldId id="305" r:id="rId20"/>
    <p:sldId id="308" r:id="rId21"/>
    <p:sldId id="306" r:id="rId22"/>
    <p:sldId id="304" r:id="rId23"/>
    <p:sldId id="307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6" autoAdjust="0"/>
    <p:restoredTop sz="94607" autoAdjust="0"/>
  </p:normalViewPr>
  <p:slideViewPr>
    <p:cSldViewPr snapToGrid="0">
      <p:cViewPr>
        <p:scale>
          <a:sx n="98" d="100"/>
          <a:sy n="98" d="100"/>
        </p:scale>
        <p:origin x="1506" y="438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mis\Desktop\JarrowTech_CashFlo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Quarterly Cash Flow Overview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Cash Inflow</c:v>
          </c:tx>
          <c:xVal>
            <c:strRef>
              <c:f>'Quarterly Overview'!$B$2:$M$2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xVal>
          <c:yVal>
            <c:numRef>
              <c:f>'Quarterly Overview'!$B$3:$M$3</c:f>
              <c:numCache>
                <c:formatCode>General</c:formatCode>
                <c:ptCount val="12"/>
                <c:pt idx="0">
                  <c:v>40000</c:v>
                </c:pt>
                <c:pt idx="1">
                  <c:v>185250</c:v>
                </c:pt>
                <c:pt idx="2">
                  <c:v>997750</c:v>
                </c:pt>
                <c:pt idx="3">
                  <c:v>598500</c:v>
                </c:pt>
                <c:pt idx="4">
                  <c:v>552250</c:v>
                </c:pt>
                <c:pt idx="5">
                  <c:v>852000</c:v>
                </c:pt>
                <c:pt idx="6">
                  <c:v>2216500</c:v>
                </c:pt>
                <c:pt idx="7">
                  <c:v>1433500</c:v>
                </c:pt>
                <c:pt idx="8">
                  <c:v>1087250</c:v>
                </c:pt>
                <c:pt idx="9">
                  <c:v>1477500</c:v>
                </c:pt>
                <c:pt idx="10">
                  <c:v>3391000</c:v>
                </c:pt>
                <c:pt idx="11">
                  <c:v>2252000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39-484E-BD28-ECC3DDCEAEDC}"/>
            </c:ext>
          </c:extLst>
        </c:ser>
        <c:ser>
          <c:idx val="1"/>
          <c:order val="1"/>
          <c:tx>
            <c:v>Expenses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500000"/>
              </a:solidFill>
              <a:ln>
                <a:solidFill>
                  <a:srgbClr val="C00000"/>
                </a:solidFill>
              </a:ln>
            </c:spPr>
          </c:marker>
          <c:xVal>
            <c:strRef>
              <c:f>'Quarterly Overview'!$B$2:$M$2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xVal>
          <c:yVal>
            <c:numRef>
              <c:f>'Quarterly Overview'!$B$4:$M$4</c:f>
              <c:numCache>
                <c:formatCode>General</c:formatCode>
                <c:ptCount val="12"/>
                <c:pt idx="0">
                  <c:v>24083.69</c:v>
                </c:pt>
                <c:pt idx="1">
                  <c:v>142185.26</c:v>
                </c:pt>
                <c:pt idx="2">
                  <c:v>199618.61</c:v>
                </c:pt>
                <c:pt idx="3">
                  <c:v>200318.61</c:v>
                </c:pt>
                <c:pt idx="4">
                  <c:v>341746.54000000004</c:v>
                </c:pt>
                <c:pt idx="5">
                  <c:v>492888.19999999995</c:v>
                </c:pt>
                <c:pt idx="6">
                  <c:v>520788.19999999995</c:v>
                </c:pt>
                <c:pt idx="7">
                  <c:v>594821.54</c:v>
                </c:pt>
                <c:pt idx="8">
                  <c:v>688413.21</c:v>
                </c:pt>
                <c:pt idx="9">
                  <c:v>813920.87</c:v>
                </c:pt>
                <c:pt idx="10">
                  <c:v>933287.20000000007</c:v>
                </c:pt>
                <c:pt idx="11">
                  <c:v>1053587.2000000002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39-484E-BD28-ECC3DDCEAEDC}"/>
            </c:ext>
          </c:extLst>
        </c:ser>
        <c:ser>
          <c:idx val="2"/>
          <c:order val="2"/>
          <c:tx>
            <c:v>Cash Balance</c:v>
          </c:tx>
          <c:xVal>
            <c:strRef>
              <c:f>'Quarterly Overview'!$B$2:$M$2</c:f>
              <c:strCache>
                <c:ptCount val="12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</c:strCache>
            </c:strRef>
          </c:xVal>
          <c:yVal>
            <c:numRef>
              <c:f>'Quarterly Overview'!$B$5:$M$5</c:f>
              <c:numCache>
                <c:formatCode>General</c:formatCode>
                <c:ptCount val="12"/>
                <c:pt idx="0">
                  <c:v>15916.310000000001</c:v>
                </c:pt>
                <c:pt idx="1">
                  <c:v>58981.049999999988</c:v>
                </c:pt>
                <c:pt idx="2">
                  <c:v>857112.44000000006</c:v>
                </c:pt>
                <c:pt idx="3">
                  <c:v>1255293.83</c:v>
                </c:pt>
                <c:pt idx="4">
                  <c:v>1465797.29</c:v>
                </c:pt>
                <c:pt idx="5">
                  <c:v>1824909.09</c:v>
                </c:pt>
                <c:pt idx="6">
                  <c:v>3520620.8899999997</c:v>
                </c:pt>
                <c:pt idx="7">
                  <c:v>4359299.3499999996</c:v>
                </c:pt>
                <c:pt idx="8">
                  <c:v>4758136.1399999997</c:v>
                </c:pt>
                <c:pt idx="9">
                  <c:v>5421715.2699999996</c:v>
                </c:pt>
                <c:pt idx="10">
                  <c:v>7879428.0699999994</c:v>
                </c:pt>
                <c:pt idx="11">
                  <c:v>9077840.870000001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39-484E-BD28-ECC3DDCEA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7788600"/>
        <c:axId val="-2037782856"/>
      </c:scatterChart>
      <c:valAx>
        <c:axId val="-2037788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Quarter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37782856"/>
        <c:crosses val="autoZero"/>
        <c:crossBetween val="midCat"/>
      </c:valAx>
      <c:valAx>
        <c:axId val="-2037782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778860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10/20/2019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390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1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29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21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88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538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svg"/><Relationship Id="rId11" Type="http://schemas.openxmlformats.org/officeDocument/2006/relationships/image" Target="../media/image40.sv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microsoft.com/office/2007/relationships/hdphoto" Target="../media/hdphoto2.wdp"/><Relationship Id="rId9" Type="http://schemas.openxmlformats.org/officeDocument/2006/relationships/hyperlink" Target="http://www.fabrikcam.com/" TargetMode="External"/><Relationship Id="rId1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jp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944476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8422"/>
            <a:ext cx="6840000" cy="2387600"/>
          </a:xfrm>
        </p:spPr>
        <p:txBody>
          <a:bodyPr/>
          <a:lstStyle/>
          <a:p>
            <a:pPr algn="ctr"/>
            <a:r>
              <a:rPr lang="en-US" dirty="0"/>
              <a:t>HempChain™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accent1">
              <a:alpha val="9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Smart Solution for Industrial Hemp Tracking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4C13CDE-60BB-43A6-A26C-F3DE3BE11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07" y="1911527"/>
            <a:ext cx="1354985" cy="1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664000" cy="432000"/>
          </a:xfrm>
        </p:spPr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F49D6F-C394-425E-98E0-A8D60FEFF6F2}"/>
              </a:ext>
            </a:extLst>
          </p:cNvPr>
          <p:cNvSpPr txBox="1"/>
          <p:nvPr/>
        </p:nvSpPr>
        <p:spPr>
          <a:xfrm>
            <a:off x="363984" y="1534860"/>
            <a:ext cx="10901779" cy="506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Cultivators, Processors, and Manufacturers: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 Demonstration Events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Promotional Videos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Helping/Learning in the Hemp Farming Community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Acquisition: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Champ Initiative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Working/Talking with digital solutions team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Governor Polis has the final decision on what happens in Colorado with hemp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Prospective Customers: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Agriculture Departments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Cultivators, Processors, and Manufacturers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Transportation Companies</a:t>
            </a:r>
          </a:p>
        </p:txBody>
      </p:sp>
      <p:pic>
        <p:nvPicPr>
          <p:cNvPr id="5" name="Picture 4" descr="A picture containing computer, laptop, table, playing&#10;&#10;Description automatically generated">
            <a:extLst>
              <a:ext uri="{FF2B5EF4-FFF2-40B4-BE49-F238E27FC236}">
                <a16:creationId xmlns:a16="http://schemas.microsoft.com/office/drawing/2014/main" id="{B2CD8F2F-E302-4496-AF37-6CFEAB75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71" y="432000"/>
            <a:ext cx="4843898" cy="35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Channel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C9131-0302-4127-BF2A-8984AE4663D3}"/>
              </a:ext>
            </a:extLst>
          </p:cNvPr>
          <p:cNvSpPr txBox="1"/>
          <p:nvPr/>
        </p:nvSpPr>
        <p:spPr>
          <a:xfrm>
            <a:off x="431800" y="1560926"/>
            <a:ext cx="10833963" cy="4810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b="1" spc="-1" dirty="0">
                <a:solidFill>
                  <a:srgbClr val="000000"/>
                </a:solidFill>
                <a:latin typeface="Calibri Light (Body)"/>
              </a:rPr>
              <a:t>Sales Strategy</a:t>
            </a: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Determine specific needs for state regulators </a:t>
            </a:r>
            <a:endParaRPr lang="en-US" sz="2000" spc="-1" dirty="0">
              <a:latin typeface="Calibri Light (Body)"/>
            </a:endParaRP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How we differ from the standard now</a:t>
            </a:r>
            <a:endParaRPr lang="en-US" sz="2000" spc="-1" dirty="0">
              <a:latin typeface="Calibri Light (Body)"/>
            </a:endParaRP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Show how the product would be used by a demonstration</a:t>
            </a:r>
            <a:endParaRPr lang="en-US" sz="2000" spc="-1" dirty="0">
              <a:latin typeface="Calibri Light (Body)"/>
            </a:endParaRP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Inform them about pricing plans that would best suit them</a:t>
            </a:r>
            <a:endParaRPr lang="en-US" sz="2000" spc="-1" dirty="0">
              <a:latin typeface="Calibri Light (Body)"/>
            </a:endParaRP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Consult and develop a beta per customer needs with the expanding industry</a:t>
            </a: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000000"/>
              </a:solidFill>
              <a:latin typeface="Calibri Light (Body)"/>
            </a:endParaRPr>
          </a:p>
          <a:p>
            <a:pPr marL="343620" indent="-342900">
              <a:lnSpc>
                <a:spcPct val="100000"/>
              </a:lnSpc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b="1" spc="-1" dirty="0">
                <a:solidFill>
                  <a:srgbClr val="000000"/>
                </a:solidFill>
                <a:latin typeface="Calibri Light (Body)"/>
              </a:rPr>
              <a:t>Channels</a:t>
            </a: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Business to Regulators and Law Enforcement:	</a:t>
            </a:r>
          </a:p>
          <a:p>
            <a:pPr marL="800820" lvl="1" indent="-342900">
              <a:spcBef>
                <a:spcPts val="1001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Calibri Light (Body)"/>
              </a:rPr>
              <a:t>Business to Transportation, Cultivators, Processors, and Manufacturers:	</a:t>
            </a:r>
            <a:endParaRPr lang="en-US" sz="2000" spc="-1" dirty="0">
              <a:latin typeface="Calibri Light (Body)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EF9E47-B7DE-407B-8EED-E56852931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82224" y="145526"/>
            <a:ext cx="2747204" cy="2385023"/>
            <a:chOff x="9862160" y="831132"/>
            <a:chExt cx="1850209" cy="1915995"/>
          </a:xfrm>
        </p:grpSpPr>
        <p:sp>
          <p:nvSpPr>
            <p:cNvPr id="6" name="Freeform: Shape 5" title="triangles">
              <a:extLst>
                <a:ext uri="{FF2B5EF4-FFF2-40B4-BE49-F238E27FC236}">
                  <a16:creationId xmlns:a16="http://schemas.microsoft.com/office/drawing/2014/main" id="{66BD34DC-9040-401C-A590-C1091FF7C939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 title="triangles">
              <a:extLst>
                <a:ext uri="{FF2B5EF4-FFF2-40B4-BE49-F238E27FC236}">
                  <a16:creationId xmlns:a16="http://schemas.microsoft.com/office/drawing/2014/main" id="{CC56B740-1732-46FD-A2D7-24CFFC42ABF1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 title="triangles">
              <a:extLst>
                <a:ext uri="{FF2B5EF4-FFF2-40B4-BE49-F238E27FC236}">
                  <a16:creationId xmlns:a16="http://schemas.microsoft.com/office/drawing/2014/main" id="{4DFA7CCD-1C78-4231-BB61-57DDD5EEA696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 title="triangles">
              <a:extLst>
                <a:ext uri="{FF2B5EF4-FFF2-40B4-BE49-F238E27FC236}">
                  <a16:creationId xmlns:a16="http://schemas.microsoft.com/office/drawing/2014/main" id="{482CE10A-5CBC-4588-B7C9-9235FD65A243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 title="triangles">
              <a:extLst>
                <a:ext uri="{FF2B5EF4-FFF2-40B4-BE49-F238E27FC236}">
                  <a16:creationId xmlns:a16="http://schemas.microsoft.com/office/drawing/2014/main" id="{7A513B00-13DC-48BC-9BA4-C3D166A17D64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E31B64A2-7B06-405D-B169-65B8C558D5A9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 title="triangles">
              <a:extLst>
                <a:ext uri="{FF2B5EF4-FFF2-40B4-BE49-F238E27FC236}">
                  <a16:creationId xmlns:a16="http://schemas.microsoft.com/office/drawing/2014/main" id="{3A71C540-0AFE-4FC1-BEFA-4E6A6A489E00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 title="triangles">
              <a:extLst>
                <a:ext uri="{FF2B5EF4-FFF2-40B4-BE49-F238E27FC236}">
                  <a16:creationId xmlns:a16="http://schemas.microsoft.com/office/drawing/2014/main" id="{CCD1DA47-2AC4-4014-9BC9-4751678BF46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 title="triangles">
              <a:extLst>
                <a:ext uri="{FF2B5EF4-FFF2-40B4-BE49-F238E27FC236}">
                  <a16:creationId xmlns:a16="http://schemas.microsoft.com/office/drawing/2014/main" id="{1004D156-AF96-4D3D-919E-660C658EC06C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47E9E334-1AED-4277-AE81-E674B605DC4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2BB7D967-4D29-494A-B49A-DBDD12B9769F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41261D84-40B0-4627-93C8-F7F5B31BF0C6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312D409-8D4E-42BE-868D-A5C8A0F8AF06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A153C905-C224-4159-AE73-13326DCD2C63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74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06760-D30C-44D2-8EFE-FC41E6561A47}"/>
              </a:ext>
            </a:extLst>
          </p:cNvPr>
          <p:cNvSpPr/>
          <p:nvPr/>
        </p:nvSpPr>
        <p:spPr>
          <a:xfrm>
            <a:off x="431999" y="1132170"/>
            <a:ext cx="9273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company we are NOT trying to develop an individual channel but an entire ecosystem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acknowledge this will be more difficult, but it is what the hemp industry is looking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for right now and will provide us with greater incentive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Two main channels are listed below: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5AB4A-F45F-49D2-8027-2F1492B71095}"/>
              </a:ext>
            </a:extLst>
          </p:cNvPr>
          <p:cNvSpPr txBox="1"/>
          <p:nvPr/>
        </p:nvSpPr>
        <p:spPr>
          <a:xfrm>
            <a:off x="541884" y="2692866"/>
            <a:ext cx="3353412" cy="38398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Regulating Agencies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(Licensing Model)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Police Officers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Departments of Agriculture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Departments of Revenue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Departments of Health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*Yearly contract based on amount of licensed users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2E5EA-FADC-4AD1-9E79-28C27AB7FB83}"/>
              </a:ext>
            </a:extLst>
          </p:cNvPr>
          <p:cNvSpPr txBox="1"/>
          <p:nvPr/>
        </p:nvSpPr>
        <p:spPr>
          <a:xfrm>
            <a:off x="4342420" y="2692866"/>
            <a:ext cx="3353412" cy="38398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Consumers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(2% Sales Fee)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Transporters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Cultivators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Manufacturers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*Every monetary transaction has an associated 2% sales fee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69" y="365325"/>
            <a:ext cx="11340000" cy="432000"/>
          </a:xfrm>
        </p:spPr>
        <p:txBody>
          <a:bodyPr/>
          <a:lstStyle/>
          <a:p>
            <a:r>
              <a:rPr lang="en-US" dirty="0"/>
              <a:t>Cash Flow and Profit &amp; Loss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92134"/>
              </p:ext>
            </p:extLst>
          </p:nvPr>
        </p:nvGraphicFramePr>
        <p:xfrm>
          <a:off x="372369" y="782305"/>
          <a:ext cx="10885657" cy="571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209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James Schuchardt &amp; Carlton Wilcox</a:t>
            </a:r>
          </a:p>
          <a:p>
            <a:endParaRPr lang="en-US" sz="1800" dirty="0"/>
          </a:p>
        </p:txBody>
      </p:sp>
      <p:pic>
        <p:nvPicPr>
          <p:cNvPr id="13" name="Graphic 12" descr="Person icon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8999" y="3882075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1375" y="4072564"/>
            <a:ext cx="4508500" cy="277342"/>
          </a:xfrm>
        </p:spPr>
        <p:txBody>
          <a:bodyPr/>
          <a:lstStyle/>
          <a:p>
            <a:r>
              <a:rPr lang="en-US" dirty="0"/>
              <a:t>contactcenter@jarrowtech.com</a:t>
            </a:r>
          </a:p>
        </p:txBody>
      </p:sp>
      <p:pic>
        <p:nvPicPr>
          <p:cNvPr id="14" name="Graphic 13" descr="Email icon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3372" y="4149887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1375" y="4348712"/>
            <a:ext cx="4508500" cy="277342"/>
          </a:xfrm>
        </p:spPr>
        <p:txBody>
          <a:bodyPr/>
          <a:lstStyle/>
          <a:p>
            <a:r>
              <a:rPr lang="en-US" dirty="0">
                <a:hlinkClick r:id="rId9"/>
              </a:rPr>
              <a:t>www.JarrowTech.com</a:t>
            </a:r>
            <a:r>
              <a:rPr lang="en-US" dirty="0"/>
              <a:t> </a:t>
            </a:r>
          </a:p>
        </p:txBody>
      </p:sp>
      <p:pic>
        <p:nvPicPr>
          <p:cNvPr id="30" name="Graphic 29" descr="World web icon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3374" y="4438505"/>
            <a:ext cx="170088" cy="170088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DFAFC87B-74CC-44C0-8C2A-4E1BF1CAEB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72" y="1395210"/>
            <a:ext cx="4973639" cy="3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8">
            <a:extLst>
              <a:ext uri="{FF2B5EF4-FFF2-40B4-BE49-F238E27FC236}">
                <a16:creationId xmlns:a16="http://schemas.microsoft.com/office/drawing/2014/main" id="{29E9B038-25E7-4203-BCA5-10329E55DCB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34" name="Picture 33" descr="A close up of a clock&#10;&#10;Description automatically generated">
            <a:extLst>
              <a:ext uri="{FF2B5EF4-FFF2-40B4-BE49-F238E27FC236}">
                <a16:creationId xmlns:a16="http://schemas.microsoft.com/office/drawing/2014/main" id="{D1C5A982-0C46-44C2-B7F8-DF600A68F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72" y="1395210"/>
            <a:ext cx="4973639" cy="3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Will you Drop Out for the business?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1904-6033-4647-B6CA-17A728C9061B}"/>
              </a:ext>
            </a:extLst>
          </p:cNvPr>
          <p:cNvSpPr/>
          <p:nvPr/>
        </p:nvSpPr>
        <p:spPr>
          <a:xfrm>
            <a:off x="4821336" y="7065691"/>
            <a:ext cx="36457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Companies/Agencies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E8463-3C2F-41D9-914F-8147E944240E}"/>
              </a:ext>
            </a:extLst>
          </p:cNvPr>
          <p:cNvSpPr txBox="1"/>
          <p:nvPr/>
        </p:nvSpPr>
        <p:spPr>
          <a:xfrm>
            <a:off x="432000" y="1214437"/>
            <a:ext cx="6816525" cy="4429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Yes, we can. 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Yes, we will.</a:t>
            </a:r>
          </a:p>
        </p:txBody>
      </p:sp>
    </p:spTree>
    <p:extLst>
      <p:ext uri="{BB962C8B-B14F-4D97-AF65-F5344CB8AC3E}">
        <p14:creationId xmlns:p14="http://schemas.microsoft.com/office/powerpoint/2010/main" val="267820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Are you going to keep this a Wyoming Business?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1904-6033-4647-B6CA-17A728C9061B}"/>
              </a:ext>
            </a:extLst>
          </p:cNvPr>
          <p:cNvSpPr/>
          <p:nvPr/>
        </p:nvSpPr>
        <p:spPr>
          <a:xfrm>
            <a:off x="4821336" y="7065691"/>
            <a:ext cx="36457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Companies/Agencies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E8463-3C2F-41D9-914F-8147E944240E}"/>
              </a:ext>
            </a:extLst>
          </p:cNvPr>
          <p:cNvSpPr txBox="1"/>
          <p:nvPr/>
        </p:nvSpPr>
        <p:spPr>
          <a:xfrm>
            <a:off x="432000" y="1152525"/>
            <a:ext cx="6816525" cy="4429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Yes we will.</a:t>
            </a:r>
          </a:p>
        </p:txBody>
      </p:sp>
    </p:spTree>
    <p:extLst>
      <p:ext uri="{BB962C8B-B14F-4D97-AF65-F5344CB8AC3E}">
        <p14:creationId xmlns:p14="http://schemas.microsoft.com/office/powerpoint/2010/main" val="79842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Potential Partners?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A1904-6033-4647-B6CA-17A728C9061B}"/>
              </a:ext>
            </a:extLst>
          </p:cNvPr>
          <p:cNvSpPr/>
          <p:nvPr/>
        </p:nvSpPr>
        <p:spPr>
          <a:xfrm>
            <a:off x="4821336" y="7065691"/>
            <a:ext cx="36457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for Companies/Agencies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E8463-3C2F-41D9-914F-8147E944240E}"/>
              </a:ext>
            </a:extLst>
          </p:cNvPr>
          <p:cNvSpPr txBox="1"/>
          <p:nvPr/>
        </p:nvSpPr>
        <p:spPr>
          <a:xfrm>
            <a:off x="432000" y="1152525"/>
            <a:ext cx="9445425" cy="4429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aren’t looking at partners as of right now.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we were, they would be development teams and blockchain organizations.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291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26E1-0EE3-4E7E-90E4-CA6D4768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43000"/>
            <a:ext cx="9093000" cy="5444190"/>
          </a:xfrm>
        </p:spPr>
        <p:txBody>
          <a:bodyPr/>
          <a:lstStyle/>
          <a:p>
            <a:r>
              <a:rPr lang="en-US" dirty="0"/>
              <a:t>Mobile App Team: </a:t>
            </a:r>
            <a:r>
              <a:rPr lang="en-US" sz="2400" dirty="0"/>
              <a:t>A team of about 5 people to help with building/maintaining our different versions for customers.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Database Dev Team:  </a:t>
            </a:r>
            <a:r>
              <a:rPr lang="en-US" sz="2400" dirty="0"/>
              <a:t>A team of about 8 people to help build smart contracts/maintain connections/develop APIs.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Website Design Team: </a:t>
            </a:r>
            <a:r>
              <a:rPr lang="en-US" sz="2400" dirty="0"/>
              <a:t>A team of about 4 people to develop a good website that looks great and has functionality with our databases.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Security Testing:  </a:t>
            </a:r>
            <a:r>
              <a:rPr lang="en-US" sz="2400" dirty="0"/>
              <a:t>A team of about 2-4 people to constantly try and break every single part of our system in order to improve our security and be ahead of malicious actors.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E11A-94B2-4F81-AD51-B48FEA92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FA944-7298-47C1-AACB-7BABA9807B53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kind of employment would you provide?</a:t>
            </a:r>
          </a:p>
        </p:txBody>
      </p:sp>
    </p:spTree>
    <p:extLst>
      <p:ext uri="{BB962C8B-B14F-4D97-AF65-F5344CB8AC3E}">
        <p14:creationId xmlns:p14="http://schemas.microsoft.com/office/powerpoint/2010/main" val="11056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9E2-7641-47E0-9B42-3D2EE106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6800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F3D1A-C481-4153-AA31-E630553DA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8A2B-767F-4F81-A930-4ACCFF6AD0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270810"/>
            <a:ext cx="5307700" cy="5647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2018 Farm Bill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Statewide Hemp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Interstate Hemp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Bill of Lading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Chain of Custody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Certificate of Analysis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F076AF-A6C0-464F-B23E-ACCF347F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C893E21B-70D1-44C8-881E-81E285322544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8C4F47D9-3910-41B6-81D5-4252ED76192D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F2D81E65-85DB-46AC-97CF-D33A2EC0209A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16BE5D68-A41D-49FE-8BFA-8008FBEFCD90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6F00437F-2851-4244-808C-A566D2203934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ECC542CE-8231-4DAE-BD49-5695215ACD35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EE366549-DF1B-48F3-B0A8-A3D7B088CDC5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01C9BE71-48B7-418D-9ECE-5D517AA09BE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EC5316C3-46B3-4226-9F03-6E51B06B5FA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62657369-8FDE-4872-9FF7-B3E89366E139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B356E248-163C-4648-B1F5-15EE62CDA57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C39443C3-F520-47A0-9BDD-4D5BF1026672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99BE7B34-2261-4393-AFF7-2616E49F6211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FB816079-799B-44A1-BD16-9267A93A1D9A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8973A031-AA73-403D-8DD5-95597C1F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471134"/>
            <a:ext cx="6012000" cy="47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8E11A-94B2-4F81-AD51-B48FEA92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FA944-7298-47C1-AACB-7BABA9807B53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kind of employment would you provide?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7676AA-BADC-4100-BB09-80021A3FACE5}"/>
              </a:ext>
            </a:extLst>
          </p:cNvPr>
          <p:cNvSpPr txBox="1">
            <a:spLocks/>
          </p:cNvSpPr>
          <p:nvPr/>
        </p:nvSpPr>
        <p:spPr>
          <a:xfrm>
            <a:off x="479625" y="1143000"/>
            <a:ext cx="9093000" cy="544419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Sales Team: </a:t>
            </a:r>
            <a:r>
              <a:rPr lang="en-US" sz="2400" dirty="0"/>
              <a:t>A team of about 6 people to help with marketing, public relations, and contact potential clients.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Government Relations Team: </a:t>
            </a:r>
            <a:r>
              <a:rPr lang="en-US" sz="2400" dirty="0"/>
              <a:t>A team of about 4 people to maintain communications with government authorities and to aid in contract building/negotiation.</a:t>
            </a:r>
          </a:p>
          <a:p>
            <a:br>
              <a:rPr lang="en-US" dirty="0"/>
            </a:br>
            <a:r>
              <a:rPr lang="en-US" dirty="0"/>
              <a:t>Customer Support: </a:t>
            </a:r>
            <a:r>
              <a:rPr lang="en-US" sz="2400" dirty="0"/>
              <a:t>A team of about 4 people to start, this team will take in information from consumers and actors in order to provide information to the different teams.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7AE9BD1-42F7-4185-B99E-AE5F8B4C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988332"/>
            <a:ext cx="7864712" cy="532834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DB58F9-BC74-44D8-81CA-5EC00C80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JarrowTech’s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Stages of Expansion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48759-E531-4D64-9B1E-C2C8DB4C8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z="1200" noProof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7FC821-54A1-48BD-8C5D-38FDD1627766}"/>
              </a:ext>
            </a:extLst>
          </p:cNvPr>
          <p:cNvSpPr/>
          <p:nvPr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CC37413-3208-460D-AB59-AECF5309B1DC}"/>
              </a:ext>
            </a:extLst>
          </p:cNvPr>
          <p:cNvSpPr/>
          <p:nvPr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D1DD10D-BA34-4630-858C-CBEDF6858D7A}"/>
              </a:ext>
            </a:extLst>
          </p:cNvPr>
          <p:cNvSpPr/>
          <p:nvPr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EEF89A-9443-4704-B658-ED3CD256BE03}"/>
              </a:ext>
            </a:extLst>
          </p:cNvPr>
          <p:cNvSpPr/>
          <p:nvPr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A2EC20B-DC92-4ECD-981D-5A774313331A}"/>
              </a:ext>
            </a:extLst>
          </p:cNvPr>
          <p:cNvSpPr/>
          <p:nvPr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FC8ABCD-BAAF-497A-A354-8B002F85F024}"/>
              </a:ext>
            </a:extLst>
          </p:cNvPr>
          <p:cNvSpPr/>
          <p:nvPr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8E73E8-1255-4A24-8822-214C53E1CE9E}"/>
              </a:ext>
            </a:extLst>
          </p:cNvPr>
          <p:cNvSpPr/>
          <p:nvPr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2C2971-C662-4C94-8E23-2ADE7D02EC6E}"/>
              </a:ext>
            </a:extLst>
          </p:cNvPr>
          <p:cNvSpPr/>
          <p:nvPr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C3757B1-798E-4422-B1A5-D32191AF58FC}"/>
              </a:ext>
            </a:extLst>
          </p:cNvPr>
          <p:cNvSpPr/>
          <p:nvPr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3FDF3B7-4B92-4BC8-93BF-01C64DD5CD30}"/>
              </a:ext>
            </a:extLst>
          </p:cNvPr>
          <p:cNvSpPr/>
          <p:nvPr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991202-2EEC-4009-874A-F016F68A1458}"/>
              </a:ext>
            </a:extLst>
          </p:cNvPr>
          <p:cNvSpPr/>
          <p:nvPr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32204-5863-42EC-A623-05AD0467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95192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3EC92-1AF9-4AE1-9CE3-CE3E7E28AE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AA92-F702-4A62-843E-B3737FABCE1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16642" y="1437091"/>
            <a:ext cx="5307700" cy="3925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Trust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Hemp shipments stuck at Wyoming borders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Arrests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Seized Property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Colorado Law mandates that a blockchain solution must be used to track Industrial Hemp for harvest 2020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24E9EB-2065-4B65-B88F-593DF54F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504105"/>
            <a:ext cx="6012730" cy="2669334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46C8FE-8FF5-4AD1-ABCA-BAFE7D1350BB}"/>
              </a:ext>
            </a:extLst>
          </p:cNvPr>
          <p:cNvSpPr/>
          <p:nvPr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C04A6C0-DFE3-40F5-AA01-12FAC258F1B4}"/>
              </a:ext>
            </a:extLst>
          </p:cNvPr>
          <p:cNvSpPr/>
          <p:nvPr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3390AE-07DC-427B-9BAF-EF580AB361C3}"/>
              </a:ext>
            </a:extLst>
          </p:cNvPr>
          <p:cNvSpPr/>
          <p:nvPr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F0D178-ED1D-452A-8B66-5CA107C5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631" y="1489943"/>
            <a:ext cx="5307701" cy="4881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B7EA0-84AD-4A57-A42C-E807C22A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1974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912C5-BF06-47C3-96A2-610FF6B36E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7E78C-07CF-46C5-AB11-5922E22475F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6001" y="81974"/>
            <a:ext cx="6012000" cy="7468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Solution: Life Cycle Tracking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Allows Farmers and Transporters peace of mind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Allows farmers, processors, manufacturers to know what they are buying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Allows Regulators to see what is going on inside their state lines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6BF490-3231-4E40-AA08-58C839E32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F12EEE2-D779-4087-88A8-09A650653607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8D4A463A-6BCE-4636-A0F1-33854AE0520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3B8DEB79-BAFA-4E4A-98AD-16D56F97B12E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84F0E2A1-3E57-4DB8-86C5-ACA907D781F4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867910B-9D12-4816-8675-07B53ECCAB8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BB5BFB20-B283-4F0D-9648-CEDA23609F4A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0E8D3DC-4131-4980-A3B1-58736C0C39D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EB8A4A6-EB72-4F4D-AF52-EA9FC9F86CF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4AF08DB6-3CC9-44F0-9D9A-6F9311C8CC7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9E63C5BA-2422-436D-982E-2E3C2197D5D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DEB016F2-767C-408B-91B1-CCFB91DD31CB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38FA6F1A-6951-4678-92A7-BD24362FEF4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4851E5FE-5654-4424-97A0-C99C1201F91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CA89CBFE-D3C3-47F8-9C02-2828BD421BE7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55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7EA0-84AD-4A57-A42C-E807C22A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1974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912C5-BF06-47C3-96A2-610FF6B36E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7E78C-07CF-46C5-AB11-5922E22475F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33621" y="253805"/>
            <a:ext cx="53077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Blockchain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QR Codes / Serial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Interface to interact with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Information Held in Blockchain: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Chain of Custody – where/who?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Lab Results – legal/illegal?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Bill of Ladings – cross state lines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6BF490-3231-4E40-AA08-58C839E32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F12EEE2-D779-4087-88A8-09A650653607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8D4A463A-6BCE-4636-A0F1-33854AE0520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3B8DEB79-BAFA-4E4A-98AD-16D56F97B12E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84F0E2A1-3E57-4DB8-86C5-ACA907D781F4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867910B-9D12-4816-8675-07B53ECCAB8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BB5BFB20-B283-4F0D-9648-CEDA23609F4A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0E8D3DC-4131-4980-A3B1-58736C0C39D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EB8A4A6-EB72-4F4D-AF52-EA9FC9F86CF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4AF08DB6-3CC9-44F0-9D9A-6F9311C8CC7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9E63C5BA-2422-436D-982E-2E3C2197D5D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DEB016F2-767C-408B-91B1-CCFB91DD31CB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38FA6F1A-6951-4678-92A7-BD24362FEF4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4851E5FE-5654-4424-97A0-C99C1201F91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CA89CBFE-D3C3-47F8-9C02-2828BD421BE7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close up of electronics&#10;&#10;Description automatically generated">
            <a:extLst>
              <a:ext uri="{FF2B5EF4-FFF2-40B4-BE49-F238E27FC236}">
                <a16:creationId xmlns:a16="http://schemas.microsoft.com/office/drawing/2014/main" id="{89FB1330-68AB-485B-9A9D-36EBBFA4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657298"/>
            <a:ext cx="58007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5310-677C-4102-99A5-0E7E7C80B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71316"/>
            <a:ext cx="6012000" cy="1409700"/>
          </a:xfrm>
        </p:spPr>
        <p:txBody>
          <a:bodyPr/>
          <a:lstStyle/>
          <a:p>
            <a:r>
              <a:rPr lang="en-US" dirty="0"/>
              <a:t>Ledger &amp; QR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93BF-E2F9-447A-B450-FEE70CFE41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D6F07-E4EE-4816-8A8B-C5A51D9B512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Labs can be different levels of accreditation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Federally funded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Mid-Grade Testing Facilities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Personal Testing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266700" lvl="1" indent="0">
              <a:buNone/>
            </a:pPr>
            <a:endParaRPr lang="en-US" dirty="0"/>
          </a:p>
        </p:txBody>
      </p:sp>
      <p:pic>
        <p:nvPicPr>
          <p:cNvPr id="14" name="Picture 13" descr="A picture containing food, man, phone&#10;&#10;Description automatically generated">
            <a:extLst>
              <a:ext uri="{FF2B5EF4-FFF2-40B4-BE49-F238E27FC236}">
                <a16:creationId xmlns:a16="http://schemas.microsoft.com/office/drawing/2014/main" id="{31F39AFE-DC11-4E6C-B4AD-5B810C90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9" y="1604212"/>
            <a:ext cx="5120741" cy="50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35981-3626-44C3-A0CE-ED765FE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4A41-CCD3-4980-ABE0-5C1B7462F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72190F-830E-4ED1-AF24-6F3A2146753E}"/>
              </a:ext>
            </a:extLst>
          </p:cNvPr>
          <p:cNvSpPr/>
          <p:nvPr/>
        </p:nvSpPr>
        <p:spPr>
          <a:xfrm>
            <a:off x="3108960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A26919-BFBC-4738-A5A5-9586B43A447B}"/>
              </a:ext>
            </a:extLst>
          </p:cNvPr>
          <p:cNvSpPr/>
          <p:nvPr/>
        </p:nvSpPr>
        <p:spPr>
          <a:xfrm>
            <a:off x="4531886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BA20D1-2BC2-4C0F-914D-52983FDD8E36}"/>
              </a:ext>
            </a:extLst>
          </p:cNvPr>
          <p:cNvSpPr/>
          <p:nvPr/>
        </p:nvSpPr>
        <p:spPr>
          <a:xfrm>
            <a:off x="5954812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0CB2F-372A-4973-A1BE-7222B3726206}"/>
              </a:ext>
            </a:extLst>
          </p:cNvPr>
          <p:cNvSpPr/>
          <p:nvPr/>
        </p:nvSpPr>
        <p:spPr>
          <a:xfrm>
            <a:off x="7377738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449792-A5F9-4180-A01A-A0F3B310BD27}"/>
              </a:ext>
            </a:extLst>
          </p:cNvPr>
          <p:cNvSpPr/>
          <p:nvPr/>
        </p:nvSpPr>
        <p:spPr>
          <a:xfrm>
            <a:off x="3108960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5C7851-32B5-4051-BBFD-8702F5E4B2B3}"/>
              </a:ext>
            </a:extLst>
          </p:cNvPr>
          <p:cNvSpPr/>
          <p:nvPr/>
        </p:nvSpPr>
        <p:spPr>
          <a:xfrm>
            <a:off x="6003160" y="3293629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07FFF-A611-474F-8AE6-260DB0F3DA54}"/>
              </a:ext>
            </a:extLst>
          </p:cNvPr>
          <p:cNvSpPr/>
          <p:nvPr/>
        </p:nvSpPr>
        <p:spPr>
          <a:xfrm>
            <a:off x="4503828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D1F30-A121-424A-9F93-0D4B005CB9F6}"/>
              </a:ext>
            </a:extLst>
          </p:cNvPr>
          <p:cNvSpPr/>
          <p:nvPr/>
        </p:nvSpPr>
        <p:spPr>
          <a:xfrm>
            <a:off x="7373832" y="3277697"/>
            <a:ext cx="111212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1748C-BC0C-4F30-8833-8E857D3085C5}"/>
              </a:ext>
            </a:extLst>
          </p:cNvPr>
          <p:cNvSpPr txBox="1"/>
          <p:nvPr/>
        </p:nvSpPr>
        <p:spPr>
          <a:xfrm>
            <a:off x="5431734" y="3814942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258CB-ABB9-4BCF-B743-D155DDA608DC}"/>
              </a:ext>
            </a:extLst>
          </p:cNvPr>
          <p:cNvSpPr txBox="1"/>
          <p:nvPr/>
        </p:nvSpPr>
        <p:spPr>
          <a:xfrm>
            <a:off x="3195988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61311-5351-4BB5-923B-049AD02A0060}"/>
              </a:ext>
            </a:extLst>
          </p:cNvPr>
          <p:cNvSpPr txBox="1"/>
          <p:nvPr/>
        </p:nvSpPr>
        <p:spPr>
          <a:xfrm>
            <a:off x="4627492" y="2435135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Cultivation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5A55F-B183-40A6-B0EE-69EB2D976D58}"/>
              </a:ext>
            </a:extLst>
          </p:cNvPr>
          <p:cNvSpPr txBox="1"/>
          <p:nvPr/>
        </p:nvSpPr>
        <p:spPr>
          <a:xfrm>
            <a:off x="6049115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0C061E-FBAF-46A7-9398-FD58190CF02E}"/>
              </a:ext>
            </a:extLst>
          </p:cNvPr>
          <p:cNvSpPr txBox="1"/>
          <p:nvPr/>
        </p:nvSpPr>
        <p:spPr>
          <a:xfrm>
            <a:off x="7480619" y="239594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Transportation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8A77D-5C05-4626-BBC6-F32F512482DD}"/>
              </a:ext>
            </a:extLst>
          </p:cNvPr>
          <p:cNvSpPr txBox="1"/>
          <p:nvPr/>
        </p:nvSpPr>
        <p:spPr>
          <a:xfrm>
            <a:off x="3202139" y="4383903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F975D-81D7-4608-B814-B49C478CE0B1}"/>
              </a:ext>
            </a:extLst>
          </p:cNvPr>
          <p:cNvSpPr txBox="1"/>
          <p:nvPr/>
        </p:nvSpPr>
        <p:spPr>
          <a:xfrm>
            <a:off x="6073239" y="4405561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ufacturing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6E0AE-4858-4319-80C3-9678B87368FE}"/>
              </a:ext>
            </a:extLst>
          </p:cNvPr>
          <p:cNvSpPr txBox="1"/>
          <p:nvPr/>
        </p:nvSpPr>
        <p:spPr>
          <a:xfrm>
            <a:off x="4584715" y="4421666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Regulation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A956C-C05C-4943-B332-41EAD23C77DB}"/>
              </a:ext>
            </a:extLst>
          </p:cNvPr>
          <p:cNvSpPr txBox="1"/>
          <p:nvPr/>
        </p:nvSpPr>
        <p:spPr>
          <a:xfrm>
            <a:off x="7548856" y="438686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Insurance</a:t>
            </a:r>
          </a:p>
        </p:txBody>
      </p:sp>
      <p:pic>
        <p:nvPicPr>
          <p:cNvPr id="36" name="Graphic 35" descr="Plant">
            <a:extLst>
              <a:ext uri="{FF2B5EF4-FFF2-40B4-BE49-F238E27FC236}">
                <a16:creationId xmlns:a16="http://schemas.microsoft.com/office/drawing/2014/main" id="{71D663A2-B8D1-4969-AEFD-3DD4B0C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569" y="1414894"/>
            <a:ext cx="796871" cy="796871"/>
          </a:xfrm>
          <a:prstGeom prst="rect">
            <a:avLst/>
          </a:prstGeom>
        </p:spPr>
      </p:pic>
      <p:pic>
        <p:nvPicPr>
          <p:cNvPr id="38" name="Graphic 37" descr="Farmer">
            <a:extLst>
              <a:ext uri="{FF2B5EF4-FFF2-40B4-BE49-F238E27FC236}">
                <a16:creationId xmlns:a16="http://schemas.microsoft.com/office/drawing/2014/main" id="{537D40CA-2F82-45F7-948B-1DBC5E453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1025" y="1523293"/>
            <a:ext cx="707334" cy="707334"/>
          </a:xfrm>
          <a:prstGeom prst="rect">
            <a:avLst/>
          </a:prstGeom>
        </p:spPr>
      </p:pic>
      <p:pic>
        <p:nvPicPr>
          <p:cNvPr id="40" name="Graphic 39" descr="Microscope">
            <a:extLst>
              <a:ext uri="{FF2B5EF4-FFF2-40B4-BE49-F238E27FC236}">
                <a16:creationId xmlns:a16="http://schemas.microsoft.com/office/drawing/2014/main" id="{45C59C14-C0CF-48AB-B0CD-EB6267798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0219" y="1427141"/>
            <a:ext cx="750379" cy="750379"/>
          </a:xfrm>
          <a:prstGeom prst="rect">
            <a:avLst/>
          </a:prstGeom>
        </p:spPr>
      </p:pic>
      <p:pic>
        <p:nvPicPr>
          <p:cNvPr id="42" name="Graphic 41" descr="Truck">
            <a:extLst>
              <a:ext uri="{FF2B5EF4-FFF2-40B4-BE49-F238E27FC236}">
                <a16:creationId xmlns:a16="http://schemas.microsoft.com/office/drawing/2014/main" id="{04B19A33-C7E2-496A-B735-496AC6AE2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4610" y="1436599"/>
            <a:ext cx="750379" cy="750379"/>
          </a:xfrm>
          <a:prstGeom prst="rect">
            <a:avLst/>
          </a:prstGeom>
        </p:spPr>
      </p:pic>
      <p:pic>
        <p:nvPicPr>
          <p:cNvPr id="44" name="Graphic 43" descr="Factory">
            <a:extLst>
              <a:ext uri="{FF2B5EF4-FFF2-40B4-BE49-F238E27FC236}">
                <a16:creationId xmlns:a16="http://schemas.microsoft.com/office/drawing/2014/main" id="{F2857F65-22F4-48CA-BD50-53DE2A50F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9999" y="3409005"/>
            <a:ext cx="780010" cy="780010"/>
          </a:xfrm>
          <a:prstGeom prst="rect">
            <a:avLst/>
          </a:prstGeom>
        </p:spPr>
      </p:pic>
      <p:pic>
        <p:nvPicPr>
          <p:cNvPr id="46" name="Graphic 45" descr="Shopping bag">
            <a:extLst>
              <a:ext uri="{FF2B5EF4-FFF2-40B4-BE49-F238E27FC236}">
                <a16:creationId xmlns:a16="http://schemas.microsoft.com/office/drawing/2014/main" id="{C24FF1C8-5D0F-4B2D-81BB-BB14E5F9C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681" y="3432600"/>
            <a:ext cx="707334" cy="707334"/>
          </a:xfrm>
          <a:prstGeom prst="rect">
            <a:avLst/>
          </a:prstGeom>
        </p:spPr>
      </p:pic>
      <p:pic>
        <p:nvPicPr>
          <p:cNvPr id="48" name="Graphic 47" descr="Police">
            <a:extLst>
              <a:ext uri="{FF2B5EF4-FFF2-40B4-BE49-F238E27FC236}">
                <a16:creationId xmlns:a16="http://schemas.microsoft.com/office/drawing/2014/main" id="{6743A362-B2E3-48AC-91C2-CA0ABB966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78320" y="3432894"/>
            <a:ext cx="750379" cy="750379"/>
          </a:xfrm>
          <a:prstGeom prst="rect">
            <a:avLst/>
          </a:prstGeom>
        </p:spPr>
      </p:pic>
      <p:pic>
        <p:nvPicPr>
          <p:cNvPr id="50" name="Graphic 49" descr="Building">
            <a:extLst>
              <a:ext uri="{FF2B5EF4-FFF2-40B4-BE49-F238E27FC236}">
                <a16:creationId xmlns:a16="http://schemas.microsoft.com/office/drawing/2014/main" id="{2CEA083F-D622-49A6-8E29-F70DF6D13E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6665" y="3424417"/>
            <a:ext cx="707334" cy="707334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B59744-E9D9-43EF-A0C5-8F5A50035B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3286" y="2314085"/>
            <a:ext cx="1441338" cy="1441338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C396BB3A-0905-41C4-A9C4-8EB53A0626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7350" y="2159969"/>
            <a:ext cx="1749570" cy="1749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519021-C58D-4588-A82D-5DFC33F90CF9}"/>
              </a:ext>
            </a:extLst>
          </p:cNvPr>
          <p:cNvSpPr/>
          <p:nvPr/>
        </p:nvSpPr>
        <p:spPr>
          <a:xfrm>
            <a:off x="440734" y="5105859"/>
            <a:ext cx="108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Our best customer is Regulators, as we hope to provide an ecosystem for tracking throughout the entire USA</a:t>
            </a:r>
          </a:p>
        </p:txBody>
      </p:sp>
    </p:spTree>
    <p:extLst>
      <p:ext uri="{BB962C8B-B14F-4D97-AF65-F5344CB8AC3E}">
        <p14:creationId xmlns:p14="http://schemas.microsoft.com/office/powerpoint/2010/main" val="287412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3A45-20AC-419C-AEC4-959C4961D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80F00D-84ED-4250-81C2-C1C2B0355D06}"/>
              </a:ext>
            </a:extLst>
          </p:cNvPr>
          <p:cNvSpPr txBox="1">
            <a:spLocks/>
          </p:cNvSpPr>
          <p:nvPr/>
        </p:nvSpPr>
        <p:spPr>
          <a:xfrm>
            <a:off x="84000" y="81974"/>
            <a:ext cx="6647000" cy="1409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								    </a:t>
            </a:r>
            <a:r>
              <a:rPr lang="en-US" sz="4200">
                <a:solidFill>
                  <a:schemeClr val="bg1"/>
                </a:solidFill>
              </a:rPr>
              <a:t>Segmentation Model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99FEBC-3082-4893-B464-9B81893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0" y="1764632"/>
            <a:ext cx="5377000" cy="512521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2019 US Hemp market: $2.1 Billion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$15 billion by 2026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12,343 active hemp cultivator licenses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544 active hemp seed licenses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1,323 active processor licenses.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Cultivation in Colorado in 2019 is expected to be more than double 2018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Hemp acreage in Kentucky will triple in 2019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Tennessee, there will be more than 12-times the acreage in 2019 compared to 2018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1ADD19-CE88-4399-8164-B207D820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7" y="1491674"/>
            <a:ext cx="6002923" cy="40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816F-B457-4100-9975-0F3BAA3F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9AED6-5408-4E4A-93B2-3909F2C87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30024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7BB42E-470E-4CD9-938B-A14FE11BF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r="70293"/>
          <a:stretch/>
        </p:blipFill>
        <p:spPr>
          <a:xfrm>
            <a:off x="3686853" y="541349"/>
            <a:ext cx="996204" cy="919974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5EA691F-563B-4151-8223-04FFD006A4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113"/>
          <a:stretch/>
        </p:blipFill>
        <p:spPr>
          <a:xfrm>
            <a:off x="6049894" y="483033"/>
            <a:ext cx="1088417" cy="97829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3CBC0BA-EB42-4ED0-8B00-98F4E9664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148" y="483033"/>
            <a:ext cx="873536" cy="97829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DEE5D69-8EFB-405D-AC04-46FB2FDD3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58171"/>
              </p:ext>
            </p:extLst>
          </p:nvPr>
        </p:nvGraphicFramePr>
        <p:xfrm>
          <a:off x="431999" y="1540965"/>
          <a:ext cx="9647664" cy="50041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0299">
                  <a:extLst>
                    <a:ext uri="{9D8B030D-6E8A-4147-A177-3AD203B41FA5}">
                      <a16:colId xmlns:a16="http://schemas.microsoft.com/office/drawing/2014/main" val="1714741601"/>
                    </a:ext>
                  </a:extLst>
                </a:gridCol>
                <a:gridCol w="2169042">
                  <a:extLst>
                    <a:ext uri="{9D8B030D-6E8A-4147-A177-3AD203B41FA5}">
                      <a16:colId xmlns:a16="http://schemas.microsoft.com/office/drawing/2014/main" val="3100018541"/>
                    </a:ext>
                  </a:extLst>
                </a:gridCol>
                <a:gridCol w="2562446">
                  <a:extLst>
                    <a:ext uri="{9D8B030D-6E8A-4147-A177-3AD203B41FA5}">
                      <a16:colId xmlns:a16="http://schemas.microsoft.com/office/drawing/2014/main" val="3600789570"/>
                    </a:ext>
                  </a:extLst>
                </a:gridCol>
                <a:gridCol w="2115877">
                  <a:extLst>
                    <a:ext uri="{9D8B030D-6E8A-4147-A177-3AD203B41FA5}">
                      <a16:colId xmlns:a16="http://schemas.microsoft.com/office/drawing/2014/main" val="3532425463"/>
                    </a:ext>
                  </a:extLst>
                </a:gridCol>
              </a:tblGrid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Seed-to-Sale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2008"/>
                  </a:ext>
                </a:extLst>
              </a:tr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Provides Business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751"/>
                  </a:ext>
                </a:extLst>
              </a:tr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Software Based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88103"/>
                  </a:ext>
                </a:extLst>
              </a:tr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Focus on Industrial Hemp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74987"/>
                  </a:ext>
                </a:extLst>
              </a:tr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Low Cost for Cultivators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29408"/>
                  </a:ext>
                </a:extLst>
              </a:tr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Ease of Use for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39261"/>
                  </a:ext>
                </a:extLst>
              </a:tr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Wyoming/Colorado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93528"/>
                  </a:ext>
                </a:extLst>
              </a:tr>
              <a:tr h="62552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Blockchain Based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16803"/>
                  </a:ext>
                </a:extLst>
              </a:tr>
            </a:tbl>
          </a:graphicData>
        </a:graphic>
      </p:graphicFrame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2B6B6231-3BB5-4861-8C6A-50B67463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8968" y="1528280"/>
            <a:ext cx="671974" cy="671974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36300D49-1352-4045-A1DF-D7405F220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5490" y="3375765"/>
            <a:ext cx="671974" cy="671974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D4BCA0DF-9778-4CF3-A730-9DF639A83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8968" y="2138288"/>
            <a:ext cx="671974" cy="671974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4108C993-1592-405F-BB67-4B675285C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2341" y="1512356"/>
            <a:ext cx="671974" cy="671974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5AD7F96E-C032-44EF-A997-EE1EE00C0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2341" y="2122364"/>
            <a:ext cx="671974" cy="671974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EFE91943-3754-4B5A-B400-227FD1962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1489932"/>
            <a:ext cx="671974" cy="671974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C56C34C6-3075-4AA5-93EF-5CBADA752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2099940"/>
            <a:ext cx="671974" cy="671974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70AFB3E-6742-4BCA-B8D2-0CCDCA221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2735562"/>
            <a:ext cx="671974" cy="671974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2B713CD9-0261-41AE-A510-EB11D3716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3345570"/>
            <a:ext cx="671974" cy="671974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AE6E66-CEB1-430E-BAC2-99E599C87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3981192"/>
            <a:ext cx="671974" cy="671974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5E448D56-EEE8-4DF0-B20C-FB264D46C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4591200"/>
            <a:ext cx="671974" cy="671974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E2D7E0E6-060A-4A4A-9728-AFE56E130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5226822"/>
            <a:ext cx="671974" cy="67197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9D502162-7AA5-4873-B7C2-1CE497E6DC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2466" y="5836830"/>
            <a:ext cx="671974" cy="67197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D74A2AE7-65BD-46C2-ACEA-371E15F57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8968" y="2735562"/>
            <a:ext cx="671974" cy="671974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FF76831B-3DDC-4B81-9348-EFDC055DB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5490" y="4003228"/>
            <a:ext cx="671974" cy="671974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D336AE15-1D61-4444-9A9C-0A6C20A2B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0259" y="4624474"/>
            <a:ext cx="671974" cy="671974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83C0D828-B9FE-474B-88D7-51F7AD332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0259" y="5251937"/>
            <a:ext cx="671974" cy="671974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8B55462E-2DDB-42EA-B9FA-E8ED41AE75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8968" y="5901792"/>
            <a:ext cx="671974" cy="671974"/>
          </a:xfrm>
          <a:prstGeom prst="rect">
            <a:avLst/>
          </a:prstGeom>
        </p:spPr>
      </p:pic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200B0DF2-C283-4C67-ABD2-10FDAC2791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2341" y="3375765"/>
            <a:ext cx="671974" cy="671974"/>
          </a:xfrm>
          <a:prstGeom prst="rect">
            <a:avLst/>
          </a:prstGeom>
        </p:spPr>
      </p:pic>
      <p:pic>
        <p:nvPicPr>
          <p:cNvPr id="50" name="Graphic 49" descr="Close">
            <a:extLst>
              <a:ext uri="{FF2B5EF4-FFF2-40B4-BE49-F238E27FC236}">
                <a16:creationId xmlns:a16="http://schemas.microsoft.com/office/drawing/2014/main" id="{AF5836C6-380E-4757-8A05-E6B9371788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2341" y="4003228"/>
            <a:ext cx="671974" cy="671974"/>
          </a:xfrm>
          <a:prstGeom prst="rect">
            <a:avLst/>
          </a:prstGeom>
        </p:spPr>
      </p:pic>
      <p:pic>
        <p:nvPicPr>
          <p:cNvPr id="51" name="Graphic 50" descr="Close">
            <a:extLst>
              <a:ext uri="{FF2B5EF4-FFF2-40B4-BE49-F238E27FC236}">
                <a16:creationId xmlns:a16="http://schemas.microsoft.com/office/drawing/2014/main" id="{FA7AC0A5-A400-44E9-8961-8985D2D930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7110" y="4624474"/>
            <a:ext cx="671974" cy="671974"/>
          </a:xfrm>
          <a:prstGeom prst="rect">
            <a:avLst/>
          </a:prstGeom>
        </p:spPr>
      </p:pic>
      <p:pic>
        <p:nvPicPr>
          <p:cNvPr id="52" name="Graphic 51" descr="Close">
            <a:extLst>
              <a:ext uri="{FF2B5EF4-FFF2-40B4-BE49-F238E27FC236}">
                <a16:creationId xmlns:a16="http://schemas.microsoft.com/office/drawing/2014/main" id="{E46824DF-BD34-4CDD-8611-AD9DFBD7F9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7110" y="5251937"/>
            <a:ext cx="671974" cy="671974"/>
          </a:xfrm>
          <a:prstGeom prst="rect">
            <a:avLst/>
          </a:prstGeom>
        </p:spPr>
      </p:pic>
      <p:pic>
        <p:nvPicPr>
          <p:cNvPr id="53" name="Graphic 52" descr="Close">
            <a:extLst>
              <a:ext uri="{FF2B5EF4-FFF2-40B4-BE49-F238E27FC236}">
                <a16:creationId xmlns:a16="http://schemas.microsoft.com/office/drawing/2014/main" id="{ACDCA33F-755A-4248-8210-33695FC32D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5819" y="5901792"/>
            <a:ext cx="671974" cy="671974"/>
          </a:xfrm>
          <a:prstGeom prst="rect">
            <a:avLst/>
          </a:prstGeom>
        </p:spPr>
      </p:pic>
      <p:pic>
        <p:nvPicPr>
          <p:cNvPr id="54" name="Graphic 53" descr="Close">
            <a:extLst>
              <a:ext uri="{FF2B5EF4-FFF2-40B4-BE49-F238E27FC236}">
                <a16:creationId xmlns:a16="http://schemas.microsoft.com/office/drawing/2014/main" id="{D70194E6-5843-4BBB-B467-899CB4DE93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2341" y="2761023"/>
            <a:ext cx="671974" cy="6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90261-1200-4EC7-95B0-2241EE54AA34}">
  <ds:schemaRefs>
    <ds:schemaRef ds:uri="71af3243-3dd4-4a8d-8c0d-dd76da1f02a5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Widescreen</PresentationFormat>
  <Paragraphs>199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Arial</vt:lpstr>
      <vt:lpstr>Arial Rounded MT Bold</vt:lpstr>
      <vt:lpstr>Calibri</vt:lpstr>
      <vt:lpstr>Calibri Light</vt:lpstr>
      <vt:lpstr>Calibri Light (Body)</vt:lpstr>
      <vt:lpstr>Rockwell</vt:lpstr>
      <vt:lpstr>Times New Roman</vt:lpstr>
      <vt:lpstr>Wingdings</vt:lpstr>
      <vt:lpstr>Office Theme</vt:lpstr>
      <vt:lpstr>HempChain™</vt:lpstr>
      <vt:lpstr>The Problem</vt:lpstr>
      <vt:lpstr>The Problem</vt:lpstr>
      <vt:lpstr>Solution</vt:lpstr>
      <vt:lpstr>Features</vt:lpstr>
      <vt:lpstr>Ledger &amp; QR Codes</vt:lpstr>
      <vt:lpstr>Our Customers</vt:lpstr>
      <vt:lpstr>PowerPoint Presentation</vt:lpstr>
      <vt:lpstr>Competition</vt:lpstr>
      <vt:lpstr>Marketing Strategy</vt:lpstr>
      <vt:lpstr>Sales &amp; Channel Strategy</vt:lpstr>
      <vt:lpstr>Revenue Model</vt:lpstr>
      <vt:lpstr>Cash Flow and Profit &amp; Loss Statement</vt:lpstr>
      <vt:lpstr>Thank You</vt:lpstr>
      <vt:lpstr>Q&amp;A</vt:lpstr>
      <vt:lpstr>Will you Drop Out for the business?</vt:lpstr>
      <vt:lpstr>Are you going to keep this a Wyoming Business?</vt:lpstr>
      <vt:lpstr>Potential Partners?</vt:lpstr>
      <vt:lpstr>Mobile App Team: A team of about 5 people to help with building/maintaining our different versions for customers.   Database Dev Team:  A team of about 8 people to help build smart contracts/maintain connections/develop APIs.  Website Design Team: A team of about 4 people to develop a good website that looks great and has functionality with our databases.  Security Testing:  A team of about 2-4 people to constantly try and break every single part of our system in order to improve our security and be ahead of malicious actors.</vt:lpstr>
      <vt:lpstr>PowerPoint Presentation</vt:lpstr>
      <vt:lpstr>JarrowTech’s Stages of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2019-10-20T05:58:34Z</dcterms:created>
  <dcterms:modified xsi:type="dcterms:W3CDTF">2019-10-20T07:38:00Z</dcterms:modified>
</cp:coreProperties>
</file>