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2" r:id="rId6"/>
    <p:sldId id="293" r:id="rId7"/>
    <p:sldId id="294" r:id="rId8"/>
    <p:sldId id="288" r:id="rId9"/>
    <p:sldId id="297" r:id="rId10"/>
    <p:sldId id="269" r:id="rId11"/>
    <p:sldId id="271" r:id="rId12"/>
    <p:sldId id="298" r:id="rId13"/>
    <p:sldId id="277" r:id="rId14"/>
    <p:sldId id="274" r:id="rId15"/>
    <p:sldId id="299" r:id="rId16"/>
    <p:sldId id="27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89-4116-BE49-3E1B5920BDBF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89-4116-BE49-3E1B5920BD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89-4116-BE49-3E1B5920BDBF}"/>
              </c:ext>
            </c:extLst>
          </c:dPt>
          <c:dPt>
            <c:idx val="3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89-4116-BE49-3E1B5920BDBF}"/>
              </c:ext>
            </c:extLst>
          </c:dPt>
          <c:dLbls>
            <c:dLbl>
              <c:idx val="0"/>
              <c:layout>
                <c:manualLayout>
                  <c:x val="4.698224024235706E-2"/>
                  <c:y val="8.808121841874062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?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89-4116-BE49-3E1B5920BDBF}"/>
                </c:ext>
              </c:extLst>
            </c:dLbl>
            <c:dLbl>
              <c:idx val="1"/>
              <c:layout>
                <c:manualLayout>
                  <c:x val="-5.5524465740967477E-2"/>
                  <c:y val="6.903663065252643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?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89-4116-BE49-3E1B5920BDBF}"/>
                </c:ext>
              </c:extLst>
            </c:dLbl>
            <c:dLbl>
              <c:idx val="2"/>
              <c:layout>
                <c:manualLayout>
                  <c:x val="-2.9897789245136312E-2"/>
                  <c:y val="-9.0461791889517404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?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89-4116-BE49-3E1B5920BDBF}"/>
                </c:ext>
              </c:extLst>
            </c:dLbl>
            <c:dLbl>
              <c:idx val="3"/>
              <c:layout>
                <c:manualLayout>
                  <c:x val="3.2033345619788829E-2"/>
                  <c:y val="-0.12617039395116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?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89-4116-BE49-3E1B5920BDBF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7389-4116-BE49-3E1B5920B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1"/>
        <c:holeSize val="1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10/1/2019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139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93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91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29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27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921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6781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09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88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7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5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2331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763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8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8" r:id="rId8"/>
    <p:sldLayoutId id="2147483670" r:id="rId9"/>
    <p:sldLayoutId id="2147483653" r:id="rId10"/>
    <p:sldLayoutId id="2147483673" r:id="rId11"/>
    <p:sldLayoutId id="2147483674" r:id="rId12"/>
    <p:sldLayoutId id="2147483676" r:id="rId13"/>
    <p:sldLayoutId id="2147483677" r:id="rId14"/>
    <p:sldLayoutId id="2147483654" r:id="rId15"/>
    <p:sldLayoutId id="2147483660" r:id="rId16"/>
    <p:sldLayoutId id="2147483661" r:id="rId17"/>
    <p:sldLayoutId id="2147483678" r:id="rId18"/>
    <p:sldLayoutId id="2147483686" r:id="rId19"/>
    <p:sldLayoutId id="2147483687" r:id="rId20"/>
    <p:sldLayoutId id="2147483689" r:id="rId21"/>
    <p:sldLayoutId id="2147483690" r:id="rId22"/>
    <p:sldLayoutId id="214748368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Relationship Id="rId9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brikcam.com/" TargetMode="External"/><Relationship Id="rId13" Type="http://schemas.microsoft.com/office/2007/relationships/hdphoto" Target="../media/hdphoto2.wdp"/><Relationship Id="rId3" Type="http://schemas.openxmlformats.org/officeDocument/2006/relationships/image" Target="../media/image33.jpg"/><Relationship Id="rId7" Type="http://schemas.openxmlformats.org/officeDocument/2006/relationships/image" Target="../media/image37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11" Type="http://schemas.openxmlformats.org/officeDocument/2006/relationships/image" Target="../media/image2.png"/><Relationship Id="rId5" Type="http://schemas.openxmlformats.org/officeDocument/2006/relationships/image" Target="../media/image35.svg"/><Relationship Id="rId10" Type="http://schemas.openxmlformats.org/officeDocument/2006/relationships/image" Target="../media/image39.sv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jp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0" y="0"/>
            <a:ext cx="12944476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Hemp Chain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accent1">
              <a:alpha val="9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Smart Solution for Industrial Hemp Tracking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4C13CDE-60BB-43A6-A26C-F3DE3BE11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507" y="1911527"/>
            <a:ext cx="1354985" cy="15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991DB0A-528C-4F75-B29F-30E8300DA02C}"/>
              </a:ext>
            </a:extLst>
          </p:cNvPr>
          <p:cNvGrpSpPr/>
          <p:nvPr/>
        </p:nvGrpSpPr>
        <p:grpSpPr>
          <a:xfrm>
            <a:off x="635303" y="1497049"/>
            <a:ext cx="3086952" cy="1634164"/>
            <a:chOff x="635303" y="993330"/>
            <a:chExt cx="2456706" cy="1634164"/>
          </a:xfrm>
        </p:grpSpPr>
        <p:pic>
          <p:nvPicPr>
            <p:cNvPr id="14" name="Graphic 13" descr="Network" title="Placeholder Icon">
              <a:extLst>
                <a:ext uri="{FF2B5EF4-FFF2-40B4-BE49-F238E27FC236}">
                  <a16:creationId xmlns:a16="http://schemas.microsoft.com/office/drawing/2014/main" id="{18424AB1-887D-4FB3-BE95-50D84780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90281C71-0600-4FA5-BF84-8F72BE03A85D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Regulatory Agencies Licensing</a:t>
              </a:r>
            </a:p>
          </p:txBody>
        </p:sp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3BF28A40-3F44-4C6A-81B5-2161EEF431B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Police Officers</a:t>
              </a:r>
            </a:p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Department of Agricultures</a:t>
              </a:r>
            </a:p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Department of Revenue</a:t>
              </a:r>
            </a:p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Department of Health</a:t>
              </a:r>
            </a:p>
          </p:txBody>
        </p:sp>
      </p:grpSp>
      <p:grpSp>
        <p:nvGrpSpPr>
          <p:cNvPr id="20" name="Group 19" title="Fund Category (Grouped)">
            <a:extLst>
              <a:ext uri="{FF2B5EF4-FFF2-40B4-BE49-F238E27FC236}">
                <a16:creationId xmlns:a16="http://schemas.microsoft.com/office/drawing/2014/main" id="{9E1D0716-8092-4CF7-A12E-F1BCC99E89C3}"/>
              </a:ext>
            </a:extLst>
          </p:cNvPr>
          <p:cNvGrpSpPr/>
          <p:nvPr/>
        </p:nvGrpSpPr>
        <p:grpSpPr>
          <a:xfrm>
            <a:off x="695631" y="3927174"/>
            <a:ext cx="2439313" cy="1773976"/>
            <a:chOff x="635303" y="2759296"/>
            <a:chExt cx="2439313" cy="1773976"/>
          </a:xfrm>
        </p:grpSpPr>
        <p:pic>
          <p:nvPicPr>
            <p:cNvPr id="24" name="Graphic 23" descr="Newspaper" title="Placeholder Icon">
              <a:extLst>
                <a:ext uri="{FF2B5EF4-FFF2-40B4-BE49-F238E27FC236}">
                  <a16:creationId xmlns:a16="http://schemas.microsoft.com/office/drawing/2014/main" id="{87FF2375-B49A-4319-B4DC-3C80BAD9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  <p:sp>
          <p:nvSpPr>
            <p:cNvPr id="22" name="Text Placeholder 80">
              <a:extLst>
                <a:ext uri="{FF2B5EF4-FFF2-40B4-BE49-F238E27FC236}">
                  <a16:creationId xmlns:a16="http://schemas.microsoft.com/office/drawing/2014/main" id="{84749242-C662-4254-B6A3-246DC1FF680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409888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2% Sales Fee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:a16="http://schemas.microsoft.com/office/drawing/2014/main" id="{C3483C53-05C7-41D1-985C-79B44C4DB3B7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816617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Every Monetary Transactions has an associated 2% sales fee for maintaining database</a:t>
              </a:r>
            </a:p>
          </p:txBody>
        </p:sp>
      </p:grpSp>
      <p:graphicFrame>
        <p:nvGraphicFramePr>
          <p:cNvPr id="4" name="Chart 3" title="Funding Chart">
            <a:extLst>
              <a:ext uri="{FF2B5EF4-FFF2-40B4-BE49-F238E27FC236}">
                <a16:creationId xmlns:a16="http://schemas.microsoft.com/office/drawing/2014/main" id="{1ABE75E8-2998-4AD8-8098-39EDE88A0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746436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5" name="Group 24" title="Fund Category (Grouped)">
            <a:extLst>
              <a:ext uri="{FF2B5EF4-FFF2-40B4-BE49-F238E27FC236}">
                <a16:creationId xmlns:a16="http://schemas.microsoft.com/office/drawing/2014/main" id="{C08AEB7B-A2ED-4C07-8C5A-156DA6D715BE}"/>
              </a:ext>
            </a:extLst>
          </p:cNvPr>
          <p:cNvGrpSpPr/>
          <p:nvPr/>
        </p:nvGrpSpPr>
        <p:grpSpPr>
          <a:xfrm>
            <a:off x="8374315" y="1497049"/>
            <a:ext cx="3004885" cy="1962347"/>
            <a:chOff x="8881417" y="2258575"/>
            <a:chExt cx="2497783" cy="1962347"/>
          </a:xfrm>
        </p:grpSpPr>
        <p:pic>
          <p:nvPicPr>
            <p:cNvPr id="29" name="Graphic 28" descr="Icon Placeholder">
              <a:extLst>
                <a:ext uri="{FF2B5EF4-FFF2-40B4-BE49-F238E27FC236}">
                  <a16:creationId xmlns:a16="http://schemas.microsoft.com/office/drawing/2014/main" id="{E0E3C227-EFA0-47A9-BAEC-A3B06FCA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27" name="Text Placeholder 80">
              <a:extLst>
                <a:ext uri="{FF2B5EF4-FFF2-40B4-BE49-F238E27FC236}">
                  <a16:creationId xmlns:a16="http://schemas.microsoft.com/office/drawing/2014/main" id="{E691EA48-9FD0-4A91-A269-A8156DBAA8A1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Customization for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Companys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/Agencies</a:t>
              </a:r>
            </a:p>
          </p:txBody>
        </p:sp>
        <p:sp>
          <p:nvSpPr>
            <p:cNvPr id="26" name="Text Placeholder 80">
              <a:extLst>
                <a:ext uri="{FF2B5EF4-FFF2-40B4-BE49-F238E27FC236}">
                  <a16:creationId xmlns:a16="http://schemas.microsoft.com/office/drawing/2014/main" id="{CF9BA5D5-8439-442E-A476-F8D139086D8D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Custom Solutions including adding new portions will be possible and billed appropriately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0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FA10-2775-487B-B727-772179D8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and Profit/Loss Statement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CEDA25-1E94-4CF9-B6CD-A1094EDD7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46186"/>
              </p:ext>
            </p:extLst>
          </p:nvPr>
        </p:nvGraphicFramePr>
        <p:xfrm>
          <a:off x="431800" y="1124680"/>
          <a:ext cx="11340000" cy="46661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2938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151,200,000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10,800,000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4,320,000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7 593,750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52,800,000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187,920,000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-1,968,750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-4,800,000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28,080,000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3C8A8-A96E-4C3C-B900-3F4964389B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FA10-2775-487B-B727-772179D8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and Profit/Loss Statement Pt.2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CEDA25-1E94-4CF9-B6CD-A1094EDD7B2C}"/>
              </a:ext>
            </a:extLst>
          </p:cNvPr>
          <p:cNvGraphicFramePr>
            <a:graphicFrameLocks noGrp="1"/>
          </p:cNvGraphicFramePr>
          <p:nvPr/>
        </p:nvGraphicFramePr>
        <p:xfrm>
          <a:off x="431800" y="1124680"/>
          <a:ext cx="11340000" cy="46661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2938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151,200,000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10,800,000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4,320,000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7 593,750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52,800,000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187,920,000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-1,968,750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-4,800,000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28,080,000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3C8A8-A96E-4C3C-B900-3F4964389B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8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DD607C7-7CF7-4A0F-BFF7-6F3C46205E6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James Schuchardt</a:t>
            </a:r>
          </a:p>
          <a:p>
            <a:r>
              <a:rPr lang="en-US" sz="1800" dirty="0"/>
              <a:t>Carlton Wilcox</a:t>
            </a:r>
          </a:p>
          <a:p>
            <a:endParaRPr lang="en-US" dirty="0"/>
          </a:p>
        </p:txBody>
      </p:sp>
      <p:pic>
        <p:nvPicPr>
          <p:cNvPr id="13" name="Graphic 12" descr="Person icon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8999" y="3882075"/>
            <a:ext cx="164463" cy="1644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67000" y="4477673"/>
            <a:ext cx="4508500" cy="277342"/>
          </a:xfrm>
        </p:spPr>
        <p:txBody>
          <a:bodyPr/>
          <a:lstStyle/>
          <a:p>
            <a:r>
              <a:rPr lang="en-US" dirty="0"/>
              <a:t>contactcenter@jarrowtech.com</a:t>
            </a:r>
          </a:p>
        </p:txBody>
      </p:sp>
      <p:pic>
        <p:nvPicPr>
          <p:cNvPr id="14" name="Graphic 13" descr="Email icon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8997" y="4554996"/>
            <a:ext cx="164463" cy="164463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hlinkClick r:id="rId8"/>
              </a:rPr>
              <a:t>www.JarrowTech.com</a:t>
            </a:r>
            <a:r>
              <a:rPr lang="en-US" dirty="0"/>
              <a:t> </a:t>
            </a:r>
          </a:p>
        </p:txBody>
      </p:sp>
      <p:pic>
        <p:nvPicPr>
          <p:cNvPr id="30" name="Graphic 29" descr="World web icon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78999" y="4843614"/>
            <a:ext cx="170088" cy="170088"/>
          </a:xfrm>
          <a:prstGeom prst="rect">
            <a:avLst/>
          </a:prstGeom>
        </p:spPr>
      </p:pic>
      <p:pic>
        <p:nvPicPr>
          <p:cNvPr id="22" name="Graphic 21" descr="Person icon">
            <a:extLst>
              <a:ext uri="{FF2B5EF4-FFF2-40B4-BE49-F238E27FC236}">
                <a16:creationId xmlns:a16="http://schemas.microsoft.com/office/drawing/2014/main" id="{6A393178-1C15-4296-9520-0D64A0D4EE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8998" y="4263873"/>
            <a:ext cx="164463" cy="164463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867EF820-9750-4B02-94EA-D8A08F49BE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91977" y="2463549"/>
            <a:ext cx="890552" cy="997346"/>
          </a:xfrm>
          <a:prstGeom prst="rect">
            <a:avLst/>
          </a:prstGeom>
        </p:spPr>
      </p:pic>
      <p:pic>
        <p:nvPicPr>
          <p:cNvPr id="15" name="Picture 14" descr="A close up of a clock&#10;&#10;Description automatically generated">
            <a:extLst>
              <a:ext uri="{FF2B5EF4-FFF2-40B4-BE49-F238E27FC236}">
                <a16:creationId xmlns:a16="http://schemas.microsoft.com/office/drawing/2014/main" id="{DFAFC87B-74CC-44C0-8C2A-4E1BF1CAEB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42" b="89861" l="2999" r="89961">
                        <a14:foregroundMark x1="8214" y1="44732" x2="8214" y2="44732"/>
                        <a14:backgroundMark x1="4302" y1="31809" x2="7692" y2="24453"/>
                        <a14:backgroundMark x1="5606" y1="26441" x2="18774" y2="16302"/>
                        <a14:backgroundMark x1="18774" y1="16302" x2="26336" y2="15905"/>
                        <a14:backgroundMark x1="26336" y1="15905" x2="33638" y2="18489"/>
                        <a14:backgroundMark x1="33638" y1="18489" x2="18253" y2="16899"/>
                        <a14:backgroundMark x1="18253" y1="16899" x2="11343" y2="20875"/>
                        <a14:backgroundMark x1="11343" y1="20875" x2="5997" y2="29423"/>
                        <a14:backgroundMark x1="5997" y1="29423" x2="2477" y2="39761"/>
                        <a14:backgroundMark x1="2477" y1="39761" x2="2347" y2="52286"/>
                        <a14:backgroundMark x1="2347" y1="52286" x2="4824" y2="63221"/>
                        <a14:backgroundMark x1="4824" y1="63221" x2="10039" y2="72366"/>
                        <a14:backgroundMark x1="10039" y1="72366" x2="16688" y2="77932"/>
                        <a14:backgroundMark x1="16688" y1="77932" x2="24250" y2="79920"/>
                        <a14:backgroundMark x1="24250" y1="79920" x2="32203" y2="77336"/>
                        <a14:backgroundMark x1="32203" y1="77336" x2="23729" y2="81511"/>
                        <a14:backgroundMark x1="23729" y1="81511" x2="14993" y2="79125"/>
                        <a14:backgroundMark x1="14993" y1="79125" x2="7692" y2="69384"/>
                        <a14:backgroundMark x1="7692" y1="69384" x2="3259" y2="56859"/>
                        <a14:backgroundMark x1="3259" y1="56859" x2="1956" y2="45527"/>
                        <a14:backgroundMark x1="1956" y1="45527" x2="5737" y2="35388"/>
                        <a14:backgroundMark x1="5737" y1="35388" x2="5476" y2="32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272" y="1395210"/>
            <a:ext cx="4973639" cy="326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2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DD607C7-7CF7-4A0F-BFF7-6F3C46205E6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867EF820-9750-4B02-94EA-D8A08F49B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977" y="2463549"/>
            <a:ext cx="890552" cy="997346"/>
          </a:xfrm>
          <a:prstGeom prst="rect">
            <a:avLst/>
          </a:prstGeom>
        </p:spPr>
      </p:pic>
      <p:pic>
        <p:nvPicPr>
          <p:cNvPr id="34" name="Picture 33" descr="A close up of a clock&#10;&#10;Description automatically generated">
            <a:extLst>
              <a:ext uri="{FF2B5EF4-FFF2-40B4-BE49-F238E27FC236}">
                <a16:creationId xmlns:a16="http://schemas.microsoft.com/office/drawing/2014/main" id="{D1C5A982-0C46-44C2-B7F8-DF600A68F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2" b="89861" l="2999" r="89961">
                        <a14:foregroundMark x1="8214" y1="44732" x2="8214" y2="44732"/>
                        <a14:backgroundMark x1="4302" y1="31809" x2="7692" y2="24453"/>
                        <a14:backgroundMark x1="5606" y1="26441" x2="18774" y2="16302"/>
                        <a14:backgroundMark x1="18774" y1="16302" x2="26336" y2="15905"/>
                        <a14:backgroundMark x1="26336" y1="15905" x2="33638" y2="18489"/>
                        <a14:backgroundMark x1="33638" y1="18489" x2="18253" y2="16899"/>
                        <a14:backgroundMark x1="18253" y1="16899" x2="11343" y2="20875"/>
                        <a14:backgroundMark x1="11343" y1="20875" x2="5997" y2="29423"/>
                        <a14:backgroundMark x1="5997" y1="29423" x2="2477" y2="39761"/>
                        <a14:backgroundMark x1="2477" y1="39761" x2="2347" y2="52286"/>
                        <a14:backgroundMark x1="2347" y1="52286" x2="4824" y2="63221"/>
                        <a14:backgroundMark x1="4824" y1="63221" x2="10039" y2="72366"/>
                        <a14:backgroundMark x1="10039" y1="72366" x2="16688" y2="77932"/>
                        <a14:backgroundMark x1="16688" y1="77932" x2="24250" y2="79920"/>
                        <a14:backgroundMark x1="24250" y1="79920" x2="32203" y2="77336"/>
                        <a14:backgroundMark x1="32203" y1="77336" x2="23729" y2="81511"/>
                        <a14:backgroundMark x1="23729" y1="81511" x2="14993" y2="79125"/>
                        <a14:backgroundMark x1="14993" y1="79125" x2="7692" y2="69384"/>
                        <a14:backgroundMark x1="7692" y1="69384" x2="3259" y2="56859"/>
                        <a14:backgroundMark x1="3259" y1="56859" x2="1956" y2="45527"/>
                        <a14:backgroundMark x1="1956" y1="45527" x2="5737" y2="35388"/>
                        <a14:backgroundMark x1="5737" y1="35388" x2="5476" y2="32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272" y="1395210"/>
            <a:ext cx="4973639" cy="326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8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09E2-7641-47E0-9B42-3D2EE106B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86800"/>
            <a:ext cx="6012000" cy="14097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F3D1A-C481-4153-AA31-E630553DA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F8A2B-767F-4F81-A930-4ACCFF6AD08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04669" y="270810"/>
            <a:ext cx="5307700" cy="564782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2018 Farm Bill </a:t>
            </a:r>
          </a:p>
          <a:p>
            <a:r>
              <a:rPr lang="en-US" sz="2800" dirty="0"/>
              <a:t>Statewide Hemp Tracking</a:t>
            </a:r>
          </a:p>
          <a:p>
            <a:r>
              <a:rPr lang="en-US" sz="2800" dirty="0"/>
              <a:t>Interstate Hemp Tracking</a:t>
            </a:r>
          </a:p>
          <a:p>
            <a:r>
              <a:rPr lang="en-US" sz="2800" dirty="0"/>
              <a:t>Bill of Lading</a:t>
            </a:r>
          </a:p>
          <a:p>
            <a:r>
              <a:rPr lang="en-US" sz="2800" dirty="0"/>
              <a:t>Chain of Custody</a:t>
            </a:r>
          </a:p>
          <a:p>
            <a:r>
              <a:rPr lang="en-US" sz="2800" dirty="0"/>
              <a:t>Certificate of Analysis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F076AF-A6C0-464F-B23E-ACCF347F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79218" y="145526"/>
            <a:ext cx="1850209" cy="1915995"/>
            <a:chOff x="9862160" y="831132"/>
            <a:chExt cx="1850209" cy="1915995"/>
          </a:xfrm>
        </p:grpSpPr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C893E21B-70D1-44C8-881E-81E285322544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8C4F47D9-3910-41B6-81D5-4252ED76192D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F2D81E65-85DB-46AC-97CF-D33A2EC0209A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16BE5D68-A41D-49FE-8BFA-8008FBEFCD90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6F00437F-2851-4244-808C-A566D2203934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ECC542CE-8231-4DAE-BD49-5695215ACD35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EE366549-DF1B-48F3-B0A8-A3D7B088CDC5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01C9BE71-48B7-418D-9ECE-5D517AA09BE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EC5316C3-46B3-4226-9F03-6E51B06B5FA4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 title="triangles">
              <a:extLst>
                <a:ext uri="{FF2B5EF4-FFF2-40B4-BE49-F238E27FC236}">
                  <a16:creationId xmlns:a16="http://schemas.microsoft.com/office/drawing/2014/main" id="{62657369-8FDE-4872-9FF7-B3E89366E139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 title="triangles">
              <a:extLst>
                <a:ext uri="{FF2B5EF4-FFF2-40B4-BE49-F238E27FC236}">
                  <a16:creationId xmlns:a16="http://schemas.microsoft.com/office/drawing/2014/main" id="{B356E248-163C-4648-B1F5-15EE62CDA57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 title="triangles">
              <a:extLst>
                <a:ext uri="{FF2B5EF4-FFF2-40B4-BE49-F238E27FC236}">
                  <a16:creationId xmlns:a16="http://schemas.microsoft.com/office/drawing/2014/main" id="{C39443C3-F520-47A0-9BDD-4D5BF1026672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 title="triangles">
              <a:extLst>
                <a:ext uri="{FF2B5EF4-FFF2-40B4-BE49-F238E27FC236}">
                  <a16:creationId xmlns:a16="http://schemas.microsoft.com/office/drawing/2014/main" id="{99BE7B34-2261-4393-AFF7-2616E49F6211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 title="triangles">
              <a:extLst>
                <a:ext uri="{FF2B5EF4-FFF2-40B4-BE49-F238E27FC236}">
                  <a16:creationId xmlns:a16="http://schemas.microsoft.com/office/drawing/2014/main" id="{FB816079-799B-44A1-BD16-9267A93A1D9A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8973A031-AA73-403D-8DD5-95597C1F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" y="1471134"/>
            <a:ext cx="6012000" cy="47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2204-5863-42EC-A623-05AD0467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95192"/>
            <a:ext cx="6012000" cy="14097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3EC92-1AF9-4AE1-9CE3-CE3E7E28AE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1AA92-F702-4A62-843E-B3737FABCE1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04669" y="247600"/>
            <a:ext cx="5307700" cy="3925839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Trust Issues</a:t>
            </a:r>
          </a:p>
          <a:p>
            <a:r>
              <a:rPr lang="en-US" sz="2400" dirty="0"/>
              <a:t>Hemp shipments stuck at Wyoming borders</a:t>
            </a:r>
          </a:p>
          <a:p>
            <a:r>
              <a:rPr lang="en-US" sz="2400" dirty="0"/>
              <a:t>Arrests</a:t>
            </a:r>
          </a:p>
          <a:p>
            <a:r>
              <a:rPr lang="en-US" sz="2400" dirty="0"/>
              <a:t>Seized Property</a:t>
            </a:r>
          </a:p>
          <a:p>
            <a:endParaRPr lang="en-US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24E9EB-2065-4B65-B88F-593DF54F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" y="1504105"/>
            <a:ext cx="6012730" cy="2669334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37FC821-54A1-48BD-8C5D-38FDD1627766}"/>
              </a:ext>
            </a:extLst>
          </p:cNvPr>
          <p:cNvSpPr/>
          <p:nvPr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CC37413-3208-460D-AB59-AECF5309B1DC}"/>
              </a:ext>
            </a:extLst>
          </p:cNvPr>
          <p:cNvSpPr/>
          <p:nvPr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D1DD10D-BA34-4630-858C-CBEDF6858D7A}"/>
              </a:ext>
            </a:extLst>
          </p:cNvPr>
          <p:cNvSpPr/>
          <p:nvPr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8EEF89A-9443-4704-B658-ED3CD256BE03}"/>
              </a:ext>
            </a:extLst>
          </p:cNvPr>
          <p:cNvSpPr/>
          <p:nvPr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A2EC20B-DC92-4ECD-981D-5A774313331A}"/>
              </a:ext>
            </a:extLst>
          </p:cNvPr>
          <p:cNvSpPr/>
          <p:nvPr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FC8ABCD-BAAF-497A-A354-8B002F85F024}"/>
              </a:ext>
            </a:extLst>
          </p:cNvPr>
          <p:cNvSpPr/>
          <p:nvPr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346C8FE-8FF5-4AD1-ABCA-BAFE7D1350BB}"/>
              </a:ext>
            </a:extLst>
          </p:cNvPr>
          <p:cNvSpPr/>
          <p:nvPr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78E73E8-1255-4A24-8822-214C53E1CE9E}"/>
              </a:ext>
            </a:extLst>
          </p:cNvPr>
          <p:cNvSpPr/>
          <p:nvPr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22C2971-C662-4C94-8E23-2ADE7D02EC6E}"/>
              </a:ext>
            </a:extLst>
          </p:cNvPr>
          <p:cNvSpPr/>
          <p:nvPr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C3757B1-798E-4422-B1A5-D32191AF58FC}"/>
              </a:ext>
            </a:extLst>
          </p:cNvPr>
          <p:cNvSpPr/>
          <p:nvPr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3FDF3B7-4B92-4BC8-93BF-01C64DD5CD30}"/>
              </a:ext>
            </a:extLst>
          </p:cNvPr>
          <p:cNvSpPr/>
          <p:nvPr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4991202-2EEC-4009-874A-F016F68A1458}"/>
              </a:ext>
            </a:extLst>
          </p:cNvPr>
          <p:cNvSpPr/>
          <p:nvPr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C04A6C0-DFE3-40F5-AA01-12FAC258F1B4}"/>
              </a:ext>
            </a:extLst>
          </p:cNvPr>
          <p:cNvSpPr/>
          <p:nvPr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63390AE-07DC-427B-9BAF-EF580AB361C3}"/>
              </a:ext>
            </a:extLst>
          </p:cNvPr>
          <p:cNvSpPr/>
          <p:nvPr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17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F0D178-ED1D-452A-8B66-5CA107C5ED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9631" y="1489943"/>
            <a:ext cx="5307701" cy="48812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B7EA0-84AD-4A57-A42C-E807C22A2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81974"/>
            <a:ext cx="6012000" cy="14097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/>
              <a:t>Our Product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912C5-BF06-47C3-96A2-610FF6B36E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7E78C-07CF-46C5-AB11-5922E22475F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04669" y="1907190"/>
            <a:ext cx="5307700" cy="4680000"/>
          </a:xfrm>
        </p:spPr>
        <p:txBody>
          <a:bodyPr/>
          <a:lstStyle/>
          <a:p>
            <a:r>
              <a:rPr lang="en-US" sz="2400" dirty="0"/>
              <a:t>The software stores important data about hemp in all parts of its lifespan in a blockchain.</a:t>
            </a:r>
          </a:p>
          <a:p>
            <a:r>
              <a:rPr lang="en-US" sz="2400" dirty="0"/>
              <a:t> We will also provide an interface that organizes all the data within the blockchain so that anyone at any part of the supply chain can easily access it.</a:t>
            </a:r>
          </a:p>
          <a:p>
            <a:r>
              <a:rPr lang="en-US" sz="2400" dirty="0"/>
              <a:t>Information displayed:</a:t>
            </a:r>
          </a:p>
          <a:p>
            <a:pPr lvl="1"/>
            <a:r>
              <a:rPr lang="en-US" sz="2400" dirty="0"/>
              <a:t>Where it has been </a:t>
            </a:r>
          </a:p>
          <a:p>
            <a:pPr lvl="1"/>
            <a:r>
              <a:rPr lang="en-US" sz="2400" dirty="0"/>
              <a:t>THC levels </a:t>
            </a:r>
          </a:p>
          <a:p>
            <a:pPr lvl="1"/>
            <a:r>
              <a:rPr lang="en-US" sz="2400" dirty="0"/>
              <a:t>Previous checkpoints its been stopped at </a:t>
            </a:r>
          </a:p>
          <a:p>
            <a:pPr lvl="1"/>
            <a:r>
              <a:rPr lang="en-US" sz="2400" dirty="0"/>
              <a:t>Where its going. </a:t>
            </a:r>
          </a:p>
          <a:p>
            <a:r>
              <a:rPr lang="en-US" sz="2400" dirty="0"/>
              <a:t>Allows farmers and processors to make data driven decisions on whether they should make a purchase</a:t>
            </a:r>
          </a:p>
          <a:p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6BF490-3231-4E40-AA08-58C839E32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79218" y="145526"/>
            <a:ext cx="1850209" cy="1915995"/>
            <a:chOff x="9862160" y="831132"/>
            <a:chExt cx="1850209" cy="1915995"/>
          </a:xfrm>
        </p:grpSpPr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F12EEE2-D779-4087-88A8-09A650653607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8D4A463A-6BCE-4636-A0F1-33854AE0520A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3B8DEB79-BAFA-4E4A-98AD-16D56F97B12E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84F0E2A1-3E57-4DB8-86C5-ACA907D781F4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867910B-9D12-4816-8675-07B53ECCAB8B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BB5BFB20-B283-4F0D-9648-CEDA23609F4A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0E8D3DC-4131-4980-A3B1-58736C0C39D7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EB8A4A6-EB72-4F4D-AF52-EA9FC9F86CF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4AF08DB6-3CC9-44F0-9D9A-6F9311C8CC71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9E63C5BA-2422-436D-982E-2E3C2197D5D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DEB016F2-767C-408B-91B1-CCFB91DD31CB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38FA6F1A-6951-4678-92A7-BD24362FEF4C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4851E5FE-5654-4424-97A0-C99C1201F913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CA89CBFE-D3C3-47F8-9C02-2828BD421BE7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558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535981-3626-44C3-A0CE-ED765FEF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94A41-CCD3-4980-ABE0-5C1B7462F5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72190F-830E-4ED1-AF24-6F3A2146753E}"/>
              </a:ext>
            </a:extLst>
          </p:cNvPr>
          <p:cNvSpPr/>
          <p:nvPr/>
        </p:nvSpPr>
        <p:spPr>
          <a:xfrm>
            <a:off x="3108960" y="1290476"/>
            <a:ext cx="108209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A26919-BFBC-4738-A5A5-9586B43A447B}"/>
              </a:ext>
            </a:extLst>
          </p:cNvPr>
          <p:cNvSpPr/>
          <p:nvPr/>
        </p:nvSpPr>
        <p:spPr>
          <a:xfrm>
            <a:off x="4531886" y="1290476"/>
            <a:ext cx="108209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BA20D1-2BC2-4C0F-914D-52983FDD8E36}"/>
              </a:ext>
            </a:extLst>
          </p:cNvPr>
          <p:cNvSpPr/>
          <p:nvPr/>
        </p:nvSpPr>
        <p:spPr>
          <a:xfrm>
            <a:off x="5954812" y="1290476"/>
            <a:ext cx="108209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70CB2F-372A-4973-A1BE-7222B3726206}"/>
              </a:ext>
            </a:extLst>
          </p:cNvPr>
          <p:cNvSpPr/>
          <p:nvPr/>
        </p:nvSpPr>
        <p:spPr>
          <a:xfrm>
            <a:off x="7377738" y="1290476"/>
            <a:ext cx="108209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449792-A5F9-4180-A01A-A0F3B310BD27}"/>
              </a:ext>
            </a:extLst>
          </p:cNvPr>
          <p:cNvSpPr/>
          <p:nvPr/>
        </p:nvSpPr>
        <p:spPr>
          <a:xfrm>
            <a:off x="3108960" y="3277697"/>
            <a:ext cx="1108216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5C7851-32B5-4051-BBFD-8702F5E4B2B3}"/>
              </a:ext>
            </a:extLst>
          </p:cNvPr>
          <p:cNvSpPr/>
          <p:nvPr/>
        </p:nvSpPr>
        <p:spPr>
          <a:xfrm>
            <a:off x="6003160" y="3293629"/>
            <a:ext cx="1108216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07FFF-A611-474F-8AE6-260DB0F3DA54}"/>
              </a:ext>
            </a:extLst>
          </p:cNvPr>
          <p:cNvSpPr/>
          <p:nvPr/>
        </p:nvSpPr>
        <p:spPr>
          <a:xfrm>
            <a:off x="4503828" y="3277697"/>
            <a:ext cx="1108216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3D1F30-A121-424A-9F93-0D4B005CB9F6}"/>
              </a:ext>
            </a:extLst>
          </p:cNvPr>
          <p:cNvSpPr/>
          <p:nvPr/>
        </p:nvSpPr>
        <p:spPr>
          <a:xfrm>
            <a:off x="7373832" y="3277697"/>
            <a:ext cx="111212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01748C-BC0C-4F30-8833-8E857D3085C5}"/>
              </a:ext>
            </a:extLst>
          </p:cNvPr>
          <p:cNvSpPr txBox="1"/>
          <p:nvPr/>
        </p:nvSpPr>
        <p:spPr>
          <a:xfrm>
            <a:off x="5431734" y="3814942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258CB-ABB9-4BCF-B743-D155DDA608DC}"/>
              </a:ext>
            </a:extLst>
          </p:cNvPr>
          <p:cNvSpPr txBox="1"/>
          <p:nvPr/>
        </p:nvSpPr>
        <p:spPr>
          <a:xfrm>
            <a:off x="3195988" y="2435134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Seed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261311-5351-4BB5-923B-049AD02A0060}"/>
              </a:ext>
            </a:extLst>
          </p:cNvPr>
          <p:cNvSpPr txBox="1"/>
          <p:nvPr/>
        </p:nvSpPr>
        <p:spPr>
          <a:xfrm>
            <a:off x="4627492" y="2435135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Cultivation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C5A55F-B183-40A6-B0EE-69EB2D976D58}"/>
              </a:ext>
            </a:extLst>
          </p:cNvPr>
          <p:cNvSpPr txBox="1"/>
          <p:nvPr/>
        </p:nvSpPr>
        <p:spPr>
          <a:xfrm>
            <a:off x="6049115" y="2435134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Testing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0C061E-FBAF-46A7-9398-FD58190CF02E}"/>
              </a:ext>
            </a:extLst>
          </p:cNvPr>
          <p:cNvSpPr txBox="1"/>
          <p:nvPr/>
        </p:nvSpPr>
        <p:spPr>
          <a:xfrm>
            <a:off x="7480619" y="2395947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Transportation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8A77D-5C05-4626-BBC6-F32F512482DD}"/>
              </a:ext>
            </a:extLst>
          </p:cNvPr>
          <p:cNvSpPr txBox="1"/>
          <p:nvPr/>
        </p:nvSpPr>
        <p:spPr>
          <a:xfrm>
            <a:off x="3202139" y="4383903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Processing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8F975D-81D7-4608-B814-B49C478CE0B1}"/>
              </a:ext>
            </a:extLst>
          </p:cNvPr>
          <p:cNvSpPr txBox="1"/>
          <p:nvPr/>
        </p:nvSpPr>
        <p:spPr>
          <a:xfrm>
            <a:off x="6073239" y="4405561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ufacturing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6E0AE-4858-4319-80C3-9678B87368FE}"/>
              </a:ext>
            </a:extLst>
          </p:cNvPr>
          <p:cNvSpPr txBox="1"/>
          <p:nvPr/>
        </p:nvSpPr>
        <p:spPr>
          <a:xfrm>
            <a:off x="4584715" y="4421666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Regulation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7A956C-C05C-4943-B332-41EAD23C77DB}"/>
              </a:ext>
            </a:extLst>
          </p:cNvPr>
          <p:cNvSpPr txBox="1"/>
          <p:nvPr/>
        </p:nvSpPr>
        <p:spPr>
          <a:xfrm>
            <a:off x="7548856" y="4386867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Insurance</a:t>
            </a:r>
          </a:p>
        </p:txBody>
      </p:sp>
      <p:pic>
        <p:nvPicPr>
          <p:cNvPr id="36" name="Graphic 35" descr="Plant">
            <a:extLst>
              <a:ext uri="{FF2B5EF4-FFF2-40B4-BE49-F238E27FC236}">
                <a16:creationId xmlns:a16="http://schemas.microsoft.com/office/drawing/2014/main" id="{71D663A2-B8D1-4969-AEFD-3DD4B0C4F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1569" y="1414894"/>
            <a:ext cx="796871" cy="796871"/>
          </a:xfrm>
          <a:prstGeom prst="rect">
            <a:avLst/>
          </a:prstGeom>
        </p:spPr>
      </p:pic>
      <p:pic>
        <p:nvPicPr>
          <p:cNvPr id="38" name="Graphic 37" descr="Farmer">
            <a:extLst>
              <a:ext uri="{FF2B5EF4-FFF2-40B4-BE49-F238E27FC236}">
                <a16:creationId xmlns:a16="http://schemas.microsoft.com/office/drawing/2014/main" id="{537D40CA-2F82-45F7-948B-1DBC5E453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1025" y="1523293"/>
            <a:ext cx="707334" cy="707334"/>
          </a:xfrm>
          <a:prstGeom prst="rect">
            <a:avLst/>
          </a:prstGeom>
        </p:spPr>
      </p:pic>
      <p:pic>
        <p:nvPicPr>
          <p:cNvPr id="40" name="Graphic 39" descr="Microscope">
            <a:extLst>
              <a:ext uri="{FF2B5EF4-FFF2-40B4-BE49-F238E27FC236}">
                <a16:creationId xmlns:a16="http://schemas.microsoft.com/office/drawing/2014/main" id="{45C59C14-C0CF-48AB-B0CD-EB6267798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0219" y="1427141"/>
            <a:ext cx="750379" cy="750379"/>
          </a:xfrm>
          <a:prstGeom prst="rect">
            <a:avLst/>
          </a:prstGeom>
        </p:spPr>
      </p:pic>
      <p:pic>
        <p:nvPicPr>
          <p:cNvPr id="42" name="Graphic 41" descr="Truck">
            <a:extLst>
              <a:ext uri="{FF2B5EF4-FFF2-40B4-BE49-F238E27FC236}">
                <a16:creationId xmlns:a16="http://schemas.microsoft.com/office/drawing/2014/main" id="{04B19A33-C7E2-496A-B735-496AC6AE2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4610" y="1436599"/>
            <a:ext cx="750379" cy="750379"/>
          </a:xfrm>
          <a:prstGeom prst="rect">
            <a:avLst/>
          </a:prstGeom>
        </p:spPr>
      </p:pic>
      <p:pic>
        <p:nvPicPr>
          <p:cNvPr id="44" name="Graphic 43" descr="Factory">
            <a:extLst>
              <a:ext uri="{FF2B5EF4-FFF2-40B4-BE49-F238E27FC236}">
                <a16:creationId xmlns:a16="http://schemas.microsoft.com/office/drawing/2014/main" id="{F2857F65-22F4-48CA-BD50-53DE2A50F8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59999" y="3409005"/>
            <a:ext cx="780010" cy="780010"/>
          </a:xfrm>
          <a:prstGeom prst="rect">
            <a:avLst/>
          </a:prstGeom>
        </p:spPr>
      </p:pic>
      <p:pic>
        <p:nvPicPr>
          <p:cNvPr id="46" name="Graphic 45" descr="Shopping bag">
            <a:extLst>
              <a:ext uri="{FF2B5EF4-FFF2-40B4-BE49-F238E27FC236}">
                <a16:creationId xmlns:a16="http://schemas.microsoft.com/office/drawing/2014/main" id="{C24FF1C8-5D0F-4B2D-81BB-BB14E5F9C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6681" y="3432600"/>
            <a:ext cx="707334" cy="707334"/>
          </a:xfrm>
          <a:prstGeom prst="rect">
            <a:avLst/>
          </a:prstGeom>
        </p:spPr>
      </p:pic>
      <p:pic>
        <p:nvPicPr>
          <p:cNvPr id="48" name="Graphic 47" descr="Police">
            <a:extLst>
              <a:ext uri="{FF2B5EF4-FFF2-40B4-BE49-F238E27FC236}">
                <a16:creationId xmlns:a16="http://schemas.microsoft.com/office/drawing/2014/main" id="{6743A362-B2E3-48AC-91C2-CA0ABB9661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678320" y="3432894"/>
            <a:ext cx="750379" cy="750379"/>
          </a:xfrm>
          <a:prstGeom prst="rect">
            <a:avLst/>
          </a:prstGeom>
        </p:spPr>
      </p:pic>
      <p:pic>
        <p:nvPicPr>
          <p:cNvPr id="50" name="Graphic 49" descr="Building">
            <a:extLst>
              <a:ext uri="{FF2B5EF4-FFF2-40B4-BE49-F238E27FC236}">
                <a16:creationId xmlns:a16="http://schemas.microsoft.com/office/drawing/2014/main" id="{2CEA083F-D622-49A6-8E29-F70DF6D13E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76665" y="3424417"/>
            <a:ext cx="707334" cy="707334"/>
          </a:xfrm>
          <a:prstGeom prst="rect">
            <a:avLst/>
          </a:prstGeom>
        </p:spPr>
      </p:pic>
      <p:pic>
        <p:nvPicPr>
          <p:cNvPr id="29" name="Picture 28" descr="A picture containing clipart&#10;&#10;Description automatically generated">
            <a:extLst>
              <a:ext uri="{FF2B5EF4-FFF2-40B4-BE49-F238E27FC236}">
                <a16:creationId xmlns:a16="http://schemas.microsoft.com/office/drawing/2014/main" id="{17B59744-E9D9-43EF-A0C5-8F5A50035B6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63286" y="2314085"/>
            <a:ext cx="1441338" cy="1441338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C396BB3A-0905-41C4-A9C4-8EB53A0626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27350" y="2159969"/>
            <a:ext cx="1749570" cy="17495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519021-C58D-4588-A82D-5DFC33F90CF9}"/>
              </a:ext>
            </a:extLst>
          </p:cNvPr>
          <p:cNvSpPr/>
          <p:nvPr/>
        </p:nvSpPr>
        <p:spPr>
          <a:xfrm>
            <a:off x="440734" y="5105859"/>
            <a:ext cx="1089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best customer will be the regulators.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product will hold and automatically correct all the documents any transport has.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can sell the product to the regulators than everyone else in the supply chain will be inclined to use it as well.</a:t>
            </a:r>
          </a:p>
        </p:txBody>
      </p:sp>
    </p:spTree>
    <p:extLst>
      <p:ext uri="{BB962C8B-B14F-4D97-AF65-F5344CB8AC3E}">
        <p14:creationId xmlns:p14="http://schemas.microsoft.com/office/powerpoint/2010/main" val="287412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23A45-20AC-419C-AEC4-959C4961D0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80F00D-84ED-4250-81C2-C1C2B0355D06}"/>
              </a:ext>
            </a:extLst>
          </p:cNvPr>
          <p:cNvSpPr txBox="1">
            <a:spLocks/>
          </p:cNvSpPr>
          <p:nvPr/>
        </p:nvSpPr>
        <p:spPr>
          <a:xfrm>
            <a:off x="84000" y="81974"/>
            <a:ext cx="6647000" cy="1409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							    </a:t>
            </a:r>
            <a:r>
              <a:rPr lang="en-US" sz="4200" dirty="0">
                <a:solidFill>
                  <a:schemeClr val="bg1"/>
                </a:solidFill>
              </a:rPr>
              <a:t>Segmentation Model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3590E69-0381-4BA0-89C0-E9A4BB8B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" y="1491675"/>
            <a:ext cx="6647000" cy="425439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99FEBC-3082-4893-B464-9B818932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0" y="1764632"/>
            <a:ext cx="5377000" cy="5125210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dirty="0"/>
              <a:t>The US Hemp market: 2.1 Billion</a:t>
            </a:r>
          </a:p>
          <a:p>
            <a:r>
              <a:rPr lang="en-US" dirty="0"/>
              <a:t>Annual Growth: ~2% annually to 15 billion by 2026 </a:t>
            </a:r>
          </a:p>
          <a:p>
            <a:r>
              <a:rPr lang="en-US" dirty="0"/>
              <a:t>12,343 active hemp cultivator licenses</a:t>
            </a:r>
          </a:p>
          <a:p>
            <a:r>
              <a:rPr lang="en-US" dirty="0"/>
              <a:t>544 active hemp seed licenses</a:t>
            </a:r>
          </a:p>
          <a:p>
            <a:r>
              <a:rPr lang="en-US" dirty="0"/>
              <a:t>1,323 active processor licenses.</a:t>
            </a:r>
          </a:p>
          <a:p>
            <a:r>
              <a:rPr lang="en-US" dirty="0"/>
              <a:t>Cultivation in Colorado in 2019 is expected to be more than double 2018</a:t>
            </a:r>
          </a:p>
          <a:p>
            <a:r>
              <a:rPr lang="en-US" dirty="0"/>
              <a:t>Oregon, it’s projected to jump by 225%</a:t>
            </a:r>
          </a:p>
          <a:p>
            <a:r>
              <a:rPr lang="en-US" dirty="0"/>
              <a:t>Hemp acreage in Kentucky will triple in 2019</a:t>
            </a:r>
          </a:p>
          <a:p>
            <a:r>
              <a:rPr lang="en-US" dirty="0"/>
              <a:t>Tennessee, there will be more than 12-times the acreage in 2019 compared to 2018</a:t>
            </a:r>
          </a:p>
          <a:p>
            <a:r>
              <a:rPr lang="en-US" dirty="0"/>
              <a:t>Wyoming:~~</a:t>
            </a:r>
          </a:p>
        </p:txBody>
      </p:sp>
    </p:spTree>
    <p:extLst>
      <p:ext uri="{BB962C8B-B14F-4D97-AF65-F5344CB8AC3E}">
        <p14:creationId xmlns:p14="http://schemas.microsoft.com/office/powerpoint/2010/main" val="311277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816F-B457-4100-9975-0F3BAA3F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0752B-B871-4B72-8FE1-D34B8BB3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3062534"/>
            <a:ext cx="5472000" cy="3129466"/>
          </a:xfrm>
        </p:spPr>
        <p:txBody>
          <a:bodyPr/>
          <a:lstStyle/>
          <a:p>
            <a:r>
              <a:rPr lang="en-US" dirty="0"/>
              <a:t>System already in place for Colorado marijuana tracking from seed to sale</a:t>
            </a:r>
          </a:p>
          <a:p>
            <a:pPr lvl="1"/>
            <a:r>
              <a:rPr lang="en-US" dirty="0"/>
              <a:t>All MED Licensed Medical and Retail </a:t>
            </a:r>
            <a:r>
              <a:rPr lang="en-US" b="1" dirty="0"/>
              <a:t>Marijuana</a:t>
            </a:r>
            <a:r>
              <a:rPr lang="en-US" dirty="0"/>
              <a:t> businesses are required to use </a:t>
            </a:r>
            <a:r>
              <a:rPr lang="en-US" dirty="0" err="1"/>
              <a:t>metrc</a:t>
            </a:r>
            <a:r>
              <a:rPr lang="en-US" dirty="0"/>
              <a:t>® as the primary inventory tracking system of record.</a:t>
            </a:r>
          </a:p>
          <a:p>
            <a:pPr lvl="1"/>
            <a:r>
              <a:rPr lang="en-US" dirty="0"/>
              <a:t>Focus on Marijuana</a:t>
            </a:r>
          </a:p>
          <a:p>
            <a:pPr lvl="1"/>
            <a:r>
              <a:rPr lang="en-US" dirty="0"/>
              <a:t>Seed to Sale for Colorado</a:t>
            </a:r>
          </a:p>
          <a:p>
            <a:pPr lvl="1"/>
            <a:r>
              <a:rPr lang="en-US" dirty="0"/>
              <a:t>The most successfully-deployed regulatory cannabis system in the world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33CE4-940B-422B-A258-BEC239BA97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99887" y="3062514"/>
            <a:ext cx="5472113" cy="3128736"/>
          </a:xfrm>
        </p:spPr>
        <p:txBody>
          <a:bodyPr/>
          <a:lstStyle/>
          <a:p>
            <a:r>
              <a:rPr lang="en-US" dirty="0"/>
              <a:t>Cannabis software and business solutions for compliant marijuana seed-to-sale tracking and data reporting. </a:t>
            </a:r>
          </a:p>
          <a:p>
            <a:pPr lvl="1"/>
            <a:r>
              <a:rPr lang="en-US" dirty="0"/>
              <a:t>Current State licenses in East side of the country</a:t>
            </a:r>
          </a:p>
          <a:p>
            <a:pPr lvl="1"/>
            <a:r>
              <a:rPr lang="en-US" dirty="0"/>
              <a:t>Focus on Marijuana</a:t>
            </a:r>
          </a:p>
          <a:p>
            <a:pPr lvl="1"/>
            <a:r>
              <a:rPr lang="en-US" dirty="0"/>
              <a:t>Expensive Hardware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9AED6-5408-4E4A-93B2-3909F2C877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5EA691F-563B-4151-8223-04FFD006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02" y="2275820"/>
            <a:ext cx="333375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7BB42E-470E-4CD9-938B-A14FE11BF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00" y="2278926"/>
            <a:ext cx="2478980" cy="68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4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E6C1-B1C5-40C3-9B90-EF2666FB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Marketing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3B52-8351-4A05-ABAB-5A128EE68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F49D6F-C394-425E-98E0-A8D60FEFF6F2}"/>
              </a:ext>
            </a:extLst>
          </p:cNvPr>
          <p:cNvSpPr txBox="1"/>
          <p:nvPr/>
        </p:nvSpPr>
        <p:spPr>
          <a:xfrm>
            <a:off x="363984" y="1518082"/>
            <a:ext cx="10901779" cy="50691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Promotional Videos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Social Media Advertisements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Use Cases with Custo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mers and State Ag. Departments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Holding Demonstration Events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Helping in the Farming Community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Prospective customers:</a:t>
            </a:r>
          </a:p>
          <a:p>
            <a:pPr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-State Agriculture Departments</a:t>
            </a:r>
          </a:p>
          <a:p>
            <a:pPr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-Independent Farmers</a:t>
            </a:r>
          </a:p>
        </p:txBody>
      </p:sp>
    </p:spTree>
    <p:extLst>
      <p:ext uri="{BB962C8B-B14F-4D97-AF65-F5344CB8AC3E}">
        <p14:creationId xmlns:p14="http://schemas.microsoft.com/office/powerpoint/2010/main" val="363593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E6C1-B1C5-40C3-9B90-EF2666FB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&amp; Channel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3B52-8351-4A05-ABAB-5A128EE68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C9131-0302-4127-BF2A-8984AE4663D3}"/>
              </a:ext>
            </a:extLst>
          </p:cNvPr>
          <p:cNvSpPr txBox="1"/>
          <p:nvPr/>
        </p:nvSpPr>
        <p:spPr>
          <a:xfrm>
            <a:off x="431800" y="1560926"/>
            <a:ext cx="10833963" cy="4810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pc="-1" dirty="0">
                <a:solidFill>
                  <a:srgbClr val="000000"/>
                </a:solidFill>
                <a:latin typeface="Century Gothic"/>
              </a:rPr>
              <a:t>Determine specific needs for state regulators </a:t>
            </a:r>
            <a:endParaRPr lang="en-US" sz="2400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pc="-1" dirty="0">
                <a:solidFill>
                  <a:srgbClr val="000000"/>
                </a:solidFill>
                <a:latin typeface="Century Gothic"/>
              </a:rPr>
              <a:t>How we differ from the standard now</a:t>
            </a:r>
            <a:endParaRPr lang="en-US" sz="2400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pc="-1" dirty="0">
                <a:solidFill>
                  <a:srgbClr val="000000"/>
                </a:solidFill>
                <a:latin typeface="Century Gothic"/>
              </a:rPr>
              <a:t>Show how the product would be used by a demonstration</a:t>
            </a:r>
            <a:endParaRPr lang="en-US" sz="2400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pc="-1" dirty="0">
                <a:solidFill>
                  <a:srgbClr val="000000"/>
                </a:solidFill>
                <a:latin typeface="Century Gothic"/>
              </a:rPr>
              <a:t>Inform them about pricing plans that would best suit them</a:t>
            </a:r>
            <a:endParaRPr lang="en-US" sz="2400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pc="-1" dirty="0">
                <a:solidFill>
                  <a:srgbClr val="000000"/>
                </a:solidFill>
                <a:latin typeface="Century Gothic"/>
              </a:rPr>
              <a:t>Consult and develop a beta per customer needs with the expanding industry</a:t>
            </a:r>
            <a:endParaRPr lang="en-US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74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BF51BA-BD97-4518-9266-AD3D61549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1961DD-CF27-443B-BFF6-660110ED0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490261-1200-4EC7-95B0-2241EE54AA34}">
  <ds:schemaRefs>
    <ds:schemaRef ds:uri="http://purl.org/dc/elements/1.1/"/>
    <ds:schemaRef ds:uri="http://purl.org/dc/terms/"/>
    <ds:schemaRef ds:uri="16c05727-aa75-4e4a-9b5f-8a80a1165891"/>
    <ds:schemaRef ds:uri="http://schemas.microsoft.com/office/2006/documentManagement/types"/>
    <ds:schemaRef ds:uri="http://purl.org/dc/dcmitype/"/>
    <ds:schemaRef ds:uri="71af3243-3dd4-4a8d-8c0d-dd76da1f02a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pitch deck</Template>
  <TotalTime>0</TotalTime>
  <Words>683</Words>
  <Application>Microsoft Office PowerPoint</Application>
  <PresentationFormat>Widescreen</PresentationFormat>
  <Paragraphs>246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Rockwell</vt:lpstr>
      <vt:lpstr>Times New Roman</vt:lpstr>
      <vt:lpstr>Wingdings 3</vt:lpstr>
      <vt:lpstr>Office Theme</vt:lpstr>
      <vt:lpstr>Hemp Chain</vt:lpstr>
      <vt:lpstr>The Problem</vt:lpstr>
      <vt:lpstr>The Problem</vt:lpstr>
      <vt:lpstr>Our Product</vt:lpstr>
      <vt:lpstr>Our Customers</vt:lpstr>
      <vt:lpstr>PowerPoint Presentation</vt:lpstr>
      <vt:lpstr>Competition</vt:lpstr>
      <vt:lpstr>Marketing Strategy</vt:lpstr>
      <vt:lpstr>Sales &amp; Channel Strategy</vt:lpstr>
      <vt:lpstr>Revenue Model</vt:lpstr>
      <vt:lpstr>Cash Flow and Profit/Loss Statement</vt:lpstr>
      <vt:lpstr>Cash Flow and Profit/Loss Statement Pt.2</vt:lpstr>
      <vt:lpstr>Thank You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2019-09-06T07:05:48Z</dcterms:created>
  <dcterms:modified xsi:type="dcterms:W3CDTF">2019-10-01T17:41:44Z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