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2" r:id="rId6"/>
    <p:sldId id="293" r:id="rId7"/>
    <p:sldId id="294" r:id="rId8"/>
    <p:sldId id="301" r:id="rId9"/>
    <p:sldId id="311" r:id="rId10"/>
    <p:sldId id="288" r:id="rId11"/>
    <p:sldId id="297" r:id="rId12"/>
    <p:sldId id="269" r:id="rId13"/>
    <p:sldId id="271" r:id="rId14"/>
    <p:sldId id="298" r:id="rId15"/>
    <p:sldId id="277" r:id="rId16"/>
    <p:sldId id="274" r:id="rId17"/>
    <p:sldId id="279" r:id="rId18"/>
    <p:sldId id="300" r:id="rId19"/>
    <p:sldId id="305" r:id="rId20"/>
    <p:sldId id="308" r:id="rId21"/>
    <p:sldId id="306" r:id="rId22"/>
    <p:sldId id="304" r:id="rId23"/>
    <p:sldId id="307" r:id="rId24"/>
    <p:sldId id="303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86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6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390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1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29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27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21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88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538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  <p:sldLayoutId id="2147483686" r:id="rId19"/>
    <p:sldLayoutId id="2147483687" r:id="rId20"/>
    <p:sldLayoutId id="2147483689" r:id="rId21"/>
    <p:sldLayoutId id="2147483690" r:id="rId22"/>
    <p:sldLayoutId id="21474836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svg"/><Relationship Id="rId11" Type="http://schemas.openxmlformats.org/officeDocument/2006/relationships/image" Target="../media/image35.sv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microsoft.com/office/2007/relationships/hdphoto" Target="../media/hdphoto3.wdp"/><Relationship Id="rId9" Type="http://schemas.openxmlformats.org/officeDocument/2006/relationships/hyperlink" Target="http://www.fabrikcam.com/" TargetMode="External"/><Relationship Id="rId1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jp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0"/>
            <a:ext cx="12944476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8422"/>
            <a:ext cx="6840000" cy="2387600"/>
          </a:xfrm>
        </p:spPr>
        <p:txBody>
          <a:bodyPr/>
          <a:lstStyle/>
          <a:p>
            <a:pPr algn="ctr"/>
            <a:r>
              <a:rPr lang="en-US" dirty="0"/>
              <a:t>HempChain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accent1">
              <a:alpha val="9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Smart Solution for Industrial Hemp Tracking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4C13CDE-60BB-43A6-A26C-F3DE3BE11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507" y="1911527"/>
            <a:ext cx="1354985" cy="15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Marketing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F49D6F-C394-425E-98E0-A8D60FEFF6F2}"/>
              </a:ext>
            </a:extLst>
          </p:cNvPr>
          <p:cNvSpPr txBox="1"/>
          <p:nvPr/>
        </p:nvSpPr>
        <p:spPr>
          <a:xfrm>
            <a:off x="363984" y="1518082"/>
            <a:ext cx="10901779" cy="5069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Cultivators, Processors, and Manufacturers: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Live Demonstration Events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Promotional Videos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Social Media Advertisements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Helping in the Hemp Farming Community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Touring Farms, Processors, and Manufacturers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Acquisition: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Champ Initiative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Governor Polis has the final decision on what happens in Colorado with hemp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Working/Talking with digital solutions team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Prospective Customers: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Agriculture Departments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Cultivators, Processors, and Manufacturers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Transportation Companies</a:t>
            </a:r>
          </a:p>
        </p:txBody>
      </p:sp>
      <p:pic>
        <p:nvPicPr>
          <p:cNvPr id="5" name="Picture 4" descr="A picture containing computer, laptop, table, playing&#10;&#10;Description automatically generated">
            <a:extLst>
              <a:ext uri="{FF2B5EF4-FFF2-40B4-BE49-F238E27FC236}">
                <a16:creationId xmlns:a16="http://schemas.microsoft.com/office/drawing/2014/main" id="{B2CD8F2F-E302-4496-AF37-6CFEAB75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73" y="432000"/>
            <a:ext cx="5049690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&amp; Channel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C9131-0302-4127-BF2A-8984AE4663D3}"/>
              </a:ext>
            </a:extLst>
          </p:cNvPr>
          <p:cNvSpPr txBox="1"/>
          <p:nvPr/>
        </p:nvSpPr>
        <p:spPr>
          <a:xfrm>
            <a:off x="431800" y="1560926"/>
            <a:ext cx="10833963" cy="4810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Determine specific needs for state regulators </a:t>
            </a:r>
            <a:endParaRPr lang="en-US" sz="2000" spc="-1" dirty="0">
              <a:latin typeface="Calibri Light (Body)"/>
            </a:endParaRPr>
          </a:p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How we differ from the standard now</a:t>
            </a:r>
            <a:endParaRPr lang="en-US" sz="2000" spc="-1" dirty="0">
              <a:latin typeface="Calibri Light (Body)"/>
            </a:endParaRPr>
          </a:p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Show how the product would be used by a demonstration</a:t>
            </a:r>
            <a:endParaRPr lang="en-US" sz="2000" spc="-1" dirty="0">
              <a:latin typeface="Calibri Light (Body)"/>
            </a:endParaRPr>
          </a:p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Inform them about pricing plans that would best suit them</a:t>
            </a:r>
            <a:endParaRPr lang="en-US" sz="2000" spc="-1" dirty="0">
              <a:latin typeface="Calibri Light (Body)"/>
            </a:endParaRPr>
          </a:p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Consult and develop a beta per customer needs with the expanding industry</a:t>
            </a:r>
          </a:p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endParaRPr lang="en-US" sz="2000" spc="-1" dirty="0">
              <a:solidFill>
                <a:srgbClr val="000000"/>
              </a:solidFill>
              <a:latin typeface="Calibri Light (Body)"/>
            </a:endParaRPr>
          </a:p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Business to Regulators and Law Enforcement:	</a:t>
            </a:r>
          </a:p>
          <a:p>
            <a:pPr marL="800820" lvl="1" indent="-342900"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Licensing based system for each individual department that wants access to the data</a:t>
            </a:r>
          </a:p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Business to Transportation, Cultivators, Processors, and Manufacturers:	</a:t>
            </a:r>
          </a:p>
          <a:p>
            <a:pPr marL="800820" lvl="1" indent="-342900"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2% Sales Fee on each transaction that occurs on the blockchain that involves payment	</a:t>
            </a:r>
            <a:endParaRPr lang="en-US" sz="2000" spc="-1" dirty="0">
              <a:latin typeface="Calibri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8874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1904-6033-4647-B6CA-17A728C9061B}"/>
              </a:ext>
            </a:extLst>
          </p:cNvPr>
          <p:cNvSpPr/>
          <p:nvPr/>
        </p:nvSpPr>
        <p:spPr>
          <a:xfrm>
            <a:off x="4821336" y="7065691"/>
            <a:ext cx="36457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for Companies/Agencies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06760-D30C-44D2-8EFE-FC41E6561A47}"/>
              </a:ext>
            </a:extLst>
          </p:cNvPr>
          <p:cNvSpPr/>
          <p:nvPr/>
        </p:nvSpPr>
        <p:spPr>
          <a:xfrm>
            <a:off x="431999" y="1132170"/>
            <a:ext cx="9273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company we are NOT trying to develop an individual channel but an entire ecosystem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acknowledge this will be more difficult, but it is what the hemp industry is looking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for right now and will provide us with greater incentive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Three main channels are listed below: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5AB4A-F45F-49D2-8027-2F1492B71095}"/>
              </a:ext>
            </a:extLst>
          </p:cNvPr>
          <p:cNvSpPr txBox="1"/>
          <p:nvPr/>
        </p:nvSpPr>
        <p:spPr>
          <a:xfrm>
            <a:off x="431999" y="2747310"/>
            <a:ext cx="3353412" cy="38398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Regulating Agencies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(Licensing Model)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Police Officers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Departments of Agriculture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Departments of Revenue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Departments of Health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*yearly contract based on licensed users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2E5EA-FADC-4AD1-9E79-28C27AB7FB83}"/>
              </a:ext>
            </a:extLst>
          </p:cNvPr>
          <p:cNvSpPr txBox="1"/>
          <p:nvPr/>
        </p:nvSpPr>
        <p:spPr>
          <a:xfrm>
            <a:off x="3953779" y="2747310"/>
            <a:ext cx="3353412" cy="38398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Consumers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(2% Sales Fee)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Transporters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Cultivators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Manufacturers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*Every monetary transaction has an associated 2% sales fee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E00356-63BE-41F0-920B-7117080D8928}"/>
              </a:ext>
            </a:extLst>
          </p:cNvPr>
          <p:cNvSpPr txBox="1"/>
          <p:nvPr/>
        </p:nvSpPr>
        <p:spPr>
          <a:xfrm>
            <a:off x="7475559" y="2747310"/>
            <a:ext cx="3353412" cy="38398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for Agencies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(Single Sale)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Regulators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*Custom Solutions for Regulators including adding new features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Help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A82F24-02EF-4703-BD21-8C865509B5C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actionButtonHel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1FA10-2775-487B-B727-772179D8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69" y="365325"/>
            <a:ext cx="11340000" cy="432000"/>
          </a:xfrm>
        </p:spPr>
        <p:txBody>
          <a:bodyPr/>
          <a:lstStyle/>
          <a:p>
            <a:r>
              <a:rPr lang="en-US" dirty="0"/>
              <a:t>Cash Flow and Profit &amp; Loss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3C8A8-A96E-4C3C-B900-3F4964389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James Schuchardt &amp; Carlton Wilcox</a:t>
            </a:r>
          </a:p>
          <a:p>
            <a:endParaRPr lang="en-US" sz="1800" dirty="0"/>
          </a:p>
        </p:txBody>
      </p:sp>
      <p:pic>
        <p:nvPicPr>
          <p:cNvPr id="13" name="Graphic 12" descr="Person icon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8999" y="3882075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1375" y="4072564"/>
            <a:ext cx="4508500" cy="277342"/>
          </a:xfrm>
        </p:spPr>
        <p:txBody>
          <a:bodyPr/>
          <a:lstStyle/>
          <a:p>
            <a:r>
              <a:rPr lang="en-US" dirty="0"/>
              <a:t>contactcenter@jarrowtech.com</a:t>
            </a:r>
          </a:p>
        </p:txBody>
      </p:sp>
      <p:pic>
        <p:nvPicPr>
          <p:cNvPr id="14" name="Graphic 13" descr="Email icon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3372" y="4149887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1375" y="4348712"/>
            <a:ext cx="4508500" cy="277342"/>
          </a:xfrm>
        </p:spPr>
        <p:txBody>
          <a:bodyPr/>
          <a:lstStyle/>
          <a:p>
            <a:r>
              <a:rPr lang="en-US" dirty="0">
                <a:hlinkClick r:id="rId9"/>
              </a:rPr>
              <a:t>www.JarrowTech.com</a:t>
            </a:r>
            <a:r>
              <a:rPr lang="en-US" dirty="0"/>
              <a:t> </a:t>
            </a:r>
          </a:p>
        </p:txBody>
      </p:sp>
      <p:pic>
        <p:nvPicPr>
          <p:cNvPr id="30" name="Graphic 29" descr="World web icon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3374" y="4438505"/>
            <a:ext cx="170088" cy="170088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67EF820-9750-4B02-94EA-D8A08F49BE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1977" y="2463549"/>
            <a:ext cx="890552" cy="997346"/>
          </a:xfrm>
          <a:prstGeom prst="rect">
            <a:avLst/>
          </a:prstGeom>
        </p:spPr>
      </p:pic>
      <p:pic>
        <p:nvPicPr>
          <p:cNvPr id="15" name="Picture 14" descr="A close up of a clock&#10;&#10;Description automatically generated">
            <a:extLst>
              <a:ext uri="{FF2B5EF4-FFF2-40B4-BE49-F238E27FC236}">
                <a16:creationId xmlns:a16="http://schemas.microsoft.com/office/drawing/2014/main" id="{DFAFC87B-74CC-44C0-8C2A-4E1BF1CAEB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742" b="89861" l="2999" r="89961">
                        <a14:foregroundMark x1="8214" y1="44732" x2="8214" y2="44732"/>
                        <a14:backgroundMark x1="4302" y1="31809" x2="7692" y2="24453"/>
                        <a14:backgroundMark x1="5606" y1="26441" x2="18774" y2="16302"/>
                        <a14:backgroundMark x1="18774" y1="16302" x2="26336" y2="15905"/>
                        <a14:backgroundMark x1="26336" y1="15905" x2="33638" y2="18489"/>
                        <a14:backgroundMark x1="33638" y1="18489" x2="18253" y2="16899"/>
                        <a14:backgroundMark x1="18253" y1="16899" x2="11343" y2="20875"/>
                        <a14:backgroundMark x1="11343" y1="20875" x2="5997" y2="29423"/>
                        <a14:backgroundMark x1="5997" y1="29423" x2="2477" y2="39761"/>
                        <a14:backgroundMark x1="2477" y1="39761" x2="2347" y2="52286"/>
                        <a14:backgroundMark x1="2347" y1="52286" x2="4824" y2="63221"/>
                        <a14:backgroundMark x1="4824" y1="63221" x2="10039" y2="72366"/>
                        <a14:backgroundMark x1="10039" y1="72366" x2="16688" y2="77932"/>
                        <a14:backgroundMark x1="16688" y1="77932" x2="24250" y2="79920"/>
                        <a14:backgroundMark x1="24250" y1="79920" x2="32203" y2="77336"/>
                        <a14:backgroundMark x1="32203" y1="77336" x2="23729" y2="81511"/>
                        <a14:backgroundMark x1="23729" y1="81511" x2="14993" y2="79125"/>
                        <a14:backgroundMark x1="14993" y1="79125" x2="7692" y2="69384"/>
                        <a14:backgroundMark x1="7692" y1="69384" x2="3259" y2="56859"/>
                        <a14:backgroundMark x1="3259" y1="56859" x2="1956" y2="45527"/>
                        <a14:backgroundMark x1="1956" y1="45527" x2="5737" y2="35388"/>
                        <a14:backgroundMark x1="5737" y1="35388" x2="5476" y2="32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72" y="1395210"/>
            <a:ext cx="4973639" cy="32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8">
            <a:extLst>
              <a:ext uri="{FF2B5EF4-FFF2-40B4-BE49-F238E27FC236}">
                <a16:creationId xmlns:a16="http://schemas.microsoft.com/office/drawing/2014/main" id="{29E9B038-25E7-4203-BCA5-10329E55DCB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67EF820-9750-4B02-94EA-D8A08F49B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977" y="2463549"/>
            <a:ext cx="890552" cy="997346"/>
          </a:xfrm>
          <a:prstGeom prst="rect">
            <a:avLst/>
          </a:prstGeom>
        </p:spPr>
      </p:pic>
      <p:pic>
        <p:nvPicPr>
          <p:cNvPr id="34" name="Picture 33" descr="A close up of a clock&#10;&#10;Description automatically generated">
            <a:extLst>
              <a:ext uri="{FF2B5EF4-FFF2-40B4-BE49-F238E27FC236}">
                <a16:creationId xmlns:a16="http://schemas.microsoft.com/office/drawing/2014/main" id="{D1C5A982-0C46-44C2-B7F8-DF600A68F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2" b="89861" l="2999" r="89961">
                        <a14:foregroundMark x1="8214" y1="44732" x2="8214" y2="44732"/>
                        <a14:backgroundMark x1="4302" y1="31809" x2="7692" y2="24453"/>
                        <a14:backgroundMark x1="5606" y1="26441" x2="18774" y2="16302"/>
                        <a14:backgroundMark x1="18774" y1="16302" x2="26336" y2="15905"/>
                        <a14:backgroundMark x1="26336" y1="15905" x2="33638" y2="18489"/>
                        <a14:backgroundMark x1="33638" y1="18489" x2="18253" y2="16899"/>
                        <a14:backgroundMark x1="18253" y1="16899" x2="11343" y2="20875"/>
                        <a14:backgroundMark x1="11343" y1="20875" x2="5997" y2="29423"/>
                        <a14:backgroundMark x1="5997" y1="29423" x2="2477" y2="39761"/>
                        <a14:backgroundMark x1="2477" y1="39761" x2="2347" y2="52286"/>
                        <a14:backgroundMark x1="2347" y1="52286" x2="4824" y2="63221"/>
                        <a14:backgroundMark x1="4824" y1="63221" x2="10039" y2="72366"/>
                        <a14:backgroundMark x1="10039" y1="72366" x2="16688" y2="77932"/>
                        <a14:backgroundMark x1="16688" y1="77932" x2="24250" y2="79920"/>
                        <a14:backgroundMark x1="24250" y1="79920" x2="32203" y2="77336"/>
                        <a14:backgroundMark x1="32203" y1="77336" x2="23729" y2="81511"/>
                        <a14:backgroundMark x1="23729" y1="81511" x2="14993" y2="79125"/>
                        <a14:backgroundMark x1="14993" y1="79125" x2="7692" y2="69384"/>
                        <a14:backgroundMark x1="7692" y1="69384" x2="3259" y2="56859"/>
                        <a14:backgroundMark x1="3259" y1="56859" x2="1956" y2="45527"/>
                        <a14:backgroundMark x1="1956" y1="45527" x2="5737" y2="35388"/>
                        <a14:backgroundMark x1="5737" y1="35388" x2="5476" y2="32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72" y="1395210"/>
            <a:ext cx="4973639" cy="32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8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Will you Drop Out for the business?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1904-6033-4647-B6CA-17A728C9061B}"/>
              </a:ext>
            </a:extLst>
          </p:cNvPr>
          <p:cNvSpPr/>
          <p:nvPr/>
        </p:nvSpPr>
        <p:spPr>
          <a:xfrm>
            <a:off x="4821336" y="7065691"/>
            <a:ext cx="36457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for Companies/Agencies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E8463-3C2F-41D9-914F-8147E944240E}"/>
              </a:ext>
            </a:extLst>
          </p:cNvPr>
          <p:cNvSpPr txBox="1"/>
          <p:nvPr/>
        </p:nvSpPr>
        <p:spPr>
          <a:xfrm>
            <a:off x="432000" y="1214437"/>
            <a:ext cx="6816525" cy="4429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Yes, we can. 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Yes, we will.</a:t>
            </a:r>
          </a:p>
        </p:txBody>
      </p:sp>
    </p:spTree>
    <p:extLst>
      <p:ext uri="{BB962C8B-B14F-4D97-AF65-F5344CB8AC3E}">
        <p14:creationId xmlns:p14="http://schemas.microsoft.com/office/powerpoint/2010/main" val="267820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Are you going to keep this a Wyoming Business?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1904-6033-4647-B6CA-17A728C9061B}"/>
              </a:ext>
            </a:extLst>
          </p:cNvPr>
          <p:cNvSpPr/>
          <p:nvPr/>
        </p:nvSpPr>
        <p:spPr>
          <a:xfrm>
            <a:off x="4821336" y="7065691"/>
            <a:ext cx="36457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for Companies/Agencies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E8463-3C2F-41D9-914F-8147E944240E}"/>
              </a:ext>
            </a:extLst>
          </p:cNvPr>
          <p:cNvSpPr txBox="1"/>
          <p:nvPr/>
        </p:nvSpPr>
        <p:spPr>
          <a:xfrm>
            <a:off x="432000" y="1152525"/>
            <a:ext cx="6816525" cy="4429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Yes we will.</a:t>
            </a:r>
          </a:p>
        </p:txBody>
      </p:sp>
    </p:spTree>
    <p:extLst>
      <p:ext uri="{BB962C8B-B14F-4D97-AF65-F5344CB8AC3E}">
        <p14:creationId xmlns:p14="http://schemas.microsoft.com/office/powerpoint/2010/main" val="79842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Potential Partners?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1904-6033-4647-B6CA-17A728C9061B}"/>
              </a:ext>
            </a:extLst>
          </p:cNvPr>
          <p:cNvSpPr/>
          <p:nvPr/>
        </p:nvSpPr>
        <p:spPr>
          <a:xfrm>
            <a:off x="4821336" y="7065691"/>
            <a:ext cx="36457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for Companies/Agencies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E8463-3C2F-41D9-914F-8147E944240E}"/>
              </a:ext>
            </a:extLst>
          </p:cNvPr>
          <p:cNvSpPr txBox="1"/>
          <p:nvPr/>
        </p:nvSpPr>
        <p:spPr>
          <a:xfrm>
            <a:off x="432000" y="1152525"/>
            <a:ext cx="9445425" cy="4429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aren’t looking at partners as of right now.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we were, they would be development teams and blockchain organizations.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291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26E1-0EE3-4E7E-90E4-CA6D4768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43000"/>
            <a:ext cx="9093000" cy="5444190"/>
          </a:xfrm>
        </p:spPr>
        <p:txBody>
          <a:bodyPr/>
          <a:lstStyle/>
          <a:p>
            <a:r>
              <a:rPr lang="en-US" dirty="0"/>
              <a:t>Mobile App Team: </a:t>
            </a:r>
            <a:r>
              <a:rPr lang="en-US" sz="2400" dirty="0"/>
              <a:t>A team of about 5 people to help with building/maintaining our different versions for customers.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Database Dev Team:  </a:t>
            </a:r>
            <a:r>
              <a:rPr lang="en-US" sz="2400" dirty="0"/>
              <a:t>A team of about 8 people to help build smart contracts/maintain connections/develop APIs.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Website Design Team: </a:t>
            </a:r>
            <a:r>
              <a:rPr lang="en-US" sz="2400" dirty="0"/>
              <a:t>A team of about 4 people to develop a good website that looks great and has functionality with our databases.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Security Testing:  </a:t>
            </a:r>
            <a:r>
              <a:rPr lang="en-US" sz="2400" dirty="0"/>
              <a:t>A team of about 2-4 people to constantly try and break every single part of our system in order to improve our security and be ahead of malicious actors.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8E11A-94B2-4F81-AD51-B48FEA92C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7FA944-7298-47C1-AACB-7BABA9807B53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kind of employment would you provide?</a:t>
            </a:r>
          </a:p>
        </p:txBody>
      </p:sp>
    </p:spTree>
    <p:extLst>
      <p:ext uri="{BB962C8B-B14F-4D97-AF65-F5344CB8AC3E}">
        <p14:creationId xmlns:p14="http://schemas.microsoft.com/office/powerpoint/2010/main" val="11056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09E2-7641-47E0-9B42-3D2EE106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6800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F3D1A-C481-4153-AA31-E630553DA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8A2B-767F-4F81-A930-4ACCFF6AD0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4669" y="270810"/>
            <a:ext cx="5307700" cy="5647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2018 Farm Bill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Statewide Hemp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Interstate Hemp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Bill of Lading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Chain of Custody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Certificate of Analysis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F076AF-A6C0-464F-B23E-ACCF347F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C893E21B-70D1-44C8-881E-81E285322544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8C4F47D9-3910-41B6-81D5-4252ED76192D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F2D81E65-85DB-46AC-97CF-D33A2EC0209A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16BE5D68-A41D-49FE-8BFA-8008FBEFCD90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6F00437F-2851-4244-808C-A566D2203934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ECC542CE-8231-4DAE-BD49-5695215ACD35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EE366549-DF1B-48F3-B0A8-A3D7B088CDC5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01C9BE71-48B7-418D-9ECE-5D517AA09BE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EC5316C3-46B3-4226-9F03-6E51B06B5FA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 title="triangles">
              <a:extLst>
                <a:ext uri="{FF2B5EF4-FFF2-40B4-BE49-F238E27FC236}">
                  <a16:creationId xmlns:a16="http://schemas.microsoft.com/office/drawing/2014/main" id="{62657369-8FDE-4872-9FF7-B3E89366E139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 title="triangles">
              <a:extLst>
                <a:ext uri="{FF2B5EF4-FFF2-40B4-BE49-F238E27FC236}">
                  <a16:creationId xmlns:a16="http://schemas.microsoft.com/office/drawing/2014/main" id="{B356E248-163C-4648-B1F5-15EE62CDA57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C39443C3-F520-47A0-9BDD-4D5BF1026672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99BE7B34-2261-4393-AFF7-2616E49F6211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FB816079-799B-44A1-BD16-9267A93A1D9A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8973A031-AA73-403D-8DD5-95597C1F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471134"/>
            <a:ext cx="6012000" cy="47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8E11A-94B2-4F81-AD51-B48FEA92C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7FA944-7298-47C1-AACB-7BABA9807B53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kind of employment would you provide?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7676AA-BADC-4100-BB09-80021A3FACE5}"/>
              </a:ext>
            </a:extLst>
          </p:cNvPr>
          <p:cNvSpPr txBox="1">
            <a:spLocks/>
          </p:cNvSpPr>
          <p:nvPr/>
        </p:nvSpPr>
        <p:spPr>
          <a:xfrm>
            <a:off x="479625" y="1143000"/>
            <a:ext cx="9093000" cy="544419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Sales Team: </a:t>
            </a:r>
            <a:r>
              <a:rPr lang="en-US" sz="2400" dirty="0"/>
              <a:t>A team of about 6 people to help with marketing, public relations, and contact potential clients.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Government Relations Team: </a:t>
            </a:r>
            <a:r>
              <a:rPr lang="en-US" sz="2400" dirty="0"/>
              <a:t>A team of about 4 people to maintain communications with government authorities and to aid in contract building/negotiation.</a:t>
            </a:r>
          </a:p>
          <a:p>
            <a:br>
              <a:rPr lang="en-US" dirty="0"/>
            </a:br>
            <a:r>
              <a:rPr lang="en-US" dirty="0"/>
              <a:t>Customer Support: </a:t>
            </a:r>
            <a:r>
              <a:rPr lang="en-US" sz="2400" dirty="0"/>
              <a:t>A team of about 4 people to start, this team will take in information from consumers and actors in order to provide information to the different teams.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8E11A-94B2-4F81-AD51-B48FEA92C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1CB5E6-8820-4C8E-8236-BD14F8A34BE5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given 0-50,000?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911-BC04-4A40-8879-542DE1E4D95E}"/>
              </a:ext>
            </a:extLst>
          </p:cNvPr>
          <p:cNvSpPr txBox="1"/>
          <p:nvPr/>
        </p:nvSpPr>
        <p:spPr>
          <a:xfrm>
            <a:off x="432000" y="1200150"/>
            <a:ext cx="10702725" cy="5225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5779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8E11A-94B2-4F81-AD51-B48FEA92C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64A825-6320-44F5-8582-08BB79CFDAE6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given 50,000-100,000?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ACB54-8D9C-4FFF-B3A6-91410477CF71}"/>
              </a:ext>
            </a:extLst>
          </p:cNvPr>
          <p:cNvSpPr txBox="1"/>
          <p:nvPr/>
        </p:nvSpPr>
        <p:spPr>
          <a:xfrm>
            <a:off x="432000" y="1200150"/>
            <a:ext cx="10702725" cy="5225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9571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8E11A-94B2-4F81-AD51-B48FEA92C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16BC8E-A3FD-4DEA-B889-D7545006546F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given 100,000-1,000,000?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823DA-B21E-423E-921B-D78FCC748BCE}"/>
              </a:ext>
            </a:extLst>
          </p:cNvPr>
          <p:cNvSpPr txBox="1"/>
          <p:nvPr/>
        </p:nvSpPr>
        <p:spPr>
          <a:xfrm>
            <a:off x="432000" y="1200150"/>
            <a:ext cx="10702725" cy="5225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9982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7FC821-54A1-48BD-8C5D-38FDD1627766}"/>
              </a:ext>
            </a:extLst>
          </p:cNvPr>
          <p:cNvSpPr/>
          <p:nvPr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CC37413-3208-460D-AB59-AECF5309B1DC}"/>
              </a:ext>
            </a:extLst>
          </p:cNvPr>
          <p:cNvSpPr/>
          <p:nvPr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D1DD10D-BA34-4630-858C-CBEDF6858D7A}"/>
              </a:ext>
            </a:extLst>
          </p:cNvPr>
          <p:cNvSpPr/>
          <p:nvPr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EEF89A-9443-4704-B658-ED3CD256BE03}"/>
              </a:ext>
            </a:extLst>
          </p:cNvPr>
          <p:cNvSpPr/>
          <p:nvPr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A2EC20B-DC92-4ECD-981D-5A774313331A}"/>
              </a:ext>
            </a:extLst>
          </p:cNvPr>
          <p:cNvSpPr/>
          <p:nvPr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FC8ABCD-BAAF-497A-A354-8B002F85F024}"/>
              </a:ext>
            </a:extLst>
          </p:cNvPr>
          <p:cNvSpPr/>
          <p:nvPr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78E73E8-1255-4A24-8822-214C53E1CE9E}"/>
              </a:ext>
            </a:extLst>
          </p:cNvPr>
          <p:cNvSpPr/>
          <p:nvPr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22C2971-C662-4C94-8E23-2ADE7D02EC6E}"/>
              </a:ext>
            </a:extLst>
          </p:cNvPr>
          <p:cNvSpPr/>
          <p:nvPr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C3757B1-798E-4422-B1A5-D32191AF58FC}"/>
              </a:ext>
            </a:extLst>
          </p:cNvPr>
          <p:cNvSpPr/>
          <p:nvPr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3FDF3B7-4B92-4BC8-93BF-01C64DD5CD30}"/>
              </a:ext>
            </a:extLst>
          </p:cNvPr>
          <p:cNvSpPr/>
          <p:nvPr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991202-2EEC-4009-874A-F016F68A1458}"/>
              </a:ext>
            </a:extLst>
          </p:cNvPr>
          <p:cNvSpPr/>
          <p:nvPr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32204-5863-42EC-A623-05AD0467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95192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3EC92-1AF9-4AE1-9CE3-CE3E7E28AE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AA92-F702-4A62-843E-B3737FABCE1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16642" y="1437091"/>
            <a:ext cx="5307700" cy="3925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Trust 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Hemp shipments stuck at Wyoming borders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Arrests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Seized Property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Colorado stipulated needs blockchain solution by harvest 2020(reword)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24E9EB-2065-4B65-B88F-593DF54F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504105"/>
            <a:ext cx="6012730" cy="2669334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346C8FE-8FF5-4AD1-ABCA-BAFE7D1350BB}"/>
              </a:ext>
            </a:extLst>
          </p:cNvPr>
          <p:cNvSpPr/>
          <p:nvPr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C04A6C0-DFE3-40F5-AA01-12FAC258F1B4}"/>
              </a:ext>
            </a:extLst>
          </p:cNvPr>
          <p:cNvSpPr/>
          <p:nvPr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63390AE-07DC-427B-9BAF-EF580AB361C3}"/>
              </a:ext>
            </a:extLst>
          </p:cNvPr>
          <p:cNvSpPr/>
          <p:nvPr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7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F0D178-ED1D-452A-8B66-5CA107C5ED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631" y="1489943"/>
            <a:ext cx="5307701" cy="4881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B7EA0-84AD-4A57-A42C-E807C22A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1974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912C5-BF06-47C3-96A2-610FF6B36E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7E78C-07CF-46C5-AB11-5922E22475F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6001" y="81974"/>
            <a:ext cx="6012000" cy="7468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Solution: Life Cycle Tracking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Allows Farmers and Transporters peace of mind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Allows farmers, processors, manufacturers to know what they are buying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Allows Regulators to see what is going on inside shipments and their state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6BF490-3231-4E40-AA08-58C839E32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F12EEE2-D779-4087-88A8-09A650653607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8D4A463A-6BCE-4636-A0F1-33854AE0520A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3B8DEB79-BAFA-4E4A-98AD-16D56F97B12E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84F0E2A1-3E57-4DB8-86C5-ACA907D781F4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867910B-9D12-4816-8675-07B53ECCAB8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BB5BFB20-B283-4F0D-9648-CEDA23609F4A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0E8D3DC-4131-4980-A3B1-58736C0C39D7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EB8A4A6-EB72-4F4D-AF52-EA9FC9F86CF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4AF08DB6-3CC9-44F0-9D9A-6F9311C8CC7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9E63C5BA-2422-436D-982E-2E3C2197D5D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DEB016F2-767C-408B-91B1-CCFB91DD31CB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38FA6F1A-6951-4678-92A7-BD24362FEF4C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4851E5FE-5654-4424-97A0-C99C1201F91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CA89CBFE-D3C3-47F8-9C02-2828BD421BE7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55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7EA0-84AD-4A57-A42C-E807C22A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1974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912C5-BF06-47C3-96A2-610FF6B36E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7E78C-07CF-46C5-AB11-5922E22475F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4669" y="1907190"/>
            <a:ext cx="5307700" cy="468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Blockchain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QR Codes / Serial Numbers</a:t>
            </a:r>
          </a:p>
          <a:p>
            <a:pPr marL="266700" lvl="1" indent="0">
              <a:buNone/>
            </a:pPr>
            <a:r>
              <a:rPr lang="en-US" sz="2200" dirty="0"/>
              <a:t>Seed to shelf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Interface to interact with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Information Held in Blockchain: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Chain of Custody – where/who?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Lab Results – legal/illegal?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Bill of Ladings – cross state lines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6BF490-3231-4E40-AA08-58C839E32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F12EEE2-D779-4087-88A8-09A650653607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8D4A463A-6BCE-4636-A0F1-33854AE0520A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3B8DEB79-BAFA-4E4A-98AD-16D56F97B12E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84F0E2A1-3E57-4DB8-86C5-ACA907D781F4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867910B-9D12-4816-8675-07B53ECCAB8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BB5BFB20-B283-4F0D-9648-CEDA23609F4A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0E8D3DC-4131-4980-A3B1-58736C0C39D7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EB8A4A6-EB72-4F4D-AF52-EA9FC9F86CF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4AF08DB6-3CC9-44F0-9D9A-6F9311C8CC7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9E63C5BA-2422-436D-982E-2E3C2197D5D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DEB016F2-767C-408B-91B1-CCFB91DD31CB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38FA6F1A-6951-4678-92A7-BD24362FEF4C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4851E5FE-5654-4424-97A0-C99C1201F91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CA89CBFE-D3C3-47F8-9C02-2828BD421BE7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084A82-1E00-478C-85F4-674D8C58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" y="1500626"/>
            <a:ext cx="5996336" cy="40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1653FB-484A-4C52-AAC0-C25530E17C6F}"/>
              </a:ext>
            </a:extLst>
          </p:cNvPr>
          <p:cNvSpPr/>
          <p:nvPr/>
        </p:nvSpPr>
        <p:spPr>
          <a:xfrm>
            <a:off x="323851" y="2428875"/>
            <a:ext cx="1143000" cy="206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11E484-8EC3-46CF-B7F0-281839B8E0FF}"/>
              </a:ext>
            </a:extLst>
          </p:cNvPr>
          <p:cNvSpPr/>
          <p:nvPr/>
        </p:nvSpPr>
        <p:spPr>
          <a:xfrm>
            <a:off x="1791184" y="2428875"/>
            <a:ext cx="1143000" cy="206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4C7D71-ECD6-4B2C-9798-A1FC7CC0983C}"/>
              </a:ext>
            </a:extLst>
          </p:cNvPr>
          <p:cNvSpPr/>
          <p:nvPr/>
        </p:nvSpPr>
        <p:spPr>
          <a:xfrm>
            <a:off x="3258517" y="2428875"/>
            <a:ext cx="1143000" cy="206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62C351-EE2C-495A-8232-78AF765C9866}"/>
              </a:ext>
            </a:extLst>
          </p:cNvPr>
          <p:cNvSpPr/>
          <p:nvPr/>
        </p:nvSpPr>
        <p:spPr>
          <a:xfrm>
            <a:off x="4725850" y="2428875"/>
            <a:ext cx="1143000" cy="206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5310-677C-4102-99A5-0E7E7C80B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Qr</a:t>
            </a:r>
            <a:r>
              <a:rPr lang="en-US" dirty="0"/>
              <a:t>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3734B-ECA2-4994-AFCF-42D856EBC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93BF-E2F9-447A-B450-FEE70CFE41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A58FC5C-C512-4E09-8A97-AB30D1F877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D6F07-E4EE-4816-8A8B-C5A51D9B512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qr</a:t>
            </a:r>
            <a:r>
              <a:rPr lang="en-US" dirty="0"/>
              <a:t> codes</a:t>
            </a:r>
          </a:p>
          <a:p>
            <a:r>
              <a:rPr lang="en-US" dirty="0"/>
              <a:t>Show how labs can be different levels of accreditation</a:t>
            </a:r>
          </a:p>
          <a:p>
            <a:r>
              <a:rPr lang="en-US" dirty="0"/>
              <a:t>Transparency of the tests </a:t>
            </a:r>
          </a:p>
          <a:p>
            <a:r>
              <a:rPr lang="en-US" dirty="0"/>
              <a:t>WE ARE NOT LIABLE~~~</a:t>
            </a:r>
          </a:p>
        </p:txBody>
      </p:sp>
    </p:spTree>
    <p:extLst>
      <p:ext uri="{BB962C8B-B14F-4D97-AF65-F5344CB8AC3E}">
        <p14:creationId xmlns:p14="http://schemas.microsoft.com/office/powerpoint/2010/main" val="158132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35981-3626-44C3-A0CE-ED765FE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94A41-CCD3-4980-ABE0-5C1B7462F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72190F-830E-4ED1-AF24-6F3A2146753E}"/>
              </a:ext>
            </a:extLst>
          </p:cNvPr>
          <p:cNvSpPr/>
          <p:nvPr/>
        </p:nvSpPr>
        <p:spPr>
          <a:xfrm>
            <a:off x="3108960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A26919-BFBC-4738-A5A5-9586B43A447B}"/>
              </a:ext>
            </a:extLst>
          </p:cNvPr>
          <p:cNvSpPr/>
          <p:nvPr/>
        </p:nvSpPr>
        <p:spPr>
          <a:xfrm>
            <a:off x="4531886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BA20D1-2BC2-4C0F-914D-52983FDD8E36}"/>
              </a:ext>
            </a:extLst>
          </p:cNvPr>
          <p:cNvSpPr/>
          <p:nvPr/>
        </p:nvSpPr>
        <p:spPr>
          <a:xfrm>
            <a:off x="5954812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70CB2F-372A-4973-A1BE-7222B3726206}"/>
              </a:ext>
            </a:extLst>
          </p:cNvPr>
          <p:cNvSpPr/>
          <p:nvPr/>
        </p:nvSpPr>
        <p:spPr>
          <a:xfrm>
            <a:off x="7377738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449792-A5F9-4180-A01A-A0F3B310BD27}"/>
              </a:ext>
            </a:extLst>
          </p:cNvPr>
          <p:cNvSpPr/>
          <p:nvPr/>
        </p:nvSpPr>
        <p:spPr>
          <a:xfrm>
            <a:off x="3108960" y="3277697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5C7851-32B5-4051-BBFD-8702F5E4B2B3}"/>
              </a:ext>
            </a:extLst>
          </p:cNvPr>
          <p:cNvSpPr/>
          <p:nvPr/>
        </p:nvSpPr>
        <p:spPr>
          <a:xfrm>
            <a:off x="6003160" y="3293629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07FFF-A611-474F-8AE6-260DB0F3DA54}"/>
              </a:ext>
            </a:extLst>
          </p:cNvPr>
          <p:cNvSpPr/>
          <p:nvPr/>
        </p:nvSpPr>
        <p:spPr>
          <a:xfrm>
            <a:off x="4503828" y="3277697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3D1F30-A121-424A-9F93-0D4B005CB9F6}"/>
              </a:ext>
            </a:extLst>
          </p:cNvPr>
          <p:cNvSpPr/>
          <p:nvPr/>
        </p:nvSpPr>
        <p:spPr>
          <a:xfrm>
            <a:off x="7373832" y="3277697"/>
            <a:ext cx="111212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1748C-BC0C-4F30-8833-8E857D3085C5}"/>
              </a:ext>
            </a:extLst>
          </p:cNvPr>
          <p:cNvSpPr txBox="1"/>
          <p:nvPr/>
        </p:nvSpPr>
        <p:spPr>
          <a:xfrm>
            <a:off x="5431734" y="3814942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258CB-ABB9-4BCF-B743-D155DDA608DC}"/>
              </a:ext>
            </a:extLst>
          </p:cNvPr>
          <p:cNvSpPr txBox="1"/>
          <p:nvPr/>
        </p:nvSpPr>
        <p:spPr>
          <a:xfrm>
            <a:off x="3195988" y="2435134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261311-5351-4BB5-923B-049AD02A0060}"/>
              </a:ext>
            </a:extLst>
          </p:cNvPr>
          <p:cNvSpPr txBox="1"/>
          <p:nvPr/>
        </p:nvSpPr>
        <p:spPr>
          <a:xfrm>
            <a:off x="4627492" y="2435135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Cultivation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5A55F-B183-40A6-B0EE-69EB2D976D58}"/>
              </a:ext>
            </a:extLst>
          </p:cNvPr>
          <p:cNvSpPr txBox="1"/>
          <p:nvPr/>
        </p:nvSpPr>
        <p:spPr>
          <a:xfrm>
            <a:off x="6049115" y="2435134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0C061E-FBAF-46A7-9398-FD58190CF02E}"/>
              </a:ext>
            </a:extLst>
          </p:cNvPr>
          <p:cNvSpPr txBox="1"/>
          <p:nvPr/>
        </p:nvSpPr>
        <p:spPr>
          <a:xfrm>
            <a:off x="7480619" y="2395947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Transportation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8A77D-5C05-4626-BBC6-F32F512482DD}"/>
              </a:ext>
            </a:extLst>
          </p:cNvPr>
          <p:cNvSpPr txBox="1"/>
          <p:nvPr/>
        </p:nvSpPr>
        <p:spPr>
          <a:xfrm>
            <a:off x="3202139" y="4383903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F975D-81D7-4608-B814-B49C478CE0B1}"/>
              </a:ext>
            </a:extLst>
          </p:cNvPr>
          <p:cNvSpPr txBox="1"/>
          <p:nvPr/>
        </p:nvSpPr>
        <p:spPr>
          <a:xfrm>
            <a:off x="6073239" y="4405561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ufacturing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6E0AE-4858-4319-80C3-9678B87368FE}"/>
              </a:ext>
            </a:extLst>
          </p:cNvPr>
          <p:cNvSpPr txBox="1"/>
          <p:nvPr/>
        </p:nvSpPr>
        <p:spPr>
          <a:xfrm>
            <a:off x="4584715" y="4421666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Regulation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A956C-C05C-4943-B332-41EAD23C77DB}"/>
              </a:ext>
            </a:extLst>
          </p:cNvPr>
          <p:cNvSpPr txBox="1"/>
          <p:nvPr/>
        </p:nvSpPr>
        <p:spPr>
          <a:xfrm>
            <a:off x="7548856" y="4386867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Insurance</a:t>
            </a:r>
          </a:p>
        </p:txBody>
      </p:sp>
      <p:pic>
        <p:nvPicPr>
          <p:cNvPr id="36" name="Graphic 35" descr="Plant">
            <a:extLst>
              <a:ext uri="{FF2B5EF4-FFF2-40B4-BE49-F238E27FC236}">
                <a16:creationId xmlns:a16="http://schemas.microsoft.com/office/drawing/2014/main" id="{71D663A2-B8D1-4969-AEFD-3DD4B0C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569" y="1414894"/>
            <a:ext cx="796871" cy="796871"/>
          </a:xfrm>
          <a:prstGeom prst="rect">
            <a:avLst/>
          </a:prstGeom>
        </p:spPr>
      </p:pic>
      <p:pic>
        <p:nvPicPr>
          <p:cNvPr id="38" name="Graphic 37" descr="Farmer">
            <a:extLst>
              <a:ext uri="{FF2B5EF4-FFF2-40B4-BE49-F238E27FC236}">
                <a16:creationId xmlns:a16="http://schemas.microsoft.com/office/drawing/2014/main" id="{537D40CA-2F82-45F7-948B-1DBC5E453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1025" y="1523293"/>
            <a:ext cx="707334" cy="707334"/>
          </a:xfrm>
          <a:prstGeom prst="rect">
            <a:avLst/>
          </a:prstGeom>
        </p:spPr>
      </p:pic>
      <p:pic>
        <p:nvPicPr>
          <p:cNvPr id="40" name="Graphic 39" descr="Microscope">
            <a:extLst>
              <a:ext uri="{FF2B5EF4-FFF2-40B4-BE49-F238E27FC236}">
                <a16:creationId xmlns:a16="http://schemas.microsoft.com/office/drawing/2014/main" id="{45C59C14-C0CF-48AB-B0CD-EB6267798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0219" y="1427141"/>
            <a:ext cx="750379" cy="750379"/>
          </a:xfrm>
          <a:prstGeom prst="rect">
            <a:avLst/>
          </a:prstGeom>
        </p:spPr>
      </p:pic>
      <p:pic>
        <p:nvPicPr>
          <p:cNvPr id="42" name="Graphic 41" descr="Truck">
            <a:extLst>
              <a:ext uri="{FF2B5EF4-FFF2-40B4-BE49-F238E27FC236}">
                <a16:creationId xmlns:a16="http://schemas.microsoft.com/office/drawing/2014/main" id="{04B19A33-C7E2-496A-B735-496AC6AE2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4610" y="1436599"/>
            <a:ext cx="750379" cy="750379"/>
          </a:xfrm>
          <a:prstGeom prst="rect">
            <a:avLst/>
          </a:prstGeom>
        </p:spPr>
      </p:pic>
      <p:pic>
        <p:nvPicPr>
          <p:cNvPr id="44" name="Graphic 43" descr="Factory">
            <a:extLst>
              <a:ext uri="{FF2B5EF4-FFF2-40B4-BE49-F238E27FC236}">
                <a16:creationId xmlns:a16="http://schemas.microsoft.com/office/drawing/2014/main" id="{F2857F65-22F4-48CA-BD50-53DE2A50F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59999" y="3409005"/>
            <a:ext cx="780010" cy="780010"/>
          </a:xfrm>
          <a:prstGeom prst="rect">
            <a:avLst/>
          </a:prstGeom>
        </p:spPr>
      </p:pic>
      <p:pic>
        <p:nvPicPr>
          <p:cNvPr id="46" name="Graphic 45" descr="Shopping bag">
            <a:extLst>
              <a:ext uri="{FF2B5EF4-FFF2-40B4-BE49-F238E27FC236}">
                <a16:creationId xmlns:a16="http://schemas.microsoft.com/office/drawing/2014/main" id="{C24FF1C8-5D0F-4B2D-81BB-BB14E5F9C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681" y="3432600"/>
            <a:ext cx="707334" cy="707334"/>
          </a:xfrm>
          <a:prstGeom prst="rect">
            <a:avLst/>
          </a:prstGeom>
        </p:spPr>
      </p:pic>
      <p:pic>
        <p:nvPicPr>
          <p:cNvPr id="48" name="Graphic 47" descr="Police">
            <a:extLst>
              <a:ext uri="{FF2B5EF4-FFF2-40B4-BE49-F238E27FC236}">
                <a16:creationId xmlns:a16="http://schemas.microsoft.com/office/drawing/2014/main" id="{6743A362-B2E3-48AC-91C2-CA0ABB9661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678320" y="3432894"/>
            <a:ext cx="750379" cy="750379"/>
          </a:xfrm>
          <a:prstGeom prst="rect">
            <a:avLst/>
          </a:prstGeom>
        </p:spPr>
      </p:pic>
      <p:pic>
        <p:nvPicPr>
          <p:cNvPr id="50" name="Graphic 49" descr="Building">
            <a:extLst>
              <a:ext uri="{FF2B5EF4-FFF2-40B4-BE49-F238E27FC236}">
                <a16:creationId xmlns:a16="http://schemas.microsoft.com/office/drawing/2014/main" id="{2CEA083F-D622-49A6-8E29-F70DF6D13E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6665" y="3424417"/>
            <a:ext cx="707334" cy="707334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B59744-E9D9-43EF-A0C5-8F5A50035B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3286" y="2314085"/>
            <a:ext cx="1441338" cy="1441338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C396BB3A-0905-41C4-A9C4-8EB53A0626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27350" y="2159969"/>
            <a:ext cx="1749570" cy="1749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519021-C58D-4588-A82D-5DFC33F90CF9}"/>
              </a:ext>
            </a:extLst>
          </p:cNvPr>
          <p:cNvSpPr/>
          <p:nvPr/>
        </p:nvSpPr>
        <p:spPr>
          <a:xfrm>
            <a:off x="440734" y="5105859"/>
            <a:ext cx="1089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Our best customer is Regulators, as we hope to provide an ecosystem for tracking throughout the entire USA</a:t>
            </a:r>
          </a:p>
        </p:txBody>
      </p:sp>
    </p:spTree>
    <p:extLst>
      <p:ext uri="{BB962C8B-B14F-4D97-AF65-F5344CB8AC3E}">
        <p14:creationId xmlns:p14="http://schemas.microsoft.com/office/powerpoint/2010/main" val="287412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23A45-20AC-419C-AEC4-959C4961D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80F00D-84ED-4250-81C2-C1C2B0355D06}"/>
              </a:ext>
            </a:extLst>
          </p:cNvPr>
          <p:cNvSpPr txBox="1">
            <a:spLocks/>
          </p:cNvSpPr>
          <p:nvPr/>
        </p:nvSpPr>
        <p:spPr>
          <a:xfrm>
            <a:off x="84000" y="81974"/>
            <a:ext cx="6647000" cy="1409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								    </a:t>
            </a:r>
            <a:r>
              <a:rPr lang="en-US" sz="4200">
                <a:solidFill>
                  <a:schemeClr val="bg1"/>
                </a:solidFill>
              </a:rPr>
              <a:t>Segmentation Model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99FEBC-3082-4893-B464-9B818932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0" y="1764632"/>
            <a:ext cx="5377000" cy="512521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2019 US Hemp market: $2.1 Billion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$15 billion by 2026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12,343 active hemp cultivator licenses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544 active hemp seed licenses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1,323 active processor licenses.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Cultivation in Colorado in 2019 is expected to be more than double 2018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Hemp acreage in Kentucky will triple in 2019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Tennessee, there will be more than 12-times the acreage in 2019 compared to 2018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1ADD19-CE88-4399-8164-B207D820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7" y="1491674"/>
            <a:ext cx="6002923" cy="40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816F-B457-4100-9975-0F3BAA3F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752B-B871-4B72-8FE1-D34B8BB3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13242"/>
            <a:ext cx="5472000" cy="3129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System already in place for Colorado marijuana tracking from seed to sale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 MED Licensed Medical and Retail </a:t>
            </a:r>
            <a:r>
              <a:rPr lang="en-US" b="1" dirty="0"/>
              <a:t>Marijuana</a:t>
            </a:r>
            <a:r>
              <a:rPr lang="en-US" dirty="0"/>
              <a:t> businesses are required to use </a:t>
            </a:r>
            <a:r>
              <a:rPr lang="en-US" dirty="0" err="1"/>
              <a:t>metrc</a:t>
            </a:r>
            <a:r>
              <a:rPr lang="en-US" dirty="0"/>
              <a:t>® as the primary inventory tracking system of record.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 on Marijuana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SeedA</a:t>
            </a:r>
            <a:r>
              <a:rPr lang="en-US" dirty="0"/>
              <a:t> to Sale for Colorado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most successfully-deployed regulatory cannabis system in the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33CE4-940B-422B-A258-BEC239BA97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7" y="1913222"/>
            <a:ext cx="5472113" cy="31287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Cannabis software and business solutions for compliant marijuana seed-to-sale tracking and data reporting.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 State licenses in East side of the country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 on Marijuana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Expensive Hardware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9AED6-5408-4E4A-93B2-3909F2C87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30024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5EA691F-563B-4151-8223-04FFD006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02" y="1126528"/>
            <a:ext cx="333375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7BB42E-470E-4CD9-938B-A14FE11BF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0" y="1129634"/>
            <a:ext cx="2478980" cy="68007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3CBC0BA-EB42-4ED0-8B00-98F4E9664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12" y="5041958"/>
            <a:ext cx="1354985" cy="1517473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DE4DB3A-5DF2-4964-973B-094AF0336886}"/>
              </a:ext>
            </a:extLst>
          </p:cNvPr>
          <p:cNvSpPr txBox="1">
            <a:spLocks/>
          </p:cNvSpPr>
          <p:nvPr/>
        </p:nvSpPr>
        <p:spPr>
          <a:xfrm>
            <a:off x="2885779" y="4562254"/>
            <a:ext cx="9306221" cy="22076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 interest in JarrowTech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Colorado wants a blockchain based tracking system for hemp, we are talking with their electronic solution team through the Champ Initiative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Wyoming has given us a letter of confidence in our idea for tracking hemp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Focus only on Industrial Hemp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Seed to Sale across borders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 based system for the entire supply chain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F6F7AD-0D06-45DE-872E-0EAD1C01B0BD}"/>
              </a:ext>
            </a:extLst>
          </p:cNvPr>
          <p:cNvSpPr txBox="1">
            <a:spLocks/>
          </p:cNvSpPr>
          <p:nvPr/>
        </p:nvSpPr>
        <p:spPr>
          <a:xfrm>
            <a:off x="432000" y="4430079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JarrowTech</a:t>
            </a:r>
          </a:p>
        </p:txBody>
      </p:sp>
    </p:spTree>
    <p:extLst>
      <p:ext uri="{BB962C8B-B14F-4D97-AF65-F5344CB8AC3E}">
        <p14:creationId xmlns:p14="http://schemas.microsoft.com/office/powerpoint/2010/main" val="288864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490261-1200-4EC7-95B0-2241EE54AA34}">
  <ds:schemaRefs>
    <ds:schemaRef ds:uri="71af3243-3dd4-4a8d-8c0d-dd76da1f02a5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804</Words>
  <Application>Microsoft Office PowerPoint</Application>
  <PresentationFormat>Widescreen</PresentationFormat>
  <Paragraphs>280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Calibri Light (Body)</vt:lpstr>
      <vt:lpstr>Rockwell</vt:lpstr>
      <vt:lpstr>Times New Roman</vt:lpstr>
      <vt:lpstr>Wingdings</vt:lpstr>
      <vt:lpstr>Office Theme</vt:lpstr>
      <vt:lpstr>HempChain</vt:lpstr>
      <vt:lpstr>The Problem</vt:lpstr>
      <vt:lpstr>The Problem</vt:lpstr>
      <vt:lpstr>Solution</vt:lpstr>
      <vt:lpstr>Features</vt:lpstr>
      <vt:lpstr>Qr codes</vt:lpstr>
      <vt:lpstr>Our Customers</vt:lpstr>
      <vt:lpstr>PowerPoint Presentation</vt:lpstr>
      <vt:lpstr>Competition</vt:lpstr>
      <vt:lpstr>Marketing Strategy</vt:lpstr>
      <vt:lpstr>Sales &amp; Channel Strategy</vt:lpstr>
      <vt:lpstr>Revenue Model</vt:lpstr>
      <vt:lpstr>Cash Flow and Profit &amp; Loss Statement</vt:lpstr>
      <vt:lpstr>Thank You</vt:lpstr>
      <vt:lpstr>Q&amp;A</vt:lpstr>
      <vt:lpstr>Will you Drop Out for the business?</vt:lpstr>
      <vt:lpstr>Are you going to keep this a Wyoming Business?</vt:lpstr>
      <vt:lpstr>Potential Partners?</vt:lpstr>
      <vt:lpstr>Mobile App Team: A team of about 5 people to help with building/maintaining our different versions for customers.   Database Dev Team:  A team of about 8 people to help build smart contracts/maintain connections/develop APIs.  Website Design Team: A team of about 4 people to develop a good website that looks great and has functionality with our databases.  Security Testing:  A team of about 2-4 people to constantly try and break every single part of our system in order to improve our security and be ahead of malicious actors.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2019-09-06T07:05:48Z</dcterms:created>
  <dcterms:modified xsi:type="dcterms:W3CDTF">2019-10-08T18:38:17Z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