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Montserrat-regular.fntdata"/><Relationship Id="rId41" Type="http://schemas.openxmlformats.org/officeDocument/2006/relationships/font" Target="fonts/Roboto-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21d3e9f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21d3e9f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86149afd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86149afd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21d3e9f3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21d3e9f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21d3e9f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21d3e9f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21d3e9f3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21d3e9f3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21d3e9f3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21d3e9f3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21d3e9f3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21d3e9f3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21d3e9f3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21d3e9f3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86149afd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86149afd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2423bbc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2423bbc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2423bbc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f2423bbc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21d3e9f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21d3e9f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2423bbc2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f2423bbc2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f2423bbc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f2423bbc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86149afd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86149afd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2423bbc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2423bbc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86149af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86149af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086149af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086149af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086149af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086149af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086149afd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086149afd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086149afd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086149afd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86149afd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86149afd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86149afd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86149afd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2423bbc2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2423bbc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2423bbc2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2423bbc2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21d3e9f3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f21d3e9f3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86149afd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86149afd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86149afd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86149afd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86149afd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86149afd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86149afd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86149afd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2423bbc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2423bbc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2423bbc2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2423bbc2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15.png"/><Relationship Id="rId5" Type="http://schemas.openxmlformats.org/officeDocument/2006/relationships/image" Target="../media/image25.png"/><Relationship Id="rId6"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hyperlink" Target="https://www.forbes.com/advisor/investing/federal-funds-rate/#:~:text=The%20Federal%20Open%20Markets%20Committee,currently%204.50%25%20to%204.75%25." TargetMode="External"/><Relationship Id="rId10" Type="http://schemas.openxmlformats.org/officeDocument/2006/relationships/hyperlink" Target="https://www.cnbc.com/2018/12/21/nasdaq-bear-market-facebook-amazon-apple-netflix-and-google-lead-rout.html" TargetMode="External"/><Relationship Id="rId13" Type="http://schemas.openxmlformats.org/officeDocument/2006/relationships/hyperlink" Target="https://www.investopedia.com/terms/n/nasdaq.asp" TargetMode="External"/><Relationship Id="rId12" Type="http://schemas.openxmlformats.org/officeDocument/2006/relationships/hyperlink" Target="https://marketbusinessnews.com/financial-glossary/sp-500/" TargetMode="External"/><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bloomberg.com/news/articles/2019-02-04/nasdaq-in-correction-as-alphabet-facebook-dive-on-earnings" TargetMode="External"/><Relationship Id="rId4" Type="http://schemas.openxmlformats.org/officeDocument/2006/relationships/hyperlink" Target="https://www.bloomberg.com/news/articles/2019-02-04/nasdaq-in-correction-as-alphabet-facebook-dive-on-earnings" TargetMode="External"/><Relationship Id="rId9" Type="http://schemas.openxmlformats.org/officeDocument/2006/relationships/hyperlink" Target="https://www.cnbc.com/2018/12/21/nasdaq-bear-market-facebook-amazon-apple-netflix-and-google-lead-rout.html" TargetMode="External"/><Relationship Id="rId14" Type="http://schemas.openxmlformats.org/officeDocument/2006/relationships/hyperlink" Target="https://www.investopedia.com/terms/d/djia.asp" TargetMode="External"/><Relationship Id="rId5" Type="http://schemas.openxmlformats.org/officeDocument/2006/relationships/hyperlink" Target="https://www.cnbc.com/2019/12/31/the-stock-markets-biggest-winners-and-losers-of-the-last-decade.html" TargetMode="External"/><Relationship Id="rId6" Type="http://schemas.openxmlformats.org/officeDocument/2006/relationships/hyperlink" Target="https://www.cnbc.com/2019/12/31/the-stock-markets-biggest-winners-and-losers-of-the-last-decade.html" TargetMode="External"/><Relationship Id="rId7" Type="http://schemas.openxmlformats.org/officeDocument/2006/relationships/hyperlink" Target="https://www.ft.com/content/56e1c752-06f6-11e9-9fe8-acdb36967cfc" TargetMode="External"/><Relationship Id="rId8" Type="http://schemas.openxmlformats.org/officeDocument/2006/relationships/hyperlink" Target="https://www.ft.com/content/56e1c752-06f6-11e9-9fe8-acdb36967cf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fred.stlouisfed.org/series/FEDFUNDS" TargetMode="External"/><Relationship Id="rId4" Type="http://schemas.openxmlformats.org/officeDocument/2006/relationships/hyperlink" Target="https://fred.stlouisfed.org/series/FEDFUN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7450" y="823950"/>
            <a:ext cx="5061300" cy="182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Federal Funds Rate Impact On Market Indexes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3527450" y="3022075"/>
            <a:ext cx="4857300" cy="15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Montserrat"/>
                <a:ea typeface="Montserrat"/>
                <a:cs typeface="Montserrat"/>
                <a:sym typeface="Montserrat"/>
              </a:rPr>
              <a:t>Group 1 - Project 1</a:t>
            </a:r>
            <a:endParaRPr sz="1800"/>
          </a:p>
          <a:p>
            <a:pPr indent="-317500" lvl="0" marL="457200" rtl="0" algn="l">
              <a:spcBef>
                <a:spcPts val="0"/>
              </a:spcBef>
              <a:spcAft>
                <a:spcPts val="0"/>
              </a:spcAft>
              <a:buSzPts val="1400"/>
              <a:buChar char="●"/>
            </a:pPr>
            <a:r>
              <a:rPr lang="en" sz="1400"/>
              <a:t>Jose Santos</a:t>
            </a:r>
            <a:endParaRPr sz="1400"/>
          </a:p>
          <a:p>
            <a:pPr indent="-317500" lvl="0" marL="457200" rtl="0" algn="l">
              <a:spcBef>
                <a:spcPts val="0"/>
              </a:spcBef>
              <a:spcAft>
                <a:spcPts val="0"/>
              </a:spcAft>
              <a:buSzPts val="1400"/>
              <a:buChar char="●"/>
            </a:pPr>
            <a:r>
              <a:rPr lang="en" sz="1400"/>
              <a:t>Cameron Wilson </a:t>
            </a:r>
            <a:endParaRPr sz="1400"/>
          </a:p>
          <a:p>
            <a:pPr indent="-317500" lvl="0" marL="457200" rtl="0" algn="l">
              <a:spcBef>
                <a:spcPts val="0"/>
              </a:spcBef>
              <a:spcAft>
                <a:spcPts val="0"/>
              </a:spcAft>
              <a:buSzPts val="1400"/>
              <a:buChar char="●"/>
            </a:pPr>
            <a:r>
              <a:rPr lang="en" sz="1400"/>
              <a:t>Adrián Stahl</a:t>
            </a:r>
            <a:endParaRPr sz="1400"/>
          </a:p>
          <a:p>
            <a:pPr indent="-317500" lvl="0" marL="457200" rtl="0" algn="l">
              <a:spcBef>
                <a:spcPts val="0"/>
              </a:spcBef>
              <a:spcAft>
                <a:spcPts val="0"/>
              </a:spcAft>
              <a:buSzPts val="1400"/>
              <a:buChar char="●"/>
            </a:pPr>
            <a:r>
              <a:rPr lang="en" sz="1400"/>
              <a:t>Sierra Morgan</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a:t>
            </a:r>
            <a:r>
              <a:rPr lang="en"/>
              <a:t>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2207924" y="1108249"/>
            <a:ext cx="4728150" cy="356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Making sense out of it…..</a:t>
            </a:r>
            <a:endParaRPr/>
          </a:p>
        </p:txBody>
      </p:sp>
      <p:pic>
        <p:nvPicPr>
          <p:cNvPr id="197" name="Google Shape;197;p24"/>
          <p:cNvPicPr preferRelativeResize="0"/>
          <p:nvPr/>
        </p:nvPicPr>
        <p:blipFill>
          <a:blip r:embed="rId3">
            <a:alphaModFix/>
          </a:blip>
          <a:stretch>
            <a:fillRect/>
          </a:stretch>
        </p:blipFill>
        <p:spPr>
          <a:xfrm>
            <a:off x="2448874" y="901149"/>
            <a:ext cx="4804425" cy="378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It’s Key to Understand</a:t>
            </a:r>
            <a:endParaRPr/>
          </a:p>
        </p:txBody>
      </p:sp>
      <p:sp>
        <p:nvSpPr>
          <p:cNvPr id="203" name="Google Shape;20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Char char="●"/>
            </a:pPr>
            <a:r>
              <a:rPr lang="en" sz="1900"/>
              <a:t>Basis Points:</a:t>
            </a:r>
            <a:endParaRPr sz="1900"/>
          </a:p>
          <a:p>
            <a:pPr indent="457200" lvl="0" marL="0" rtl="0" algn="l">
              <a:spcBef>
                <a:spcPts val="1200"/>
              </a:spcBef>
              <a:spcAft>
                <a:spcPts val="0"/>
              </a:spcAft>
              <a:buNone/>
            </a:pPr>
            <a:r>
              <a:rPr lang="en" sz="1900"/>
              <a:t>One basis point is equal to 1/100th of a percentage point.</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Federal Interest Rates and Stock Markets: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	*CAN* be inversely related.</a:t>
            </a:r>
            <a:endParaRPr sz="1900"/>
          </a:p>
          <a:p>
            <a:pPr indent="0" lvl="0" marL="0" rtl="0" algn="l">
              <a:spcBef>
                <a:spcPts val="0"/>
              </a:spcBef>
              <a:spcAft>
                <a:spcPts val="0"/>
              </a:spcAft>
              <a:buNone/>
            </a:pPr>
            <a:r>
              <a:t/>
            </a:r>
            <a:endParaRPr/>
          </a:p>
          <a:p>
            <a:pPr indent="0" lvl="0" marL="45720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1809750" y="485775"/>
            <a:ext cx="5829300" cy="447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7"/>
          <p:cNvPicPr preferRelativeResize="0"/>
          <p:nvPr/>
        </p:nvPicPr>
        <p:blipFill>
          <a:blip r:embed="rId3">
            <a:alphaModFix/>
          </a:blip>
          <a:stretch>
            <a:fillRect/>
          </a:stretch>
        </p:blipFill>
        <p:spPr>
          <a:xfrm>
            <a:off x="1890713" y="381000"/>
            <a:ext cx="5362575" cy="438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take a look in history:</a:t>
            </a:r>
            <a:endParaRPr/>
          </a:p>
        </p:txBody>
      </p:sp>
      <p:pic>
        <p:nvPicPr>
          <p:cNvPr id="219" name="Google Shape;219;p28"/>
          <p:cNvPicPr preferRelativeResize="0"/>
          <p:nvPr/>
        </p:nvPicPr>
        <p:blipFill>
          <a:blip r:embed="rId3">
            <a:alphaModFix/>
          </a:blip>
          <a:stretch>
            <a:fillRect/>
          </a:stretch>
        </p:blipFill>
        <p:spPr>
          <a:xfrm>
            <a:off x="1407675" y="1601500"/>
            <a:ext cx="3391472" cy="2877250"/>
          </a:xfrm>
          <a:prstGeom prst="rect">
            <a:avLst/>
          </a:prstGeom>
          <a:noFill/>
          <a:ln>
            <a:noFill/>
          </a:ln>
        </p:spPr>
      </p:pic>
      <p:pic>
        <p:nvPicPr>
          <p:cNvPr id="220" name="Google Shape;220;p28"/>
          <p:cNvPicPr preferRelativeResize="0"/>
          <p:nvPr/>
        </p:nvPicPr>
        <p:blipFill>
          <a:blip r:embed="rId4">
            <a:alphaModFix/>
          </a:blip>
          <a:stretch>
            <a:fillRect/>
          </a:stretch>
        </p:blipFill>
        <p:spPr>
          <a:xfrm>
            <a:off x="4922030" y="1567550"/>
            <a:ext cx="3414370" cy="291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t>Let’s remember:</a:t>
            </a:r>
            <a:br>
              <a:rPr lang="en" sz="3200"/>
            </a:br>
            <a:br>
              <a:rPr lang="en" sz="3200"/>
            </a:br>
            <a:r>
              <a:rPr lang="en" sz="3200"/>
              <a:t>Correlation does not mean Causation</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0"/>
          <p:cNvPicPr preferRelativeResize="0"/>
          <p:nvPr/>
        </p:nvPicPr>
        <p:blipFill>
          <a:blip r:embed="rId3">
            <a:alphaModFix/>
          </a:blip>
          <a:stretch>
            <a:fillRect/>
          </a:stretch>
        </p:blipFill>
        <p:spPr>
          <a:xfrm>
            <a:off x="1572710" y="191863"/>
            <a:ext cx="6488478" cy="475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a:blip r:embed="rId3">
            <a:alphaModFix/>
          </a:blip>
          <a:stretch>
            <a:fillRect/>
          </a:stretch>
        </p:blipFill>
        <p:spPr>
          <a:xfrm>
            <a:off x="1625543" y="196875"/>
            <a:ext cx="6382821" cy="474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100"/>
              <a:t>Project Overview</a:t>
            </a:r>
            <a:endParaRPr sz="6100"/>
          </a:p>
          <a:p>
            <a:pPr indent="0" lvl="0" marL="0" rtl="0" algn="l">
              <a:spcBef>
                <a:spcPts val="1200"/>
              </a:spcBef>
              <a:spcAft>
                <a:spcPts val="0"/>
              </a:spcAft>
              <a:buNone/>
            </a:pPr>
            <a:r>
              <a:rPr lang="en" sz="6100"/>
              <a:t>Data Cleaning &amp; Wrangling</a:t>
            </a:r>
            <a:endParaRPr sz="6100"/>
          </a:p>
          <a:p>
            <a:pPr indent="0" lvl="0" marL="0" rtl="0" algn="l">
              <a:spcBef>
                <a:spcPts val="1200"/>
              </a:spcBef>
              <a:spcAft>
                <a:spcPts val="0"/>
              </a:spcAft>
              <a:buNone/>
            </a:pPr>
            <a:r>
              <a:rPr lang="en" sz="6100"/>
              <a:t>Data Analysis</a:t>
            </a:r>
            <a:endParaRPr sz="6100"/>
          </a:p>
          <a:p>
            <a:pPr indent="-325437" lvl="0" marL="457200" rtl="0" algn="l">
              <a:spcBef>
                <a:spcPts val="1200"/>
              </a:spcBef>
              <a:spcAft>
                <a:spcPts val="0"/>
              </a:spcAft>
              <a:buSzPct val="100000"/>
              <a:buChar char="-"/>
            </a:pPr>
            <a:r>
              <a:rPr lang="en" sz="6100"/>
              <a:t>Line graphs: Valuations vs Time</a:t>
            </a:r>
            <a:endParaRPr sz="6100"/>
          </a:p>
          <a:p>
            <a:pPr indent="-325437" lvl="0" marL="457200" rtl="0" algn="l">
              <a:spcBef>
                <a:spcPts val="0"/>
              </a:spcBef>
              <a:spcAft>
                <a:spcPts val="0"/>
              </a:spcAft>
              <a:buSzPct val="100000"/>
              <a:buChar char="-"/>
            </a:pPr>
            <a:r>
              <a:rPr lang="en" sz="6100"/>
              <a:t>Box Plots: Indexes Percent Change</a:t>
            </a:r>
            <a:endParaRPr sz="6100"/>
          </a:p>
          <a:p>
            <a:pPr indent="-325437" lvl="0" marL="457200" rtl="0" algn="l">
              <a:spcBef>
                <a:spcPts val="0"/>
              </a:spcBef>
              <a:spcAft>
                <a:spcPts val="0"/>
              </a:spcAft>
              <a:buSzPct val="100000"/>
              <a:buChar char="-"/>
            </a:pPr>
            <a:r>
              <a:rPr lang="en" sz="6100"/>
              <a:t>Regression Lines</a:t>
            </a:r>
            <a:endParaRPr sz="6100"/>
          </a:p>
          <a:p>
            <a:pPr indent="0" lvl="0" marL="0" rtl="0" algn="l">
              <a:spcBef>
                <a:spcPts val="1200"/>
              </a:spcBef>
              <a:spcAft>
                <a:spcPts val="0"/>
              </a:spcAft>
              <a:buNone/>
            </a:pPr>
            <a:r>
              <a:rPr lang="en" sz="6100"/>
              <a:t>Statistical Analysis</a:t>
            </a:r>
            <a:endParaRPr sz="6100"/>
          </a:p>
          <a:p>
            <a:pPr indent="-325437" lvl="0" marL="457200" rtl="0" algn="l">
              <a:spcBef>
                <a:spcPts val="1200"/>
              </a:spcBef>
              <a:spcAft>
                <a:spcPts val="0"/>
              </a:spcAft>
              <a:buSzPct val="100000"/>
              <a:buChar char="-"/>
            </a:pPr>
            <a:r>
              <a:rPr lang="en" sz="6100"/>
              <a:t>Independent T-Tests &amp; Correlation </a:t>
            </a:r>
            <a:r>
              <a:rPr lang="en" sz="6100"/>
              <a:t>Coefficient</a:t>
            </a:r>
            <a:endParaRPr sz="6100"/>
          </a:p>
          <a:p>
            <a:pPr indent="0" lvl="0" marL="0" rtl="0" algn="l">
              <a:spcBef>
                <a:spcPts val="1200"/>
              </a:spcBef>
              <a:spcAft>
                <a:spcPts val="1200"/>
              </a:spcAft>
              <a:buNone/>
            </a:pPr>
            <a:r>
              <a:rPr lang="en" sz="6100"/>
              <a:t>Conclusion</a:t>
            </a:r>
            <a:endParaRPr sz="6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1625542" y="196875"/>
            <a:ext cx="6382821" cy="4749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3"/>
          <p:cNvPicPr preferRelativeResize="0"/>
          <p:nvPr/>
        </p:nvPicPr>
        <p:blipFill>
          <a:blip r:embed="rId3">
            <a:alphaModFix/>
          </a:blip>
          <a:stretch>
            <a:fillRect/>
          </a:stretch>
        </p:blipFill>
        <p:spPr>
          <a:xfrm>
            <a:off x="1625520" y="196875"/>
            <a:ext cx="6382866" cy="4749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Statistical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248725" y="1246700"/>
            <a:ext cx="2340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Lines - S&amp;P 500</a:t>
            </a:r>
            <a:endParaRPr/>
          </a:p>
        </p:txBody>
      </p:sp>
      <p:pic>
        <p:nvPicPr>
          <p:cNvPr id="256" name="Google Shape;256;p35"/>
          <p:cNvPicPr preferRelativeResize="0"/>
          <p:nvPr/>
        </p:nvPicPr>
        <p:blipFill>
          <a:blip r:embed="rId3">
            <a:alphaModFix/>
          </a:blip>
          <a:stretch>
            <a:fillRect/>
          </a:stretch>
        </p:blipFill>
        <p:spPr>
          <a:xfrm>
            <a:off x="2861725" y="157863"/>
            <a:ext cx="3022025" cy="2360300"/>
          </a:xfrm>
          <a:prstGeom prst="rect">
            <a:avLst/>
          </a:prstGeom>
          <a:noFill/>
          <a:ln>
            <a:noFill/>
          </a:ln>
        </p:spPr>
      </p:pic>
      <p:pic>
        <p:nvPicPr>
          <p:cNvPr id="257" name="Google Shape;257;p35"/>
          <p:cNvPicPr preferRelativeResize="0"/>
          <p:nvPr/>
        </p:nvPicPr>
        <p:blipFill>
          <a:blip r:embed="rId4">
            <a:alphaModFix/>
          </a:blip>
          <a:stretch>
            <a:fillRect/>
          </a:stretch>
        </p:blipFill>
        <p:spPr>
          <a:xfrm>
            <a:off x="5991575" y="157863"/>
            <a:ext cx="3022025" cy="2360304"/>
          </a:xfrm>
          <a:prstGeom prst="rect">
            <a:avLst/>
          </a:prstGeom>
          <a:noFill/>
          <a:ln>
            <a:noFill/>
          </a:ln>
        </p:spPr>
      </p:pic>
      <p:pic>
        <p:nvPicPr>
          <p:cNvPr id="258" name="Google Shape;258;p35"/>
          <p:cNvPicPr preferRelativeResize="0"/>
          <p:nvPr/>
        </p:nvPicPr>
        <p:blipFill>
          <a:blip r:embed="rId5">
            <a:alphaModFix/>
          </a:blip>
          <a:stretch>
            <a:fillRect/>
          </a:stretch>
        </p:blipFill>
        <p:spPr>
          <a:xfrm>
            <a:off x="2861725" y="2600655"/>
            <a:ext cx="3022025" cy="2384983"/>
          </a:xfrm>
          <a:prstGeom prst="rect">
            <a:avLst/>
          </a:prstGeom>
          <a:noFill/>
          <a:ln>
            <a:noFill/>
          </a:ln>
        </p:spPr>
      </p:pic>
      <p:pic>
        <p:nvPicPr>
          <p:cNvPr id="259" name="Google Shape;259;p35"/>
          <p:cNvPicPr preferRelativeResize="0"/>
          <p:nvPr/>
        </p:nvPicPr>
        <p:blipFill>
          <a:blip r:embed="rId6">
            <a:alphaModFix/>
          </a:blip>
          <a:stretch>
            <a:fillRect/>
          </a:stretch>
        </p:blipFill>
        <p:spPr>
          <a:xfrm>
            <a:off x="5991575" y="2577213"/>
            <a:ext cx="3022025" cy="23725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248725" y="1246700"/>
            <a:ext cx="24606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Lines - NASDAQ</a:t>
            </a:r>
            <a:endParaRPr/>
          </a:p>
        </p:txBody>
      </p:sp>
      <p:pic>
        <p:nvPicPr>
          <p:cNvPr id="265" name="Google Shape;265;p36"/>
          <p:cNvPicPr preferRelativeResize="0"/>
          <p:nvPr/>
        </p:nvPicPr>
        <p:blipFill>
          <a:blip r:embed="rId3">
            <a:alphaModFix/>
          </a:blip>
          <a:stretch>
            <a:fillRect/>
          </a:stretch>
        </p:blipFill>
        <p:spPr>
          <a:xfrm>
            <a:off x="5957142" y="152400"/>
            <a:ext cx="3084858" cy="2372575"/>
          </a:xfrm>
          <a:prstGeom prst="rect">
            <a:avLst/>
          </a:prstGeom>
          <a:noFill/>
          <a:ln>
            <a:noFill/>
          </a:ln>
        </p:spPr>
      </p:pic>
      <p:pic>
        <p:nvPicPr>
          <p:cNvPr id="266" name="Google Shape;266;p36"/>
          <p:cNvPicPr preferRelativeResize="0"/>
          <p:nvPr/>
        </p:nvPicPr>
        <p:blipFill>
          <a:blip r:embed="rId4">
            <a:alphaModFix/>
          </a:blip>
          <a:stretch>
            <a:fillRect/>
          </a:stretch>
        </p:blipFill>
        <p:spPr>
          <a:xfrm>
            <a:off x="2817350" y="152400"/>
            <a:ext cx="3084851" cy="2372543"/>
          </a:xfrm>
          <a:prstGeom prst="rect">
            <a:avLst/>
          </a:prstGeom>
          <a:noFill/>
          <a:ln>
            <a:noFill/>
          </a:ln>
        </p:spPr>
      </p:pic>
      <p:pic>
        <p:nvPicPr>
          <p:cNvPr id="267" name="Google Shape;267;p36"/>
          <p:cNvPicPr preferRelativeResize="0"/>
          <p:nvPr/>
        </p:nvPicPr>
        <p:blipFill>
          <a:blip r:embed="rId5">
            <a:alphaModFix/>
          </a:blip>
          <a:stretch>
            <a:fillRect/>
          </a:stretch>
        </p:blipFill>
        <p:spPr>
          <a:xfrm>
            <a:off x="2817350" y="2546244"/>
            <a:ext cx="3084850" cy="2434557"/>
          </a:xfrm>
          <a:prstGeom prst="rect">
            <a:avLst/>
          </a:prstGeom>
          <a:noFill/>
          <a:ln>
            <a:noFill/>
          </a:ln>
        </p:spPr>
      </p:pic>
      <p:pic>
        <p:nvPicPr>
          <p:cNvPr id="268" name="Google Shape;268;p36"/>
          <p:cNvPicPr preferRelativeResize="0"/>
          <p:nvPr/>
        </p:nvPicPr>
        <p:blipFill>
          <a:blip r:embed="rId6">
            <a:alphaModFix/>
          </a:blip>
          <a:stretch>
            <a:fillRect/>
          </a:stretch>
        </p:blipFill>
        <p:spPr>
          <a:xfrm>
            <a:off x="5957150" y="2552574"/>
            <a:ext cx="3084850" cy="24219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248725" y="1246700"/>
            <a:ext cx="2340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8058"/>
              <a:buNone/>
            </a:pPr>
            <a:r>
              <a:rPr lang="en" sz="2060"/>
              <a:t>Regression Lines -  DowJones</a:t>
            </a:r>
            <a:endParaRPr sz="2060"/>
          </a:p>
        </p:txBody>
      </p:sp>
      <p:pic>
        <p:nvPicPr>
          <p:cNvPr id="274" name="Google Shape;274;p37"/>
          <p:cNvPicPr preferRelativeResize="0"/>
          <p:nvPr/>
        </p:nvPicPr>
        <p:blipFill>
          <a:blip r:embed="rId3">
            <a:alphaModFix/>
          </a:blip>
          <a:stretch>
            <a:fillRect/>
          </a:stretch>
        </p:blipFill>
        <p:spPr>
          <a:xfrm>
            <a:off x="2815900" y="152400"/>
            <a:ext cx="3071625" cy="2362381"/>
          </a:xfrm>
          <a:prstGeom prst="rect">
            <a:avLst/>
          </a:prstGeom>
          <a:noFill/>
          <a:ln>
            <a:noFill/>
          </a:ln>
        </p:spPr>
      </p:pic>
      <p:pic>
        <p:nvPicPr>
          <p:cNvPr id="275" name="Google Shape;275;p37"/>
          <p:cNvPicPr preferRelativeResize="0"/>
          <p:nvPr/>
        </p:nvPicPr>
        <p:blipFill>
          <a:blip r:embed="rId4">
            <a:alphaModFix/>
          </a:blip>
          <a:stretch>
            <a:fillRect/>
          </a:stretch>
        </p:blipFill>
        <p:spPr>
          <a:xfrm>
            <a:off x="5955525" y="152400"/>
            <a:ext cx="3071625" cy="2362381"/>
          </a:xfrm>
          <a:prstGeom prst="rect">
            <a:avLst/>
          </a:prstGeom>
          <a:noFill/>
          <a:ln>
            <a:noFill/>
          </a:ln>
        </p:spPr>
      </p:pic>
      <p:pic>
        <p:nvPicPr>
          <p:cNvPr id="276" name="Google Shape;276;p37"/>
          <p:cNvPicPr preferRelativeResize="0"/>
          <p:nvPr/>
        </p:nvPicPr>
        <p:blipFill>
          <a:blip r:embed="rId5">
            <a:alphaModFix/>
          </a:blip>
          <a:stretch>
            <a:fillRect/>
          </a:stretch>
        </p:blipFill>
        <p:spPr>
          <a:xfrm>
            <a:off x="2815900" y="2550875"/>
            <a:ext cx="3071625" cy="2390825"/>
          </a:xfrm>
          <a:prstGeom prst="rect">
            <a:avLst/>
          </a:prstGeom>
          <a:noFill/>
          <a:ln>
            <a:noFill/>
          </a:ln>
        </p:spPr>
      </p:pic>
      <p:pic>
        <p:nvPicPr>
          <p:cNvPr id="277" name="Google Shape;277;p37"/>
          <p:cNvPicPr preferRelativeResize="0"/>
          <p:nvPr/>
        </p:nvPicPr>
        <p:blipFill>
          <a:blip r:embed="rId6">
            <a:alphaModFix/>
          </a:blip>
          <a:stretch>
            <a:fillRect/>
          </a:stretch>
        </p:blipFill>
        <p:spPr>
          <a:xfrm>
            <a:off x="5955525" y="2550875"/>
            <a:ext cx="3071624" cy="239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Independent T-tests &amp; Correlation Coefficient: S&amp;P 500</a:t>
            </a:r>
            <a:endParaRPr/>
          </a:p>
        </p:txBody>
      </p:sp>
      <p:sp>
        <p:nvSpPr>
          <p:cNvPr id="283" name="Google Shape;283;p38"/>
          <p:cNvSpPr txBox="1"/>
          <p:nvPr>
            <p:ph idx="1" type="body"/>
          </p:nvPr>
        </p:nvSpPr>
        <p:spPr>
          <a:xfrm>
            <a:off x="1297500" y="3464575"/>
            <a:ext cx="7038900" cy="10143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a:t>Ttest_indResult(statistic=2.3401496829413113, pvalue=0.020918626168423198)</a:t>
            </a:r>
            <a:endParaRPr/>
          </a:p>
          <a:p>
            <a:pPr indent="0" lvl="0" marL="0" rtl="0" algn="l">
              <a:lnSpc>
                <a:spcPct val="100000"/>
              </a:lnSpc>
              <a:spcBef>
                <a:spcPts val="0"/>
              </a:spcBef>
              <a:spcAft>
                <a:spcPts val="0"/>
              </a:spcAft>
              <a:buNone/>
            </a:pPr>
            <a:r>
              <a:rPr lang="en"/>
              <a:t>The Correlation Coefficient is -0.08305477059254535</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Decision: Since our pvalue is less than .05 we reject our null hypothesis. With a correlation </a:t>
            </a:r>
            <a:r>
              <a:rPr lang="en"/>
              <a:t>coefficient</a:t>
            </a:r>
            <a:r>
              <a:rPr lang="en"/>
              <a:t> of -.08 there is an extremely weak negative correlation. The Fed Fund Rate does not largely impact changes in the S&amp;P 500.</a:t>
            </a:r>
            <a:endParaRPr/>
          </a:p>
        </p:txBody>
      </p:sp>
      <p:pic>
        <p:nvPicPr>
          <p:cNvPr id="284" name="Google Shape;284;p38"/>
          <p:cNvPicPr preferRelativeResize="0"/>
          <p:nvPr/>
        </p:nvPicPr>
        <p:blipFill>
          <a:blip r:embed="rId3">
            <a:alphaModFix/>
          </a:blip>
          <a:stretch>
            <a:fillRect/>
          </a:stretch>
        </p:blipFill>
        <p:spPr>
          <a:xfrm>
            <a:off x="2284950" y="1420775"/>
            <a:ext cx="5063999" cy="19308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Independent T-tests &amp; Correlation Coefficient: NASDAQ</a:t>
            </a:r>
            <a:endParaRPr/>
          </a:p>
        </p:txBody>
      </p:sp>
      <p:sp>
        <p:nvSpPr>
          <p:cNvPr id="290" name="Google Shape;290;p39"/>
          <p:cNvSpPr txBox="1"/>
          <p:nvPr>
            <p:ph idx="1" type="body"/>
          </p:nvPr>
        </p:nvSpPr>
        <p:spPr>
          <a:xfrm>
            <a:off x="1297500" y="3464575"/>
            <a:ext cx="7038900" cy="1014300"/>
          </a:xfrm>
          <a:prstGeom prst="rect">
            <a:avLst/>
          </a:prstGeom>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None/>
            </a:pPr>
            <a:r>
              <a:rPr lang="en"/>
              <a:t>Ttest_indResult(statistic=2.2223905306419343, pvalue=0.02809340425539805)</a:t>
            </a:r>
            <a:endParaRPr/>
          </a:p>
          <a:p>
            <a:pPr indent="0" lvl="0" marL="0" rtl="0" algn="l">
              <a:lnSpc>
                <a:spcPct val="100000"/>
              </a:lnSpc>
              <a:spcBef>
                <a:spcPts val="0"/>
              </a:spcBef>
              <a:spcAft>
                <a:spcPts val="0"/>
              </a:spcAft>
              <a:buNone/>
            </a:pPr>
            <a:r>
              <a:rPr lang="en"/>
              <a:t>The Correlation Coefficient is -0.15026512401901942</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Decision: Since our pvalue is less than .05 we accept our null hypothesis. With a correlation </a:t>
            </a:r>
            <a:r>
              <a:rPr lang="en"/>
              <a:t>coefficient </a:t>
            </a:r>
            <a:r>
              <a:rPr lang="en"/>
              <a:t>of -.15 there is a very weak negative correlation. The Fed Fund Rate does not largely impact changes in the NASDAQ.</a:t>
            </a:r>
            <a:endParaRPr/>
          </a:p>
        </p:txBody>
      </p:sp>
      <p:pic>
        <p:nvPicPr>
          <p:cNvPr id="291" name="Google Shape;291;p39"/>
          <p:cNvPicPr preferRelativeResize="0"/>
          <p:nvPr/>
        </p:nvPicPr>
        <p:blipFill>
          <a:blip r:embed="rId3">
            <a:alphaModFix/>
          </a:blip>
          <a:stretch>
            <a:fillRect/>
          </a:stretch>
        </p:blipFill>
        <p:spPr>
          <a:xfrm>
            <a:off x="2092525" y="1460250"/>
            <a:ext cx="4958946" cy="1851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Independent T-tests &amp; Correlation Coefficient: DowJones</a:t>
            </a:r>
            <a:endParaRPr/>
          </a:p>
        </p:txBody>
      </p:sp>
      <p:sp>
        <p:nvSpPr>
          <p:cNvPr id="297" name="Google Shape;297;p40"/>
          <p:cNvSpPr txBox="1"/>
          <p:nvPr>
            <p:ph idx="1" type="body"/>
          </p:nvPr>
        </p:nvSpPr>
        <p:spPr>
          <a:xfrm>
            <a:off x="1297500" y="3464575"/>
            <a:ext cx="7038900" cy="10143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a:t>Ttest_indResult(statistic=2.3694005804854568, pvalue=0.019402526667183336)</a:t>
            </a:r>
            <a:endParaRPr/>
          </a:p>
          <a:p>
            <a:pPr indent="0" lvl="0" marL="0" rtl="0" algn="l">
              <a:lnSpc>
                <a:spcPct val="100000"/>
              </a:lnSpc>
              <a:spcBef>
                <a:spcPts val="0"/>
              </a:spcBef>
              <a:spcAft>
                <a:spcPts val="0"/>
              </a:spcAft>
              <a:buNone/>
            </a:pPr>
            <a:r>
              <a:rPr lang="en"/>
              <a:t>The Correlation Coefficient is -0.020329389016606574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Decision: Since our pvalue is less than .05 we accept our null hypothesis. With a correlation coefficient of -.02 there is an extremely weak negative correlation. The Fed Fund Rate does not largely impact changes in the DowJones.</a:t>
            </a:r>
            <a:endParaRPr/>
          </a:p>
        </p:txBody>
      </p:sp>
      <p:pic>
        <p:nvPicPr>
          <p:cNvPr id="298" name="Google Shape;298;p40"/>
          <p:cNvPicPr preferRelativeResize="0"/>
          <p:nvPr/>
        </p:nvPicPr>
        <p:blipFill>
          <a:blip r:embed="rId3">
            <a:alphaModFix/>
          </a:blip>
          <a:stretch>
            <a:fillRect/>
          </a:stretch>
        </p:blipFill>
        <p:spPr>
          <a:xfrm>
            <a:off x="2132025" y="1460250"/>
            <a:ext cx="4879954" cy="1851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Overview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Limitations</a:t>
            </a:r>
            <a:endParaRPr/>
          </a:p>
        </p:txBody>
      </p:sp>
      <p:pic>
        <p:nvPicPr>
          <p:cNvPr id="309" name="Google Shape;309;p42"/>
          <p:cNvPicPr preferRelativeResize="0"/>
          <p:nvPr/>
        </p:nvPicPr>
        <p:blipFill>
          <a:blip r:embed="rId3">
            <a:alphaModFix/>
          </a:blip>
          <a:stretch>
            <a:fillRect/>
          </a:stretch>
        </p:blipFill>
        <p:spPr>
          <a:xfrm>
            <a:off x="1436963" y="983788"/>
            <a:ext cx="6270076" cy="40787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Conclusion</a:t>
            </a:r>
            <a:endParaRPr sz="3400"/>
          </a:p>
        </p:txBody>
      </p:sp>
      <p:sp>
        <p:nvSpPr>
          <p:cNvPr id="315" name="Google Shape;315;p43"/>
          <p:cNvSpPr txBox="1"/>
          <p:nvPr>
            <p:ph idx="1" type="body"/>
          </p:nvPr>
        </p:nvSpPr>
        <p:spPr>
          <a:xfrm>
            <a:off x="1297500" y="1401900"/>
            <a:ext cx="7038900" cy="29112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We failed to reject the null hypothesis - The federal funds rate does not impact the growth rate of the market indexes.</a:t>
            </a:r>
            <a:endParaRPr sz="2500"/>
          </a:p>
          <a:p>
            <a:pPr indent="0" lvl="0" marL="457200" rtl="0" algn="l">
              <a:spcBef>
                <a:spcPts val="1200"/>
              </a:spcBef>
              <a:spcAft>
                <a:spcPts val="1200"/>
              </a:spcAft>
              <a:buNone/>
            </a:pPr>
            <a:r>
              <a:t/>
            </a:r>
            <a:endParaRPr sz="2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321" name="Google Shape;321;p44"/>
          <p:cNvSpPr txBox="1"/>
          <p:nvPr>
            <p:ph idx="1" type="body"/>
          </p:nvPr>
        </p:nvSpPr>
        <p:spPr>
          <a:xfrm>
            <a:off x="1297500" y="1115574"/>
            <a:ext cx="7038900" cy="3376200"/>
          </a:xfrm>
          <a:prstGeom prst="rect">
            <a:avLst/>
          </a:prstGeom>
        </p:spPr>
        <p:txBody>
          <a:bodyPr anchorCtr="0" anchor="ctr" bIns="0" lIns="91425" spcFirstLastPara="1" rIns="91425" wrap="square" tIns="91425">
            <a:normAutofit fontScale="77500"/>
          </a:bodyPr>
          <a:lstStyle/>
          <a:p>
            <a:pPr indent="-287655" lvl="0" marL="320040" rtl="0" algn="l">
              <a:spcBef>
                <a:spcPts val="4400"/>
              </a:spcBef>
              <a:spcAft>
                <a:spcPts val="0"/>
              </a:spcAft>
              <a:buClr>
                <a:srgbClr val="D1D5DB"/>
              </a:buClr>
              <a:buSzPct val="100000"/>
              <a:buFont typeface="Roboto"/>
              <a:buChar char="●"/>
            </a:pPr>
            <a:r>
              <a:rPr lang="en" sz="1200">
                <a:solidFill>
                  <a:srgbClr val="D1D5DB"/>
                </a:solidFill>
                <a:highlight>
                  <a:srgbClr val="444654"/>
                </a:highlight>
                <a:latin typeface="Roboto"/>
                <a:ea typeface="Roboto"/>
                <a:cs typeface="Roboto"/>
                <a:sym typeface="Roboto"/>
              </a:rPr>
              <a:t>"Nasdaq in Correction as Alphabet, Facebook Dive on Earnings" (Bloomberg, 2/4/2019) -</a:t>
            </a:r>
            <a:r>
              <a:rPr lang="en" sz="1200">
                <a:solidFill>
                  <a:srgbClr val="D1D5DB"/>
                </a:solidFill>
                <a:highlight>
                  <a:srgbClr val="444654"/>
                </a:highlight>
                <a:uFill>
                  <a:noFill/>
                </a:uFill>
                <a:latin typeface="Roboto"/>
                <a:ea typeface="Roboto"/>
                <a:cs typeface="Roboto"/>
                <a:sym typeface="Roboto"/>
                <a:hlinkClick r:id="rId3">
                  <a:extLst>
                    <a:ext uri="{A12FA001-AC4F-418D-AE19-62706E023703}">
                      <ahyp:hlinkClr val="tx"/>
                    </a:ext>
                  </a:extLst>
                </a:hlinkClick>
              </a:rPr>
              <a:t> </a:t>
            </a:r>
            <a:r>
              <a:rPr lang="en" sz="1200" u="sng">
                <a:solidFill>
                  <a:schemeClr val="hlink"/>
                </a:solidFill>
                <a:highlight>
                  <a:srgbClr val="444654"/>
                </a:highlight>
                <a:latin typeface="Roboto"/>
                <a:ea typeface="Roboto"/>
                <a:cs typeface="Roboto"/>
                <a:sym typeface="Roboto"/>
                <a:hlinkClick r:id="rId4"/>
              </a:rPr>
              <a:t>https://www.bloomberg.com/news/articles/2019-02-04/nasdaq-in-correction-as-alphabet-facebook-dive-on-earnings</a:t>
            </a:r>
            <a:endParaRPr sz="1200" u="sng">
              <a:solidFill>
                <a:schemeClr val="hlink"/>
              </a:solidFill>
              <a:highlight>
                <a:srgbClr val="444654"/>
              </a:highlight>
              <a:latin typeface="Roboto"/>
              <a:ea typeface="Roboto"/>
              <a:cs typeface="Roboto"/>
              <a:sym typeface="Roboto"/>
            </a:endParaRPr>
          </a:p>
          <a:p>
            <a:pPr indent="-287655" lvl="0" marL="320040" rtl="0" algn="l">
              <a:spcBef>
                <a:spcPts val="0"/>
              </a:spcBef>
              <a:spcAft>
                <a:spcPts val="0"/>
              </a:spcAft>
              <a:buClr>
                <a:srgbClr val="D1D5DB"/>
              </a:buClr>
              <a:buSzPct val="100000"/>
              <a:buFont typeface="Roboto"/>
              <a:buChar char="●"/>
            </a:pPr>
            <a:r>
              <a:rPr lang="en" sz="1200">
                <a:solidFill>
                  <a:srgbClr val="D1D5DB"/>
                </a:solidFill>
                <a:highlight>
                  <a:srgbClr val="444654"/>
                </a:highlight>
                <a:latin typeface="Roboto"/>
                <a:ea typeface="Roboto"/>
                <a:cs typeface="Roboto"/>
                <a:sym typeface="Roboto"/>
              </a:rPr>
              <a:t>"The stock market's biggest winners and losers of the last decade" (CNBC, 12/31/2019) -</a:t>
            </a:r>
            <a:r>
              <a:rPr lang="en" sz="1200">
                <a:solidFill>
                  <a:srgbClr val="D1D5DB"/>
                </a:solidFill>
                <a:highlight>
                  <a:srgbClr val="444654"/>
                </a:highlight>
                <a:uFill>
                  <a:noFill/>
                </a:uFill>
                <a:latin typeface="Roboto"/>
                <a:ea typeface="Roboto"/>
                <a:cs typeface="Roboto"/>
                <a:sym typeface="Roboto"/>
                <a:hlinkClick r:id="rId5">
                  <a:extLst>
                    <a:ext uri="{A12FA001-AC4F-418D-AE19-62706E023703}">
                      <ahyp:hlinkClr val="tx"/>
                    </a:ext>
                  </a:extLst>
                </a:hlinkClick>
              </a:rPr>
              <a:t> </a:t>
            </a:r>
            <a:r>
              <a:rPr lang="en" sz="1200" u="sng">
                <a:solidFill>
                  <a:schemeClr val="hlink"/>
                </a:solidFill>
                <a:highlight>
                  <a:srgbClr val="444654"/>
                </a:highlight>
                <a:latin typeface="Roboto"/>
                <a:ea typeface="Roboto"/>
                <a:cs typeface="Roboto"/>
                <a:sym typeface="Roboto"/>
                <a:hlinkClick r:id="rId6"/>
              </a:rPr>
              <a:t>https://www.cnbc.com/2019/12/31/the-stock-markets-biggest-winners-and-losers-of-the-last-decade.html</a:t>
            </a:r>
            <a:endParaRPr sz="1200" u="sng">
              <a:solidFill>
                <a:schemeClr val="hlink"/>
              </a:solidFill>
              <a:highlight>
                <a:srgbClr val="444654"/>
              </a:highlight>
              <a:latin typeface="Roboto"/>
              <a:ea typeface="Roboto"/>
              <a:cs typeface="Roboto"/>
              <a:sym typeface="Roboto"/>
            </a:endParaRPr>
          </a:p>
          <a:p>
            <a:pPr indent="-287655" lvl="0" marL="320040" rtl="0" algn="l">
              <a:spcBef>
                <a:spcPts val="0"/>
              </a:spcBef>
              <a:spcAft>
                <a:spcPts val="0"/>
              </a:spcAft>
              <a:buClr>
                <a:srgbClr val="D1D5DB"/>
              </a:buClr>
              <a:buSzPct val="100000"/>
              <a:buFont typeface="Roboto"/>
              <a:buChar char="●"/>
            </a:pPr>
            <a:r>
              <a:rPr lang="en" sz="1200">
                <a:solidFill>
                  <a:srgbClr val="D1D5DB"/>
                </a:solidFill>
                <a:highlight>
                  <a:srgbClr val="444654"/>
                </a:highlight>
                <a:latin typeface="Roboto"/>
                <a:ea typeface="Roboto"/>
                <a:cs typeface="Roboto"/>
                <a:sym typeface="Roboto"/>
              </a:rPr>
              <a:t>"Fed rate hikes and trade war hit Nasdaq's top stocks in 2018" (Financial Times, 12/24/2018) -</a:t>
            </a:r>
            <a:r>
              <a:rPr lang="en" sz="1200">
                <a:solidFill>
                  <a:srgbClr val="D1D5DB"/>
                </a:solidFill>
                <a:highlight>
                  <a:srgbClr val="444654"/>
                </a:highlight>
                <a:uFill>
                  <a:noFill/>
                </a:uFill>
                <a:latin typeface="Roboto"/>
                <a:ea typeface="Roboto"/>
                <a:cs typeface="Roboto"/>
                <a:sym typeface="Roboto"/>
                <a:hlinkClick r:id="rId7">
                  <a:extLst>
                    <a:ext uri="{A12FA001-AC4F-418D-AE19-62706E023703}">
                      <ahyp:hlinkClr val="tx"/>
                    </a:ext>
                  </a:extLst>
                </a:hlinkClick>
              </a:rPr>
              <a:t> </a:t>
            </a:r>
            <a:r>
              <a:rPr lang="en" sz="1200" u="sng">
                <a:solidFill>
                  <a:schemeClr val="hlink"/>
                </a:solidFill>
                <a:highlight>
                  <a:srgbClr val="444654"/>
                </a:highlight>
                <a:latin typeface="Roboto"/>
                <a:ea typeface="Roboto"/>
                <a:cs typeface="Roboto"/>
                <a:sym typeface="Roboto"/>
                <a:hlinkClick r:id="rId8"/>
              </a:rPr>
              <a:t>https://www.ft.com/content/56e1c752-06f6-11e9-9fe8-acdb36967cfc</a:t>
            </a:r>
            <a:endParaRPr sz="1200" u="sng">
              <a:solidFill>
                <a:schemeClr val="hlink"/>
              </a:solidFill>
              <a:highlight>
                <a:srgbClr val="444654"/>
              </a:highlight>
              <a:latin typeface="Roboto"/>
              <a:ea typeface="Roboto"/>
              <a:cs typeface="Roboto"/>
              <a:sym typeface="Roboto"/>
            </a:endParaRPr>
          </a:p>
          <a:p>
            <a:pPr indent="-287655" lvl="0" marL="320040" rtl="0" algn="l">
              <a:spcBef>
                <a:spcPts val="0"/>
              </a:spcBef>
              <a:spcAft>
                <a:spcPts val="0"/>
              </a:spcAft>
              <a:buClr>
                <a:srgbClr val="D1D5DB"/>
              </a:buClr>
              <a:buSzPct val="100000"/>
              <a:buFont typeface="Roboto"/>
              <a:buChar char="●"/>
            </a:pPr>
            <a:r>
              <a:rPr lang="en" sz="1200">
                <a:solidFill>
                  <a:srgbClr val="D1D5DB"/>
                </a:solidFill>
                <a:highlight>
                  <a:srgbClr val="444654"/>
                </a:highlight>
                <a:latin typeface="Roboto"/>
                <a:ea typeface="Roboto"/>
                <a:cs typeface="Roboto"/>
                <a:sym typeface="Roboto"/>
              </a:rPr>
              <a:t>"The Nasdaq is in bear market territory, and Facebook, Apple, Netflix and Google are leading the rout" (CNBC, 12/21/2018) -</a:t>
            </a:r>
            <a:r>
              <a:rPr lang="en" sz="1200">
                <a:solidFill>
                  <a:srgbClr val="D1D5DB"/>
                </a:solidFill>
                <a:highlight>
                  <a:srgbClr val="444654"/>
                </a:highlight>
                <a:uFill>
                  <a:noFill/>
                </a:uFill>
                <a:latin typeface="Roboto"/>
                <a:ea typeface="Roboto"/>
                <a:cs typeface="Roboto"/>
                <a:sym typeface="Roboto"/>
                <a:hlinkClick r:id="rId9">
                  <a:extLst>
                    <a:ext uri="{A12FA001-AC4F-418D-AE19-62706E023703}">
                      <ahyp:hlinkClr val="tx"/>
                    </a:ext>
                  </a:extLst>
                </a:hlinkClick>
              </a:rPr>
              <a:t> </a:t>
            </a:r>
            <a:r>
              <a:rPr lang="en" sz="1200" u="sng">
                <a:solidFill>
                  <a:schemeClr val="hlink"/>
                </a:solidFill>
                <a:highlight>
                  <a:srgbClr val="444654"/>
                </a:highlight>
                <a:latin typeface="Roboto"/>
                <a:ea typeface="Roboto"/>
                <a:cs typeface="Roboto"/>
                <a:sym typeface="Roboto"/>
                <a:hlinkClick r:id="rId10"/>
              </a:rPr>
              <a:t>https://www.cnbc.com/2018/12/21/nasdaq-bear-market-facebook-amazon-apple-netflix-and-google-lead-rout.html</a:t>
            </a:r>
            <a:endParaRPr sz="1200" u="sng">
              <a:solidFill>
                <a:schemeClr val="hlink"/>
              </a:solidFill>
              <a:highlight>
                <a:srgbClr val="444654"/>
              </a:highlight>
              <a:latin typeface="Roboto"/>
              <a:ea typeface="Roboto"/>
              <a:cs typeface="Roboto"/>
              <a:sym typeface="Roboto"/>
            </a:endParaRPr>
          </a:p>
          <a:p>
            <a:pPr indent="-287655" lvl="0" marL="320040" rtl="0" algn="l">
              <a:spcBef>
                <a:spcPts val="0"/>
              </a:spcBef>
              <a:spcAft>
                <a:spcPts val="0"/>
              </a:spcAft>
              <a:buClr>
                <a:schemeClr val="hlink"/>
              </a:buClr>
              <a:buSzPct val="109090"/>
              <a:buFont typeface="Roboto"/>
              <a:buChar char="●"/>
            </a:pPr>
            <a:r>
              <a:rPr lang="en" sz="1100" u="sng">
                <a:solidFill>
                  <a:schemeClr val="hlink"/>
                </a:solidFill>
                <a:latin typeface="Arial"/>
                <a:ea typeface="Arial"/>
                <a:cs typeface="Arial"/>
                <a:sym typeface="Arial"/>
                <a:hlinkClick r:id="rId11"/>
              </a:rPr>
              <a:t>What Is The Federal Funds Rate? – Forbes Advisor</a:t>
            </a:r>
            <a:r>
              <a:rPr lang="en" sz="1200" u="sng">
                <a:solidFill>
                  <a:schemeClr val="hlink"/>
                </a:solidFill>
                <a:highlight>
                  <a:srgbClr val="444654"/>
                </a:highlight>
                <a:latin typeface="Roboto"/>
                <a:ea typeface="Roboto"/>
                <a:cs typeface="Roboto"/>
                <a:sym typeface="Roboto"/>
              </a:rPr>
              <a:t> - https://www.forbes.com/advisor/investing/federal-funds-rate/#:~:text=The%20Federal%20Open%20Markets%20Committee,currently%204.50%25%20to%204.75%25.</a:t>
            </a:r>
            <a:endParaRPr sz="1200" u="sng">
              <a:solidFill>
                <a:schemeClr val="hlink"/>
              </a:solidFill>
              <a:highlight>
                <a:srgbClr val="444654"/>
              </a:highlight>
              <a:latin typeface="Roboto"/>
              <a:ea typeface="Roboto"/>
              <a:cs typeface="Roboto"/>
              <a:sym typeface="Roboto"/>
            </a:endParaRPr>
          </a:p>
          <a:p>
            <a:pPr indent="-287655" lvl="0" marL="320040" rtl="0" algn="l">
              <a:spcBef>
                <a:spcPts val="0"/>
              </a:spcBef>
              <a:spcAft>
                <a:spcPts val="0"/>
              </a:spcAft>
              <a:buClr>
                <a:schemeClr val="hlink"/>
              </a:buClr>
              <a:buSzPct val="109090"/>
              <a:buFont typeface="Roboto"/>
              <a:buChar char="●"/>
            </a:pPr>
            <a:r>
              <a:rPr lang="en" sz="1100" u="sng">
                <a:solidFill>
                  <a:schemeClr val="hlink"/>
                </a:solidFill>
                <a:latin typeface="Arial"/>
                <a:ea typeface="Arial"/>
                <a:cs typeface="Arial"/>
                <a:sym typeface="Arial"/>
                <a:hlinkClick r:id="rId12"/>
              </a:rPr>
              <a:t>What is the S&amp;P 500? How are companies selected? - Market Business News</a:t>
            </a:r>
            <a:r>
              <a:rPr lang="en" sz="1200" u="sng">
                <a:solidFill>
                  <a:schemeClr val="hlink"/>
                </a:solidFill>
                <a:highlight>
                  <a:srgbClr val="444654"/>
                </a:highlight>
                <a:latin typeface="Roboto"/>
                <a:ea typeface="Roboto"/>
                <a:cs typeface="Roboto"/>
                <a:sym typeface="Roboto"/>
              </a:rPr>
              <a:t> - marketbusinessnews.com.financial-glossary/sp-500</a:t>
            </a:r>
            <a:endParaRPr sz="1200" u="sng">
              <a:solidFill>
                <a:schemeClr val="hlink"/>
              </a:solidFill>
              <a:highlight>
                <a:srgbClr val="444654"/>
              </a:highlight>
              <a:latin typeface="Roboto"/>
              <a:ea typeface="Roboto"/>
              <a:cs typeface="Roboto"/>
              <a:sym typeface="Roboto"/>
            </a:endParaRPr>
          </a:p>
          <a:p>
            <a:pPr indent="-287655" lvl="0" marL="320040" rtl="0" algn="l">
              <a:spcBef>
                <a:spcPts val="0"/>
              </a:spcBef>
              <a:spcAft>
                <a:spcPts val="0"/>
              </a:spcAft>
              <a:buClr>
                <a:schemeClr val="hlink"/>
              </a:buClr>
              <a:buSzPct val="109090"/>
              <a:buFont typeface="Roboto"/>
              <a:buChar char="●"/>
            </a:pPr>
            <a:r>
              <a:rPr lang="en" sz="1100" u="sng">
                <a:solidFill>
                  <a:schemeClr val="hlink"/>
                </a:solidFill>
                <a:latin typeface="Arial"/>
                <a:ea typeface="Arial"/>
                <a:cs typeface="Arial"/>
                <a:sym typeface="Arial"/>
                <a:hlinkClick r:id="rId13"/>
              </a:rPr>
              <a:t>What Nasdaq Is, History, and Financial Performance (investopedia.com)</a:t>
            </a:r>
            <a:r>
              <a:rPr lang="en" sz="1200" u="sng">
                <a:solidFill>
                  <a:schemeClr val="hlink"/>
                </a:solidFill>
                <a:highlight>
                  <a:srgbClr val="444654"/>
                </a:highlight>
                <a:latin typeface="Roboto"/>
                <a:ea typeface="Roboto"/>
                <a:cs typeface="Roboto"/>
                <a:sym typeface="Roboto"/>
              </a:rPr>
              <a:t> - https://www.investopedia.com/terms/n/nasdaq.asp</a:t>
            </a:r>
            <a:endParaRPr sz="1200" u="sng">
              <a:solidFill>
                <a:schemeClr val="hlink"/>
              </a:solidFill>
              <a:highlight>
                <a:srgbClr val="444654"/>
              </a:highlight>
              <a:latin typeface="Roboto"/>
              <a:ea typeface="Roboto"/>
              <a:cs typeface="Roboto"/>
              <a:sym typeface="Roboto"/>
            </a:endParaRPr>
          </a:p>
          <a:p>
            <a:pPr indent="-287655" lvl="0" marL="320040" rtl="0" algn="l">
              <a:spcBef>
                <a:spcPts val="0"/>
              </a:spcBef>
              <a:spcAft>
                <a:spcPts val="0"/>
              </a:spcAft>
              <a:buClr>
                <a:schemeClr val="hlink"/>
              </a:buClr>
              <a:buSzPct val="109090"/>
              <a:buFont typeface="Roboto"/>
              <a:buChar char="●"/>
            </a:pPr>
            <a:r>
              <a:rPr lang="en" sz="1100" u="sng">
                <a:solidFill>
                  <a:schemeClr val="hlink"/>
                </a:solidFill>
                <a:latin typeface="Arial"/>
                <a:ea typeface="Arial"/>
                <a:cs typeface="Arial"/>
                <a:sym typeface="Arial"/>
                <a:hlinkClick r:id="rId14"/>
              </a:rPr>
              <a:t>What Is the Dow Jones Industrial Average (DJIA)? (investopedia.com)</a:t>
            </a:r>
            <a:r>
              <a:rPr lang="en" sz="1200" u="sng">
                <a:solidFill>
                  <a:schemeClr val="hlink"/>
                </a:solidFill>
                <a:highlight>
                  <a:srgbClr val="444654"/>
                </a:highlight>
                <a:latin typeface="Roboto"/>
                <a:ea typeface="Roboto"/>
                <a:cs typeface="Roboto"/>
                <a:sym typeface="Roboto"/>
              </a:rPr>
              <a:t> - https://www.investopedia.com/terms/d/djia.asp</a:t>
            </a:r>
            <a:endParaRPr sz="1200" u="sng">
              <a:solidFill>
                <a:schemeClr val="hlink"/>
              </a:solidFill>
              <a:highlight>
                <a:srgbClr val="444654"/>
              </a:highlight>
              <a:latin typeface="Roboto"/>
              <a:ea typeface="Roboto"/>
              <a:cs typeface="Roboto"/>
              <a:sym typeface="Roboto"/>
            </a:endParaRPr>
          </a:p>
          <a:p>
            <a:pPr indent="-228600" lvl="0" marL="320040" rtl="0" algn="l">
              <a:spcBef>
                <a:spcPts val="44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Scope:</a:t>
            </a:r>
            <a:endParaRPr/>
          </a:p>
        </p:txBody>
      </p:sp>
      <p:sp>
        <p:nvSpPr>
          <p:cNvPr id="152" name="Google Shape;152;p16"/>
          <p:cNvSpPr txBox="1"/>
          <p:nvPr>
            <p:ph idx="1" type="body"/>
          </p:nvPr>
        </p:nvSpPr>
        <p:spPr>
          <a:xfrm>
            <a:off x="1297500" y="1567550"/>
            <a:ext cx="7038900" cy="2911200"/>
          </a:xfrm>
          <a:prstGeom prst="rect">
            <a:avLst/>
          </a:prstGeom>
          <a:ln cap="flat" cmpd="sng" w="9525">
            <a:solidFill>
              <a:schemeClr val="accent2"/>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1200"/>
              </a:spcAft>
              <a:buNone/>
            </a:pPr>
            <a:r>
              <a:rPr lang="en" sz="1800"/>
              <a:t>We are going to pull the federal funds rate data from the FED website and compare it to the data of market indexes over time to determine if the growth</a:t>
            </a:r>
            <a:r>
              <a:rPr lang="en" sz="1800"/>
              <a:t> of the market indexes</a:t>
            </a:r>
            <a:r>
              <a:rPr lang="en" sz="1800"/>
              <a:t> is correlated with the </a:t>
            </a:r>
            <a:r>
              <a:rPr lang="en" sz="1800"/>
              <a:t>federal funds rate</a:t>
            </a:r>
            <a:r>
              <a:rPr lang="en"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Variables</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Federal Funds Rate - Set by the Federal Reserve, this interest rate is the basis for banks borrowing and lending from the central bank overnight thereby impacting everything in the economy from inflation to unemployment.</a:t>
            </a:r>
            <a:endParaRPr/>
          </a:p>
          <a:p>
            <a:pPr indent="-311150" lvl="0" marL="457200" rtl="0" algn="l">
              <a:lnSpc>
                <a:spcPct val="100000"/>
              </a:lnSpc>
              <a:spcBef>
                <a:spcPts val="1000"/>
              </a:spcBef>
              <a:spcAft>
                <a:spcPts val="0"/>
              </a:spcAft>
              <a:buSzPts val="1300"/>
              <a:buChar char="●"/>
            </a:pPr>
            <a:r>
              <a:rPr lang="en"/>
              <a:t>S&amp;P 500 - Stock market index measuring the performance of the 500 largest companies publicly traded in the United States</a:t>
            </a:r>
            <a:endParaRPr/>
          </a:p>
          <a:p>
            <a:pPr indent="-311150" lvl="0" marL="457200" rtl="0" algn="l">
              <a:lnSpc>
                <a:spcPct val="100000"/>
              </a:lnSpc>
              <a:spcBef>
                <a:spcPts val="1000"/>
              </a:spcBef>
              <a:spcAft>
                <a:spcPts val="0"/>
              </a:spcAft>
              <a:buSzPts val="1300"/>
              <a:buChar char="●"/>
            </a:pPr>
            <a:r>
              <a:rPr lang="en"/>
              <a:t>NASDAQ - Nasdaq Index tracks over 3,000 stocks which comprise the global online Nasdaq stock exchange</a:t>
            </a:r>
            <a:endParaRPr/>
          </a:p>
          <a:p>
            <a:pPr indent="-311150" lvl="0" marL="457200" rtl="0" algn="l">
              <a:lnSpc>
                <a:spcPct val="100000"/>
              </a:lnSpc>
              <a:spcBef>
                <a:spcPts val="1000"/>
              </a:spcBef>
              <a:spcAft>
                <a:spcPts val="1000"/>
              </a:spcAft>
              <a:buSzPts val="1300"/>
              <a:buChar char="●"/>
            </a:pPr>
            <a:r>
              <a:rPr lang="en"/>
              <a:t>DowJones - Stock market index which measures the stock performance of 30 leading publicly owned blue-chip companies in the United States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Null Hypothesis:</a:t>
            </a:r>
            <a:endParaRPr/>
          </a:p>
        </p:txBody>
      </p:sp>
      <p:sp>
        <p:nvSpPr>
          <p:cNvPr id="164" name="Google Shape;164;p18"/>
          <p:cNvSpPr txBox="1"/>
          <p:nvPr>
            <p:ph idx="1" type="body"/>
          </p:nvPr>
        </p:nvSpPr>
        <p:spPr>
          <a:xfrm>
            <a:off x="1297500" y="1567550"/>
            <a:ext cx="7038900" cy="2911200"/>
          </a:xfrm>
          <a:prstGeom prst="rect">
            <a:avLst/>
          </a:prstGeom>
          <a:ln cap="flat" cmpd="sng" w="9525">
            <a:solidFill>
              <a:schemeClr val="accent2"/>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800">
                <a:latin typeface="Montserrat"/>
                <a:ea typeface="Montserrat"/>
                <a:cs typeface="Montserrat"/>
                <a:sym typeface="Montserrat"/>
              </a:rPr>
              <a:t>T</a:t>
            </a:r>
            <a:r>
              <a:rPr lang="en" sz="1800">
                <a:latin typeface="Montserrat"/>
                <a:ea typeface="Montserrat"/>
                <a:cs typeface="Montserrat"/>
                <a:sym typeface="Montserrat"/>
              </a:rPr>
              <a:t>he Federal Funds rate does not impact the growth rate of the market indexes.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Cleanup &amp; Wrangling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300" y="233025"/>
            <a:ext cx="7038900" cy="6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a:t>
            </a:r>
            <a:endParaRPr/>
          </a:p>
        </p:txBody>
      </p:sp>
      <p:sp>
        <p:nvSpPr>
          <p:cNvPr id="175" name="Google Shape;175;p20"/>
          <p:cNvSpPr txBox="1"/>
          <p:nvPr>
            <p:ph idx="1" type="body"/>
          </p:nvPr>
        </p:nvSpPr>
        <p:spPr>
          <a:xfrm>
            <a:off x="1192150" y="1081300"/>
            <a:ext cx="7144200" cy="339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200">
                <a:latin typeface="Montserrat"/>
                <a:ea typeface="Montserrat"/>
                <a:cs typeface="Montserrat"/>
                <a:sym typeface="Montserrat"/>
              </a:rPr>
              <a:t>Fe</a:t>
            </a:r>
            <a:r>
              <a:rPr lang="en" sz="2100">
                <a:latin typeface="Montserrat"/>
                <a:ea typeface="Montserrat"/>
                <a:cs typeface="Montserrat"/>
                <a:sym typeface="Montserrat"/>
              </a:rPr>
              <a:t>deral Funds Rate:</a:t>
            </a:r>
            <a:endParaRPr sz="2100">
              <a:latin typeface="Montserrat"/>
              <a:ea typeface="Montserrat"/>
              <a:cs typeface="Montserrat"/>
              <a:sym typeface="Montserrat"/>
            </a:endParaRPr>
          </a:p>
          <a:p>
            <a:pPr indent="-381000" lvl="0" marL="457200" rtl="0" algn="l">
              <a:spcBef>
                <a:spcPts val="1200"/>
              </a:spcBef>
              <a:spcAft>
                <a:spcPts val="0"/>
              </a:spcAft>
              <a:buSzPts val="2400"/>
              <a:buFont typeface="Montserrat"/>
              <a:buChar char="-"/>
            </a:pPr>
            <a:r>
              <a:rPr lang="en" sz="1900">
                <a:latin typeface="Montserrat"/>
                <a:ea typeface="Montserrat"/>
                <a:cs typeface="Montserrat"/>
                <a:sym typeface="Montserrat"/>
              </a:rPr>
              <a:t>FRED:</a:t>
            </a:r>
            <a:r>
              <a:rPr lang="en" sz="2000">
                <a:latin typeface="Montserrat"/>
                <a:ea typeface="Montserrat"/>
                <a:cs typeface="Montserrat"/>
                <a:sym typeface="Montserrat"/>
              </a:rPr>
              <a:t> </a:t>
            </a:r>
            <a:r>
              <a:rPr lang="en" sz="1000">
                <a:latin typeface="Arial"/>
                <a:ea typeface="Arial"/>
                <a:cs typeface="Arial"/>
                <a:sym typeface="Arial"/>
              </a:rPr>
              <a:t> </a:t>
            </a:r>
            <a:r>
              <a:rPr lang="en" sz="1600" u="sng">
                <a:solidFill>
                  <a:schemeClr val="accent5"/>
                </a:solidFill>
                <a:latin typeface="Montserrat"/>
                <a:ea typeface="Montserrat"/>
                <a:cs typeface="Montserrat"/>
                <a:sym typeface="Montserrat"/>
                <a:hlinkClick r:id="rId3">
                  <a:extLst>
                    <a:ext uri="{A12FA001-AC4F-418D-AE19-62706E023703}">
                      <ahyp:hlinkClr val="tx"/>
                    </a:ext>
                  </a:extLst>
                </a:hlinkClick>
              </a:rPr>
              <a:t>https://fred.stlouisfed.org/series/FEDFUNDS</a:t>
            </a:r>
            <a:endParaRPr sz="23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FEDFUNDS csv data</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API/JSON</a:t>
            </a:r>
            <a:endParaRPr sz="1400">
              <a:latin typeface="Montserrat"/>
              <a:ea typeface="Montserrat"/>
              <a:cs typeface="Montserrat"/>
              <a:sym typeface="Montserrat"/>
            </a:endParaRPr>
          </a:p>
          <a:p>
            <a:pPr indent="0" lvl="0" marL="914400" rtl="0" algn="l">
              <a:spcBef>
                <a:spcPts val="1200"/>
              </a:spcBef>
              <a:spcAft>
                <a:spcPts val="0"/>
              </a:spcAft>
              <a:buNone/>
            </a:pPr>
            <a:r>
              <a:t/>
            </a:r>
            <a:endParaRPr sz="1400">
              <a:latin typeface="Montserrat"/>
              <a:ea typeface="Montserrat"/>
              <a:cs typeface="Montserrat"/>
              <a:sym typeface="Montserrat"/>
            </a:endParaRPr>
          </a:p>
          <a:p>
            <a:pPr indent="0" lvl="0" marL="0" rtl="0" algn="l">
              <a:spcBef>
                <a:spcPts val="1200"/>
              </a:spcBef>
              <a:spcAft>
                <a:spcPts val="0"/>
              </a:spcAft>
              <a:buNone/>
            </a:pPr>
            <a:r>
              <a:rPr lang="en" sz="1900">
                <a:latin typeface="Montserrat"/>
                <a:ea typeface="Montserrat"/>
                <a:cs typeface="Montserrat"/>
                <a:sym typeface="Montserrat"/>
              </a:rPr>
              <a:t>S&amp;P 500, Dow Jones, Nasdaq: </a:t>
            </a:r>
            <a:endParaRPr sz="1600">
              <a:latin typeface="Montserrat"/>
              <a:ea typeface="Montserrat"/>
              <a:cs typeface="Montserrat"/>
              <a:sym typeface="Montserrat"/>
            </a:endParaRPr>
          </a:p>
          <a:p>
            <a:pPr indent="-330200" lvl="1" marL="914400" rtl="0" algn="l">
              <a:spcBef>
                <a:spcPts val="1200"/>
              </a:spcBef>
              <a:spcAft>
                <a:spcPts val="0"/>
              </a:spcAft>
              <a:buSzPts val="1600"/>
              <a:buFont typeface="Montserrat"/>
              <a:buChar char="-"/>
            </a:pPr>
            <a:r>
              <a:rPr lang="en" sz="1900">
                <a:latin typeface="Montserrat"/>
                <a:ea typeface="Montserrat"/>
                <a:cs typeface="Montserrat"/>
                <a:sym typeface="Montserrat"/>
              </a:rPr>
              <a:t>FRED: </a:t>
            </a:r>
            <a:r>
              <a:rPr lang="en" sz="1000" u="sng">
                <a:solidFill>
                  <a:schemeClr val="accent5"/>
                </a:solidFill>
                <a:latin typeface="Arial"/>
                <a:ea typeface="Arial"/>
                <a:cs typeface="Arial"/>
                <a:sym typeface="Arial"/>
                <a:hlinkClick r:id="rId4">
                  <a:extLst>
                    <a:ext uri="{A12FA001-AC4F-418D-AE19-62706E023703}">
                      <ahyp:hlinkClr val="tx"/>
                    </a:ext>
                  </a:extLst>
                </a:hlinkClick>
              </a:rPr>
              <a:t>Federal Funds Effective Rate (FEDFUNDS) | FRED | St. Louis Fed (stlouisfed.org)</a:t>
            </a:r>
            <a:endParaRPr sz="1600">
              <a:latin typeface="Montserrat"/>
              <a:ea typeface="Montserrat"/>
              <a:cs typeface="Montserrat"/>
              <a:sym typeface="Montserrat"/>
            </a:endParaRPr>
          </a:p>
          <a:p>
            <a:pPr indent="-330200" lvl="1" marL="914400" rtl="0" algn="l">
              <a:spcBef>
                <a:spcPts val="0"/>
              </a:spcBef>
              <a:spcAft>
                <a:spcPts val="0"/>
              </a:spcAft>
              <a:buSzPts val="1600"/>
              <a:buFont typeface="Montserrat"/>
              <a:buChar char="-"/>
            </a:pPr>
            <a:r>
              <a:rPr lang="en" sz="1400">
                <a:latin typeface="Montserrat"/>
                <a:ea typeface="Montserrat"/>
                <a:cs typeface="Montserrat"/>
                <a:sym typeface="Montserrat"/>
              </a:rPr>
              <a:t>API/JSON</a:t>
            </a:r>
            <a:endParaRPr sz="1600">
              <a:latin typeface="Montserrat"/>
              <a:ea typeface="Montserrat"/>
              <a:cs typeface="Montserrat"/>
              <a:sym typeface="Montserrat"/>
            </a:endParaRPr>
          </a:p>
          <a:p>
            <a:pPr indent="0" lvl="0" marL="0" rtl="0" algn="l">
              <a:spcBef>
                <a:spcPts val="1200"/>
              </a:spcBef>
              <a:spcAft>
                <a:spcPts val="1200"/>
              </a:spcAft>
              <a:buNone/>
            </a:pPr>
            <a:r>
              <a:t/>
            </a:r>
            <a:endParaRPr sz="24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6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81" name="Google Shape;181;p21"/>
          <p:cNvSpPr txBox="1"/>
          <p:nvPr>
            <p:ph idx="1" type="body"/>
          </p:nvPr>
        </p:nvSpPr>
        <p:spPr>
          <a:xfrm>
            <a:off x="1297500" y="1125150"/>
            <a:ext cx="7038900" cy="3353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Data types</a:t>
            </a:r>
            <a:endParaRPr sz="1800">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Numeric types (integers, floats, datetime)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Drop</a:t>
            </a:r>
            <a:endParaRPr sz="1800">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Duplicated or null rows (and columns)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Rename</a:t>
            </a:r>
            <a:endParaRPr sz="1800">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Columns, variables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Check and correct</a:t>
            </a:r>
            <a:endParaRPr sz="1800">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Alignment, typos, casing, spacing</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Merged Dataframes - pulled in the jsons and merged them all in with an inner join in order to have all the data in one dataframe</a:t>
            </a:r>
            <a:endParaRPr sz="18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