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5"/>
  </p:notesMasterIdLst>
  <p:handoutMasterIdLst>
    <p:handoutMasterId r:id="rId16"/>
  </p:handoutMasterIdLst>
  <p:sldIdLst>
    <p:sldId id="257" r:id="rId5"/>
    <p:sldId id="389" r:id="rId6"/>
    <p:sldId id="384" r:id="rId7"/>
    <p:sldId id="317" r:id="rId8"/>
    <p:sldId id="277" r:id="rId9"/>
    <p:sldId id="278" r:id="rId10"/>
    <p:sldId id="279" r:id="rId11"/>
    <p:sldId id="268" r:id="rId12"/>
    <p:sldId id="272" r:id="rId13"/>
    <p:sldId id="39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3725" autoAdjust="0"/>
  </p:normalViewPr>
  <p:slideViewPr>
    <p:cSldViewPr snapToGrid="0">
      <p:cViewPr varScale="1">
        <p:scale>
          <a:sx n="104" d="100"/>
          <a:sy n="104" d="100"/>
        </p:scale>
        <p:origin x="138" y="27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4/24/2022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9</a:t>
            </a:fld>
            <a:endParaRPr lang="en-US"/>
          </a:p>
        </p:txBody>
      </p:sp>
    </p:spTree>
    <p:extLst>
      <p:ext uri="{BB962C8B-B14F-4D97-AF65-F5344CB8AC3E}">
        <p14:creationId xmlns:p14="http://schemas.microsoft.com/office/powerpoint/2010/main" val="51454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Combatting Airline Safety Concerns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Presenter Christopher Nosky</a:t>
            </a:r>
          </a:p>
          <a:p>
            <a:endParaRPr lang="en-US"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3" name="Subtitle 2">
            <a:extLst>
              <a:ext uri="{FF2B5EF4-FFF2-40B4-BE49-F238E27FC236}">
                <a16:creationId xmlns:a16="http://schemas.microsoft.com/office/drawing/2014/main" id="{90965B57-B374-470E-A596-46CFE6047B34}"/>
              </a:ext>
            </a:extLst>
          </p:cNvPr>
          <p:cNvSpPr>
            <a:spLocks noGrp="1"/>
          </p:cNvSpPr>
          <p:nvPr>
            <p:ph type="subTitle" idx="1"/>
          </p:nvPr>
        </p:nvSpPr>
        <p:spPr/>
        <p:txBody>
          <a:bodyPr/>
          <a:lstStyle/>
          <a:p>
            <a:r>
              <a:rPr lang="en-US" dirty="0"/>
              <a:t>Questions? </a:t>
            </a:r>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Passenger Safety</a:t>
            </a:r>
          </a:p>
          <a:p>
            <a:r>
              <a:rPr lang="en-US" dirty="0"/>
              <a:t>Industry Safety Trend</a:t>
            </a:r>
          </a:p>
          <a:p>
            <a:r>
              <a:rPr lang="en-US" dirty="0"/>
              <a:t>United Airlines Trend</a:t>
            </a:r>
          </a:p>
          <a:p>
            <a:r>
              <a:rPr lang="en-US" dirty="0"/>
              <a:t>Our Commitment</a:t>
            </a:r>
          </a:p>
          <a:p>
            <a:r>
              <a:rPr lang="en-US" dirty="0"/>
              <a:t>Questions</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r>
              <a:rPr lang="en-US" dirty="0"/>
              <a:t>With the recent rise in Airline safety incidents a thorough review of United Airlines safety record vs. the Industries safety record was necessary to address customer concerns as well as identify areas we can improve. </a:t>
            </a:r>
          </a:p>
          <a:p>
            <a:endParaRPr lang="en-US" dirty="0"/>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Passenger Safety</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6" name="Subtitle 5">
            <a:extLst>
              <a:ext uri="{FF2B5EF4-FFF2-40B4-BE49-F238E27FC236}">
                <a16:creationId xmlns:a16="http://schemas.microsoft.com/office/drawing/2014/main" id="{7902C962-F0CC-435A-AD36-4A3C386C1FDE}"/>
              </a:ext>
            </a:extLst>
          </p:cNvPr>
          <p:cNvSpPr>
            <a:spLocks noGrp="1"/>
          </p:cNvSpPr>
          <p:nvPr>
            <p:ph type="subTitle" idx="1"/>
          </p:nvPr>
        </p:nvSpPr>
        <p:spPr/>
        <p:txBody>
          <a:bodyPr/>
          <a:lstStyle/>
          <a:p>
            <a:r>
              <a:rPr lang="en-US" dirty="0"/>
              <a:t>It is everyone’s business. </a:t>
            </a: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Total Passengers verses Total Fatalities by Year 1985 - 2010</a:t>
            </a:r>
            <a:br>
              <a:rPr lang="en-US" dirty="0"/>
            </a:br>
            <a:endParaRPr lang="en-US" dirty="0"/>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pic>
        <p:nvPicPr>
          <p:cNvPr id="14" name="Content Placeholder 13">
            <a:extLst>
              <a:ext uri="{FF2B5EF4-FFF2-40B4-BE49-F238E27FC236}">
                <a16:creationId xmlns:a16="http://schemas.microsoft.com/office/drawing/2014/main" id="{6FDF0F88-DA96-408F-A98C-F7D30464BCD3}"/>
              </a:ext>
            </a:extLst>
          </p:cNvPr>
          <p:cNvPicPr>
            <a:picLocks noGrp="1" noChangeAspect="1"/>
          </p:cNvPicPr>
          <p:nvPr>
            <p:ph idx="1"/>
          </p:nvPr>
        </p:nvPicPr>
        <p:blipFill>
          <a:blip r:embed="rId2"/>
          <a:stretch>
            <a:fillRect/>
          </a:stretch>
        </p:blipFill>
        <p:spPr>
          <a:xfrm>
            <a:off x="3922739" y="2369656"/>
            <a:ext cx="7718398" cy="3649175"/>
          </a:xfrm>
        </p:spPr>
      </p:pic>
      <p:sp>
        <p:nvSpPr>
          <p:cNvPr id="15" name="TextBox 14">
            <a:extLst>
              <a:ext uri="{FF2B5EF4-FFF2-40B4-BE49-F238E27FC236}">
                <a16:creationId xmlns:a16="http://schemas.microsoft.com/office/drawing/2014/main" id="{91640D01-6EB4-48C2-A970-C7CF743946FC}"/>
              </a:ext>
            </a:extLst>
          </p:cNvPr>
          <p:cNvSpPr txBox="1"/>
          <p:nvPr/>
        </p:nvSpPr>
        <p:spPr>
          <a:xfrm>
            <a:off x="623843" y="2369655"/>
            <a:ext cx="3085032" cy="2585323"/>
          </a:xfrm>
          <a:prstGeom prst="rect">
            <a:avLst/>
          </a:prstGeom>
          <a:noFill/>
        </p:spPr>
        <p:txBody>
          <a:bodyPr wrap="square" rtlCol="0">
            <a:spAutoFit/>
          </a:bodyPr>
          <a:lstStyle/>
          <a:p>
            <a:r>
              <a:rPr lang="en-US" dirty="0"/>
              <a:t>While trends are certainly working in our favor, there is still much work to be done. </a:t>
            </a:r>
          </a:p>
          <a:p>
            <a:endParaRPr lang="en-US" dirty="0"/>
          </a:p>
          <a:p>
            <a:r>
              <a:rPr lang="en-US" dirty="0"/>
              <a:t>Across all airlines the number of fatalities on flights is still a concern. As this chart shows, the trend of fatalities is on the decline. </a:t>
            </a:r>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6" name="Title 5">
            <a:extLst>
              <a:ext uri="{FF2B5EF4-FFF2-40B4-BE49-F238E27FC236}">
                <a16:creationId xmlns:a16="http://schemas.microsoft.com/office/drawing/2014/main" id="{4C04C616-BA59-4E75-B133-A3B8001B02AC}"/>
              </a:ext>
            </a:extLst>
          </p:cNvPr>
          <p:cNvSpPr>
            <a:spLocks noGrp="1"/>
          </p:cNvSpPr>
          <p:nvPr>
            <p:ph type="title"/>
          </p:nvPr>
        </p:nvSpPr>
        <p:spPr/>
        <p:txBody>
          <a:bodyPr/>
          <a:lstStyle/>
          <a:p>
            <a:r>
              <a:rPr lang="en-US" dirty="0"/>
              <a:t>Fatalities by Year</a:t>
            </a:r>
          </a:p>
        </p:txBody>
      </p:sp>
      <p:sp>
        <p:nvSpPr>
          <p:cNvPr id="9" name="TextBox 8">
            <a:extLst>
              <a:ext uri="{FF2B5EF4-FFF2-40B4-BE49-F238E27FC236}">
                <a16:creationId xmlns:a16="http://schemas.microsoft.com/office/drawing/2014/main" id="{50E29C53-9AF8-4EC7-AF48-177FFC93806A}"/>
              </a:ext>
            </a:extLst>
          </p:cNvPr>
          <p:cNvSpPr txBox="1"/>
          <p:nvPr/>
        </p:nvSpPr>
        <p:spPr>
          <a:xfrm>
            <a:off x="6312967" y="1407655"/>
            <a:ext cx="5606468" cy="1754326"/>
          </a:xfrm>
          <a:prstGeom prst="rect">
            <a:avLst/>
          </a:prstGeom>
          <a:noFill/>
        </p:spPr>
        <p:txBody>
          <a:bodyPr wrap="square" rtlCol="0">
            <a:spAutoFit/>
          </a:bodyPr>
          <a:lstStyle/>
          <a:p>
            <a:r>
              <a:rPr lang="en-US" dirty="0"/>
              <a:t>The 25-year trend for the industry has had its ups and downs, a direct result of an “out of sight, out of mind” mentality. We see spikes every few years and it reminds all of us why we must be diligent. We have in the last decade managed to keep the intensity of the spikes down and drive the total number lower.  </a:t>
            </a:r>
          </a:p>
        </p:txBody>
      </p:sp>
      <p:pic>
        <p:nvPicPr>
          <p:cNvPr id="21" name="Content Placeholder 20">
            <a:extLst>
              <a:ext uri="{FF2B5EF4-FFF2-40B4-BE49-F238E27FC236}">
                <a16:creationId xmlns:a16="http://schemas.microsoft.com/office/drawing/2014/main" id="{4856DDB8-B6EA-496D-A4E6-652217EFBCD0}"/>
              </a:ext>
            </a:extLst>
          </p:cNvPr>
          <p:cNvPicPr>
            <a:picLocks noGrp="1" noChangeAspect="1"/>
          </p:cNvPicPr>
          <p:nvPr>
            <p:ph idx="1"/>
          </p:nvPr>
        </p:nvPicPr>
        <p:blipFill>
          <a:blip r:embed="rId2"/>
          <a:stretch>
            <a:fillRect/>
          </a:stretch>
        </p:blipFill>
        <p:spPr>
          <a:xfrm>
            <a:off x="549538" y="3549349"/>
            <a:ext cx="5763429" cy="2705478"/>
          </a:xfrm>
        </p:spPr>
      </p:pic>
      <p:pic>
        <p:nvPicPr>
          <p:cNvPr id="23" name="Picture 22">
            <a:extLst>
              <a:ext uri="{FF2B5EF4-FFF2-40B4-BE49-F238E27FC236}">
                <a16:creationId xmlns:a16="http://schemas.microsoft.com/office/drawing/2014/main" id="{34529168-9235-4D46-A21E-F0C172B5FA77}"/>
              </a:ext>
            </a:extLst>
          </p:cNvPr>
          <p:cNvPicPr>
            <a:picLocks noChangeAspect="1"/>
          </p:cNvPicPr>
          <p:nvPr/>
        </p:nvPicPr>
        <p:blipFill>
          <a:blip r:embed="rId3"/>
          <a:stretch>
            <a:fillRect/>
          </a:stretch>
        </p:blipFill>
        <p:spPr>
          <a:xfrm>
            <a:off x="549538" y="1260984"/>
            <a:ext cx="2087352" cy="2047668"/>
          </a:xfrm>
          <a:prstGeom prst="rect">
            <a:avLst/>
          </a:prstGeom>
        </p:spPr>
      </p:pic>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United Airlines</a:t>
            </a:r>
            <a:br>
              <a:rPr lang="en-US" dirty="0"/>
            </a:br>
            <a:endParaRPr lang="en-US" dirty="0"/>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pic>
        <p:nvPicPr>
          <p:cNvPr id="34" name="Picture 33">
            <a:extLst>
              <a:ext uri="{FF2B5EF4-FFF2-40B4-BE49-F238E27FC236}">
                <a16:creationId xmlns:a16="http://schemas.microsoft.com/office/drawing/2014/main" id="{95B795BD-C89E-4479-B83D-979D06A83C84}"/>
              </a:ext>
            </a:extLst>
          </p:cNvPr>
          <p:cNvPicPr>
            <a:picLocks noChangeAspect="1"/>
          </p:cNvPicPr>
          <p:nvPr/>
        </p:nvPicPr>
        <p:blipFill>
          <a:blip r:embed="rId3"/>
          <a:stretch>
            <a:fillRect/>
          </a:stretch>
        </p:blipFill>
        <p:spPr>
          <a:xfrm>
            <a:off x="548640" y="3527812"/>
            <a:ext cx="5734850" cy="2753109"/>
          </a:xfrm>
          <a:prstGeom prst="rect">
            <a:avLst/>
          </a:prstGeom>
        </p:spPr>
      </p:pic>
      <p:sp>
        <p:nvSpPr>
          <p:cNvPr id="35" name="TextBox 34">
            <a:extLst>
              <a:ext uri="{FF2B5EF4-FFF2-40B4-BE49-F238E27FC236}">
                <a16:creationId xmlns:a16="http://schemas.microsoft.com/office/drawing/2014/main" id="{2A4DC103-BCCB-478C-A78B-1E086DD91435}"/>
              </a:ext>
            </a:extLst>
          </p:cNvPr>
          <p:cNvSpPr txBox="1"/>
          <p:nvPr/>
        </p:nvSpPr>
        <p:spPr>
          <a:xfrm>
            <a:off x="6725540" y="1958151"/>
            <a:ext cx="3452502" cy="3139321"/>
          </a:xfrm>
          <a:prstGeom prst="rect">
            <a:avLst/>
          </a:prstGeom>
          <a:noFill/>
        </p:spPr>
        <p:txBody>
          <a:bodyPr wrap="square" rtlCol="0">
            <a:spAutoFit/>
          </a:bodyPr>
          <a:lstStyle/>
          <a:p>
            <a:r>
              <a:rPr lang="en-US" dirty="0"/>
              <a:t>At United, our commitment to safety has yielded positive results. </a:t>
            </a:r>
          </a:p>
          <a:p>
            <a:endParaRPr lang="en-US" dirty="0"/>
          </a:p>
          <a:p>
            <a:r>
              <a:rPr lang="en-US" dirty="0"/>
              <a:t>While not perfect, we do continue to reduce the number of incidents involving our flights. </a:t>
            </a:r>
          </a:p>
          <a:p>
            <a:endParaRPr lang="en-US" dirty="0"/>
          </a:p>
          <a:p>
            <a:r>
              <a:rPr lang="en-US" dirty="0"/>
              <a:t>More important however is that we’ve managed to limit the number of fatalities stemming from those incidents. </a:t>
            </a:r>
          </a:p>
        </p:txBody>
      </p:sp>
      <p:pic>
        <p:nvPicPr>
          <p:cNvPr id="48" name="Picture 47">
            <a:extLst>
              <a:ext uri="{FF2B5EF4-FFF2-40B4-BE49-F238E27FC236}">
                <a16:creationId xmlns:a16="http://schemas.microsoft.com/office/drawing/2014/main" id="{56C15F29-87C0-4C5A-8CB8-FD529B9B60B2}"/>
              </a:ext>
            </a:extLst>
          </p:cNvPr>
          <p:cNvPicPr>
            <a:picLocks noChangeAspect="1"/>
          </p:cNvPicPr>
          <p:nvPr/>
        </p:nvPicPr>
        <p:blipFill>
          <a:blip r:embed="rId4"/>
          <a:stretch>
            <a:fillRect/>
          </a:stretch>
        </p:blipFill>
        <p:spPr>
          <a:xfrm>
            <a:off x="548640" y="1276761"/>
            <a:ext cx="2168923" cy="2152239"/>
          </a:xfrm>
          <a:prstGeom prst="rect">
            <a:avLst/>
          </a:prstGeom>
        </p:spPr>
      </p:pic>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B34CCE59-E0E5-46C2-B819-88967E93C3D1}"/>
              </a:ext>
            </a:extLst>
          </p:cNvPr>
          <p:cNvSpPr>
            <a:spLocks noGrp="1"/>
          </p:cNvSpPr>
          <p:nvPr>
            <p:ph type="title"/>
          </p:nvPr>
        </p:nvSpPr>
        <p:spPr>
          <a:xfrm>
            <a:off x="550864" y="549275"/>
            <a:ext cx="3565524" cy="1997855"/>
          </a:xfrm>
        </p:spPr>
        <p:txBody>
          <a:bodyPr wrap="square" anchor="b">
            <a:normAutofit/>
          </a:bodyPr>
          <a:lstStyle/>
          <a:p>
            <a:r>
              <a:rPr lang="en-US" sz="4400"/>
              <a:t>Our Commitment</a:t>
            </a:r>
          </a:p>
        </p:txBody>
      </p:sp>
      <p:sp>
        <p:nvSpPr>
          <p:cNvPr id="14" name="Content Placeholder 13">
            <a:extLst>
              <a:ext uri="{FF2B5EF4-FFF2-40B4-BE49-F238E27FC236}">
                <a16:creationId xmlns:a16="http://schemas.microsoft.com/office/drawing/2014/main" id="{918B661C-9096-42B0-B4F6-1EE912407BB6}"/>
              </a:ext>
            </a:extLst>
          </p:cNvPr>
          <p:cNvSpPr>
            <a:spLocks noGrp="1"/>
          </p:cNvSpPr>
          <p:nvPr>
            <p:ph idx="1"/>
          </p:nvPr>
        </p:nvSpPr>
        <p:spPr>
          <a:xfrm>
            <a:off x="550863" y="2678400"/>
            <a:ext cx="3565525" cy="3414425"/>
          </a:xfrm>
        </p:spPr>
        <p:txBody>
          <a:bodyPr anchor="t">
            <a:normAutofit/>
          </a:bodyPr>
          <a:lstStyle/>
          <a:p>
            <a:r>
              <a:rPr lang="en-US" sz="1600" dirty="0"/>
              <a:t>We will continue to place passenger safety at the forefront of everything we do. </a:t>
            </a:r>
          </a:p>
          <a:p>
            <a:r>
              <a:rPr lang="en-US" sz="1600" dirty="0"/>
              <a:t>Until this number is at zero, there is always more that can be done. </a:t>
            </a:r>
          </a:p>
        </p:txBody>
      </p:sp>
      <p:pic>
        <p:nvPicPr>
          <p:cNvPr id="16" name="Picture 15">
            <a:extLst>
              <a:ext uri="{FF2B5EF4-FFF2-40B4-BE49-F238E27FC236}">
                <a16:creationId xmlns:a16="http://schemas.microsoft.com/office/drawing/2014/main" id="{437765C3-DB27-4A79-B4E5-F6B90B1361AC}"/>
              </a:ext>
            </a:extLst>
          </p:cNvPr>
          <p:cNvPicPr>
            <a:picLocks noChangeAspect="1"/>
          </p:cNvPicPr>
          <p:nvPr/>
        </p:nvPicPr>
        <p:blipFill rotWithShape="1">
          <a:blip r:embed="rId3"/>
          <a:srcRect l="6428" r="28665" b="-2"/>
          <a:stretch/>
        </p:blipFill>
        <p:spPr>
          <a:xfrm>
            <a:off x="557333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23" name="Group 22">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24"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8" name="Oval 27">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9</a:t>
            </a:fld>
            <a:endParaRPr lang="en-US"/>
          </a:p>
        </p:txBody>
      </p:sp>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{B679EB24-DA10-4B05-9F82-17963BBCE839}tf33713516_win32</Template>
  <TotalTime>99</TotalTime>
  <Words>318</Words>
  <Application>Microsoft Office PowerPoint</Application>
  <PresentationFormat>Widescreen</PresentationFormat>
  <Paragraphs>47</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Walbaum Display</vt:lpstr>
      <vt:lpstr>3DFloatVTI</vt:lpstr>
      <vt:lpstr>Combatting Airline Safety Concerns</vt:lpstr>
      <vt:lpstr>Agenda</vt:lpstr>
      <vt:lpstr>Introduction</vt:lpstr>
      <vt:lpstr>Passenger Safety</vt:lpstr>
      <vt:lpstr>Total Passengers verses Total Fatalities by Year 1985 - 2010 </vt:lpstr>
      <vt:lpstr>Fatalities by Year</vt:lpstr>
      <vt:lpstr>The way to get started is to quit talking and begin doing.</vt:lpstr>
      <vt:lpstr>United Airlines </vt:lpstr>
      <vt:lpstr>Our Commitment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Combatting Airline Safety Concerns</dc:title>
  <dc:creator>Christopher Nosky</dc:creator>
  <cp:lastModifiedBy>Christopher Nosky</cp:lastModifiedBy>
  <cp:revision>1</cp:revision>
  <dcterms:created xsi:type="dcterms:W3CDTF">2022-04-25T03:14:00Z</dcterms:created>
  <dcterms:modified xsi:type="dcterms:W3CDTF">2022-04-25T04:53:13Z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