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8" r:id="rId4"/>
    <p:sldId id="270" r:id="rId5"/>
    <p:sldId id="282" r:id="rId6"/>
    <p:sldId id="279" r:id="rId7"/>
    <p:sldId id="284" r:id="rId8"/>
    <p:sldId id="278" r:id="rId9"/>
    <p:sldId id="277" r:id="rId10"/>
    <p:sldId id="283" r:id="rId11"/>
    <p:sldId id="285" r:id="rId12"/>
    <p:sldId id="286" r:id="rId13"/>
    <p:sldId id="281" r:id="rId14"/>
    <p:sldId id="276" r:id="rId15"/>
    <p:sldId id="275" r:id="rId16"/>
    <p:sldId id="274" r:id="rId17"/>
    <p:sldId id="261" r:id="rId18"/>
    <p:sldId id="271" r:id="rId19"/>
    <p:sldId id="272" r:id="rId20"/>
    <p:sldId id="27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D3E"/>
    <a:srgbClr val="2E3744"/>
    <a:srgbClr val="E8B30A"/>
    <a:srgbClr val="262C3E"/>
    <a:srgbClr val="E0B900"/>
    <a:srgbClr val="E2B905"/>
    <a:srgbClr val="AD6B52"/>
    <a:srgbClr val="867167"/>
    <a:srgbClr val="6E6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6005" autoAdjust="0"/>
  </p:normalViewPr>
  <p:slideViewPr>
    <p:cSldViewPr snapToGrid="0">
      <p:cViewPr varScale="1">
        <p:scale>
          <a:sx n="54" d="100"/>
          <a:sy n="54" d="100"/>
        </p:scale>
        <p:origin x="82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7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56690" y="4902485"/>
            <a:ext cx="5956734" cy="4165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262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56690" y="5561753"/>
            <a:ext cx="376130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6690" y="5880048"/>
            <a:ext cx="376130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139E7A8-DC53-4B63-9B51-63421FA487BF}"/>
              </a:ext>
            </a:extLst>
          </p:cNvPr>
          <p:cNvSpPr/>
          <p:nvPr userDrawn="1"/>
        </p:nvSpPr>
        <p:spPr>
          <a:xfrm>
            <a:off x="2698237" y="1"/>
            <a:ext cx="9493763" cy="6137275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C89932C-CD00-414B-8A2F-C2332DC95551}"/>
              </a:ext>
            </a:extLst>
          </p:cNvPr>
          <p:cNvSpPr/>
          <p:nvPr userDrawn="1"/>
        </p:nvSpPr>
        <p:spPr>
          <a:xfrm>
            <a:off x="0" y="0"/>
            <a:ext cx="5648494" cy="3653606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BA419B2-F987-4214-BCCC-340036588EB6}"/>
              </a:ext>
            </a:extLst>
          </p:cNvPr>
          <p:cNvSpPr/>
          <p:nvPr userDrawn="1"/>
        </p:nvSpPr>
        <p:spPr>
          <a:xfrm>
            <a:off x="0" y="-12477"/>
            <a:ext cx="5648494" cy="3488923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56691" y="3180563"/>
            <a:ext cx="4648328" cy="172192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rgbClr val="262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DA851A6-0D84-47BC-B09A-8FAE01198049}"/>
              </a:ext>
            </a:extLst>
          </p:cNvPr>
          <p:cNvSpPr/>
          <p:nvPr userDrawn="1"/>
        </p:nvSpPr>
        <p:spPr>
          <a:xfrm rot="5400000" flipV="1">
            <a:off x="-294757" y="341892"/>
            <a:ext cx="3166284" cy="2482500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955266" y="2798230"/>
            <a:ext cx="455043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956381" y="3702677"/>
            <a:ext cx="4548753" cy="89535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6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0A8ABFC-55AA-49B7-B962-53EB615ED1D2}"/>
              </a:ext>
            </a:extLst>
          </p:cNvPr>
          <p:cNvSpPr/>
          <p:nvPr userDrawn="1"/>
        </p:nvSpPr>
        <p:spPr>
          <a:xfrm rot="5400000" flipV="1">
            <a:off x="-350432" y="350432"/>
            <a:ext cx="3071465" cy="2370601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E62B0A0-C07D-4961-920F-175C13E1144E}"/>
              </a:ext>
            </a:extLst>
          </p:cNvPr>
          <p:cNvSpPr/>
          <p:nvPr userDrawn="1"/>
        </p:nvSpPr>
        <p:spPr>
          <a:xfrm rot="5400000" flipV="1">
            <a:off x="-563587" y="3415969"/>
            <a:ext cx="4082440" cy="2955266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3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2018/11/03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1B1A5C1-7A64-4558-8D7A-D7AF3C42FA8A}"/>
              </a:ext>
            </a:extLst>
          </p:cNvPr>
          <p:cNvSpPr/>
          <p:nvPr userDrawn="1"/>
        </p:nvSpPr>
        <p:spPr>
          <a:xfrm>
            <a:off x="0" y="30730"/>
            <a:ext cx="12191999" cy="6827270"/>
          </a:xfrm>
          <a:custGeom>
            <a:avLst/>
            <a:gdLst>
              <a:gd name="connsiteX0" fmla="*/ 0 w 12191999"/>
              <a:gd name="connsiteY0" fmla="*/ 0 h 6827270"/>
              <a:gd name="connsiteX1" fmla="*/ 12191999 w 12191999"/>
              <a:gd name="connsiteY1" fmla="*/ 4831914 h 6827270"/>
              <a:gd name="connsiteX2" fmla="*/ 12191999 w 12191999"/>
              <a:gd name="connsiteY2" fmla="*/ 6827270 h 6827270"/>
              <a:gd name="connsiteX3" fmla="*/ 0 w 12191999"/>
              <a:gd name="connsiteY3" fmla="*/ 6827270 h 682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27270">
                <a:moveTo>
                  <a:pt x="0" y="0"/>
                </a:moveTo>
                <a:lnTo>
                  <a:pt x="12191999" y="4831914"/>
                </a:lnTo>
                <a:lnTo>
                  <a:pt x="12191999" y="6827270"/>
                </a:lnTo>
                <a:lnTo>
                  <a:pt x="0" y="6827270"/>
                </a:lnTo>
                <a:close/>
              </a:path>
            </a:pathLst>
          </a:custGeom>
          <a:solidFill>
            <a:srgbClr val="2E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55196" y="2581384"/>
            <a:ext cx="5040804" cy="147345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55196" y="4908997"/>
            <a:ext cx="50408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196" y="4612726"/>
            <a:ext cx="504080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8C0034-9007-403E-A28B-4739D076DCF2}"/>
              </a:ext>
            </a:extLst>
          </p:cNvPr>
          <p:cNvSpPr/>
          <p:nvPr userDrawn="1"/>
        </p:nvSpPr>
        <p:spPr>
          <a:xfrm>
            <a:off x="5308978" y="1"/>
            <a:ext cx="6883021" cy="4826657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2018/11/03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hyperlink" Target="https://www.islide.c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382014" y="6365822"/>
            <a:ext cx="2047986" cy="2962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Cwolf9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40665" y="2857503"/>
            <a:ext cx="5672759" cy="1721922"/>
          </a:xfrm>
        </p:spPr>
        <p:txBody>
          <a:bodyPr/>
          <a:lstStyle/>
          <a:p>
            <a:r>
              <a:rPr lang="en-US" altLang="zh-CN" sz="6600" dirty="0"/>
              <a:t>STL</a:t>
            </a:r>
            <a:r>
              <a:rPr lang="zh-CN" altLang="en-US" sz="6600" dirty="0"/>
              <a:t>讲解</a:t>
            </a:r>
            <a:r>
              <a:rPr lang="en-US" altLang="zh-CN" sz="6600" dirty="0"/>
              <a:t>&amp;&amp;DP</a:t>
            </a:r>
            <a:r>
              <a:rPr lang="zh-CN" altLang="en-US" sz="6600" dirty="0"/>
              <a:t>入门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6565" y="5969539"/>
            <a:ext cx="3761306" cy="296271"/>
          </a:xfrm>
        </p:spPr>
        <p:txBody>
          <a:bodyPr/>
          <a:lstStyle/>
          <a:p>
            <a:r>
              <a:rPr lang="zh-CN" altLang="en-US" dirty="0"/>
              <a:t>长理</a:t>
            </a:r>
            <a:r>
              <a:rPr lang="en-US" altLang="zh-CN" dirty="0" err="1"/>
              <a:t>ACMore</a:t>
            </a:r>
            <a:r>
              <a:rPr lang="zh-CN" altLang="en-US" dirty="0"/>
              <a:t>协会</a:t>
            </a:r>
            <a:r>
              <a:rPr lang="en-US" altLang="zh-CN" dirty="0"/>
              <a:t>-ACM</a:t>
            </a:r>
            <a:r>
              <a:rPr lang="zh-CN" altLang="en-US" dirty="0"/>
              <a:t>集训队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6565" y="6365823"/>
            <a:ext cx="3761305" cy="296271"/>
          </a:xfrm>
        </p:spPr>
        <p:txBody>
          <a:bodyPr/>
          <a:lstStyle/>
          <a:p>
            <a:r>
              <a:rPr lang="en-US" altLang="en-US" dirty="0"/>
              <a:t>http://csustacm.com:4803/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map&amp;multimap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EED037-3A17-49B6-B9FB-B434E209FD07}"/>
              </a:ext>
            </a:extLst>
          </p:cNvPr>
          <p:cNvSpPr txBox="1"/>
          <p:nvPr/>
        </p:nvSpPr>
        <p:spPr>
          <a:xfrm>
            <a:off x="1457325" y="215741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map&lt;string, int&gt;:: iterator it;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24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set&amp;multiset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D94EE-66AD-4047-9945-016D0F5DADDB}"/>
              </a:ext>
            </a:extLst>
          </p:cNvPr>
          <p:cNvSpPr txBox="1"/>
          <p:nvPr/>
        </p:nvSpPr>
        <p:spPr>
          <a:xfrm>
            <a:off x="1328738" y="23288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set&lt;int&gt;:: iterator it;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16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&lt;algorithm&gt;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40B957-F0F8-4C25-A6B7-289827CB4D76}"/>
              </a:ext>
            </a:extLst>
          </p:cNvPr>
          <p:cNvSpPr txBox="1"/>
          <p:nvPr/>
        </p:nvSpPr>
        <p:spPr>
          <a:xfrm>
            <a:off x="669924" y="1485900"/>
            <a:ext cx="8773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accumulate</a:t>
            </a:r>
            <a:r>
              <a:rPr lang="zh-CN" altLang="en-US" sz="2400" dirty="0"/>
              <a:t>累加序列地所有元素</a:t>
            </a:r>
            <a:endParaRPr lang="en-US" altLang="zh-CN" sz="2400" dirty="0"/>
          </a:p>
          <a:p>
            <a:r>
              <a:rPr lang="en-US" altLang="zh-CN" sz="2400" dirty="0" err="1"/>
              <a:t>next_permutation</a:t>
            </a:r>
            <a:r>
              <a:rPr lang="zh-CN" altLang="en-US" sz="2400" dirty="0"/>
              <a:t>依照字典序生成序列地下一个稍大的排列</a:t>
            </a:r>
            <a:endParaRPr lang="en-US" altLang="zh-CN" sz="2400" dirty="0"/>
          </a:p>
          <a:p>
            <a:r>
              <a:rPr lang="en-US" altLang="zh-CN" sz="2400" dirty="0"/>
              <a:t>reverse</a:t>
            </a:r>
            <a:r>
              <a:rPr lang="zh-CN" altLang="en-US" sz="2400" dirty="0"/>
              <a:t>将给定序列反转顺序</a:t>
            </a:r>
            <a:endParaRPr lang="en-US" altLang="zh-CN" sz="2400" dirty="0"/>
          </a:p>
          <a:p>
            <a:r>
              <a:rPr lang="en-US" altLang="zh-CN" sz="2400" dirty="0"/>
              <a:t>unique</a:t>
            </a:r>
            <a:r>
              <a:rPr lang="zh-CN" altLang="en-US" sz="2400" dirty="0"/>
              <a:t>移除连续的重复元素</a:t>
            </a:r>
            <a:endParaRPr lang="en-US" altLang="zh-CN" sz="2400" dirty="0"/>
          </a:p>
          <a:p>
            <a:r>
              <a:rPr lang="en-US" altLang="zh-CN" sz="2400" dirty="0" err="1"/>
              <a:t>lower_bound</a:t>
            </a:r>
            <a:r>
              <a:rPr lang="zh-CN" altLang="en-US" sz="2400" dirty="0"/>
              <a:t>查找第一个插入元素但不影响序列有序性的位置</a:t>
            </a:r>
            <a:endParaRPr lang="en-US" altLang="zh-CN" sz="2400" dirty="0"/>
          </a:p>
          <a:p>
            <a:r>
              <a:rPr lang="en-US" altLang="zh-CN" sz="2400" dirty="0" err="1"/>
              <a:t>upper_bound</a:t>
            </a:r>
            <a:r>
              <a:rPr lang="zh-CN" altLang="en-US" sz="2400" dirty="0"/>
              <a:t>搜索最后一个插入元素并能维持序列有序性的位置</a:t>
            </a:r>
          </a:p>
        </p:txBody>
      </p:sp>
    </p:spTree>
    <p:extLst>
      <p:ext uri="{BB962C8B-B14F-4D97-AF65-F5344CB8AC3E}">
        <p14:creationId xmlns:p14="http://schemas.microsoft.com/office/powerpoint/2010/main" val="235168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3603980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DP</a:t>
            </a:r>
            <a:r>
              <a:rPr lang="zh-CN" altLang="en-US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57735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"Title Only" Layout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4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6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1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721" y="1852722"/>
            <a:ext cx="5040804" cy="1473453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69371" y="6423472"/>
            <a:ext cx="5040804" cy="310871"/>
          </a:xfrm>
        </p:spPr>
        <p:txBody>
          <a:bodyPr/>
          <a:lstStyle/>
          <a:p>
            <a:r>
              <a:rPr lang="en-US" altLang="en-US" dirty="0"/>
              <a:t>http://csustacm.com:4803/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3094" y="6012901"/>
            <a:ext cx="5040804" cy="296271"/>
          </a:xfrm>
        </p:spPr>
        <p:txBody>
          <a:bodyPr/>
          <a:lstStyle/>
          <a:p>
            <a:r>
              <a:rPr lang="zh-CN" altLang="en-US" dirty="0"/>
              <a:t>长理</a:t>
            </a:r>
            <a:r>
              <a:rPr lang="en-US" altLang="zh-CN" dirty="0" err="1"/>
              <a:t>ACMore</a:t>
            </a:r>
            <a:r>
              <a:rPr lang="zh-CN" altLang="en-US" dirty="0"/>
              <a:t>协会</a:t>
            </a:r>
            <a:r>
              <a:rPr lang="en-US" altLang="zh-CN" dirty="0"/>
              <a:t>-ACM</a:t>
            </a:r>
            <a:r>
              <a:rPr lang="zh-CN" altLang="en-US" dirty="0"/>
              <a:t>集训队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Subtitle Here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3418242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STL</a:t>
            </a:r>
            <a:r>
              <a:rPr lang="zh-CN" altLang="en-US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标准模板库</a:t>
            </a:r>
            <a:r>
              <a:rPr lang="en-US" altLang="zh-CN" dirty="0"/>
              <a:t>(Standard Template Library)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AB3C4-D8F4-483B-B246-C5677330F3CA}"/>
              </a:ext>
            </a:extLst>
          </p:cNvPr>
          <p:cNvSpPr txBox="1"/>
          <p:nvPr/>
        </p:nvSpPr>
        <p:spPr>
          <a:xfrm>
            <a:off x="669924" y="1566059"/>
            <a:ext cx="8767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      标准模板库</a:t>
            </a:r>
            <a:r>
              <a:rPr lang="en-US" altLang="zh-CN" sz="2800" dirty="0"/>
              <a:t>(Standard Template Library)</a:t>
            </a:r>
            <a:r>
              <a:rPr lang="zh-CN" altLang="en-US" sz="2800" dirty="0"/>
              <a:t>简称</a:t>
            </a:r>
            <a:r>
              <a:rPr lang="en-US" altLang="zh-CN" sz="2800" dirty="0"/>
              <a:t>STL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是</a:t>
            </a:r>
            <a:r>
              <a:rPr lang="en-US" altLang="zh-CN" sz="2800" dirty="0"/>
              <a:t>C++</a:t>
            </a:r>
            <a:r>
              <a:rPr lang="zh-CN" altLang="en-US" sz="2800" dirty="0"/>
              <a:t>最有特色、最实用的部分之一。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A9E86B-1A0F-43CB-998E-56116676D743}"/>
              </a:ext>
            </a:extLst>
          </p:cNvPr>
          <p:cNvSpPr txBox="1"/>
          <p:nvPr/>
        </p:nvSpPr>
        <p:spPr>
          <a:xfrm>
            <a:off x="669924" y="3043237"/>
            <a:ext cx="50321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STL</a:t>
            </a:r>
            <a:r>
              <a:rPr lang="zh-CN" altLang="en-US" sz="3200" dirty="0"/>
              <a:t>包含：</a:t>
            </a:r>
            <a:endParaRPr lang="en-US" altLang="zh-CN" sz="3200" dirty="0"/>
          </a:p>
          <a:p>
            <a:r>
              <a:rPr lang="zh-CN" altLang="en-US" sz="3200" b="1" dirty="0"/>
              <a:t>容器</a:t>
            </a:r>
            <a:r>
              <a:rPr lang="en-US" altLang="zh-CN" sz="3200" b="1" dirty="0"/>
              <a:t>(container)</a:t>
            </a:r>
          </a:p>
          <a:p>
            <a:r>
              <a:rPr lang="zh-CN" altLang="en-US" sz="3200" b="1" dirty="0"/>
              <a:t>迭代器</a:t>
            </a:r>
            <a:r>
              <a:rPr lang="en-US" altLang="zh-CN" sz="3200" b="1" dirty="0"/>
              <a:t>(iterator)</a:t>
            </a:r>
          </a:p>
          <a:p>
            <a:r>
              <a:rPr lang="zh-CN" altLang="en-US" sz="3200" b="1" dirty="0"/>
              <a:t>算法</a:t>
            </a:r>
            <a:r>
              <a:rPr lang="en-US" altLang="zh-CN" sz="3200" b="1" dirty="0"/>
              <a:t>(algorithm)</a:t>
            </a:r>
          </a:p>
          <a:p>
            <a:r>
              <a:rPr lang="zh-CN" altLang="en-US" sz="3200" b="1" dirty="0"/>
              <a:t>函数对象</a:t>
            </a:r>
            <a:r>
              <a:rPr lang="en-US" altLang="zh-CN" sz="3200" b="1" dirty="0"/>
              <a:t>(function object)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20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C43D-091A-4B49-BF7C-588E6444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086F2-E80F-4523-9A59-0691D278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95A4E-9617-43AA-B7A2-D602E93F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11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389490-EA88-4EE8-911D-F3C55C47D7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1799" y="1503884"/>
            <a:ext cx="11186812" cy="4261394"/>
            <a:chOff x="556689" y="1492031"/>
            <a:chExt cx="11186812" cy="4261394"/>
          </a:xfrm>
        </p:grpSpPr>
        <p:sp>
          <p:nvSpPr>
            <p:cNvPr id="6" name="îṩľïḍé">
              <a:extLst>
                <a:ext uri="{FF2B5EF4-FFF2-40B4-BE49-F238E27FC236}">
                  <a16:creationId xmlns:a16="http://schemas.microsoft.com/office/drawing/2014/main" id="{AF13CF24-3123-4537-AE3F-F27E37D4316B}"/>
                </a:ext>
              </a:extLst>
            </p:cNvPr>
            <p:cNvSpPr/>
            <p:nvPr/>
          </p:nvSpPr>
          <p:spPr bwMode="auto">
            <a:xfrm>
              <a:off x="4912247" y="1797897"/>
              <a:ext cx="1222193" cy="1027959"/>
            </a:xfrm>
            <a:custGeom>
              <a:avLst/>
              <a:gdLst>
                <a:gd name="T0" fmla="*/ 1027 w 1027"/>
                <a:gd name="T1" fmla="*/ 612 h 864"/>
                <a:gd name="T2" fmla="*/ 1027 w 1027"/>
                <a:gd name="T3" fmla="*/ 0 h 864"/>
                <a:gd name="T4" fmla="*/ 0 w 1027"/>
                <a:gd name="T5" fmla="*/ 431 h 864"/>
                <a:gd name="T6" fmla="*/ 433 w 1027"/>
                <a:gd name="T7" fmla="*/ 864 h 864"/>
                <a:gd name="T8" fmla="*/ 1027 w 1027"/>
                <a:gd name="T9" fmla="*/ 61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864">
                  <a:moveTo>
                    <a:pt x="1027" y="612"/>
                  </a:moveTo>
                  <a:cubicBezTo>
                    <a:pt x="1027" y="0"/>
                    <a:pt x="1027" y="0"/>
                    <a:pt x="1027" y="0"/>
                  </a:cubicBezTo>
                  <a:cubicBezTo>
                    <a:pt x="625" y="0"/>
                    <a:pt x="261" y="165"/>
                    <a:pt x="0" y="431"/>
                  </a:cubicBezTo>
                  <a:cubicBezTo>
                    <a:pt x="433" y="864"/>
                    <a:pt x="433" y="864"/>
                    <a:pt x="433" y="864"/>
                  </a:cubicBezTo>
                  <a:cubicBezTo>
                    <a:pt x="583" y="709"/>
                    <a:pt x="794" y="612"/>
                    <a:pt x="1027" y="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ḷîḋe">
              <a:extLst>
                <a:ext uri="{FF2B5EF4-FFF2-40B4-BE49-F238E27FC236}">
                  <a16:creationId xmlns:a16="http://schemas.microsoft.com/office/drawing/2014/main" id="{9A802CE0-E697-4BB2-B902-34E6268A056C}"/>
                </a:ext>
              </a:extLst>
            </p:cNvPr>
            <p:cNvSpPr/>
            <p:nvPr/>
          </p:nvSpPr>
          <p:spPr bwMode="auto">
            <a:xfrm>
              <a:off x="4420901" y="2310641"/>
              <a:ext cx="1006560" cy="1200794"/>
            </a:xfrm>
            <a:custGeom>
              <a:avLst/>
              <a:gdLst>
                <a:gd name="T0" fmla="*/ 735 w 846"/>
                <a:gd name="T1" fmla="*/ 322 h 1009"/>
                <a:gd name="T2" fmla="*/ 792 w 846"/>
                <a:gd name="T3" fmla="*/ 199 h 1009"/>
                <a:gd name="T4" fmla="*/ 630 w 846"/>
                <a:gd name="T5" fmla="*/ 37 h 1009"/>
                <a:gd name="T6" fmla="*/ 507 w 846"/>
                <a:gd name="T7" fmla="*/ 94 h 1009"/>
                <a:gd name="T8" fmla="*/ 413 w 846"/>
                <a:gd name="T9" fmla="*/ 0 h 1009"/>
                <a:gd name="T10" fmla="*/ 0 w 846"/>
                <a:gd name="T11" fmla="*/ 1009 h 1009"/>
                <a:gd name="T12" fmla="*/ 612 w 846"/>
                <a:gd name="T13" fmla="*/ 1009 h 1009"/>
                <a:gd name="T14" fmla="*/ 846 w 846"/>
                <a:gd name="T15" fmla="*/ 433 h 1009"/>
                <a:gd name="T16" fmla="*/ 735 w 846"/>
                <a:gd name="T17" fmla="*/ 322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6" h="1009">
                  <a:moveTo>
                    <a:pt x="735" y="322"/>
                  </a:moveTo>
                  <a:cubicBezTo>
                    <a:pt x="770" y="293"/>
                    <a:pt x="792" y="249"/>
                    <a:pt x="792" y="199"/>
                  </a:cubicBezTo>
                  <a:cubicBezTo>
                    <a:pt x="792" y="110"/>
                    <a:pt x="720" y="37"/>
                    <a:pt x="630" y="37"/>
                  </a:cubicBezTo>
                  <a:cubicBezTo>
                    <a:pt x="581" y="37"/>
                    <a:pt x="537" y="59"/>
                    <a:pt x="507" y="94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158" y="260"/>
                    <a:pt x="0" y="616"/>
                    <a:pt x="0" y="1009"/>
                  </a:cubicBezTo>
                  <a:cubicBezTo>
                    <a:pt x="612" y="1009"/>
                    <a:pt x="612" y="1009"/>
                    <a:pt x="612" y="1009"/>
                  </a:cubicBezTo>
                  <a:cubicBezTo>
                    <a:pt x="612" y="785"/>
                    <a:pt x="701" y="582"/>
                    <a:pt x="846" y="433"/>
                  </a:cubicBezTo>
                  <a:lnTo>
                    <a:pt x="735" y="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Sḻïďè">
              <a:extLst>
                <a:ext uri="{FF2B5EF4-FFF2-40B4-BE49-F238E27FC236}">
                  <a16:creationId xmlns:a16="http://schemas.microsoft.com/office/drawing/2014/main" id="{AFE494C7-8BAB-4321-843B-E0951DF071A8}"/>
                </a:ext>
              </a:extLst>
            </p:cNvPr>
            <p:cNvSpPr/>
            <p:nvPr/>
          </p:nvSpPr>
          <p:spPr bwMode="auto">
            <a:xfrm>
              <a:off x="4420901" y="3339423"/>
              <a:ext cx="1017259" cy="1384328"/>
            </a:xfrm>
            <a:custGeom>
              <a:avLst/>
              <a:gdLst>
                <a:gd name="T0" fmla="*/ 612 w 855"/>
                <a:gd name="T1" fmla="*/ 144 h 1163"/>
                <a:gd name="T2" fmla="*/ 467 w 855"/>
                <a:gd name="T3" fmla="*/ 144 h 1163"/>
                <a:gd name="T4" fmla="*/ 306 w 855"/>
                <a:gd name="T5" fmla="*/ 0 h 1163"/>
                <a:gd name="T6" fmla="*/ 145 w 855"/>
                <a:gd name="T7" fmla="*/ 144 h 1163"/>
                <a:gd name="T8" fmla="*/ 0 w 855"/>
                <a:gd name="T9" fmla="*/ 144 h 1163"/>
                <a:gd name="T10" fmla="*/ 422 w 855"/>
                <a:gd name="T11" fmla="*/ 1163 h 1163"/>
                <a:gd name="T12" fmla="*/ 855 w 855"/>
                <a:gd name="T13" fmla="*/ 730 h 1163"/>
                <a:gd name="T14" fmla="*/ 612 w 855"/>
                <a:gd name="T15" fmla="*/ 144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1163">
                  <a:moveTo>
                    <a:pt x="612" y="144"/>
                  </a:moveTo>
                  <a:cubicBezTo>
                    <a:pt x="467" y="144"/>
                    <a:pt x="467" y="144"/>
                    <a:pt x="467" y="144"/>
                  </a:cubicBezTo>
                  <a:cubicBezTo>
                    <a:pt x="458" y="63"/>
                    <a:pt x="389" y="0"/>
                    <a:pt x="306" y="0"/>
                  </a:cubicBezTo>
                  <a:cubicBezTo>
                    <a:pt x="223" y="0"/>
                    <a:pt x="154" y="63"/>
                    <a:pt x="145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542"/>
                    <a:pt x="161" y="902"/>
                    <a:pt x="422" y="1163"/>
                  </a:cubicBezTo>
                  <a:cubicBezTo>
                    <a:pt x="855" y="730"/>
                    <a:pt x="855" y="730"/>
                    <a:pt x="855" y="730"/>
                  </a:cubicBezTo>
                  <a:cubicBezTo>
                    <a:pt x="705" y="580"/>
                    <a:pt x="612" y="373"/>
                    <a:pt x="612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lïḋè">
              <a:extLst>
                <a:ext uri="{FF2B5EF4-FFF2-40B4-BE49-F238E27FC236}">
                  <a16:creationId xmlns:a16="http://schemas.microsoft.com/office/drawing/2014/main" id="{A9E5857A-A540-4474-8AF3-ED2A6CF0C7EC}"/>
                </a:ext>
              </a:extLst>
            </p:cNvPr>
            <p:cNvSpPr/>
            <p:nvPr/>
          </p:nvSpPr>
          <p:spPr bwMode="auto">
            <a:xfrm>
              <a:off x="4922946" y="4208538"/>
              <a:ext cx="1211493" cy="1016436"/>
            </a:xfrm>
            <a:custGeom>
              <a:avLst/>
              <a:gdLst>
                <a:gd name="T0" fmla="*/ 433 w 1018"/>
                <a:gd name="T1" fmla="*/ 0 h 854"/>
                <a:gd name="T2" fmla="*/ 323 w 1018"/>
                <a:gd name="T3" fmla="*/ 110 h 854"/>
                <a:gd name="T4" fmla="*/ 208 w 1018"/>
                <a:gd name="T5" fmla="*/ 62 h 854"/>
                <a:gd name="T6" fmla="*/ 46 w 1018"/>
                <a:gd name="T7" fmla="*/ 224 h 854"/>
                <a:gd name="T8" fmla="*/ 94 w 1018"/>
                <a:gd name="T9" fmla="*/ 339 h 854"/>
                <a:gd name="T10" fmla="*/ 0 w 1018"/>
                <a:gd name="T11" fmla="*/ 433 h 854"/>
                <a:gd name="T12" fmla="*/ 1018 w 1018"/>
                <a:gd name="T13" fmla="*/ 854 h 854"/>
                <a:gd name="T14" fmla="*/ 1018 w 1018"/>
                <a:gd name="T15" fmla="*/ 242 h 854"/>
                <a:gd name="T16" fmla="*/ 433 w 1018"/>
                <a:gd name="T1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8" h="854">
                  <a:moveTo>
                    <a:pt x="433" y="0"/>
                  </a:moveTo>
                  <a:cubicBezTo>
                    <a:pt x="323" y="110"/>
                    <a:pt x="323" y="110"/>
                    <a:pt x="323" y="110"/>
                  </a:cubicBezTo>
                  <a:cubicBezTo>
                    <a:pt x="293" y="80"/>
                    <a:pt x="253" y="62"/>
                    <a:pt x="208" y="62"/>
                  </a:cubicBezTo>
                  <a:cubicBezTo>
                    <a:pt x="119" y="62"/>
                    <a:pt x="46" y="135"/>
                    <a:pt x="46" y="224"/>
                  </a:cubicBezTo>
                  <a:cubicBezTo>
                    <a:pt x="46" y="269"/>
                    <a:pt x="64" y="310"/>
                    <a:pt x="94" y="339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260" y="693"/>
                    <a:pt x="620" y="854"/>
                    <a:pt x="1018" y="854"/>
                  </a:cubicBezTo>
                  <a:cubicBezTo>
                    <a:pt x="1018" y="242"/>
                    <a:pt x="1018" y="242"/>
                    <a:pt x="1018" y="242"/>
                  </a:cubicBezTo>
                  <a:cubicBezTo>
                    <a:pt x="789" y="242"/>
                    <a:pt x="582" y="150"/>
                    <a:pt x="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ş1íḓe">
              <a:extLst>
                <a:ext uri="{FF2B5EF4-FFF2-40B4-BE49-F238E27FC236}">
                  <a16:creationId xmlns:a16="http://schemas.microsoft.com/office/drawing/2014/main" id="{422CEF2B-FF5D-4EB9-B653-07532B53DFC3}"/>
                </a:ext>
              </a:extLst>
            </p:cNvPr>
            <p:cNvSpPr/>
            <p:nvPr/>
          </p:nvSpPr>
          <p:spPr bwMode="auto">
            <a:xfrm>
              <a:off x="5920453" y="4219237"/>
              <a:ext cx="1414780" cy="1005737"/>
            </a:xfrm>
            <a:custGeom>
              <a:avLst/>
              <a:gdLst>
                <a:gd name="T0" fmla="*/ 1189 w 1189"/>
                <a:gd name="T1" fmla="*/ 433 h 845"/>
                <a:gd name="T2" fmla="*/ 756 w 1189"/>
                <a:gd name="T3" fmla="*/ 0 h 845"/>
                <a:gd name="T4" fmla="*/ 180 w 1189"/>
                <a:gd name="T5" fmla="*/ 233 h 845"/>
                <a:gd name="T6" fmla="*/ 180 w 1189"/>
                <a:gd name="T7" fmla="*/ 378 h 845"/>
                <a:gd name="T8" fmla="*/ 162 w 1189"/>
                <a:gd name="T9" fmla="*/ 377 h 845"/>
                <a:gd name="T10" fmla="*/ 0 w 1189"/>
                <a:gd name="T11" fmla="*/ 539 h 845"/>
                <a:gd name="T12" fmla="*/ 162 w 1189"/>
                <a:gd name="T13" fmla="*/ 701 h 845"/>
                <a:gd name="T14" fmla="*/ 180 w 1189"/>
                <a:gd name="T15" fmla="*/ 700 h 845"/>
                <a:gd name="T16" fmla="*/ 180 w 1189"/>
                <a:gd name="T17" fmla="*/ 845 h 845"/>
                <a:gd name="T18" fmla="*/ 1189 w 1189"/>
                <a:gd name="T19" fmla="*/ 433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9" h="845">
                  <a:moveTo>
                    <a:pt x="1189" y="433"/>
                  </a:moveTo>
                  <a:cubicBezTo>
                    <a:pt x="756" y="0"/>
                    <a:pt x="756" y="0"/>
                    <a:pt x="756" y="0"/>
                  </a:cubicBezTo>
                  <a:cubicBezTo>
                    <a:pt x="607" y="144"/>
                    <a:pt x="404" y="233"/>
                    <a:pt x="180" y="233"/>
                  </a:cubicBezTo>
                  <a:cubicBezTo>
                    <a:pt x="180" y="378"/>
                    <a:pt x="180" y="378"/>
                    <a:pt x="180" y="378"/>
                  </a:cubicBezTo>
                  <a:cubicBezTo>
                    <a:pt x="174" y="378"/>
                    <a:pt x="168" y="377"/>
                    <a:pt x="162" y="377"/>
                  </a:cubicBezTo>
                  <a:cubicBezTo>
                    <a:pt x="73" y="377"/>
                    <a:pt x="0" y="450"/>
                    <a:pt x="0" y="539"/>
                  </a:cubicBezTo>
                  <a:cubicBezTo>
                    <a:pt x="0" y="629"/>
                    <a:pt x="73" y="701"/>
                    <a:pt x="162" y="701"/>
                  </a:cubicBezTo>
                  <a:cubicBezTo>
                    <a:pt x="168" y="701"/>
                    <a:pt x="174" y="701"/>
                    <a:pt x="180" y="700"/>
                  </a:cubicBezTo>
                  <a:cubicBezTo>
                    <a:pt x="180" y="845"/>
                    <a:pt x="180" y="845"/>
                    <a:pt x="180" y="845"/>
                  </a:cubicBezTo>
                  <a:cubicBezTo>
                    <a:pt x="573" y="845"/>
                    <a:pt x="929" y="688"/>
                    <a:pt x="1189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ḷiďé">
              <a:extLst>
                <a:ext uri="{FF2B5EF4-FFF2-40B4-BE49-F238E27FC236}">
                  <a16:creationId xmlns:a16="http://schemas.microsoft.com/office/drawing/2014/main" id="{85E0C05A-7091-46F3-8EEA-58F2CB7ED1A2}"/>
                </a:ext>
              </a:extLst>
            </p:cNvPr>
            <p:cNvSpPr/>
            <p:nvPr/>
          </p:nvSpPr>
          <p:spPr bwMode="auto">
            <a:xfrm>
              <a:off x="6820019" y="3511436"/>
              <a:ext cx="1027959" cy="1223015"/>
            </a:xfrm>
            <a:custGeom>
              <a:avLst/>
              <a:gdLst>
                <a:gd name="T0" fmla="*/ 252 w 864"/>
                <a:gd name="T1" fmla="*/ 0 h 1028"/>
                <a:gd name="T2" fmla="*/ 0 w 864"/>
                <a:gd name="T3" fmla="*/ 595 h 1028"/>
                <a:gd name="T4" fmla="*/ 114 w 864"/>
                <a:gd name="T5" fmla="*/ 708 h 1028"/>
                <a:gd name="T6" fmla="*/ 36 w 864"/>
                <a:gd name="T7" fmla="*/ 846 h 1028"/>
                <a:gd name="T8" fmla="*/ 198 w 864"/>
                <a:gd name="T9" fmla="*/ 1008 h 1028"/>
                <a:gd name="T10" fmla="*/ 336 w 864"/>
                <a:gd name="T11" fmla="*/ 931 h 1028"/>
                <a:gd name="T12" fmla="*/ 433 w 864"/>
                <a:gd name="T13" fmla="*/ 1028 h 1028"/>
                <a:gd name="T14" fmla="*/ 864 w 864"/>
                <a:gd name="T15" fmla="*/ 0 h 1028"/>
                <a:gd name="T16" fmla="*/ 252 w 864"/>
                <a:gd name="T1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1028">
                  <a:moveTo>
                    <a:pt x="252" y="0"/>
                  </a:moveTo>
                  <a:cubicBezTo>
                    <a:pt x="252" y="234"/>
                    <a:pt x="156" y="444"/>
                    <a:pt x="0" y="595"/>
                  </a:cubicBezTo>
                  <a:cubicBezTo>
                    <a:pt x="114" y="708"/>
                    <a:pt x="114" y="708"/>
                    <a:pt x="114" y="708"/>
                  </a:cubicBezTo>
                  <a:cubicBezTo>
                    <a:pt x="67" y="736"/>
                    <a:pt x="36" y="788"/>
                    <a:pt x="36" y="846"/>
                  </a:cubicBezTo>
                  <a:cubicBezTo>
                    <a:pt x="36" y="936"/>
                    <a:pt x="109" y="1008"/>
                    <a:pt x="198" y="1008"/>
                  </a:cubicBezTo>
                  <a:cubicBezTo>
                    <a:pt x="257" y="1008"/>
                    <a:pt x="308" y="977"/>
                    <a:pt x="336" y="931"/>
                  </a:cubicBezTo>
                  <a:cubicBezTo>
                    <a:pt x="433" y="1028"/>
                    <a:pt x="433" y="1028"/>
                    <a:pt x="433" y="1028"/>
                  </a:cubicBezTo>
                  <a:cubicBezTo>
                    <a:pt x="699" y="766"/>
                    <a:pt x="864" y="403"/>
                    <a:pt x="864" y="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ľïḍè">
              <a:extLst>
                <a:ext uri="{FF2B5EF4-FFF2-40B4-BE49-F238E27FC236}">
                  <a16:creationId xmlns:a16="http://schemas.microsoft.com/office/drawing/2014/main" id="{9CF1A604-37E9-4D11-B709-D545FBE80736}"/>
                </a:ext>
              </a:extLst>
            </p:cNvPr>
            <p:cNvSpPr/>
            <p:nvPr/>
          </p:nvSpPr>
          <p:spPr bwMode="auto">
            <a:xfrm>
              <a:off x="6831542" y="2299942"/>
              <a:ext cx="1016436" cy="1425480"/>
            </a:xfrm>
            <a:custGeom>
              <a:avLst/>
              <a:gdLst>
                <a:gd name="T0" fmla="*/ 854 w 854"/>
                <a:gd name="T1" fmla="*/ 1018 h 1198"/>
                <a:gd name="T2" fmla="*/ 432 w 854"/>
                <a:gd name="T3" fmla="*/ 0 h 1198"/>
                <a:gd name="T4" fmla="*/ 0 w 854"/>
                <a:gd name="T5" fmla="*/ 433 h 1198"/>
                <a:gd name="T6" fmla="*/ 242 w 854"/>
                <a:gd name="T7" fmla="*/ 1018 h 1198"/>
                <a:gd name="T8" fmla="*/ 387 w 854"/>
                <a:gd name="T9" fmla="*/ 1018 h 1198"/>
                <a:gd name="T10" fmla="*/ 386 w 854"/>
                <a:gd name="T11" fmla="*/ 1036 h 1198"/>
                <a:gd name="T12" fmla="*/ 548 w 854"/>
                <a:gd name="T13" fmla="*/ 1198 h 1198"/>
                <a:gd name="T14" fmla="*/ 710 w 854"/>
                <a:gd name="T15" fmla="*/ 1036 h 1198"/>
                <a:gd name="T16" fmla="*/ 709 w 854"/>
                <a:gd name="T17" fmla="*/ 1018 h 1198"/>
                <a:gd name="T18" fmla="*/ 854 w 854"/>
                <a:gd name="T19" fmla="*/ 101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4" h="1198">
                  <a:moveTo>
                    <a:pt x="854" y="1018"/>
                  </a:moveTo>
                  <a:cubicBezTo>
                    <a:pt x="854" y="621"/>
                    <a:pt x="693" y="261"/>
                    <a:pt x="432" y="0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149" y="583"/>
                    <a:pt x="242" y="790"/>
                    <a:pt x="242" y="1018"/>
                  </a:cubicBezTo>
                  <a:cubicBezTo>
                    <a:pt x="387" y="1018"/>
                    <a:pt x="387" y="1018"/>
                    <a:pt x="387" y="1018"/>
                  </a:cubicBezTo>
                  <a:cubicBezTo>
                    <a:pt x="386" y="1024"/>
                    <a:pt x="386" y="1030"/>
                    <a:pt x="386" y="1036"/>
                  </a:cubicBezTo>
                  <a:cubicBezTo>
                    <a:pt x="386" y="1126"/>
                    <a:pt x="459" y="1198"/>
                    <a:pt x="548" y="1198"/>
                  </a:cubicBezTo>
                  <a:cubicBezTo>
                    <a:pt x="638" y="1198"/>
                    <a:pt x="710" y="1126"/>
                    <a:pt x="710" y="1036"/>
                  </a:cubicBezTo>
                  <a:cubicBezTo>
                    <a:pt x="710" y="1030"/>
                    <a:pt x="710" y="1024"/>
                    <a:pt x="709" y="1018"/>
                  </a:cubicBezTo>
                  <a:lnTo>
                    <a:pt x="854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lïďè">
              <a:extLst>
                <a:ext uri="{FF2B5EF4-FFF2-40B4-BE49-F238E27FC236}">
                  <a16:creationId xmlns:a16="http://schemas.microsoft.com/office/drawing/2014/main" id="{83AC1D11-C9A5-4AAA-BA53-12D14592E62D}"/>
                </a:ext>
              </a:extLst>
            </p:cNvPr>
            <p:cNvSpPr/>
            <p:nvPr/>
          </p:nvSpPr>
          <p:spPr bwMode="auto">
            <a:xfrm>
              <a:off x="6134439" y="1797897"/>
              <a:ext cx="1211493" cy="1017259"/>
            </a:xfrm>
            <a:custGeom>
              <a:avLst/>
              <a:gdLst>
                <a:gd name="T0" fmla="*/ 905 w 1018"/>
                <a:gd name="T1" fmla="*/ 535 h 855"/>
                <a:gd name="T2" fmla="*/ 1018 w 1018"/>
                <a:gd name="T3" fmla="*/ 422 h 855"/>
                <a:gd name="T4" fmla="*/ 0 w 1018"/>
                <a:gd name="T5" fmla="*/ 0 h 855"/>
                <a:gd name="T6" fmla="*/ 0 w 1018"/>
                <a:gd name="T7" fmla="*/ 612 h 855"/>
                <a:gd name="T8" fmla="*/ 586 w 1018"/>
                <a:gd name="T9" fmla="*/ 855 h 855"/>
                <a:gd name="T10" fmla="*/ 679 w 1018"/>
                <a:gd name="T11" fmla="*/ 761 h 855"/>
                <a:gd name="T12" fmla="*/ 810 w 1018"/>
                <a:gd name="T13" fmla="*/ 828 h 855"/>
                <a:gd name="T14" fmla="*/ 972 w 1018"/>
                <a:gd name="T15" fmla="*/ 666 h 855"/>
                <a:gd name="T16" fmla="*/ 905 w 1018"/>
                <a:gd name="T17" fmla="*/ 53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8" h="855">
                  <a:moveTo>
                    <a:pt x="905" y="535"/>
                  </a:moveTo>
                  <a:cubicBezTo>
                    <a:pt x="1018" y="422"/>
                    <a:pt x="1018" y="422"/>
                    <a:pt x="1018" y="422"/>
                  </a:cubicBezTo>
                  <a:cubicBezTo>
                    <a:pt x="758" y="162"/>
                    <a:pt x="398" y="0"/>
                    <a:pt x="0" y="0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9" y="612"/>
                    <a:pt x="436" y="705"/>
                    <a:pt x="586" y="855"/>
                  </a:cubicBezTo>
                  <a:cubicBezTo>
                    <a:pt x="679" y="761"/>
                    <a:pt x="679" y="761"/>
                    <a:pt x="679" y="761"/>
                  </a:cubicBezTo>
                  <a:cubicBezTo>
                    <a:pt x="708" y="802"/>
                    <a:pt x="756" y="828"/>
                    <a:pt x="810" y="828"/>
                  </a:cubicBezTo>
                  <a:cubicBezTo>
                    <a:pt x="900" y="828"/>
                    <a:pt x="972" y="756"/>
                    <a:pt x="972" y="666"/>
                  </a:cubicBezTo>
                  <a:cubicBezTo>
                    <a:pt x="972" y="612"/>
                    <a:pt x="946" y="565"/>
                    <a:pt x="905" y="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1îdè">
              <a:extLst>
                <a:ext uri="{FF2B5EF4-FFF2-40B4-BE49-F238E27FC236}">
                  <a16:creationId xmlns:a16="http://schemas.microsoft.com/office/drawing/2014/main" id="{D8D0D607-1654-4F5D-B390-CA8AFA9E46A2}"/>
                </a:ext>
              </a:extLst>
            </p:cNvPr>
            <p:cNvSpPr/>
            <p:nvPr/>
          </p:nvSpPr>
          <p:spPr bwMode="auto">
            <a:xfrm>
              <a:off x="5963250" y="1966631"/>
              <a:ext cx="385176" cy="385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liďè">
              <a:extLst>
                <a:ext uri="{FF2B5EF4-FFF2-40B4-BE49-F238E27FC236}">
                  <a16:creationId xmlns:a16="http://schemas.microsoft.com/office/drawing/2014/main" id="{60121CCA-BBD2-419A-9230-B39E9E12FF87}"/>
                </a:ext>
              </a:extLst>
            </p:cNvPr>
            <p:cNvSpPr/>
            <p:nvPr/>
          </p:nvSpPr>
          <p:spPr>
            <a:xfrm>
              <a:off x="5148525" y="2528698"/>
              <a:ext cx="1983421" cy="1983421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ḻîḋê">
              <a:extLst>
                <a:ext uri="{FF2B5EF4-FFF2-40B4-BE49-F238E27FC236}">
                  <a16:creationId xmlns:a16="http://schemas.microsoft.com/office/drawing/2014/main" id="{3B4A5A5A-2284-4604-95AD-04630EB72C28}"/>
                </a:ext>
              </a:extLst>
            </p:cNvPr>
            <p:cNvSpPr/>
            <p:nvPr/>
          </p:nvSpPr>
          <p:spPr bwMode="auto">
            <a:xfrm>
              <a:off x="4779206" y="279040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i$1íḍê">
              <a:extLst>
                <a:ext uri="{FF2B5EF4-FFF2-40B4-BE49-F238E27FC236}">
                  <a16:creationId xmlns:a16="http://schemas.microsoft.com/office/drawing/2014/main" id="{CA191674-E1C3-43FB-AAF3-786D0A45E850}"/>
                </a:ext>
              </a:extLst>
            </p:cNvPr>
            <p:cNvSpPr/>
            <p:nvPr/>
          </p:nvSpPr>
          <p:spPr bwMode="auto">
            <a:xfrm>
              <a:off x="4784555" y="391095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isḻïḍê">
              <a:extLst>
                <a:ext uri="{FF2B5EF4-FFF2-40B4-BE49-F238E27FC236}">
                  <a16:creationId xmlns:a16="http://schemas.microsoft.com/office/drawing/2014/main" id="{A75E8BE0-B794-4212-9FC2-8BFA8C421DCF}"/>
                </a:ext>
              </a:extLst>
            </p:cNvPr>
            <p:cNvSpPr/>
            <p:nvPr/>
          </p:nvSpPr>
          <p:spPr bwMode="auto">
            <a:xfrm>
              <a:off x="5383717" y="4596127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ïśḻîďè">
              <a:extLst>
                <a:ext uri="{FF2B5EF4-FFF2-40B4-BE49-F238E27FC236}">
                  <a16:creationId xmlns:a16="http://schemas.microsoft.com/office/drawing/2014/main" id="{698215B5-40C6-4837-88D4-BEDFCB02774E}"/>
                </a:ext>
              </a:extLst>
            </p:cNvPr>
            <p:cNvSpPr/>
            <p:nvPr/>
          </p:nvSpPr>
          <p:spPr bwMode="auto">
            <a:xfrm>
              <a:off x="1272645" y="1938971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连续存储地元素</a:t>
              </a:r>
              <a:endParaRPr lang="en-US" altLang="zh-CN" dirty="0"/>
            </a:p>
          </p:txBody>
        </p:sp>
        <p:sp>
          <p:nvSpPr>
            <p:cNvPr id="20" name="ïšlíḑe">
              <a:extLst>
                <a:ext uri="{FF2B5EF4-FFF2-40B4-BE49-F238E27FC236}">
                  <a16:creationId xmlns:a16="http://schemas.microsoft.com/office/drawing/2014/main" id="{205CB36D-3CCB-4DF5-B991-5DF98DBD7FA5}"/>
                </a:ext>
              </a:extLst>
            </p:cNvPr>
            <p:cNvSpPr txBox="1"/>
            <p:nvPr/>
          </p:nvSpPr>
          <p:spPr bwMode="auto">
            <a:xfrm>
              <a:off x="1272645" y="1492031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vector</a:t>
              </a:r>
            </a:p>
          </p:txBody>
        </p:sp>
        <p:sp>
          <p:nvSpPr>
            <p:cNvPr id="21" name="íṥ1ïḋê">
              <a:extLst>
                <a:ext uri="{FF2B5EF4-FFF2-40B4-BE49-F238E27FC236}">
                  <a16:creationId xmlns:a16="http://schemas.microsoft.com/office/drawing/2014/main" id="{392CDA33-79C9-45AD-97EF-1617A612FAC5}"/>
                </a:ext>
              </a:extLst>
            </p:cNvPr>
            <p:cNvSpPr/>
            <p:nvPr/>
          </p:nvSpPr>
          <p:spPr bwMode="auto">
            <a:xfrm>
              <a:off x="1185178" y="4955928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后进先出地值地排列</a:t>
              </a:r>
              <a:endParaRPr lang="en-US" altLang="zh-CN" dirty="0"/>
            </a:p>
          </p:txBody>
        </p:sp>
        <p:sp>
          <p:nvSpPr>
            <p:cNvPr id="22" name="íŝ1íḑê">
              <a:extLst>
                <a:ext uri="{FF2B5EF4-FFF2-40B4-BE49-F238E27FC236}">
                  <a16:creationId xmlns:a16="http://schemas.microsoft.com/office/drawing/2014/main" id="{5A9A09A0-DE4F-4825-AA56-DDDF51D08BAE}"/>
                </a:ext>
              </a:extLst>
            </p:cNvPr>
            <p:cNvSpPr/>
            <p:nvPr/>
          </p:nvSpPr>
          <p:spPr bwMode="auto">
            <a:xfrm>
              <a:off x="6482868" y="4601475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" name="iS1iḍê">
              <a:extLst>
                <a:ext uri="{FF2B5EF4-FFF2-40B4-BE49-F238E27FC236}">
                  <a16:creationId xmlns:a16="http://schemas.microsoft.com/office/drawing/2014/main" id="{D99647AF-2F9D-4684-8422-B0C3174E4907}"/>
                </a:ext>
              </a:extLst>
            </p:cNvPr>
            <p:cNvSpPr/>
            <p:nvPr/>
          </p:nvSpPr>
          <p:spPr bwMode="auto">
            <a:xfrm>
              <a:off x="7189023" y="4002313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îṥľídé">
              <a:extLst>
                <a:ext uri="{FF2B5EF4-FFF2-40B4-BE49-F238E27FC236}">
                  <a16:creationId xmlns:a16="http://schemas.microsoft.com/office/drawing/2014/main" id="{52C55C19-5145-445C-9A9D-79204E0B6CC0}"/>
                </a:ext>
              </a:extLst>
            </p:cNvPr>
            <p:cNvSpPr/>
            <p:nvPr/>
          </p:nvSpPr>
          <p:spPr bwMode="auto">
            <a:xfrm>
              <a:off x="7194785" y="2892053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îšļíḓè">
              <a:extLst>
                <a:ext uri="{FF2B5EF4-FFF2-40B4-BE49-F238E27FC236}">
                  <a16:creationId xmlns:a16="http://schemas.microsoft.com/office/drawing/2014/main" id="{807BB4A4-EDD7-406D-B0F4-BC20D0B9725D}"/>
                </a:ext>
              </a:extLst>
            </p:cNvPr>
            <p:cNvSpPr/>
            <p:nvPr/>
          </p:nvSpPr>
          <p:spPr bwMode="auto">
            <a:xfrm>
              <a:off x="6595210" y="2185896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ïšļidê">
              <a:extLst>
                <a:ext uri="{FF2B5EF4-FFF2-40B4-BE49-F238E27FC236}">
                  <a16:creationId xmlns:a16="http://schemas.microsoft.com/office/drawing/2014/main" id="{898C4F02-2FB9-4CCD-8F49-C562016B4238}"/>
                </a:ext>
              </a:extLst>
            </p:cNvPr>
            <p:cNvSpPr/>
            <p:nvPr/>
          </p:nvSpPr>
          <p:spPr bwMode="auto">
            <a:xfrm>
              <a:off x="5532154" y="2164438"/>
              <a:ext cx="289950" cy="241260"/>
            </a:xfrm>
            <a:custGeom>
              <a:avLst/>
              <a:gdLst>
                <a:gd name="connsiteX0" fmla="*/ 50644 w 607639"/>
                <a:gd name="connsiteY0" fmla="*/ 404463 h 505601"/>
                <a:gd name="connsiteX1" fmla="*/ 50644 w 607639"/>
                <a:gd name="connsiteY1" fmla="*/ 455032 h 505601"/>
                <a:gd name="connsiteX2" fmla="*/ 556995 w 607639"/>
                <a:gd name="connsiteY2" fmla="*/ 455032 h 505601"/>
                <a:gd name="connsiteX3" fmla="*/ 556995 w 607639"/>
                <a:gd name="connsiteY3" fmla="*/ 404463 h 505601"/>
                <a:gd name="connsiteX4" fmla="*/ 390199 w 607639"/>
                <a:gd name="connsiteY4" fmla="*/ 404463 h 505601"/>
                <a:gd name="connsiteX5" fmla="*/ 372309 w 607639"/>
                <a:gd name="connsiteY5" fmla="*/ 422327 h 505601"/>
                <a:gd name="connsiteX6" fmla="*/ 354419 w 607639"/>
                <a:gd name="connsiteY6" fmla="*/ 429703 h 505601"/>
                <a:gd name="connsiteX7" fmla="*/ 253131 w 607639"/>
                <a:gd name="connsiteY7" fmla="*/ 429703 h 505601"/>
                <a:gd name="connsiteX8" fmla="*/ 235241 w 607639"/>
                <a:gd name="connsiteY8" fmla="*/ 422327 h 505601"/>
                <a:gd name="connsiteX9" fmla="*/ 217351 w 607639"/>
                <a:gd name="connsiteY9" fmla="*/ 404463 h 505601"/>
                <a:gd name="connsiteX10" fmla="*/ 126544 w 607639"/>
                <a:gd name="connsiteY10" fmla="*/ 252695 h 505601"/>
                <a:gd name="connsiteX11" fmla="*/ 202572 w 607639"/>
                <a:gd name="connsiteY11" fmla="*/ 252695 h 505601"/>
                <a:gd name="connsiteX12" fmla="*/ 227855 w 607639"/>
                <a:gd name="connsiteY12" fmla="*/ 278037 h 505601"/>
                <a:gd name="connsiteX13" fmla="*/ 202572 w 607639"/>
                <a:gd name="connsiteY13" fmla="*/ 303290 h 505601"/>
                <a:gd name="connsiteX14" fmla="*/ 126544 w 607639"/>
                <a:gd name="connsiteY14" fmla="*/ 303290 h 505601"/>
                <a:gd name="connsiteX15" fmla="*/ 101261 w 607639"/>
                <a:gd name="connsiteY15" fmla="*/ 278037 h 505601"/>
                <a:gd name="connsiteX16" fmla="*/ 126544 w 607639"/>
                <a:gd name="connsiteY16" fmla="*/ 252695 h 505601"/>
                <a:gd name="connsiteX17" fmla="*/ 126550 w 607639"/>
                <a:gd name="connsiteY17" fmla="*/ 176907 h 505601"/>
                <a:gd name="connsiteX18" fmla="*/ 177216 w 607639"/>
                <a:gd name="connsiteY18" fmla="*/ 176907 h 505601"/>
                <a:gd name="connsiteX19" fmla="*/ 202593 w 607639"/>
                <a:gd name="connsiteY19" fmla="*/ 202160 h 505601"/>
                <a:gd name="connsiteX20" fmla="*/ 177216 w 607639"/>
                <a:gd name="connsiteY20" fmla="*/ 227502 h 505601"/>
                <a:gd name="connsiteX21" fmla="*/ 126550 w 607639"/>
                <a:gd name="connsiteY21" fmla="*/ 227502 h 505601"/>
                <a:gd name="connsiteX22" fmla="*/ 101261 w 607639"/>
                <a:gd name="connsiteY22" fmla="*/ 202160 h 505601"/>
                <a:gd name="connsiteX23" fmla="*/ 126550 w 607639"/>
                <a:gd name="connsiteY23" fmla="*/ 176907 h 505601"/>
                <a:gd name="connsiteX24" fmla="*/ 405073 w 607639"/>
                <a:gd name="connsiteY24" fmla="*/ 130709 h 505601"/>
                <a:gd name="connsiteX25" fmla="*/ 405073 w 607639"/>
                <a:gd name="connsiteY25" fmla="*/ 202161 h 505601"/>
                <a:gd name="connsiteX26" fmla="*/ 379792 w 607639"/>
                <a:gd name="connsiteY26" fmla="*/ 227489 h 505601"/>
                <a:gd name="connsiteX27" fmla="*/ 308132 w 607639"/>
                <a:gd name="connsiteY27" fmla="*/ 227489 h 505601"/>
                <a:gd name="connsiteX28" fmla="*/ 379792 w 607639"/>
                <a:gd name="connsiteY28" fmla="*/ 278056 h 505601"/>
                <a:gd name="connsiteX29" fmla="*/ 455725 w 607639"/>
                <a:gd name="connsiteY29" fmla="*/ 202161 h 505601"/>
                <a:gd name="connsiteX30" fmla="*/ 405073 w 607639"/>
                <a:gd name="connsiteY30" fmla="*/ 130709 h 505601"/>
                <a:gd name="connsiteX31" fmla="*/ 354422 w 607639"/>
                <a:gd name="connsiteY31" fmla="*/ 130709 h 505601"/>
                <a:gd name="connsiteX32" fmla="*/ 354066 w 607639"/>
                <a:gd name="connsiteY32" fmla="*/ 130798 h 505601"/>
                <a:gd name="connsiteX33" fmla="*/ 351217 w 607639"/>
                <a:gd name="connsiteY33" fmla="*/ 131953 h 505601"/>
                <a:gd name="connsiteX34" fmla="*/ 350327 w 607639"/>
                <a:gd name="connsiteY34" fmla="*/ 132309 h 505601"/>
                <a:gd name="connsiteX35" fmla="*/ 346677 w 607639"/>
                <a:gd name="connsiteY35" fmla="*/ 133908 h 505601"/>
                <a:gd name="connsiteX36" fmla="*/ 345787 w 607639"/>
                <a:gd name="connsiteY36" fmla="*/ 134353 h 505601"/>
                <a:gd name="connsiteX37" fmla="*/ 343116 w 607639"/>
                <a:gd name="connsiteY37" fmla="*/ 135774 h 505601"/>
                <a:gd name="connsiteX38" fmla="*/ 341870 w 607639"/>
                <a:gd name="connsiteY38" fmla="*/ 136485 h 505601"/>
                <a:gd name="connsiteX39" fmla="*/ 339734 w 607639"/>
                <a:gd name="connsiteY39" fmla="*/ 137730 h 505601"/>
                <a:gd name="connsiteX40" fmla="*/ 338398 w 607639"/>
                <a:gd name="connsiteY40" fmla="*/ 138618 h 505601"/>
                <a:gd name="connsiteX41" fmla="*/ 336351 w 607639"/>
                <a:gd name="connsiteY41" fmla="*/ 139951 h 505601"/>
                <a:gd name="connsiteX42" fmla="*/ 335105 w 607639"/>
                <a:gd name="connsiteY42" fmla="*/ 140840 h 505601"/>
                <a:gd name="connsiteX43" fmla="*/ 333146 w 607639"/>
                <a:gd name="connsiteY43" fmla="*/ 142351 h 505601"/>
                <a:gd name="connsiteX44" fmla="*/ 331900 w 607639"/>
                <a:gd name="connsiteY44" fmla="*/ 143328 h 505601"/>
                <a:gd name="connsiteX45" fmla="*/ 329852 w 607639"/>
                <a:gd name="connsiteY45" fmla="*/ 145017 h 505601"/>
                <a:gd name="connsiteX46" fmla="*/ 328873 w 607639"/>
                <a:gd name="connsiteY46" fmla="*/ 145906 h 505601"/>
                <a:gd name="connsiteX47" fmla="*/ 323354 w 607639"/>
                <a:gd name="connsiteY47" fmla="*/ 151416 h 505601"/>
                <a:gd name="connsiteX48" fmla="*/ 322464 w 607639"/>
                <a:gd name="connsiteY48" fmla="*/ 152393 h 505601"/>
                <a:gd name="connsiteX49" fmla="*/ 320772 w 607639"/>
                <a:gd name="connsiteY49" fmla="*/ 154437 h 505601"/>
                <a:gd name="connsiteX50" fmla="*/ 319793 w 607639"/>
                <a:gd name="connsiteY50" fmla="*/ 155593 h 505601"/>
                <a:gd name="connsiteX51" fmla="*/ 318369 w 607639"/>
                <a:gd name="connsiteY51" fmla="*/ 157548 h 505601"/>
                <a:gd name="connsiteX52" fmla="*/ 317390 w 607639"/>
                <a:gd name="connsiteY52" fmla="*/ 158881 h 505601"/>
                <a:gd name="connsiteX53" fmla="*/ 316054 w 607639"/>
                <a:gd name="connsiteY53" fmla="*/ 160925 h 505601"/>
                <a:gd name="connsiteX54" fmla="*/ 315253 w 607639"/>
                <a:gd name="connsiteY54" fmla="*/ 162169 h 505601"/>
                <a:gd name="connsiteX55" fmla="*/ 313918 w 607639"/>
                <a:gd name="connsiteY55" fmla="*/ 164391 h 505601"/>
                <a:gd name="connsiteX56" fmla="*/ 313206 w 607639"/>
                <a:gd name="connsiteY56" fmla="*/ 165635 h 505601"/>
                <a:gd name="connsiteX57" fmla="*/ 311782 w 607639"/>
                <a:gd name="connsiteY57" fmla="*/ 168301 h 505601"/>
                <a:gd name="connsiteX58" fmla="*/ 311336 w 607639"/>
                <a:gd name="connsiteY58" fmla="*/ 169190 h 505601"/>
                <a:gd name="connsiteX59" fmla="*/ 309734 w 607639"/>
                <a:gd name="connsiteY59" fmla="*/ 172833 h 505601"/>
                <a:gd name="connsiteX60" fmla="*/ 309378 w 607639"/>
                <a:gd name="connsiteY60" fmla="*/ 173722 h 505601"/>
                <a:gd name="connsiteX61" fmla="*/ 308221 w 607639"/>
                <a:gd name="connsiteY61" fmla="*/ 176566 h 505601"/>
                <a:gd name="connsiteX62" fmla="*/ 308132 w 607639"/>
                <a:gd name="connsiteY62" fmla="*/ 176921 h 505601"/>
                <a:gd name="connsiteX63" fmla="*/ 354422 w 607639"/>
                <a:gd name="connsiteY63" fmla="*/ 176921 h 505601"/>
                <a:gd name="connsiteX64" fmla="*/ 126541 w 607639"/>
                <a:gd name="connsiteY64" fmla="*/ 101120 h 505601"/>
                <a:gd name="connsiteX65" fmla="*/ 227838 w 607639"/>
                <a:gd name="connsiteY65" fmla="*/ 101120 h 505601"/>
                <a:gd name="connsiteX66" fmla="*/ 253118 w 607639"/>
                <a:gd name="connsiteY66" fmla="*/ 126347 h 505601"/>
                <a:gd name="connsiteX67" fmla="*/ 227838 w 607639"/>
                <a:gd name="connsiteY67" fmla="*/ 151574 h 505601"/>
                <a:gd name="connsiteX68" fmla="*/ 126541 w 607639"/>
                <a:gd name="connsiteY68" fmla="*/ 151574 h 505601"/>
                <a:gd name="connsiteX69" fmla="*/ 101261 w 607639"/>
                <a:gd name="connsiteY69" fmla="*/ 126347 h 505601"/>
                <a:gd name="connsiteX70" fmla="*/ 126541 w 607639"/>
                <a:gd name="connsiteY70" fmla="*/ 101120 h 505601"/>
                <a:gd name="connsiteX71" fmla="*/ 379792 w 607639"/>
                <a:gd name="connsiteY71" fmla="*/ 75787 h 505601"/>
                <a:gd name="connsiteX72" fmla="*/ 506377 w 607639"/>
                <a:gd name="connsiteY72" fmla="*/ 202161 h 505601"/>
                <a:gd name="connsiteX73" fmla="*/ 379792 w 607639"/>
                <a:gd name="connsiteY73" fmla="*/ 328623 h 505601"/>
                <a:gd name="connsiteX74" fmla="*/ 253118 w 607639"/>
                <a:gd name="connsiteY74" fmla="*/ 202161 h 505601"/>
                <a:gd name="connsiteX75" fmla="*/ 379792 w 607639"/>
                <a:gd name="connsiteY75" fmla="*/ 75787 h 505601"/>
                <a:gd name="connsiteX76" fmla="*/ 75921 w 607639"/>
                <a:gd name="connsiteY76" fmla="*/ 50569 h 505601"/>
                <a:gd name="connsiteX77" fmla="*/ 75921 w 607639"/>
                <a:gd name="connsiteY77" fmla="*/ 353894 h 505601"/>
                <a:gd name="connsiteX78" fmla="*/ 227854 w 607639"/>
                <a:gd name="connsiteY78" fmla="*/ 353894 h 505601"/>
                <a:gd name="connsiteX79" fmla="*/ 245744 w 607639"/>
                <a:gd name="connsiteY79" fmla="*/ 361271 h 505601"/>
                <a:gd name="connsiteX80" fmla="*/ 263634 w 607639"/>
                <a:gd name="connsiteY80" fmla="*/ 379223 h 505601"/>
                <a:gd name="connsiteX81" fmla="*/ 343916 w 607639"/>
                <a:gd name="connsiteY81" fmla="*/ 379223 h 505601"/>
                <a:gd name="connsiteX82" fmla="*/ 361896 w 607639"/>
                <a:gd name="connsiteY82" fmla="*/ 361271 h 505601"/>
                <a:gd name="connsiteX83" fmla="*/ 379786 w 607639"/>
                <a:gd name="connsiteY83" fmla="*/ 353894 h 505601"/>
                <a:gd name="connsiteX84" fmla="*/ 531629 w 607639"/>
                <a:gd name="connsiteY84" fmla="*/ 353894 h 505601"/>
                <a:gd name="connsiteX85" fmla="*/ 531629 w 607639"/>
                <a:gd name="connsiteY85" fmla="*/ 50569 h 505601"/>
                <a:gd name="connsiteX86" fmla="*/ 75921 w 607639"/>
                <a:gd name="connsiteY86" fmla="*/ 0 h 505601"/>
                <a:gd name="connsiteX87" fmla="*/ 531629 w 607639"/>
                <a:gd name="connsiteY87" fmla="*/ 0 h 505601"/>
                <a:gd name="connsiteX88" fmla="*/ 582273 w 607639"/>
                <a:gd name="connsiteY88" fmla="*/ 50569 h 505601"/>
                <a:gd name="connsiteX89" fmla="*/ 582273 w 607639"/>
                <a:gd name="connsiteY89" fmla="*/ 353894 h 505601"/>
                <a:gd name="connsiteX90" fmla="*/ 607639 w 607639"/>
                <a:gd name="connsiteY90" fmla="*/ 379223 h 505601"/>
                <a:gd name="connsiteX91" fmla="*/ 607639 w 607639"/>
                <a:gd name="connsiteY91" fmla="*/ 455032 h 505601"/>
                <a:gd name="connsiteX92" fmla="*/ 556995 w 607639"/>
                <a:gd name="connsiteY92" fmla="*/ 505601 h 505601"/>
                <a:gd name="connsiteX93" fmla="*/ 50644 w 607639"/>
                <a:gd name="connsiteY93" fmla="*/ 505601 h 505601"/>
                <a:gd name="connsiteX94" fmla="*/ 0 w 607639"/>
                <a:gd name="connsiteY94" fmla="*/ 455032 h 505601"/>
                <a:gd name="connsiteX95" fmla="*/ 0 w 607639"/>
                <a:gd name="connsiteY95" fmla="*/ 379223 h 505601"/>
                <a:gd name="connsiteX96" fmla="*/ 25277 w 607639"/>
                <a:gd name="connsiteY96" fmla="*/ 353894 h 505601"/>
                <a:gd name="connsiteX97" fmla="*/ 25277 w 607639"/>
                <a:gd name="connsiteY97" fmla="*/ 50569 h 505601"/>
                <a:gd name="connsiteX98" fmla="*/ 75921 w 607639"/>
                <a:gd name="connsiteY98" fmla="*/ 0 h 50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7639" h="505601">
                  <a:moveTo>
                    <a:pt x="50644" y="404463"/>
                  </a:moveTo>
                  <a:lnTo>
                    <a:pt x="50644" y="455032"/>
                  </a:lnTo>
                  <a:lnTo>
                    <a:pt x="556995" y="455032"/>
                  </a:lnTo>
                  <a:lnTo>
                    <a:pt x="556995" y="404463"/>
                  </a:lnTo>
                  <a:lnTo>
                    <a:pt x="390199" y="404463"/>
                  </a:lnTo>
                  <a:lnTo>
                    <a:pt x="372309" y="422327"/>
                  </a:lnTo>
                  <a:cubicBezTo>
                    <a:pt x="367592" y="427037"/>
                    <a:pt x="361183" y="429703"/>
                    <a:pt x="354419" y="429703"/>
                  </a:cubicBezTo>
                  <a:lnTo>
                    <a:pt x="253131" y="429703"/>
                  </a:lnTo>
                  <a:cubicBezTo>
                    <a:pt x="246456" y="429703"/>
                    <a:pt x="240047" y="427037"/>
                    <a:pt x="235241" y="422327"/>
                  </a:cubicBezTo>
                  <a:lnTo>
                    <a:pt x="217351" y="404463"/>
                  </a:lnTo>
                  <a:close/>
                  <a:moveTo>
                    <a:pt x="126544" y="252695"/>
                  </a:moveTo>
                  <a:lnTo>
                    <a:pt x="202572" y="252695"/>
                  </a:lnTo>
                  <a:cubicBezTo>
                    <a:pt x="216549" y="252695"/>
                    <a:pt x="227855" y="264077"/>
                    <a:pt x="227855" y="278037"/>
                  </a:cubicBezTo>
                  <a:cubicBezTo>
                    <a:pt x="227855" y="291997"/>
                    <a:pt x="216549" y="303290"/>
                    <a:pt x="202572" y="303290"/>
                  </a:cubicBezTo>
                  <a:lnTo>
                    <a:pt x="126544" y="303290"/>
                  </a:lnTo>
                  <a:cubicBezTo>
                    <a:pt x="112567" y="303290"/>
                    <a:pt x="101261" y="291997"/>
                    <a:pt x="101261" y="278037"/>
                  </a:cubicBezTo>
                  <a:cubicBezTo>
                    <a:pt x="101261" y="264077"/>
                    <a:pt x="112567" y="252695"/>
                    <a:pt x="126544" y="252695"/>
                  </a:cubicBezTo>
                  <a:close/>
                  <a:moveTo>
                    <a:pt x="126550" y="176907"/>
                  </a:moveTo>
                  <a:lnTo>
                    <a:pt x="177216" y="176907"/>
                  </a:lnTo>
                  <a:cubicBezTo>
                    <a:pt x="191195" y="176907"/>
                    <a:pt x="202593" y="188200"/>
                    <a:pt x="202593" y="202160"/>
                  </a:cubicBezTo>
                  <a:cubicBezTo>
                    <a:pt x="202593" y="216209"/>
                    <a:pt x="191195" y="227502"/>
                    <a:pt x="177216" y="227502"/>
                  </a:cubicBezTo>
                  <a:lnTo>
                    <a:pt x="126550" y="227502"/>
                  </a:lnTo>
                  <a:cubicBezTo>
                    <a:pt x="112570" y="227502"/>
                    <a:pt x="101261" y="216209"/>
                    <a:pt x="101261" y="202160"/>
                  </a:cubicBezTo>
                  <a:cubicBezTo>
                    <a:pt x="101261" y="188200"/>
                    <a:pt x="112570" y="176907"/>
                    <a:pt x="126550" y="176907"/>
                  </a:cubicBezTo>
                  <a:close/>
                  <a:moveTo>
                    <a:pt x="405073" y="130709"/>
                  </a:moveTo>
                  <a:lnTo>
                    <a:pt x="405073" y="202161"/>
                  </a:lnTo>
                  <a:cubicBezTo>
                    <a:pt x="405073" y="216113"/>
                    <a:pt x="393768" y="227489"/>
                    <a:pt x="379792" y="227489"/>
                  </a:cubicBezTo>
                  <a:lnTo>
                    <a:pt x="308132" y="227489"/>
                  </a:lnTo>
                  <a:cubicBezTo>
                    <a:pt x="318547" y="256905"/>
                    <a:pt x="346677" y="278056"/>
                    <a:pt x="379792" y="278056"/>
                  </a:cubicBezTo>
                  <a:cubicBezTo>
                    <a:pt x="421720" y="278056"/>
                    <a:pt x="455725" y="244107"/>
                    <a:pt x="455725" y="202161"/>
                  </a:cubicBezTo>
                  <a:cubicBezTo>
                    <a:pt x="455725" y="169190"/>
                    <a:pt x="434539" y="141107"/>
                    <a:pt x="405073" y="130709"/>
                  </a:cubicBezTo>
                  <a:close/>
                  <a:moveTo>
                    <a:pt x="354422" y="130709"/>
                  </a:moveTo>
                  <a:cubicBezTo>
                    <a:pt x="354333" y="130709"/>
                    <a:pt x="354244" y="130798"/>
                    <a:pt x="354066" y="130798"/>
                  </a:cubicBezTo>
                  <a:cubicBezTo>
                    <a:pt x="353086" y="131153"/>
                    <a:pt x="352196" y="131509"/>
                    <a:pt x="351217" y="131953"/>
                  </a:cubicBezTo>
                  <a:cubicBezTo>
                    <a:pt x="350950" y="132042"/>
                    <a:pt x="350594" y="132131"/>
                    <a:pt x="350327" y="132309"/>
                  </a:cubicBezTo>
                  <a:cubicBezTo>
                    <a:pt x="349081" y="132753"/>
                    <a:pt x="347923" y="133375"/>
                    <a:pt x="346677" y="133908"/>
                  </a:cubicBezTo>
                  <a:cubicBezTo>
                    <a:pt x="346410" y="134086"/>
                    <a:pt x="346143" y="134175"/>
                    <a:pt x="345787" y="134353"/>
                  </a:cubicBezTo>
                  <a:cubicBezTo>
                    <a:pt x="344897" y="134797"/>
                    <a:pt x="344006" y="135241"/>
                    <a:pt x="343116" y="135774"/>
                  </a:cubicBezTo>
                  <a:cubicBezTo>
                    <a:pt x="342760" y="135952"/>
                    <a:pt x="342315" y="136219"/>
                    <a:pt x="341870" y="136485"/>
                  </a:cubicBezTo>
                  <a:cubicBezTo>
                    <a:pt x="341158" y="136930"/>
                    <a:pt x="340446" y="137285"/>
                    <a:pt x="339734" y="137730"/>
                  </a:cubicBezTo>
                  <a:cubicBezTo>
                    <a:pt x="339288" y="137996"/>
                    <a:pt x="338843" y="138352"/>
                    <a:pt x="338398" y="138618"/>
                  </a:cubicBezTo>
                  <a:cubicBezTo>
                    <a:pt x="337686" y="139063"/>
                    <a:pt x="337063" y="139507"/>
                    <a:pt x="336351" y="139951"/>
                  </a:cubicBezTo>
                  <a:cubicBezTo>
                    <a:pt x="335906" y="140307"/>
                    <a:pt x="335550" y="140573"/>
                    <a:pt x="335105" y="140840"/>
                  </a:cubicBezTo>
                  <a:cubicBezTo>
                    <a:pt x="334392" y="141373"/>
                    <a:pt x="333769" y="141818"/>
                    <a:pt x="333146" y="142351"/>
                  </a:cubicBezTo>
                  <a:cubicBezTo>
                    <a:pt x="332701" y="142706"/>
                    <a:pt x="332345" y="142973"/>
                    <a:pt x="331900" y="143328"/>
                  </a:cubicBezTo>
                  <a:cubicBezTo>
                    <a:pt x="331277" y="143862"/>
                    <a:pt x="330565" y="144484"/>
                    <a:pt x="329852" y="145017"/>
                  </a:cubicBezTo>
                  <a:cubicBezTo>
                    <a:pt x="329585" y="145284"/>
                    <a:pt x="329229" y="145550"/>
                    <a:pt x="328873" y="145906"/>
                  </a:cubicBezTo>
                  <a:cubicBezTo>
                    <a:pt x="327004" y="147594"/>
                    <a:pt x="325134" y="149460"/>
                    <a:pt x="323354" y="151416"/>
                  </a:cubicBezTo>
                  <a:cubicBezTo>
                    <a:pt x="323087" y="151771"/>
                    <a:pt x="322820" y="152038"/>
                    <a:pt x="322464" y="152393"/>
                  </a:cubicBezTo>
                  <a:cubicBezTo>
                    <a:pt x="321930" y="153104"/>
                    <a:pt x="321307" y="153726"/>
                    <a:pt x="320772" y="154437"/>
                  </a:cubicBezTo>
                  <a:cubicBezTo>
                    <a:pt x="320416" y="154793"/>
                    <a:pt x="320149" y="155237"/>
                    <a:pt x="319793" y="155593"/>
                  </a:cubicBezTo>
                  <a:cubicBezTo>
                    <a:pt x="319348" y="156303"/>
                    <a:pt x="318814" y="156926"/>
                    <a:pt x="318369" y="157548"/>
                  </a:cubicBezTo>
                  <a:cubicBezTo>
                    <a:pt x="318013" y="157992"/>
                    <a:pt x="317746" y="158436"/>
                    <a:pt x="317390" y="158881"/>
                  </a:cubicBezTo>
                  <a:cubicBezTo>
                    <a:pt x="316945" y="159503"/>
                    <a:pt x="316500" y="160214"/>
                    <a:pt x="316054" y="160925"/>
                  </a:cubicBezTo>
                  <a:cubicBezTo>
                    <a:pt x="315787" y="161369"/>
                    <a:pt x="315520" y="161725"/>
                    <a:pt x="315253" y="162169"/>
                  </a:cubicBezTo>
                  <a:cubicBezTo>
                    <a:pt x="314808" y="162969"/>
                    <a:pt x="314363" y="163680"/>
                    <a:pt x="313918" y="164391"/>
                  </a:cubicBezTo>
                  <a:cubicBezTo>
                    <a:pt x="313651" y="164835"/>
                    <a:pt x="313473" y="165191"/>
                    <a:pt x="313206" y="165635"/>
                  </a:cubicBezTo>
                  <a:cubicBezTo>
                    <a:pt x="312761" y="166524"/>
                    <a:pt x="312227" y="167412"/>
                    <a:pt x="311782" y="168301"/>
                  </a:cubicBezTo>
                  <a:cubicBezTo>
                    <a:pt x="311693" y="168568"/>
                    <a:pt x="311515" y="168923"/>
                    <a:pt x="311336" y="169190"/>
                  </a:cubicBezTo>
                  <a:cubicBezTo>
                    <a:pt x="310802" y="170345"/>
                    <a:pt x="310268" y="171589"/>
                    <a:pt x="309734" y="172833"/>
                  </a:cubicBezTo>
                  <a:cubicBezTo>
                    <a:pt x="309556" y="173100"/>
                    <a:pt x="309467" y="173455"/>
                    <a:pt x="309378" y="173722"/>
                  </a:cubicBezTo>
                  <a:cubicBezTo>
                    <a:pt x="309022" y="174611"/>
                    <a:pt x="308577" y="175588"/>
                    <a:pt x="308221" y="176566"/>
                  </a:cubicBezTo>
                  <a:cubicBezTo>
                    <a:pt x="308221" y="176655"/>
                    <a:pt x="308221" y="176833"/>
                    <a:pt x="308132" y="176921"/>
                  </a:cubicBezTo>
                  <a:lnTo>
                    <a:pt x="354422" y="176921"/>
                  </a:lnTo>
                  <a:close/>
                  <a:moveTo>
                    <a:pt x="126541" y="101120"/>
                  </a:moveTo>
                  <a:lnTo>
                    <a:pt x="227838" y="101120"/>
                  </a:lnTo>
                  <a:cubicBezTo>
                    <a:pt x="241813" y="101120"/>
                    <a:pt x="253118" y="112401"/>
                    <a:pt x="253118" y="126347"/>
                  </a:cubicBezTo>
                  <a:cubicBezTo>
                    <a:pt x="253118" y="140293"/>
                    <a:pt x="241813" y="151574"/>
                    <a:pt x="227838" y="151574"/>
                  </a:cubicBezTo>
                  <a:lnTo>
                    <a:pt x="126541" y="151574"/>
                  </a:lnTo>
                  <a:cubicBezTo>
                    <a:pt x="112566" y="151574"/>
                    <a:pt x="101261" y="140293"/>
                    <a:pt x="101261" y="126347"/>
                  </a:cubicBezTo>
                  <a:cubicBezTo>
                    <a:pt x="101261" y="112401"/>
                    <a:pt x="112566" y="101120"/>
                    <a:pt x="126541" y="101120"/>
                  </a:cubicBezTo>
                  <a:close/>
                  <a:moveTo>
                    <a:pt x="379792" y="75787"/>
                  </a:moveTo>
                  <a:cubicBezTo>
                    <a:pt x="449672" y="75787"/>
                    <a:pt x="506377" y="132397"/>
                    <a:pt x="506377" y="202161"/>
                  </a:cubicBezTo>
                  <a:cubicBezTo>
                    <a:pt x="506377" y="272013"/>
                    <a:pt x="449672" y="328623"/>
                    <a:pt x="379792" y="328623"/>
                  </a:cubicBezTo>
                  <a:cubicBezTo>
                    <a:pt x="309823" y="328623"/>
                    <a:pt x="253118" y="272013"/>
                    <a:pt x="253118" y="202161"/>
                  </a:cubicBezTo>
                  <a:cubicBezTo>
                    <a:pt x="253118" y="132397"/>
                    <a:pt x="309823" y="75787"/>
                    <a:pt x="379792" y="75787"/>
                  </a:cubicBezTo>
                  <a:close/>
                  <a:moveTo>
                    <a:pt x="75921" y="50569"/>
                  </a:moveTo>
                  <a:lnTo>
                    <a:pt x="75921" y="353894"/>
                  </a:lnTo>
                  <a:lnTo>
                    <a:pt x="227854" y="353894"/>
                  </a:lnTo>
                  <a:cubicBezTo>
                    <a:pt x="234529" y="353894"/>
                    <a:pt x="241026" y="356560"/>
                    <a:pt x="245744" y="361271"/>
                  </a:cubicBezTo>
                  <a:lnTo>
                    <a:pt x="263634" y="379223"/>
                  </a:lnTo>
                  <a:lnTo>
                    <a:pt x="343916" y="379223"/>
                  </a:lnTo>
                  <a:lnTo>
                    <a:pt x="361896" y="361271"/>
                  </a:lnTo>
                  <a:cubicBezTo>
                    <a:pt x="366613" y="356560"/>
                    <a:pt x="373021" y="353894"/>
                    <a:pt x="379786" y="353894"/>
                  </a:cubicBezTo>
                  <a:lnTo>
                    <a:pt x="531629" y="353894"/>
                  </a:lnTo>
                  <a:lnTo>
                    <a:pt x="531629" y="50569"/>
                  </a:lnTo>
                  <a:close/>
                  <a:moveTo>
                    <a:pt x="75921" y="0"/>
                  </a:moveTo>
                  <a:lnTo>
                    <a:pt x="531629" y="0"/>
                  </a:lnTo>
                  <a:cubicBezTo>
                    <a:pt x="559576" y="0"/>
                    <a:pt x="582273" y="22663"/>
                    <a:pt x="582273" y="50569"/>
                  </a:cubicBezTo>
                  <a:lnTo>
                    <a:pt x="582273" y="353894"/>
                  </a:lnTo>
                  <a:cubicBezTo>
                    <a:pt x="596246" y="353894"/>
                    <a:pt x="607639" y="365181"/>
                    <a:pt x="607639" y="379223"/>
                  </a:cubicBezTo>
                  <a:lnTo>
                    <a:pt x="607639" y="455032"/>
                  </a:lnTo>
                  <a:cubicBezTo>
                    <a:pt x="607639" y="482938"/>
                    <a:pt x="584943" y="505601"/>
                    <a:pt x="556995" y="505601"/>
                  </a:cubicBezTo>
                  <a:lnTo>
                    <a:pt x="50644" y="505601"/>
                  </a:lnTo>
                  <a:cubicBezTo>
                    <a:pt x="22696" y="505601"/>
                    <a:pt x="0" y="482938"/>
                    <a:pt x="0" y="455032"/>
                  </a:cubicBezTo>
                  <a:lnTo>
                    <a:pt x="0" y="379223"/>
                  </a:lnTo>
                  <a:cubicBezTo>
                    <a:pt x="0" y="365181"/>
                    <a:pt x="11304" y="353894"/>
                    <a:pt x="25277" y="353894"/>
                  </a:cubicBezTo>
                  <a:lnTo>
                    <a:pt x="25277" y="50569"/>
                  </a:lnTo>
                  <a:cubicBezTo>
                    <a:pt x="25277" y="22663"/>
                    <a:pt x="47974" y="0"/>
                    <a:pt x="759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7" name="ïśḻïḍé">
              <a:extLst>
                <a:ext uri="{FF2B5EF4-FFF2-40B4-BE49-F238E27FC236}">
                  <a16:creationId xmlns:a16="http://schemas.microsoft.com/office/drawing/2014/main" id="{0C2B16E1-2016-48C0-96F5-A7EC2833E3DC}"/>
                </a:ext>
              </a:extLst>
            </p:cNvPr>
            <p:cNvSpPr txBox="1"/>
            <p:nvPr/>
          </p:nvSpPr>
          <p:spPr bwMode="auto">
            <a:xfrm>
              <a:off x="1230969" y="4540734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stack</a:t>
              </a:r>
              <a:endParaRPr lang="zh-CN" altLang="en-US" sz="2800" b="1" dirty="0"/>
            </a:p>
          </p:txBody>
        </p:sp>
        <p:sp>
          <p:nvSpPr>
            <p:cNvPr id="29" name="íšļíḓe">
              <a:extLst>
                <a:ext uri="{FF2B5EF4-FFF2-40B4-BE49-F238E27FC236}">
                  <a16:creationId xmlns:a16="http://schemas.microsoft.com/office/drawing/2014/main" id="{1946F6D0-0A3C-4B8F-A078-667A4F60FD51}"/>
                </a:ext>
              </a:extLst>
            </p:cNvPr>
            <p:cNvSpPr txBox="1"/>
            <p:nvPr/>
          </p:nvSpPr>
          <p:spPr bwMode="auto">
            <a:xfrm>
              <a:off x="9097724" y="1555414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/>
                <a:t>priority_queue</a:t>
              </a:r>
              <a:endParaRPr lang="zh-CN" altLang="en-US" sz="2800" b="1" dirty="0"/>
            </a:p>
          </p:txBody>
        </p:sp>
        <p:sp>
          <p:nvSpPr>
            <p:cNvPr id="30" name="îšľíḍè">
              <a:extLst>
                <a:ext uri="{FF2B5EF4-FFF2-40B4-BE49-F238E27FC236}">
                  <a16:creationId xmlns:a16="http://schemas.microsoft.com/office/drawing/2014/main" id="{BDD5D5FA-C94D-4090-B7EB-DE09C9BB858D}"/>
                </a:ext>
              </a:extLst>
            </p:cNvPr>
            <p:cNvSpPr/>
            <p:nvPr/>
          </p:nvSpPr>
          <p:spPr bwMode="auto">
            <a:xfrm>
              <a:off x="8339800" y="1688530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Q1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íS1ïḑé">
              <a:extLst>
                <a:ext uri="{FF2B5EF4-FFF2-40B4-BE49-F238E27FC236}">
                  <a16:creationId xmlns:a16="http://schemas.microsoft.com/office/drawing/2014/main" id="{93E90B48-5ABA-4F7F-84F5-2EEE6A4B13AB}"/>
                </a:ext>
              </a:extLst>
            </p:cNvPr>
            <p:cNvSpPr/>
            <p:nvPr/>
          </p:nvSpPr>
          <p:spPr bwMode="auto">
            <a:xfrm>
              <a:off x="9101405" y="1938971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元素有次序地队列</a:t>
              </a:r>
              <a:endParaRPr lang="en-US" altLang="zh-CN" dirty="0"/>
            </a:p>
          </p:txBody>
        </p:sp>
        <p:sp>
          <p:nvSpPr>
            <p:cNvPr id="32" name="isḻiḍe">
              <a:extLst>
                <a:ext uri="{FF2B5EF4-FFF2-40B4-BE49-F238E27FC236}">
                  <a16:creationId xmlns:a16="http://schemas.microsoft.com/office/drawing/2014/main" id="{D1BD42C9-27FD-41C7-9A40-76193780632E}"/>
                </a:ext>
              </a:extLst>
            </p:cNvPr>
            <p:cNvSpPr txBox="1"/>
            <p:nvPr/>
          </p:nvSpPr>
          <p:spPr bwMode="auto">
            <a:xfrm>
              <a:off x="9097724" y="3008846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/>
                <a:t>map&amp;multimap</a:t>
              </a:r>
              <a:endParaRPr lang="zh-CN" altLang="en-US" sz="2800" b="1" dirty="0"/>
            </a:p>
          </p:txBody>
        </p:sp>
        <p:sp>
          <p:nvSpPr>
            <p:cNvPr id="33" name="ïṣ1ïḓé">
              <a:extLst>
                <a:ext uri="{FF2B5EF4-FFF2-40B4-BE49-F238E27FC236}">
                  <a16:creationId xmlns:a16="http://schemas.microsoft.com/office/drawing/2014/main" id="{5128D76B-85A1-49C0-A3E0-F2EA50AE21A1}"/>
                </a:ext>
              </a:extLst>
            </p:cNvPr>
            <p:cNvSpPr/>
            <p:nvPr/>
          </p:nvSpPr>
          <p:spPr bwMode="auto">
            <a:xfrm>
              <a:off x="8311118" y="3037277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34" name="ïṡlïdê">
              <a:extLst>
                <a:ext uri="{FF2B5EF4-FFF2-40B4-BE49-F238E27FC236}">
                  <a16:creationId xmlns:a16="http://schemas.microsoft.com/office/drawing/2014/main" id="{36656940-73A2-4FFB-949F-C1E75CD23843}"/>
                </a:ext>
              </a:extLst>
            </p:cNvPr>
            <p:cNvSpPr/>
            <p:nvPr/>
          </p:nvSpPr>
          <p:spPr bwMode="auto">
            <a:xfrm>
              <a:off x="9101405" y="3583577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由</a:t>
              </a:r>
              <a:r>
                <a:rPr lang="en-US" altLang="zh-CN" dirty="0"/>
                <a:t>{</a:t>
              </a:r>
              <a:r>
                <a:rPr lang="zh-CN" altLang="en-US" dirty="0"/>
                <a:t>键</a:t>
              </a:r>
              <a:r>
                <a:rPr lang="en-US" altLang="zh-CN" dirty="0"/>
                <a:t>, </a:t>
              </a:r>
              <a:r>
                <a:rPr lang="zh-CN" altLang="en-US" dirty="0"/>
                <a:t>值</a:t>
              </a:r>
              <a:r>
                <a:rPr lang="en-US" altLang="zh-CN" dirty="0"/>
                <a:t>}</a:t>
              </a:r>
              <a:r>
                <a:rPr lang="zh-CN" altLang="en-US" dirty="0"/>
                <a:t>对组成的集合</a:t>
              </a:r>
              <a:endParaRPr lang="en-US" altLang="zh-CN" dirty="0"/>
            </a:p>
          </p:txBody>
        </p:sp>
        <p:sp>
          <p:nvSpPr>
            <p:cNvPr id="35" name="ïṩ1îḍe">
              <a:extLst>
                <a:ext uri="{FF2B5EF4-FFF2-40B4-BE49-F238E27FC236}">
                  <a16:creationId xmlns:a16="http://schemas.microsoft.com/office/drawing/2014/main" id="{A21CF65A-0107-4443-878D-7CC5AF2A7153}"/>
                </a:ext>
              </a:extLst>
            </p:cNvPr>
            <p:cNvSpPr txBox="1"/>
            <p:nvPr/>
          </p:nvSpPr>
          <p:spPr bwMode="auto">
            <a:xfrm>
              <a:off x="9063652" y="4684975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/>
                <a:t>set&amp;multiset</a:t>
              </a:r>
              <a:endParaRPr lang="zh-CN" altLang="en-US" sz="2800" b="1" dirty="0"/>
            </a:p>
          </p:txBody>
        </p:sp>
        <p:sp>
          <p:nvSpPr>
            <p:cNvPr id="36" name="íṡḻîḑè">
              <a:extLst>
                <a:ext uri="{FF2B5EF4-FFF2-40B4-BE49-F238E27FC236}">
                  <a16:creationId xmlns:a16="http://schemas.microsoft.com/office/drawing/2014/main" id="{12A020C2-CA22-4974-B792-C3C605723CD8}"/>
                </a:ext>
              </a:extLst>
            </p:cNvPr>
            <p:cNvSpPr/>
            <p:nvPr/>
          </p:nvSpPr>
          <p:spPr bwMode="auto">
            <a:xfrm>
              <a:off x="8311118" y="4705370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3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Q3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îş1iďè">
              <a:extLst>
                <a:ext uri="{FF2B5EF4-FFF2-40B4-BE49-F238E27FC236}">
                  <a16:creationId xmlns:a16="http://schemas.microsoft.com/office/drawing/2014/main" id="{0C401AB4-E55B-431C-B621-468A0931AAEC}"/>
                </a:ext>
              </a:extLst>
            </p:cNvPr>
            <p:cNvSpPr/>
            <p:nvPr/>
          </p:nvSpPr>
          <p:spPr bwMode="auto">
            <a:xfrm>
              <a:off x="9063652" y="5067189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有序地集合</a:t>
              </a:r>
              <a:endParaRPr lang="en-US" altLang="zh-CN" dirty="0"/>
            </a:p>
          </p:txBody>
        </p:sp>
        <p:sp>
          <p:nvSpPr>
            <p:cNvPr id="42" name="iṩḻîdé">
              <a:extLst>
                <a:ext uri="{FF2B5EF4-FFF2-40B4-BE49-F238E27FC236}">
                  <a16:creationId xmlns:a16="http://schemas.microsoft.com/office/drawing/2014/main" id="{ACB0CEEF-6885-4D6C-985B-8A84E3A2F7A9}"/>
                </a:ext>
              </a:extLst>
            </p:cNvPr>
            <p:cNvSpPr/>
            <p:nvPr/>
          </p:nvSpPr>
          <p:spPr bwMode="auto">
            <a:xfrm>
              <a:off x="1208323" y="3516757"/>
              <a:ext cx="2642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先进先出地值地排列</a:t>
              </a:r>
              <a:endParaRPr lang="en-US" altLang="zh-CN" dirty="0"/>
            </a:p>
          </p:txBody>
        </p:sp>
        <p:sp>
          <p:nvSpPr>
            <p:cNvPr id="43" name="îşľïḓê">
              <a:extLst>
                <a:ext uri="{FF2B5EF4-FFF2-40B4-BE49-F238E27FC236}">
                  <a16:creationId xmlns:a16="http://schemas.microsoft.com/office/drawing/2014/main" id="{7843E81F-D2E5-4FB1-8C2C-BE53EDC5B222}"/>
                </a:ext>
              </a:extLst>
            </p:cNvPr>
            <p:cNvSpPr txBox="1"/>
            <p:nvPr/>
          </p:nvSpPr>
          <p:spPr bwMode="auto">
            <a:xfrm>
              <a:off x="1272645" y="2992029"/>
              <a:ext cx="2642096" cy="41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queue</a:t>
              </a:r>
              <a:endParaRPr lang="zh-CN" altLang="en-US" sz="2800" b="1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1FE984A-45C8-49B8-9163-DCEFB793376E}"/>
                </a:ext>
              </a:extLst>
            </p:cNvPr>
            <p:cNvCxnSpPr/>
            <p:nvPr/>
          </p:nvCxnSpPr>
          <p:spPr>
            <a:xfrm>
              <a:off x="556689" y="2735977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5C242E1-193D-4F29-8D50-7BBCFDCC9712}"/>
                </a:ext>
              </a:extLst>
            </p:cNvPr>
            <p:cNvCxnSpPr/>
            <p:nvPr/>
          </p:nvCxnSpPr>
          <p:spPr>
            <a:xfrm>
              <a:off x="597578" y="4278277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683132C-A86E-4909-B4C7-7511157D9BC6}"/>
                </a:ext>
              </a:extLst>
            </p:cNvPr>
            <p:cNvCxnSpPr/>
            <p:nvPr/>
          </p:nvCxnSpPr>
          <p:spPr>
            <a:xfrm>
              <a:off x="685045" y="5753425"/>
              <a:ext cx="297377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8B396DC-E41B-4EB4-A1EB-6B65D04A3A3B}"/>
                </a:ext>
              </a:extLst>
            </p:cNvPr>
            <p:cNvCxnSpPr/>
            <p:nvPr/>
          </p:nvCxnSpPr>
          <p:spPr>
            <a:xfrm>
              <a:off x="8610599" y="2550239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A9320C7-0CFA-4F7B-B2DA-3924BB75122D}"/>
                </a:ext>
              </a:extLst>
            </p:cNvPr>
            <p:cNvCxnSpPr/>
            <p:nvPr/>
          </p:nvCxnSpPr>
          <p:spPr>
            <a:xfrm>
              <a:off x="8509041" y="4365688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2F0B30-EE3A-4CFC-B89B-2A6AC31F16E3}"/>
                </a:ext>
              </a:extLst>
            </p:cNvPr>
            <p:cNvCxnSpPr/>
            <p:nvPr/>
          </p:nvCxnSpPr>
          <p:spPr>
            <a:xfrm>
              <a:off x="8513805" y="5753425"/>
              <a:ext cx="30066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íślïḍè">
              <a:extLst>
                <a:ext uri="{FF2B5EF4-FFF2-40B4-BE49-F238E27FC236}">
                  <a16:creationId xmlns:a16="http://schemas.microsoft.com/office/drawing/2014/main" id="{694DDAEF-9C1B-4F1D-AA44-7068EABE9701}"/>
                </a:ext>
              </a:extLst>
            </p:cNvPr>
            <p:cNvSpPr/>
            <p:nvPr/>
          </p:nvSpPr>
          <p:spPr bwMode="auto">
            <a:xfrm>
              <a:off x="685045" y="1676445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Q1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ïṥḻïḍe">
              <a:extLst>
                <a:ext uri="{FF2B5EF4-FFF2-40B4-BE49-F238E27FC236}">
                  <a16:creationId xmlns:a16="http://schemas.microsoft.com/office/drawing/2014/main" id="{098B6671-18C0-442D-B08B-79EF7CD6814B}"/>
                </a:ext>
              </a:extLst>
            </p:cNvPr>
            <p:cNvSpPr/>
            <p:nvPr/>
          </p:nvSpPr>
          <p:spPr bwMode="auto">
            <a:xfrm>
              <a:off x="690250" y="3145208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54" name="íṩḻïḍè">
              <a:extLst>
                <a:ext uri="{FF2B5EF4-FFF2-40B4-BE49-F238E27FC236}">
                  <a16:creationId xmlns:a16="http://schemas.microsoft.com/office/drawing/2014/main" id="{59DF501A-0C6E-4D72-AA4E-EA91C1AC4E6C}"/>
                </a:ext>
              </a:extLst>
            </p:cNvPr>
            <p:cNvSpPr/>
            <p:nvPr/>
          </p:nvSpPr>
          <p:spPr bwMode="auto">
            <a:xfrm>
              <a:off x="666135" y="4687507"/>
              <a:ext cx="504056" cy="504056"/>
            </a:xfrm>
            <a:prstGeom prst="roundRect">
              <a:avLst>
                <a:gd name="adj" fmla="val 11236"/>
              </a:avLst>
            </a:prstGeom>
            <a:solidFill>
              <a:schemeClr val="accent1"/>
            </a:solidFill>
            <a:ln w="19050"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Q3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3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1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80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de63a4b-d2ab-44ec-9fbf-6e06dc96a8b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0000"/>
      </a:accent1>
      <a:accent2>
        <a:srgbClr val="717171"/>
      </a:accent2>
      <a:accent3>
        <a:srgbClr val="594A37"/>
      </a:accent3>
      <a:accent4>
        <a:srgbClr val="7E5D3B"/>
      </a:accent4>
      <a:accent5>
        <a:srgbClr val="70615B"/>
      </a:accent5>
      <a:accent6>
        <a:srgbClr val="2E3744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000"/>
    </a:accent1>
    <a:accent2>
      <a:srgbClr val="717171"/>
    </a:accent2>
    <a:accent3>
      <a:srgbClr val="594A37"/>
    </a:accent3>
    <a:accent4>
      <a:srgbClr val="7E5D3B"/>
    </a:accent4>
    <a:accent5>
      <a:srgbClr val="70615B"/>
    </a:accent5>
    <a:accent6>
      <a:srgbClr val="2E374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</TotalTime>
  <Words>1092</Words>
  <Application>Microsoft Office PowerPoint</Application>
  <PresentationFormat>宽屏</PresentationFormat>
  <Paragraphs>165</Paragraphs>
  <Slides>20</Slides>
  <Notes>4</Notes>
  <HiddenSlides>3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主题5</vt:lpstr>
      <vt:lpstr>think-cell Slide</vt:lpstr>
      <vt:lpstr>STL讲解&amp;&amp;DP入门</vt:lpstr>
      <vt:lpstr>PowerPoint 演示文稿</vt:lpstr>
      <vt:lpstr>Section Header Here</vt:lpstr>
      <vt:lpstr>标准模板库(Standard Template Library)</vt:lpstr>
      <vt:lpstr>PowerPoint 演示文稿</vt:lpstr>
      <vt:lpstr>vector</vt:lpstr>
      <vt:lpstr>queue</vt:lpstr>
      <vt:lpstr>stack</vt:lpstr>
      <vt:lpstr>priority_queue</vt:lpstr>
      <vt:lpstr>map&amp;multimap</vt:lpstr>
      <vt:lpstr>set&amp;multiset</vt:lpstr>
      <vt:lpstr>算法&lt;algorithm&gt;</vt:lpstr>
      <vt:lpstr>Section Header Here</vt:lpstr>
      <vt:lpstr>Use "Title Only" Layout</vt:lpstr>
      <vt:lpstr>Use "Title Only" Layout</vt:lpstr>
      <vt:lpstr>Use "Title Only" Layout</vt:lpstr>
      <vt:lpstr>Thanks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 Cwolf</cp:lastModifiedBy>
  <cp:revision>14</cp:revision>
  <cp:lastPrinted>2018-09-03T16:00:00Z</cp:lastPrinted>
  <dcterms:created xsi:type="dcterms:W3CDTF">2018-09-03T16:00:00Z</dcterms:created>
  <dcterms:modified xsi:type="dcterms:W3CDTF">2018-11-03T16:19:51Z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