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70" r:id="rId4"/>
    <p:sldId id="282" r:id="rId5"/>
    <p:sldId id="279" r:id="rId6"/>
    <p:sldId id="284" r:id="rId7"/>
    <p:sldId id="278" r:id="rId8"/>
    <p:sldId id="277" r:id="rId9"/>
    <p:sldId id="283" r:id="rId10"/>
    <p:sldId id="285" r:id="rId11"/>
    <p:sldId id="286" r:id="rId12"/>
    <p:sldId id="281" r:id="rId13"/>
    <p:sldId id="293" r:id="rId14"/>
    <p:sldId id="274" r:id="rId15"/>
    <p:sldId id="276" r:id="rId16"/>
    <p:sldId id="292" r:id="rId17"/>
    <p:sldId id="290" r:id="rId18"/>
    <p:sldId id="302" r:id="rId19"/>
    <p:sldId id="296" r:id="rId20"/>
    <p:sldId id="297" r:id="rId21"/>
    <p:sldId id="291" r:id="rId22"/>
    <p:sldId id="298" r:id="rId23"/>
    <p:sldId id="299" r:id="rId24"/>
    <p:sldId id="300" r:id="rId25"/>
    <p:sldId id="301" r:id="rId26"/>
    <p:sldId id="288" r:id="rId27"/>
    <p:sldId id="287" r:id="rId28"/>
    <p:sldId id="289" r:id="rId29"/>
    <p:sldId id="261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wolf Li" initials="CL" lastIdx="1" clrIdx="0">
    <p:extLst>
      <p:ext uri="{19B8F6BF-5375-455C-9EA6-DF929625EA0E}">
        <p15:presenceInfo xmlns:p15="http://schemas.microsoft.com/office/powerpoint/2012/main" userId="b27bd621b1cb7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D3E"/>
    <a:srgbClr val="2E3744"/>
    <a:srgbClr val="E8B30A"/>
    <a:srgbClr val="262C3E"/>
    <a:srgbClr val="E0B900"/>
    <a:srgbClr val="E2B905"/>
    <a:srgbClr val="AD6B52"/>
    <a:srgbClr val="867167"/>
    <a:srgbClr val="6E6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6005" autoAdjust="0"/>
  </p:normalViewPr>
  <p:slideViewPr>
    <p:cSldViewPr snapToGrid="0">
      <p:cViewPr varScale="1">
        <p:scale>
          <a:sx n="56" d="100"/>
          <a:sy n="56" d="100"/>
        </p:scale>
        <p:origin x="72" y="5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2018/12/07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67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356690" y="4902485"/>
            <a:ext cx="5956734" cy="41653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262C3E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56690" y="5561753"/>
            <a:ext cx="376130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262C3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56690" y="5880048"/>
            <a:ext cx="376130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262C3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139E7A8-DC53-4B63-9B51-63421FA487BF}"/>
              </a:ext>
            </a:extLst>
          </p:cNvPr>
          <p:cNvSpPr/>
          <p:nvPr userDrawn="1"/>
        </p:nvSpPr>
        <p:spPr>
          <a:xfrm>
            <a:off x="2698237" y="1"/>
            <a:ext cx="9493763" cy="6137275"/>
          </a:xfrm>
          <a:custGeom>
            <a:avLst/>
            <a:gdLst>
              <a:gd name="connsiteX0" fmla="*/ 7174262 w 9493763"/>
              <a:gd name="connsiteY0" fmla="*/ 0 h 6137275"/>
              <a:gd name="connsiteX1" fmla="*/ 9493763 w 9493763"/>
              <a:gd name="connsiteY1" fmla="*/ 0 h 6137275"/>
              <a:gd name="connsiteX2" fmla="*/ 9493763 w 9493763"/>
              <a:gd name="connsiteY2" fmla="*/ 6137275 h 6137275"/>
              <a:gd name="connsiteX3" fmla="*/ 0 w 9493763"/>
              <a:gd name="connsiteY3" fmla="*/ 2665221 h 61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763" h="6137275">
                <a:moveTo>
                  <a:pt x="7174262" y="0"/>
                </a:moveTo>
                <a:lnTo>
                  <a:pt x="9493763" y="0"/>
                </a:lnTo>
                <a:lnTo>
                  <a:pt x="9493763" y="6137275"/>
                </a:lnTo>
                <a:lnTo>
                  <a:pt x="0" y="2665221"/>
                </a:lnTo>
                <a:close/>
              </a:path>
            </a:pathLst>
          </a:custGeom>
          <a:blipFill>
            <a:blip r:embed="rId2"/>
            <a:srcRect/>
            <a:stretch>
              <a:fillRect l="135" t="-3207" r="1" b="-1265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C89932C-CD00-414B-8A2F-C2332DC95551}"/>
              </a:ext>
            </a:extLst>
          </p:cNvPr>
          <p:cNvSpPr/>
          <p:nvPr userDrawn="1"/>
        </p:nvSpPr>
        <p:spPr>
          <a:xfrm>
            <a:off x="0" y="0"/>
            <a:ext cx="5648494" cy="3653606"/>
          </a:xfrm>
          <a:custGeom>
            <a:avLst/>
            <a:gdLst>
              <a:gd name="connsiteX0" fmla="*/ 0 w 5648494"/>
              <a:gd name="connsiteY0" fmla="*/ 0 h 3653606"/>
              <a:gd name="connsiteX1" fmla="*/ 1586769 w 5648494"/>
              <a:gd name="connsiteY1" fmla="*/ 0 h 3653606"/>
              <a:gd name="connsiteX2" fmla="*/ 5648494 w 5648494"/>
              <a:gd name="connsiteY2" fmla="*/ 1559922 h 3653606"/>
              <a:gd name="connsiteX3" fmla="*/ 0 w 5648494"/>
              <a:gd name="connsiteY3" fmla="*/ 3653606 h 365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494" h="3653606">
                <a:moveTo>
                  <a:pt x="0" y="0"/>
                </a:moveTo>
                <a:lnTo>
                  <a:pt x="1586769" y="0"/>
                </a:lnTo>
                <a:lnTo>
                  <a:pt x="5648494" y="1559922"/>
                </a:lnTo>
                <a:lnTo>
                  <a:pt x="0" y="3653606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t="-99789" b="-321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0BA419B2-F987-4214-BCCC-340036588EB6}"/>
              </a:ext>
            </a:extLst>
          </p:cNvPr>
          <p:cNvSpPr/>
          <p:nvPr userDrawn="1"/>
        </p:nvSpPr>
        <p:spPr>
          <a:xfrm>
            <a:off x="0" y="-12477"/>
            <a:ext cx="5648494" cy="3488923"/>
          </a:xfrm>
          <a:custGeom>
            <a:avLst/>
            <a:gdLst>
              <a:gd name="connsiteX0" fmla="*/ 0 w 5648494"/>
              <a:gd name="connsiteY0" fmla="*/ 0 h 3488923"/>
              <a:gd name="connsiteX1" fmla="*/ 2015571 w 5648494"/>
              <a:gd name="connsiteY1" fmla="*/ 0 h 3488923"/>
              <a:gd name="connsiteX2" fmla="*/ 5648494 w 5648494"/>
              <a:gd name="connsiteY2" fmla="*/ 1395239 h 3488923"/>
              <a:gd name="connsiteX3" fmla="*/ 0 w 5648494"/>
              <a:gd name="connsiteY3" fmla="*/ 3488923 h 348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494" h="3488923">
                <a:moveTo>
                  <a:pt x="0" y="0"/>
                </a:moveTo>
                <a:lnTo>
                  <a:pt x="2015571" y="0"/>
                </a:lnTo>
                <a:lnTo>
                  <a:pt x="5648494" y="1395239"/>
                </a:lnTo>
                <a:lnTo>
                  <a:pt x="0" y="3488923"/>
                </a:lnTo>
                <a:close/>
              </a:path>
            </a:pathLst>
          </a:custGeom>
          <a:solidFill>
            <a:schemeClr val="accent6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356691" y="3180563"/>
            <a:ext cx="4648328" cy="1721922"/>
          </a:xfrm>
        </p:spPr>
        <p:txBody>
          <a:bodyPr anchor="ctr">
            <a:noAutofit/>
          </a:bodyPr>
          <a:lstStyle>
            <a:lvl1pPr algn="l">
              <a:defRPr sz="4000">
                <a:solidFill>
                  <a:srgbClr val="262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DA851A6-0D84-47BC-B09A-8FAE01198049}"/>
              </a:ext>
            </a:extLst>
          </p:cNvPr>
          <p:cNvSpPr/>
          <p:nvPr userDrawn="1"/>
        </p:nvSpPr>
        <p:spPr>
          <a:xfrm rot="5400000" flipV="1">
            <a:off x="-294757" y="341892"/>
            <a:ext cx="3166284" cy="2482500"/>
          </a:xfrm>
          <a:custGeom>
            <a:avLst/>
            <a:gdLst>
              <a:gd name="connsiteX0" fmla="*/ 0 w 5648494"/>
              <a:gd name="connsiteY0" fmla="*/ 0 h 3653606"/>
              <a:gd name="connsiteX1" fmla="*/ 1586769 w 5648494"/>
              <a:gd name="connsiteY1" fmla="*/ 0 h 3653606"/>
              <a:gd name="connsiteX2" fmla="*/ 5648494 w 5648494"/>
              <a:gd name="connsiteY2" fmla="*/ 1559922 h 3653606"/>
              <a:gd name="connsiteX3" fmla="*/ 0 w 5648494"/>
              <a:gd name="connsiteY3" fmla="*/ 3653606 h 365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494" h="3653606">
                <a:moveTo>
                  <a:pt x="0" y="0"/>
                </a:moveTo>
                <a:lnTo>
                  <a:pt x="1586769" y="0"/>
                </a:lnTo>
                <a:lnTo>
                  <a:pt x="5648494" y="1559922"/>
                </a:lnTo>
                <a:lnTo>
                  <a:pt x="0" y="3653606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t="-99789" b="-321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955266" y="2798230"/>
            <a:ext cx="455043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956381" y="3702677"/>
            <a:ext cx="4548753" cy="89535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6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50A8ABFC-55AA-49B7-B962-53EB615ED1D2}"/>
              </a:ext>
            </a:extLst>
          </p:cNvPr>
          <p:cNvSpPr/>
          <p:nvPr userDrawn="1"/>
        </p:nvSpPr>
        <p:spPr>
          <a:xfrm rot="5400000" flipV="1">
            <a:off x="-350432" y="350432"/>
            <a:ext cx="3071465" cy="2370601"/>
          </a:xfrm>
          <a:custGeom>
            <a:avLst/>
            <a:gdLst>
              <a:gd name="connsiteX0" fmla="*/ 0 w 5648494"/>
              <a:gd name="connsiteY0" fmla="*/ 0 h 3488923"/>
              <a:gd name="connsiteX1" fmla="*/ 2015571 w 5648494"/>
              <a:gd name="connsiteY1" fmla="*/ 0 h 3488923"/>
              <a:gd name="connsiteX2" fmla="*/ 5648494 w 5648494"/>
              <a:gd name="connsiteY2" fmla="*/ 1395239 h 3488923"/>
              <a:gd name="connsiteX3" fmla="*/ 0 w 5648494"/>
              <a:gd name="connsiteY3" fmla="*/ 3488923 h 348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494" h="3488923">
                <a:moveTo>
                  <a:pt x="0" y="0"/>
                </a:moveTo>
                <a:lnTo>
                  <a:pt x="2015571" y="0"/>
                </a:lnTo>
                <a:lnTo>
                  <a:pt x="5648494" y="1395239"/>
                </a:lnTo>
                <a:lnTo>
                  <a:pt x="0" y="3488923"/>
                </a:lnTo>
                <a:close/>
              </a:path>
            </a:pathLst>
          </a:custGeom>
          <a:solidFill>
            <a:schemeClr val="accent6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E62B0A0-C07D-4961-920F-175C13E1144E}"/>
              </a:ext>
            </a:extLst>
          </p:cNvPr>
          <p:cNvSpPr/>
          <p:nvPr userDrawn="1"/>
        </p:nvSpPr>
        <p:spPr>
          <a:xfrm rot="5400000" flipV="1">
            <a:off x="-563587" y="3415969"/>
            <a:ext cx="4082440" cy="2955266"/>
          </a:xfrm>
          <a:custGeom>
            <a:avLst/>
            <a:gdLst>
              <a:gd name="connsiteX0" fmla="*/ 7174262 w 9493763"/>
              <a:gd name="connsiteY0" fmla="*/ 0 h 6137275"/>
              <a:gd name="connsiteX1" fmla="*/ 9493763 w 9493763"/>
              <a:gd name="connsiteY1" fmla="*/ 0 h 6137275"/>
              <a:gd name="connsiteX2" fmla="*/ 9493763 w 9493763"/>
              <a:gd name="connsiteY2" fmla="*/ 6137275 h 6137275"/>
              <a:gd name="connsiteX3" fmla="*/ 0 w 9493763"/>
              <a:gd name="connsiteY3" fmla="*/ 2665221 h 61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763" h="6137275">
                <a:moveTo>
                  <a:pt x="7174262" y="0"/>
                </a:moveTo>
                <a:lnTo>
                  <a:pt x="9493763" y="0"/>
                </a:lnTo>
                <a:lnTo>
                  <a:pt x="9493763" y="6137275"/>
                </a:lnTo>
                <a:lnTo>
                  <a:pt x="0" y="2665221"/>
                </a:lnTo>
                <a:close/>
              </a:path>
            </a:pathLst>
          </a:custGeom>
          <a:blipFill>
            <a:blip r:embed="rId3"/>
            <a:srcRect/>
            <a:stretch>
              <a:fillRect l="135" t="-3207" r="1" b="-1265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2018/12/07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1B1A5C1-7A64-4558-8D7A-D7AF3C42FA8A}"/>
              </a:ext>
            </a:extLst>
          </p:cNvPr>
          <p:cNvSpPr/>
          <p:nvPr userDrawn="1"/>
        </p:nvSpPr>
        <p:spPr>
          <a:xfrm>
            <a:off x="0" y="30730"/>
            <a:ext cx="12191999" cy="6827270"/>
          </a:xfrm>
          <a:custGeom>
            <a:avLst/>
            <a:gdLst>
              <a:gd name="connsiteX0" fmla="*/ 0 w 12191999"/>
              <a:gd name="connsiteY0" fmla="*/ 0 h 6827270"/>
              <a:gd name="connsiteX1" fmla="*/ 12191999 w 12191999"/>
              <a:gd name="connsiteY1" fmla="*/ 4831914 h 6827270"/>
              <a:gd name="connsiteX2" fmla="*/ 12191999 w 12191999"/>
              <a:gd name="connsiteY2" fmla="*/ 6827270 h 6827270"/>
              <a:gd name="connsiteX3" fmla="*/ 0 w 12191999"/>
              <a:gd name="connsiteY3" fmla="*/ 6827270 h 682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27270">
                <a:moveTo>
                  <a:pt x="0" y="0"/>
                </a:moveTo>
                <a:lnTo>
                  <a:pt x="12191999" y="4831914"/>
                </a:lnTo>
                <a:lnTo>
                  <a:pt x="12191999" y="6827270"/>
                </a:lnTo>
                <a:lnTo>
                  <a:pt x="0" y="6827270"/>
                </a:lnTo>
                <a:close/>
              </a:path>
            </a:pathLst>
          </a:custGeom>
          <a:solidFill>
            <a:srgbClr val="2E3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55196" y="2581384"/>
            <a:ext cx="5040804" cy="1473453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55196" y="4908997"/>
            <a:ext cx="504080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196" y="4612726"/>
            <a:ext cx="504080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8C0034-9007-403E-A28B-4739D076DCF2}"/>
              </a:ext>
            </a:extLst>
          </p:cNvPr>
          <p:cNvSpPr/>
          <p:nvPr userDrawn="1"/>
        </p:nvSpPr>
        <p:spPr>
          <a:xfrm>
            <a:off x="5308978" y="1"/>
            <a:ext cx="6883021" cy="4826657"/>
          </a:xfrm>
          <a:custGeom>
            <a:avLst/>
            <a:gdLst>
              <a:gd name="connsiteX0" fmla="*/ 7174262 w 9493763"/>
              <a:gd name="connsiteY0" fmla="*/ 0 h 6137275"/>
              <a:gd name="connsiteX1" fmla="*/ 9493763 w 9493763"/>
              <a:gd name="connsiteY1" fmla="*/ 0 h 6137275"/>
              <a:gd name="connsiteX2" fmla="*/ 9493763 w 9493763"/>
              <a:gd name="connsiteY2" fmla="*/ 6137275 h 6137275"/>
              <a:gd name="connsiteX3" fmla="*/ 0 w 9493763"/>
              <a:gd name="connsiteY3" fmla="*/ 2665221 h 61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763" h="6137275">
                <a:moveTo>
                  <a:pt x="7174262" y="0"/>
                </a:moveTo>
                <a:lnTo>
                  <a:pt x="9493763" y="0"/>
                </a:lnTo>
                <a:lnTo>
                  <a:pt x="9493763" y="6137275"/>
                </a:lnTo>
                <a:lnTo>
                  <a:pt x="0" y="2665221"/>
                </a:lnTo>
                <a:close/>
              </a:path>
            </a:pathLst>
          </a:custGeom>
          <a:blipFill>
            <a:blip r:embed="rId2"/>
            <a:srcRect/>
            <a:stretch>
              <a:fillRect l="135" t="-3207" r="1" b="-1265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2018/12/07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5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382014" y="6365822"/>
            <a:ext cx="2047986" cy="2962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Cwolf9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40665" y="2857503"/>
            <a:ext cx="5672759" cy="1721922"/>
          </a:xfrm>
        </p:spPr>
        <p:txBody>
          <a:bodyPr/>
          <a:lstStyle/>
          <a:p>
            <a:r>
              <a:rPr lang="en-US" altLang="zh-CN" sz="6600" dirty="0"/>
              <a:t>STL</a:t>
            </a:r>
            <a:r>
              <a:rPr lang="zh-CN" altLang="en-US" sz="6600" dirty="0"/>
              <a:t>讲解</a:t>
            </a:r>
            <a:r>
              <a:rPr lang="en-US" altLang="zh-CN" sz="6600" dirty="0"/>
              <a:t>&amp;&amp;DP</a:t>
            </a:r>
            <a:r>
              <a:rPr lang="zh-CN" altLang="en-US" sz="6600" dirty="0"/>
              <a:t>入门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56565" y="5969539"/>
            <a:ext cx="3761306" cy="296271"/>
          </a:xfrm>
        </p:spPr>
        <p:txBody>
          <a:bodyPr/>
          <a:lstStyle/>
          <a:p>
            <a:r>
              <a:rPr lang="zh-CN" altLang="en-US" dirty="0"/>
              <a:t>长理</a:t>
            </a:r>
            <a:r>
              <a:rPr lang="en-US" altLang="zh-CN" dirty="0" err="1"/>
              <a:t>ACMore</a:t>
            </a:r>
            <a:r>
              <a:rPr lang="zh-CN" altLang="en-US" dirty="0"/>
              <a:t>协会</a:t>
            </a:r>
            <a:r>
              <a:rPr lang="en-US" altLang="zh-CN" dirty="0"/>
              <a:t>&amp;ACM</a:t>
            </a:r>
            <a:r>
              <a:rPr lang="zh-CN" altLang="en-US" dirty="0"/>
              <a:t>集训队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6565" y="6365823"/>
            <a:ext cx="3761305" cy="296271"/>
          </a:xfrm>
        </p:spPr>
        <p:txBody>
          <a:bodyPr/>
          <a:lstStyle/>
          <a:p>
            <a:r>
              <a:rPr lang="en-US" altLang="en-US" dirty="0"/>
              <a:t>http://csustacm.com:4803/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set</a:t>
            </a:r>
            <a:r>
              <a:rPr lang="zh-CN" altLang="en-US" sz="4000" dirty="0">
                <a:solidFill>
                  <a:srgbClr val="0070C0"/>
                </a:solidFill>
              </a:rPr>
              <a:t>相关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6D94EE-66AD-4047-9945-016D0F5DADDB}"/>
              </a:ext>
            </a:extLst>
          </p:cNvPr>
          <p:cNvSpPr txBox="1"/>
          <p:nvPr/>
        </p:nvSpPr>
        <p:spPr>
          <a:xfrm>
            <a:off x="7131661" y="3102587"/>
            <a:ext cx="25506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迭代器：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dirty="0"/>
              <a:t>set&lt;int&gt; </a:t>
            </a:r>
            <a:r>
              <a:rPr lang="en-US" altLang="zh-CN" dirty="0" err="1"/>
              <a:t>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set&lt;int&gt;:: iterator it;</a:t>
            </a:r>
          </a:p>
          <a:p>
            <a:r>
              <a:rPr lang="en-US" altLang="zh-CN" dirty="0"/>
              <a:t>it = </a:t>
            </a:r>
            <a:r>
              <a:rPr lang="en-US" altLang="zh-CN" dirty="0" err="1"/>
              <a:t>st.lower_bound</a:t>
            </a:r>
            <a:r>
              <a:rPr lang="en-US" altLang="zh-CN" dirty="0"/>
              <a:t>(10)</a:t>
            </a:r>
          </a:p>
          <a:p>
            <a:r>
              <a:rPr lang="en-US" altLang="zh-CN" dirty="0"/>
              <a:t>it = </a:t>
            </a:r>
            <a:r>
              <a:rPr lang="en-US" altLang="zh-CN" dirty="0" err="1"/>
              <a:t>st.find</a:t>
            </a:r>
            <a:r>
              <a:rPr lang="en-US" altLang="zh-CN" dirty="0"/>
              <a:t>(10)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3C2CE5-E4B6-4CB7-A3D0-2F24566A2AFB}"/>
              </a:ext>
            </a:extLst>
          </p:cNvPr>
          <p:cNvSpPr txBox="1"/>
          <p:nvPr/>
        </p:nvSpPr>
        <p:spPr>
          <a:xfrm>
            <a:off x="669924" y="2961385"/>
            <a:ext cx="4511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#include&lt;set&gt;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insert()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begin()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end()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clear()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empty()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size()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erase()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E4A59C-435F-4EBA-8B64-3FAEE70713C6}"/>
              </a:ext>
            </a:extLst>
          </p:cNvPr>
          <p:cNvSpPr txBox="1"/>
          <p:nvPr/>
        </p:nvSpPr>
        <p:spPr>
          <a:xfrm>
            <a:off x="669924" y="1394878"/>
            <a:ext cx="7604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set</a:t>
            </a:r>
            <a:r>
              <a:rPr lang="en-US" altLang="zh-CN" sz="2400" dirty="0"/>
              <a:t>:</a:t>
            </a:r>
            <a:r>
              <a:rPr lang="zh-CN" altLang="en-US" sz="2400" dirty="0"/>
              <a:t>元素自动有序，没有重复元素</a:t>
            </a:r>
            <a:endParaRPr lang="en-US" altLang="zh-CN" sz="2400" dirty="0"/>
          </a:p>
          <a:p>
            <a:r>
              <a:rPr lang="en-US" altLang="zh-CN" sz="2400" b="1" dirty="0"/>
              <a:t>multiset</a:t>
            </a:r>
            <a:r>
              <a:rPr lang="en-US" altLang="zh-CN" sz="2400" dirty="0"/>
              <a:t>:</a:t>
            </a:r>
            <a:r>
              <a:rPr lang="zh-CN" altLang="en-US" sz="2400" dirty="0"/>
              <a:t>可有重复元素，删除的话，相同的一起删除；</a:t>
            </a:r>
            <a:endParaRPr lang="en-US" altLang="zh-CN" sz="2400" dirty="0"/>
          </a:p>
          <a:p>
            <a:r>
              <a:rPr lang="zh-CN" altLang="en-US" sz="2400" dirty="0"/>
              <a:t>查找的话，若有相同，返回第一个元素的地址；</a:t>
            </a:r>
          </a:p>
        </p:txBody>
      </p:sp>
    </p:spTree>
    <p:extLst>
      <p:ext uri="{BB962C8B-B14F-4D97-AF65-F5344CB8AC3E}">
        <p14:creationId xmlns:p14="http://schemas.microsoft.com/office/powerpoint/2010/main" val="39021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</a:rPr>
              <a:t>算法</a:t>
            </a:r>
            <a:r>
              <a:rPr lang="en-US" altLang="zh-CN" sz="4000" dirty="0">
                <a:solidFill>
                  <a:srgbClr val="0070C0"/>
                </a:solidFill>
              </a:rPr>
              <a:t>&lt;algorithm&gt;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40B957-F0F8-4C25-A6B7-289827CB4D76}"/>
              </a:ext>
            </a:extLst>
          </p:cNvPr>
          <p:cNvSpPr txBox="1"/>
          <p:nvPr/>
        </p:nvSpPr>
        <p:spPr>
          <a:xfrm>
            <a:off x="669924" y="1485900"/>
            <a:ext cx="9119804" cy="3904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#include&lt;algorithm&gt;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accumulate</a:t>
            </a:r>
            <a:r>
              <a:rPr lang="zh-CN" altLang="en-US" sz="2400" dirty="0"/>
              <a:t>累加序列地所有元素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next_permutation</a:t>
            </a:r>
            <a:r>
              <a:rPr lang="zh-CN" altLang="en-US" sz="2400" dirty="0"/>
              <a:t>依照字典序生成序列地下一个稍大的排列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reverse</a:t>
            </a:r>
            <a:r>
              <a:rPr lang="zh-CN" altLang="en-US" sz="2400" dirty="0"/>
              <a:t>将给定序列反转顺序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unique</a:t>
            </a:r>
            <a:r>
              <a:rPr lang="zh-CN" altLang="en-US" sz="2400" dirty="0"/>
              <a:t>移除连续的重复元素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lower_bound</a:t>
            </a:r>
            <a:r>
              <a:rPr lang="zh-CN" altLang="en-US" sz="2400" dirty="0"/>
              <a:t>查找第一个插入元素但不影响序列有序性的位置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upper_bound</a:t>
            </a:r>
            <a:r>
              <a:rPr lang="zh-CN" altLang="en-US" sz="2400" dirty="0"/>
              <a:t>搜索最后一个插入元素并能维持序列有序性的位置</a:t>
            </a:r>
          </a:p>
        </p:txBody>
      </p:sp>
    </p:spTree>
    <p:extLst>
      <p:ext uri="{BB962C8B-B14F-4D97-AF65-F5344CB8AC3E}">
        <p14:creationId xmlns:p14="http://schemas.microsoft.com/office/powerpoint/2010/main" val="235168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068283" y="1941203"/>
            <a:ext cx="3603980" cy="111985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DP</a:t>
            </a:r>
            <a:r>
              <a:rPr lang="zh-CN" altLang="en-US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57735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动态规划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1F9EF9-EAF0-4389-9B35-DCDF502C7AD1}"/>
              </a:ext>
            </a:extLst>
          </p:cNvPr>
          <p:cNvSpPr txBox="1"/>
          <p:nvPr/>
        </p:nvSpPr>
        <p:spPr>
          <a:xfrm>
            <a:off x="457200" y="1641231"/>
            <a:ext cx="10118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“动态规划是针对于一类求最优解问题的算法，其核心是将一个问题分解</a:t>
            </a:r>
            <a:endParaRPr lang="en-US" altLang="zh-CN" sz="2400" dirty="0"/>
          </a:p>
          <a:p>
            <a:r>
              <a:rPr lang="zh-CN" altLang="en-US" sz="2400" dirty="0"/>
              <a:t>为若干子问题（类似于分治思想），通过每一次的最优决策，来得出一个</a:t>
            </a:r>
            <a:endParaRPr lang="en-US" altLang="zh-CN" sz="2400" dirty="0"/>
          </a:p>
          <a:p>
            <a:r>
              <a:rPr lang="zh-CN" altLang="en-US" sz="2400" dirty="0"/>
              <a:t>最优解。”                                                                      </a:t>
            </a:r>
            <a:r>
              <a:rPr lang="en-US" altLang="zh-CN" sz="2400" dirty="0"/>
              <a:t>--from </a:t>
            </a:r>
            <a:r>
              <a:rPr lang="zh-CN" altLang="en-US" sz="2400" dirty="0"/>
              <a:t>南理工罗睿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E20BA3-F0CD-48E9-89E5-9F6BA542C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426" y="4000144"/>
            <a:ext cx="2381250" cy="1866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D7B97F-C533-47AA-A084-F7522E9CD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4258052"/>
            <a:ext cx="16954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4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日常劝退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2DB64D-268F-49A3-93C6-B569C7173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815" y="1802307"/>
            <a:ext cx="4259873" cy="42598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C2C21D-194D-4F3E-88D9-8A4E419F3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802307"/>
            <a:ext cx="4953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1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数字三角形问题</a:t>
            </a:r>
            <a:r>
              <a:rPr lang="en-US" altLang="zh-CN" dirty="0">
                <a:solidFill>
                  <a:srgbClr val="0070C0"/>
                </a:solidFill>
              </a:rPr>
              <a:t>-hdu2084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C7A0E5-0451-4D60-ABCE-B5C0C232A771}"/>
              </a:ext>
            </a:extLst>
          </p:cNvPr>
          <p:cNvSpPr txBox="1"/>
          <p:nvPr/>
        </p:nvSpPr>
        <p:spPr>
          <a:xfrm>
            <a:off x="751986" y="1383323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000" dirty="0"/>
              <a:t>有一个由非负整数组成的三角形，第一行只有一个数，除了最下行之外每个数的左下方和右下方</a:t>
            </a:r>
            <a:endParaRPr lang="en-US" altLang="zh-CN" sz="2000" dirty="0"/>
          </a:p>
          <a:p>
            <a:r>
              <a:rPr lang="zh-CN" altLang="en-US" sz="2000" dirty="0"/>
              <a:t>各有一一个数。从第一行开始每次可以</a:t>
            </a:r>
            <a:r>
              <a:rPr lang="zh-CN" altLang="en-US" sz="2000" dirty="0">
                <a:solidFill>
                  <a:srgbClr val="FF0000"/>
                </a:solidFill>
              </a:rPr>
              <a:t>往左下或右下</a:t>
            </a:r>
            <a:r>
              <a:rPr lang="zh-CN" altLang="en-US" sz="2000" dirty="0"/>
              <a:t>走一格，直到走到最下行，把</a:t>
            </a:r>
            <a:r>
              <a:rPr lang="zh-CN" altLang="en-US" sz="2000" dirty="0">
                <a:solidFill>
                  <a:srgbClr val="FF0000"/>
                </a:solidFill>
              </a:rPr>
              <a:t>沿途经过的数全部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加起来</a:t>
            </a:r>
            <a:r>
              <a:rPr lang="zh-CN" altLang="en-US" sz="2000" dirty="0"/>
              <a:t>，问走得和的最大值是多少？（</a:t>
            </a:r>
            <a:r>
              <a:rPr lang="en-US" altLang="zh-CN" sz="2000" dirty="0"/>
              <a:t>N &lt;= 100</a:t>
            </a:r>
            <a:r>
              <a:rPr lang="zh-CN" altLang="en-US" sz="2000" dirty="0"/>
              <a:t>）</a:t>
            </a:r>
          </a:p>
        </p:txBody>
      </p:sp>
      <p:pic>
        <p:nvPicPr>
          <p:cNvPr id="9" name="Picture 5" descr="9-7-1">
            <a:extLst>
              <a:ext uri="{FF2B5EF4-FFF2-40B4-BE49-F238E27FC236}">
                <a16:creationId xmlns:a16="http://schemas.microsoft.com/office/drawing/2014/main" id="{7B9DC363-D55A-4286-BF43-1B621003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87" y="2497014"/>
            <a:ext cx="5797550" cy="394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84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数字三角形问题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989E30-7904-4EA6-974C-7AE6EA19288F}"/>
              </a:ext>
            </a:extLst>
          </p:cNvPr>
          <p:cNvSpPr txBox="1"/>
          <p:nvPr/>
        </p:nvSpPr>
        <p:spPr>
          <a:xfrm>
            <a:off x="1031631" y="1441938"/>
            <a:ext cx="6383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用</a:t>
            </a:r>
            <a:r>
              <a:rPr lang="zh-CN" altLang="en-US" sz="6000" dirty="0">
                <a:solidFill>
                  <a:srgbClr val="FF0000"/>
                </a:solidFill>
              </a:rPr>
              <a:t>暴力</a:t>
            </a:r>
            <a:r>
              <a:rPr lang="zh-CN" altLang="en-US" sz="4000" dirty="0"/>
              <a:t>得方法，可以吗？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F247E5-635B-4DE1-8AA1-9C9D3DE6AC96}"/>
              </a:ext>
            </a:extLst>
          </p:cNvPr>
          <p:cNvSpPr txBox="1"/>
          <p:nvPr/>
        </p:nvSpPr>
        <p:spPr>
          <a:xfrm>
            <a:off x="1031718" y="2960729"/>
            <a:ext cx="104887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这道题如果用枚举法（暴力思想），在数塔层数稍大的</a:t>
            </a:r>
            <a:endParaRPr lang="en-US" altLang="zh-CN" sz="3200" dirty="0"/>
          </a:p>
          <a:p>
            <a:r>
              <a:rPr lang="zh-CN" altLang="en-US" sz="3200" dirty="0"/>
              <a:t>情况下（如</a:t>
            </a:r>
            <a:r>
              <a:rPr lang="en-US" altLang="zh-CN" sz="3200" dirty="0"/>
              <a:t>31</a:t>
            </a:r>
            <a:r>
              <a:rPr lang="zh-CN" altLang="en-US" sz="3200" dirty="0"/>
              <a:t>层），则需要列举出的路径条数将是一个非</a:t>
            </a:r>
            <a:endParaRPr lang="en-US" altLang="zh-CN" sz="3200" dirty="0"/>
          </a:p>
          <a:p>
            <a:r>
              <a:rPr lang="zh-CN" altLang="en-US" sz="3200" dirty="0"/>
              <a:t>常庞大的数目（</a:t>
            </a:r>
            <a:r>
              <a:rPr lang="en-US" altLang="zh-CN" sz="3200" dirty="0"/>
              <a:t>2^30= 1024^3 &gt; 10^9=10</a:t>
            </a:r>
            <a:r>
              <a:rPr lang="zh-CN" altLang="en-US" sz="3200" dirty="0"/>
              <a:t>亿）。</a:t>
            </a:r>
          </a:p>
        </p:txBody>
      </p:sp>
    </p:spTree>
    <p:extLst>
      <p:ext uri="{BB962C8B-B14F-4D97-AF65-F5344CB8AC3E}">
        <p14:creationId xmlns:p14="http://schemas.microsoft.com/office/powerpoint/2010/main" val="34062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数字三角形问题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C7A0E5-0451-4D60-ABCE-B5C0C232A771}"/>
              </a:ext>
            </a:extLst>
          </p:cNvPr>
          <p:cNvSpPr txBox="1"/>
          <p:nvPr/>
        </p:nvSpPr>
        <p:spPr>
          <a:xfrm>
            <a:off x="751986" y="2317201"/>
            <a:ext cx="10442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定义</a:t>
            </a:r>
            <a:r>
              <a:rPr lang="en-US" altLang="zh-CN" sz="2800" dirty="0">
                <a:solidFill>
                  <a:srgbClr val="FF0000"/>
                </a:solidFill>
              </a:rPr>
              <a:t>d(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, j)</a:t>
            </a:r>
            <a:r>
              <a:rPr lang="zh-CN" altLang="en-US" sz="2800" dirty="0">
                <a:solidFill>
                  <a:srgbClr val="FF0000"/>
                </a:solidFill>
              </a:rPr>
              <a:t>为从格子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, j)</a:t>
            </a:r>
            <a:r>
              <a:rPr lang="zh-CN" altLang="en-US" sz="2800" dirty="0">
                <a:solidFill>
                  <a:srgbClr val="FF0000"/>
                </a:solidFill>
              </a:rPr>
              <a:t>出发时能得到得最大和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包括这个格子本身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AC83BE-D6D6-49EE-976B-33CF321B7D94}"/>
              </a:ext>
            </a:extLst>
          </p:cNvPr>
          <p:cNvSpPr txBox="1"/>
          <p:nvPr/>
        </p:nvSpPr>
        <p:spPr>
          <a:xfrm>
            <a:off x="751986" y="3202690"/>
            <a:ext cx="927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从格子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j)</a:t>
            </a:r>
            <a:r>
              <a:rPr lang="zh-CN" altLang="en-US" sz="2800" dirty="0"/>
              <a:t>出发有两种决策：往左下走或往右下走。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9AE5771-F7F1-4A8F-A244-658ABA588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31" y="5041925"/>
            <a:ext cx="7309211" cy="94013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53C6BD5-F781-49AE-96D1-207EF6DAA2EC}"/>
              </a:ext>
            </a:extLst>
          </p:cNvPr>
          <p:cNvSpPr txBox="1"/>
          <p:nvPr/>
        </p:nvSpPr>
        <p:spPr>
          <a:xfrm>
            <a:off x="751986" y="1449945"/>
            <a:ext cx="7247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抽象一下问题，把当前位置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j)</a:t>
            </a:r>
            <a:r>
              <a:rPr lang="zh-CN" altLang="en-US" sz="2800" dirty="0"/>
              <a:t>看成一个状态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1E7F34-24A1-4828-9DD7-1BFBB2C90159}"/>
              </a:ext>
            </a:extLst>
          </p:cNvPr>
          <p:cNvSpPr txBox="1"/>
          <p:nvPr/>
        </p:nvSpPr>
        <p:spPr>
          <a:xfrm>
            <a:off x="751986" y="427883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状态转移：</a:t>
            </a:r>
          </a:p>
        </p:txBody>
      </p:sp>
    </p:spTree>
    <p:extLst>
      <p:ext uri="{BB962C8B-B14F-4D97-AF65-F5344CB8AC3E}">
        <p14:creationId xmlns:p14="http://schemas.microsoft.com/office/powerpoint/2010/main" val="43541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4D861-6315-41E0-AF13-789327FA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数字三角形问题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23161B-DE95-4DF8-96BE-478CE62C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4B0A90-4E0E-4566-9D04-F6D4C8F55047}"/>
              </a:ext>
            </a:extLst>
          </p:cNvPr>
          <p:cNvSpPr txBox="1"/>
          <p:nvPr/>
        </p:nvSpPr>
        <p:spPr>
          <a:xfrm>
            <a:off x="1000125" y="1800225"/>
            <a:ext cx="1043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原问题的解是</a:t>
            </a:r>
            <a:r>
              <a:rPr lang="en-US" altLang="zh-CN" sz="2800" dirty="0"/>
              <a:t>d(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j)</a:t>
            </a:r>
            <a:r>
              <a:rPr lang="zh-CN" altLang="en-US" sz="2800" dirty="0"/>
              <a:t>，现在问题转化为要先</a:t>
            </a:r>
            <a:r>
              <a:rPr lang="zh-CN" altLang="en-US" sz="2800" dirty="0">
                <a:solidFill>
                  <a:srgbClr val="FF0000"/>
                </a:solidFill>
              </a:rPr>
              <a:t>求解</a:t>
            </a:r>
            <a:r>
              <a:rPr lang="en-US" altLang="zh-CN" sz="2800" dirty="0">
                <a:solidFill>
                  <a:srgbClr val="FF0000"/>
                </a:solidFill>
              </a:rPr>
              <a:t>d(i+1,j)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d(i+1,j+1)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45002F-1B15-4E61-9A4D-441EFF118EDB}"/>
              </a:ext>
            </a:extLst>
          </p:cNvPr>
          <p:cNvSpPr txBox="1"/>
          <p:nvPr/>
        </p:nvSpPr>
        <p:spPr>
          <a:xfrm>
            <a:off x="1000125" y="297180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容易写出伪代码如下：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9F5138-9CE7-49CE-9B84-69A33A423658}"/>
              </a:ext>
            </a:extLst>
          </p:cNvPr>
          <p:cNvSpPr txBox="1"/>
          <p:nvPr/>
        </p:nvSpPr>
        <p:spPr>
          <a:xfrm>
            <a:off x="1133590" y="4072891"/>
            <a:ext cx="85138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for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n to 1</a:t>
            </a:r>
          </a:p>
          <a:p>
            <a:r>
              <a:rPr lang="en-US" altLang="zh-CN" sz="2800" b="1" dirty="0"/>
              <a:t>            for j = 1 to </a:t>
            </a:r>
            <a:r>
              <a:rPr lang="en-US" altLang="zh-CN" sz="2800" b="1" dirty="0" err="1"/>
              <a:t>i</a:t>
            </a:r>
            <a:endParaRPr lang="en-US" altLang="zh-CN" sz="2800" b="1" dirty="0"/>
          </a:p>
          <a:p>
            <a:r>
              <a:rPr lang="en-US" altLang="zh-CN" sz="2800" b="1" dirty="0"/>
              <a:t>                d(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, j) = max{d(i+1, j),d(i+1, j+1)} + </a:t>
            </a:r>
            <a:r>
              <a:rPr lang="en-US" altLang="zh-CN" sz="2800" b="1" dirty="0" err="1"/>
              <a:t>ar</a:t>
            </a:r>
            <a:r>
              <a:rPr lang="en-US" altLang="zh-CN" sz="2800" b="1" dirty="0"/>
              <a:t>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][j]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713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LIS</a:t>
            </a:r>
            <a:r>
              <a:rPr lang="zh-CN" altLang="en-US" dirty="0">
                <a:solidFill>
                  <a:srgbClr val="0070C0"/>
                </a:solidFill>
              </a:rPr>
              <a:t>问题</a:t>
            </a:r>
            <a:r>
              <a:rPr lang="en-US" altLang="zh-CN" dirty="0">
                <a:solidFill>
                  <a:srgbClr val="0070C0"/>
                </a:solidFill>
              </a:rPr>
              <a:t>-poj2533hdu1257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C7A0E5-0451-4D60-ABCE-B5C0C232A771}"/>
              </a:ext>
            </a:extLst>
          </p:cNvPr>
          <p:cNvSpPr txBox="1"/>
          <p:nvPr/>
        </p:nvSpPr>
        <p:spPr>
          <a:xfrm>
            <a:off x="751986" y="1383323"/>
            <a:ext cx="11405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dirty="0"/>
              <a:t>给定一个长度为</a:t>
            </a:r>
            <a:r>
              <a:rPr lang="en-US" altLang="zh-CN" sz="3600" dirty="0"/>
              <a:t>n</a:t>
            </a:r>
            <a:r>
              <a:rPr lang="zh-CN" altLang="en-US" sz="3600" dirty="0"/>
              <a:t>的序列，找出一个最长的子序列使得</a:t>
            </a:r>
            <a:endParaRPr lang="en-US" altLang="zh-CN" sz="3600" dirty="0"/>
          </a:p>
          <a:p>
            <a:r>
              <a:rPr lang="en-US" altLang="zh-CN" sz="3600" dirty="0"/>
              <a:t>   </a:t>
            </a:r>
            <a:r>
              <a:rPr lang="zh-CN" altLang="en-US" sz="3600" dirty="0"/>
              <a:t>该子序列单调上升。</a:t>
            </a:r>
            <a:endParaRPr lang="en-US" altLang="zh-CN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dirty="0"/>
              <a:t>问这种子序列最长的长度是多少？</a:t>
            </a:r>
            <a:endParaRPr lang="en-US" altLang="zh-CN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 dirty="0"/>
              <a:t>n&lt;=1000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21103A-693E-4C16-8CAF-BB6565C3389C}"/>
              </a:ext>
            </a:extLst>
          </p:cNvPr>
          <p:cNvSpPr txBox="1"/>
          <p:nvPr/>
        </p:nvSpPr>
        <p:spPr>
          <a:xfrm>
            <a:off x="751986" y="4208584"/>
            <a:ext cx="10257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从序列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r>
              <a:rPr lang="en-US" altLang="zh-CN" sz="3200" dirty="0"/>
              <a:t>6</a:t>
            </a:r>
            <a:r>
              <a:rPr lang="zh-CN" altLang="en-US" sz="3200" dirty="0"/>
              <a:t>，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7</a:t>
            </a:r>
            <a:r>
              <a:rPr lang="zh-CN" altLang="en-US" sz="3200" dirty="0"/>
              <a:t>，</a:t>
            </a:r>
            <a:r>
              <a:rPr lang="en-US" altLang="zh-CN" sz="3200" dirty="0"/>
              <a:t>5</a:t>
            </a:r>
            <a:r>
              <a:rPr lang="zh-CN" altLang="en-US" sz="3200" dirty="0"/>
              <a:t>的最长上升子序列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778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068283" y="1941203"/>
            <a:ext cx="3418242" cy="111985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STL</a:t>
            </a:r>
            <a:r>
              <a:rPr lang="zh-CN" altLang="en-US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讲解</a:t>
            </a: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LIS</a:t>
            </a:r>
            <a:r>
              <a:rPr lang="zh-CN" altLang="en-US" dirty="0">
                <a:solidFill>
                  <a:srgbClr val="0070C0"/>
                </a:solidFill>
              </a:rPr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4EE699-5527-4ED9-8AC6-8DD18D9E4F51}"/>
              </a:ext>
            </a:extLst>
          </p:cNvPr>
          <p:cNvSpPr txBox="1"/>
          <p:nvPr/>
        </p:nvSpPr>
        <p:spPr>
          <a:xfrm>
            <a:off x="832338" y="1641231"/>
            <a:ext cx="6890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：表示以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结尾的最长上升子序列的长度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CCE540-DF37-419A-8C39-B1B3DA039AD1}"/>
              </a:ext>
            </a:extLst>
          </p:cNvPr>
          <p:cNvSpPr txBox="1"/>
          <p:nvPr/>
        </p:nvSpPr>
        <p:spPr>
          <a:xfrm>
            <a:off x="821046" y="372938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状态转移方程：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83C460-5445-4117-A4D2-EE9C8E6DA4B2}"/>
              </a:ext>
            </a:extLst>
          </p:cNvPr>
          <p:cNvSpPr txBox="1"/>
          <p:nvPr/>
        </p:nvSpPr>
        <p:spPr>
          <a:xfrm>
            <a:off x="669924" y="581754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答案：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01AE87-A76E-456B-83CC-AD929DACD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26" y="4241295"/>
            <a:ext cx="6874045" cy="9754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2AA175A-B45D-4FF3-815F-40FBABAB6AD9}"/>
              </a:ext>
            </a:extLst>
          </p:cNvPr>
          <p:cNvSpPr txBox="1"/>
          <p:nvPr/>
        </p:nvSpPr>
        <p:spPr>
          <a:xfrm>
            <a:off x="2879481" y="581754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max{ d(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 }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C70ECF-53F4-4707-BEB4-4961213C7878}"/>
              </a:ext>
            </a:extLst>
          </p:cNvPr>
          <p:cNvSpPr txBox="1"/>
          <p:nvPr/>
        </p:nvSpPr>
        <p:spPr>
          <a:xfrm>
            <a:off x="871602" y="2738745"/>
            <a:ext cx="7510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由所有</a:t>
            </a:r>
            <a:r>
              <a:rPr lang="en-US" altLang="zh-CN" sz="2800" dirty="0"/>
              <a:t>d(j)</a:t>
            </a:r>
            <a:r>
              <a:rPr lang="zh-CN" altLang="en-US" sz="2800" dirty="0"/>
              <a:t>转移过来 满足</a:t>
            </a:r>
            <a:r>
              <a:rPr lang="en-US" altLang="zh-CN" sz="2800" dirty="0"/>
              <a:t> j &lt;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&amp;&amp; </a:t>
            </a:r>
            <a:r>
              <a:rPr lang="en-US" altLang="zh-CN" sz="2800" dirty="0" err="1"/>
              <a:t>ar</a:t>
            </a:r>
            <a:r>
              <a:rPr lang="en-US" altLang="zh-CN" sz="2800" dirty="0"/>
              <a:t>[j] &lt; </a:t>
            </a:r>
            <a:r>
              <a:rPr lang="en-US" altLang="zh-CN" sz="2800" dirty="0" err="1"/>
              <a:t>ar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514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0-1</a:t>
            </a:r>
            <a:r>
              <a:rPr lang="zh-CN" altLang="en-US" dirty="0">
                <a:solidFill>
                  <a:srgbClr val="0070C0"/>
                </a:solidFill>
              </a:rPr>
              <a:t>背包问题</a:t>
            </a:r>
            <a:r>
              <a:rPr lang="en-US" altLang="zh-CN">
                <a:solidFill>
                  <a:srgbClr val="0070C0"/>
                </a:solidFill>
              </a:rPr>
              <a:t>-hdu2602,uva12563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C7A0E5-0451-4D60-ABCE-B5C0C232A771}"/>
              </a:ext>
            </a:extLst>
          </p:cNvPr>
          <p:cNvSpPr txBox="1"/>
          <p:nvPr/>
        </p:nvSpPr>
        <p:spPr>
          <a:xfrm>
            <a:off x="751986" y="1383323"/>
            <a:ext cx="1132451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      </a:t>
            </a:r>
            <a:r>
              <a:rPr lang="zh-CN" altLang="en-US" sz="3200" dirty="0"/>
              <a:t>有</a:t>
            </a:r>
            <a:r>
              <a:rPr lang="en-US" altLang="zh-CN" sz="3200" dirty="0"/>
              <a:t>n</a:t>
            </a:r>
            <a:r>
              <a:rPr lang="zh-CN" altLang="en-US" sz="3200" dirty="0"/>
              <a:t>种物品，每种物品</a:t>
            </a:r>
            <a:r>
              <a:rPr lang="zh-CN" altLang="en-US" sz="3200" dirty="0">
                <a:solidFill>
                  <a:srgbClr val="FF0000"/>
                </a:solidFill>
              </a:rPr>
              <a:t>仅有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r>
              <a:rPr lang="zh-CN" altLang="en-US" sz="3200" dirty="0">
                <a:solidFill>
                  <a:srgbClr val="FF0000"/>
                </a:solidFill>
              </a:rPr>
              <a:t>个</a:t>
            </a:r>
            <a:r>
              <a:rPr lang="zh-CN" altLang="en-US" sz="3200" dirty="0"/>
              <a:t>。第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种物品的体积为</a:t>
            </a:r>
            <a:r>
              <a:rPr lang="en-US" altLang="zh-CN" sz="3200" dirty="0"/>
              <a:t>Vi</a:t>
            </a:r>
            <a:r>
              <a:rPr lang="zh-CN" altLang="en-US" sz="3200" dirty="0"/>
              <a:t>，价</a:t>
            </a:r>
            <a:endParaRPr lang="en-US" altLang="zh-CN" sz="3200" dirty="0"/>
          </a:p>
          <a:p>
            <a:r>
              <a:rPr lang="zh-CN" altLang="en-US" sz="3200" dirty="0"/>
              <a:t>值为</a:t>
            </a:r>
            <a:r>
              <a:rPr lang="en-US" altLang="zh-CN" sz="3200" dirty="0"/>
              <a:t>Wi</a:t>
            </a:r>
            <a:r>
              <a:rPr lang="zh-CN" altLang="en-US" sz="3200" dirty="0"/>
              <a:t>。选一些物品装到容量为</a:t>
            </a:r>
            <a:r>
              <a:rPr lang="en-US" altLang="zh-CN" sz="3200" dirty="0"/>
              <a:t>C</a:t>
            </a:r>
            <a:r>
              <a:rPr lang="zh-CN" altLang="en-US" sz="3200" dirty="0"/>
              <a:t>的背包中，使得背包内物品</a:t>
            </a:r>
            <a:endParaRPr lang="en-US" altLang="zh-CN" sz="3200" dirty="0"/>
          </a:p>
          <a:p>
            <a:r>
              <a:rPr lang="zh-CN" altLang="en-US" sz="3200" dirty="0"/>
              <a:t>在</a:t>
            </a:r>
            <a:r>
              <a:rPr lang="zh-CN" altLang="en-US" sz="3200" dirty="0">
                <a:solidFill>
                  <a:srgbClr val="FF0000"/>
                </a:solidFill>
              </a:rPr>
              <a:t>总体积不超过</a:t>
            </a:r>
            <a:r>
              <a:rPr lang="en-US" altLang="zh-CN" sz="3200" dirty="0">
                <a:solidFill>
                  <a:srgbClr val="FF0000"/>
                </a:solidFill>
              </a:rPr>
              <a:t>C</a:t>
            </a:r>
            <a:r>
              <a:rPr lang="zh-CN" altLang="en-US" sz="3200" dirty="0"/>
              <a:t>的前提下</a:t>
            </a:r>
            <a:r>
              <a:rPr lang="zh-CN" altLang="en-US" sz="3200" dirty="0">
                <a:solidFill>
                  <a:srgbClr val="FF0000"/>
                </a:solidFill>
              </a:rPr>
              <a:t>价值最大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en-US" altLang="zh-CN" sz="3200" dirty="0"/>
              <a:t>(n&lt;=1e3,Vi&lt;=C&lt;=1e4,Wi&lt;=1e6)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A63D3C-BB8D-4530-8120-F3C1C0850D95}"/>
              </a:ext>
            </a:extLst>
          </p:cNvPr>
          <p:cNvSpPr txBox="1"/>
          <p:nvPr/>
        </p:nvSpPr>
        <p:spPr>
          <a:xfrm>
            <a:off x="751986" y="4058114"/>
            <a:ext cx="103813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有</a:t>
            </a:r>
            <a:r>
              <a:rPr lang="en-US" altLang="zh-CN" sz="3200" dirty="0"/>
              <a:t>4</a:t>
            </a:r>
            <a:r>
              <a:rPr lang="zh-CN" altLang="en-US" sz="3200" dirty="0"/>
              <a:t>种物品，</a:t>
            </a:r>
            <a:r>
              <a:rPr lang="en-US" altLang="zh-CN" sz="3200" dirty="0"/>
              <a:t>{</a:t>
            </a:r>
            <a:r>
              <a:rPr lang="zh-CN" altLang="en-US" sz="3200" dirty="0"/>
              <a:t>体积，价值</a:t>
            </a:r>
            <a:r>
              <a:rPr lang="en-US" altLang="zh-CN" sz="3200" dirty="0"/>
              <a:t>}</a:t>
            </a:r>
            <a:r>
              <a:rPr lang="zh-CN" altLang="en-US" sz="3200" dirty="0"/>
              <a:t>分别为：</a:t>
            </a:r>
            <a:r>
              <a:rPr lang="en-US" altLang="zh-CN" sz="3200" dirty="0"/>
              <a:t>{1,2}, {3,4}, {5,8},{4,7}</a:t>
            </a:r>
          </a:p>
          <a:p>
            <a:r>
              <a:rPr lang="zh-CN" altLang="en-US" sz="3200" dirty="0"/>
              <a:t>背包容量为</a:t>
            </a:r>
            <a:r>
              <a:rPr lang="en-US" altLang="zh-CN" sz="3200" dirty="0"/>
              <a:t>8</a:t>
            </a:r>
            <a:r>
              <a:rPr lang="zh-CN" altLang="en-US" sz="3200" dirty="0"/>
              <a:t>，问最大价值为多少？</a:t>
            </a:r>
          </a:p>
        </p:txBody>
      </p:sp>
    </p:spTree>
    <p:extLst>
      <p:ext uri="{BB962C8B-B14F-4D97-AF65-F5344CB8AC3E}">
        <p14:creationId xmlns:p14="http://schemas.microsoft.com/office/powerpoint/2010/main" val="166954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0-1</a:t>
            </a:r>
            <a:r>
              <a:rPr lang="zh-CN" altLang="en-US" dirty="0">
                <a:solidFill>
                  <a:srgbClr val="0070C0"/>
                </a:solidFill>
              </a:rPr>
              <a:t>背包问题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C7A0E5-0451-4D60-ABCE-B5C0C232A771}"/>
              </a:ext>
            </a:extLst>
          </p:cNvPr>
          <p:cNvSpPr txBox="1"/>
          <p:nvPr/>
        </p:nvSpPr>
        <p:spPr>
          <a:xfrm>
            <a:off x="751986" y="13833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状态表示：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5FDEFE-44B9-4E1E-AEE2-1BDAF69D2E6A}"/>
              </a:ext>
            </a:extLst>
          </p:cNvPr>
          <p:cNvSpPr txBox="1"/>
          <p:nvPr/>
        </p:nvSpPr>
        <p:spPr>
          <a:xfrm>
            <a:off x="751986" y="2142742"/>
            <a:ext cx="10612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f(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j)</a:t>
            </a:r>
            <a:r>
              <a:rPr lang="zh-CN" altLang="en-US" sz="3200" dirty="0"/>
              <a:t>表示考虑前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个物品装到容量为</a:t>
            </a:r>
            <a:r>
              <a:rPr lang="en-US" altLang="zh-CN" sz="3200" dirty="0"/>
              <a:t>j</a:t>
            </a:r>
            <a:r>
              <a:rPr lang="zh-CN" altLang="en-US" sz="3200" dirty="0"/>
              <a:t>的背包中的最大总价值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4DF22A-E7A5-4034-96AD-C3E9A0EE69E1}"/>
              </a:ext>
            </a:extLst>
          </p:cNvPr>
          <p:cNvSpPr txBox="1"/>
          <p:nvPr/>
        </p:nvSpPr>
        <p:spPr>
          <a:xfrm>
            <a:off x="686420" y="385618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状态转移方程：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FAD2BD-41CB-4E6C-B363-3D2050B66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4711639"/>
            <a:ext cx="9701918" cy="11176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A35223-2927-4DDD-B89D-F17BBCCA2806}"/>
              </a:ext>
            </a:extLst>
          </p:cNvPr>
          <p:cNvSpPr txBox="1"/>
          <p:nvPr/>
        </p:nvSpPr>
        <p:spPr>
          <a:xfrm>
            <a:off x="686420" y="2998534"/>
            <a:ext cx="960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当前我们只考虑第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件物品，它有两种选择，放进背包或不放</a:t>
            </a:r>
          </a:p>
        </p:txBody>
      </p:sp>
    </p:spTree>
    <p:extLst>
      <p:ext uri="{BB962C8B-B14F-4D97-AF65-F5344CB8AC3E}">
        <p14:creationId xmlns:p14="http://schemas.microsoft.com/office/powerpoint/2010/main" val="14160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滚动数组优化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C7A0E5-0451-4D60-ABCE-B5C0C232A771}"/>
              </a:ext>
            </a:extLst>
          </p:cNvPr>
          <p:cNvSpPr txBox="1"/>
          <p:nvPr/>
        </p:nvSpPr>
        <p:spPr>
          <a:xfrm>
            <a:off x="751986" y="138332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DB75D-4F28-4998-9A98-35522044C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1386662"/>
            <a:ext cx="6753225" cy="280987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90E9C00-9A4F-482C-8459-811AE911F791}"/>
              </a:ext>
            </a:extLst>
          </p:cNvPr>
          <p:cNvCxnSpPr/>
          <p:nvPr/>
        </p:nvCxnSpPr>
        <p:spPr>
          <a:xfrm>
            <a:off x="1195753" y="1554814"/>
            <a:ext cx="0" cy="24735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2A591-87B1-447C-895C-DEB7953BD6DF}"/>
              </a:ext>
            </a:extLst>
          </p:cNvPr>
          <p:cNvCxnSpPr/>
          <p:nvPr/>
        </p:nvCxnSpPr>
        <p:spPr>
          <a:xfrm flipH="1">
            <a:off x="4753706" y="1195754"/>
            <a:ext cx="385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FB7D8-97E7-4811-8C56-AFAE3CD84E14}"/>
              </a:ext>
            </a:extLst>
          </p:cNvPr>
          <p:cNvSpPr txBox="1"/>
          <p:nvPr/>
        </p:nvSpPr>
        <p:spPr>
          <a:xfrm>
            <a:off x="331612" y="5282390"/>
            <a:ext cx="10879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</a:t>
            </a:r>
            <a:r>
              <a:rPr lang="zh-CN" altLang="en-US" sz="2800" dirty="0"/>
              <a:t>数组是从上往下计算的。在计算</a:t>
            </a:r>
            <a:r>
              <a:rPr lang="en-US" altLang="zh-CN" sz="2800" dirty="0"/>
              <a:t>f(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j)</a:t>
            </a:r>
            <a:r>
              <a:rPr lang="zh-CN" altLang="en-US" sz="2800" dirty="0"/>
              <a:t>前</a:t>
            </a:r>
            <a:r>
              <a:rPr lang="en-US" altLang="zh-CN" sz="2800" dirty="0"/>
              <a:t>F[j]</a:t>
            </a:r>
            <a:r>
              <a:rPr lang="zh-CN" altLang="en-US" sz="2800" dirty="0"/>
              <a:t>里保存的就是</a:t>
            </a:r>
            <a:r>
              <a:rPr lang="en-US" altLang="zh-CN" sz="2800" dirty="0"/>
              <a:t>f(i-1, j)</a:t>
            </a:r>
            <a:r>
              <a:rPr lang="zh-CN" altLang="en-US" sz="2800" dirty="0"/>
              <a:t>的</a:t>
            </a:r>
            <a:endParaRPr lang="en-US" altLang="zh-CN" sz="2800" dirty="0"/>
          </a:p>
          <a:p>
            <a:r>
              <a:rPr lang="zh-CN" altLang="en-US" sz="2800" dirty="0"/>
              <a:t>值，而</a:t>
            </a:r>
            <a:r>
              <a:rPr lang="en-US" altLang="zh-CN" sz="2800" dirty="0"/>
              <a:t>F[j-Vi]</a:t>
            </a:r>
            <a:r>
              <a:rPr lang="zh-CN" altLang="en-US" sz="2800" dirty="0"/>
              <a:t>保存的是</a:t>
            </a:r>
            <a:r>
              <a:rPr lang="en-US" altLang="zh-CN" sz="2800" dirty="0"/>
              <a:t>f(i-1, j-Vi)</a:t>
            </a:r>
            <a:r>
              <a:rPr lang="zh-CN" altLang="en-US" sz="2800" dirty="0"/>
              <a:t>的值。注意 </a:t>
            </a:r>
            <a:r>
              <a:rPr lang="en-US" altLang="zh-CN" sz="2800" dirty="0">
                <a:solidFill>
                  <a:srgbClr val="FF0000"/>
                </a:solidFill>
              </a:rPr>
              <a:t>j </a:t>
            </a:r>
            <a:r>
              <a:rPr lang="zh-CN" altLang="en-US" sz="2800" dirty="0">
                <a:solidFill>
                  <a:srgbClr val="FF0000"/>
                </a:solidFill>
              </a:rPr>
              <a:t>必须逆序枚举</a:t>
            </a:r>
            <a:r>
              <a:rPr lang="zh-CN" altLang="en-US" sz="2800" dirty="0"/>
              <a:t>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6F36DB-0111-4714-B95F-51E2F4739B83}"/>
              </a:ext>
            </a:extLst>
          </p:cNvPr>
          <p:cNvSpPr/>
          <p:nvPr/>
        </p:nvSpPr>
        <p:spPr>
          <a:xfrm>
            <a:off x="331612" y="448367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考虑优化空间：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FA2E2A-DF68-4062-8137-F3BB61509B5A}"/>
              </a:ext>
            </a:extLst>
          </p:cNvPr>
          <p:cNvSpPr txBox="1"/>
          <p:nvPr/>
        </p:nvSpPr>
        <p:spPr>
          <a:xfrm>
            <a:off x="3138301" y="4491477"/>
            <a:ext cx="668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F[j]</a:t>
            </a:r>
            <a:r>
              <a:rPr lang="zh-CN" altLang="en-US" sz="2800" dirty="0"/>
              <a:t>表示体积为</a:t>
            </a:r>
            <a:r>
              <a:rPr lang="en-US" altLang="zh-CN" sz="2800" dirty="0"/>
              <a:t>j</a:t>
            </a:r>
            <a:r>
              <a:rPr lang="zh-CN" altLang="en-US" sz="2800" dirty="0"/>
              <a:t>的背包所能装的最大价值</a:t>
            </a:r>
          </a:p>
        </p:txBody>
      </p:sp>
    </p:spTree>
    <p:extLst>
      <p:ext uri="{BB962C8B-B14F-4D97-AF65-F5344CB8AC3E}">
        <p14:creationId xmlns:p14="http://schemas.microsoft.com/office/powerpoint/2010/main" val="14775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8C22C-B6D7-40ED-B2EA-4641892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滚动数组优化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13100-0DD4-4B76-8BE7-BE62A59C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88B79-D7DE-4928-BE29-69D066405DE9}"/>
              </a:ext>
            </a:extLst>
          </p:cNvPr>
          <p:cNvSpPr txBox="1"/>
          <p:nvPr/>
        </p:nvSpPr>
        <p:spPr>
          <a:xfrm>
            <a:off x="669924" y="174673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状态转移方程：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22A11D-CAB4-49B9-AFC3-9CF4D77CF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4" y="2970884"/>
            <a:ext cx="6225350" cy="91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8C22C-B6D7-40ED-B2EA-4641892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小结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13100-0DD4-4B76-8BE7-BE62A59C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B05708-EA2F-4CBB-8EA7-2F70BD157673}"/>
              </a:ext>
            </a:extLst>
          </p:cNvPr>
          <p:cNvSpPr txBox="1"/>
          <p:nvPr/>
        </p:nvSpPr>
        <p:spPr>
          <a:xfrm>
            <a:off x="855784" y="1874728"/>
            <a:ext cx="10289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、具有相同子问题：首先，我们必须要保证这个问题能够分解出几</a:t>
            </a:r>
            <a:endParaRPr lang="en-US" altLang="zh-CN" sz="2400" dirty="0"/>
          </a:p>
          <a:p>
            <a:r>
              <a:rPr lang="zh-CN" altLang="en-US" sz="2400" dirty="0"/>
              <a:t>个子问题，并且能够通过这些子问题来解决这个问题。 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、满足最优化原理（最优子结构） 逺一个最优决策的子决策也是最优的。</a:t>
            </a:r>
            <a:endParaRPr lang="en-US" altLang="zh-CN" sz="2400" dirty="0"/>
          </a:p>
          <a:p>
            <a:r>
              <a:rPr lang="zh-CN" altLang="en-US" sz="2400" dirty="0"/>
              <a:t> 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、具有无后效性逺 这是动态规划中极为重要的一点（也是有可能被考</a:t>
            </a:r>
            <a:endParaRPr lang="en-US" altLang="zh-CN" sz="2400" dirty="0"/>
          </a:p>
          <a:p>
            <a:r>
              <a:rPr lang="zh-CN" altLang="en-US" sz="2400" dirty="0"/>
              <a:t>察的一点），它要求每一个问 题的决策，不能够对解决其它未来的问题</a:t>
            </a:r>
            <a:endParaRPr lang="en-US" altLang="zh-CN" sz="2400" dirty="0"/>
          </a:p>
          <a:p>
            <a:r>
              <a:rPr lang="zh-CN" altLang="en-US" sz="2400" dirty="0"/>
              <a:t>产生影响，如果产生影响，就无法保证决策的最优性，这就 是无后效</a:t>
            </a:r>
            <a:endParaRPr lang="en-US" altLang="zh-CN" sz="2400" dirty="0"/>
          </a:p>
          <a:p>
            <a:r>
              <a:rPr lang="zh-CN" altLang="en-US" sz="2400" dirty="0"/>
              <a:t>性。往往这需要我们找到一个合适状态</a:t>
            </a:r>
          </a:p>
        </p:txBody>
      </p:sp>
    </p:spTree>
    <p:extLst>
      <p:ext uri="{BB962C8B-B14F-4D97-AF65-F5344CB8AC3E}">
        <p14:creationId xmlns:p14="http://schemas.microsoft.com/office/powerpoint/2010/main" val="3619000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望大家能坚持下去，不忘初心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5771C9-C7F7-4570-9360-CAF6DBAA5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2" y="1616685"/>
            <a:ext cx="4696191" cy="28118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2DC145-3D77-4633-931E-261697333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51" y="1971857"/>
            <a:ext cx="6650895" cy="33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而不是整天水群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38F641-7AAD-47ED-A560-F84D13B4E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543731"/>
            <a:ext cx="5571392" cy="37705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120A8B-DDBC-4233-8FB6-7D3945996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99" y="1278731"/>
            <a:ext cx="3556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1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好了，再劝退一波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B3282E-C748-49B8-9CC6-4A4E70E3A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7" y="1945665"/>
            <a:ext cx="2795221" cy="279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721" y="1852722"/>
            <a:ext cx="5040804" cy="1473453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Thanks</a:t>
            </a:r>
            <a:endParaRPr lang="zh-CN" altLang="en-US" sz="8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69371" y="6423472"/>
            <a:ext cx="5040804" cy="310871"/>
          </a:xfrm>
        </p:spPr>
        <p:txBody>
          <a:bodyPr/>
          <a:lstStyle/>
          <a:p>
            <a:r>
              <a:rPr lang="en-US" altLang="en-US" dirty="0"/>
              <a:t>http://csustacm.com:4803/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3094" y="6012901"/>
            <a:ext cx="5040804" cy="296271"/>
          </a:xfrm>
        </p:spPr>
        <p:txBody>
          <a:bodyPr/>
          <a:lstStyle/>
          <a:p>
            <a:r>
              <a:rPr lang="zh-CN" altLang="en-US" dirty="0"/>
              <a:t>长理</a:t>
            </a:r>
            <a:r>
              <a:rPr lang="en-US" altLang="zh-CN" dirty="0" err="1"/>
              <a:t>ACMore</a:t>
            </a:r>
            <a:r>
              <a:rPr lang="zh-CN" altLang="en-US" dirty="0"/>
              <a:t>协会</a:t>
            </a:r>
            <a:r>
              <a:rPr lang="en-US" altLang="zh-CN" dirty="0"/>
              <a:t>&amp;ACM</a:t>
            </a:r>
            <a:r>
              <a:rPr lang="zh-CN" altLang="en-US" dirty="0"/>
              <a:t>集训队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标准模板库</a:t>
            </a:r>
            <a:r>
              <a:rPr lang="en-US" altLang="zh-CN" dirty="0"/>
              <a:t>(Standard Template Library)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BAB3C4-D8F4-483B-B246-C5677330F3CA}"/>
              </a:ext>
            </a:extLst>
          </p:cNvPr>
          <p:cNvSpPr txBox="1"/>
          <p:nvPr/>
        </p:nvSpPr>
        <p:spPr>
          <a:xfrm>
            <a:off x="669924" y="1566059"/>
            <a:ext cx="87673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      标准模板库</a:t>
            </a:r>
            <a:r>
              <a:rPr lang="en-US" altLang="zh-CN" sz="2800" dirty="0"/>
              <a:t>(Standard Template Library)</a:t>
            </a:r>
            <a:r>
              <a:rPr lang="zh-CN" altLang="en-US" sz="2800" dirty="0"/>
              <a:t>简称</a:t>
            </a:r>
            <a:r>
              <a:rPr lang="en-US" altLang="zh-CN" sz="2800" dirty="0"/>
              <a:t>STL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是</a:t>
            </a:r>
            <a:r>
              <a:rPr lang="en-US" altLang="zh-CN" sz="2800" dirty="0"/>
              <a:t>C++</a:t>
            </a:r>
            <a:r>
              <a:rPr lang="zh-CN" altLang="en-US" sz="2800" dirty="0"/>
              <a:t>最有特色、最实用的部分之一。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A9E86B-1A0F-43CB-998E-56116676D743}"/>
              </a:ext>
            </a:extLst>
          </p:cNvPr>
          <p:cNvSpPr txBox="1"/>
          <p:nvPr/>
        </p:nvSpPr>
        <p:spPr>
          <a:xfrm>
            <a:off x="669924" y="3043237"/>
            <a:ext cx="54938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STL</a:t>
            </a:r>
            <a:r>
              <a:rPr lang="zh-CN" altLang="en-US" sz="3200" dirty="0"/>
              <a:t>包含：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容器</a:t>
            </a:r>
            <a:r>
              <a:rPr lang="en-US" altLang="zh-CN" sz="3200" b="1" dirty="0"/>
              <a:t>(container)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迭代器</a:t>
            </a:r>
            <a:r>
              <a:rPr lang="en-US" altLang="zh-CN" sz="3200" b="1" dirty="0"/>
              <a:t>(iterator)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算法</a:t>
            </a:r>
            <a:r>
              <a:rPr lang="en-US" altLang="zh-CN" sz="3200" b="1" dirty="0"/>
              <a:t>(algorithm)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函数对象</a:t>
            </a:r>
            <a:r>
              <a:rPr lang="en-US" altLang="zh-CN" sz="3200" b="1" dirty="0"/>
              <a:t>(function object)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3202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6C43D-091A-4B49-BF7C-588E6444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D086F2-E80F-4523-9A59-0691D278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4151" y="6239615"/>
            <a:ext cx="1791922" cy="206381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list,deque,bitset,rope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B95A4E-9617-43AA-B7A2-D602E93F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11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C389490-EA88-4EE8-911D-F3C55C47D7E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1799" y="1503884"/>
            <a:ext cx="11186812" cy="4261394"/>
            <a:chOff x="556689" y="1492031"/>
            <a:chExt cx="11186812" cy="4261394"/>
          </a:xfrm>
        </p:grpSpPr>
        <p:sp>
          <p:nvSpPr>
            <p:cNvPr id="6" name="îṩľïḍé">
              <a:extLst>
                <a:ext uri="{FF2B5EF4-FFF2-40B4-BE49-F238E27FC236}">
                  <a16:creationId xmlns:a16="http://schemas.microsoft.com/office/drawing/2014/main" id="{AF13CF24-3123-4537-AE3F-F27E37D4316B}"/>
                </a:ext>
              </a:extLst>
            </p:cNvPr>
            <p:cNvSpPr/>
            <p:nvPr/>
          </p:nvSpPr>
          <p:spPr bwMode="auto">
            <a:xfrm>
              <a:off x="4912247" y="1797897"/>
              <a:ext cx="1222193" cy="1027959"/>
            </a:xfrm>
            <a:custGeom>
              <a:avLst/>
              <a:gdLst>
                <a:gd name="T0" fmla="*/ 1027 w 1027"/>
                <a:gd name="T1" fmla="*/ 612 h 864"/>
                <a:gd name="T2" fmla="*/ 1027 w 1027"/>
                <a:gd name="T3" fmla="*/ 0 h 864"/>
                <a:gd name="T4" fmla="*/ 0 w 1027"/>
                <a:gd name="T5" fmla="*/ 431 h 864"/>
                <a:gd name="T6" fmla="*/ 433 w 1027"/>
                <a:gd name="T7" fmla="*/ 864 h 864"/>
                <a:gd name="T8" fmla="*/ 1027 w 1027"/>
                <a:gd name="T9" fmla="*/ 61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864">
                  <a:moveTo>
                    <a:pt x="1027" y="612"/>
                  </a:moveTo>
                  <a:cubicBezTo>
                    <a:pt x="1027" y="0"/>
                    <a:pt x="1027" y="0"/>
                    <a:pt x="1027" y="0"/>
                  </a:cubicBezTo>
                  <a:cubicBezTo>
                    <a:pt x="625" y="0"/>
                    <a:pt x="261" y="165"/>
                    <a:pt x="0" y="431"/>
                  </a:cubicBezTo>
                  <a:cubicBezTo>
                    <a:pt x="433" y="864"/>
                    <a:pt x="433" y="864"/>
                    <a:pt x="433" y="864"/>
                  </a:cubicBezTo>
                  <a:cubicBezTo>
                    <a:pt x="583" y="709"/>
                    <a:pt x="794" y="612"/>
                    <a:pt x="1027" y="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ṣḷîḋe">
              <a:extLst>
                <a:ext uri="{FF2B5EF4-FFF2-40B4-BE49-F238E27FC236}">
                  <a16:creationId xmlns:a16="http://schemas.microsoft.com/office/drawing/2014/main" id="{9A802CE0-E697-4BB2-B902-34E6268A056C}"/>
                </a:ext>
              </a:extLst>
            </p:cNvPr>
            <p:cNvSpPr/>
            <p:nvPr/>
          </p:nvSpPr>
          <p:spPr bwMode="auto">
            <a:xfrm>
              <a:off x="4420901" y="2310641"/>
              <a:ext cx="1006560" cy="1200794"/>
            </a:xfrm>
            <a:custGeom>
              <a:avLst/>
              <a:gdLst>
                <a:gd name="T0" fmla="*/ 735 w 846"/>
                <a:gd name="T1" fmla="*/ 322 h 1009"/>
                <a:gd name="T2" fmla="*/ 792 w 846"/>
                <a:gd name="T3" fmla="*/ 199 h 1009"/>
                <a:gd name="T4" fmla="*/ 630 w 846"/>
                <a:gd name="T5" fmla="*/ 37 h 1009"/>
                <a:gd name="T6" fmla="*/ 507 w 846"/>
                <a:gd name="T7" fmla="*/ 94 h 1009"/>
                <a:gd name="T8" fmla="*/ 413 w 846"/>
                <a:gd name="T9" fmla="*/ 0 h 1009"/>
                <a:gd name="T10" fmla="*/ 0 w 846"/>
                <a:gd name="T11" fmla="*/ 1009 h 1009"/>
                <a:gd name="T12" fmla="*/ 612 w 846"/>
                <a:gd name="T13" fmla="*/ 1009 h 1009"/>
                <a:gd name="T14" fmla="*/ 846 w 846"/>
                <a:gd name="T15" fmla="*/ 433 h 1009"/>
                <a:gd name="T16" fmla="*/ 735 w 846"/>
                <a:gd name="T17" fmla="*/ 322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6" h="1009">
                  <a:moveTo>
                    <a:pt x="735" y="322"/>
                  </a:moveTo>
                  <a:cubicBezTo>
                    <a:pt x="770" y="293"/>
                    <a:pt x="792" y="249"/>
                    <a:pt x="792" y="199"/>
                  </a:cubicBezTo>
                  <a:cubicBezTo>
                    <a:pt x="792" y="110"/>
                    <a:pt x="720" y="37"/>
                    <a:pt x="630" y="37"/>
                  </a:cubicBezTo>
                  <a:cubicBezTo>
                    <a:pt x="581" y="37"/>
                    <a:pt x="537" y="59"/>
                    <a:pt x="507" y="94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158" y="260"/>
                    <a:pt x="0" y="616"/>
                    <a:pt x="0" y="1009"/>
                  </a:cubicBezTo>
                  <a:cubicBezTo>
                    <a:pt x="612" y="1009"/>
                    <a:pt x="612" y="1009"/>
                    <a:pt x="612" y="1009"/>
                  </a:cubicBezTo>
                  <a:cubicBezTo>
                    <a:pt x="612" y="785"/>
                    <a:pt x="701" y="582"/>
                    <a:pt x="846" y="433"/>
                  </a:cubicBezTo>
                  <a:lnTo>
                    <a:pt x="735" y="3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Sḻïďè">
              <a:extLst>
                <a:ext uri="{FF2B5EF4-FFF2-40B4-BE49-F238E27FC236}">
                  <a16:creationId xmlns:a16="http://schemas.microsoft.com/office/drawing/2014/main" id="{AFE494C7-8BAB-4321-843B-E0951DF071A8}"/>
                </a:ext>
              </a:extLst>
            </p:cNvPr>
            <p:cNvSpPr/>
            <p:nvPr/>
          </p:nvSpPr>
          <p:spPr bwMode="auto">
            <a:xfrm>
              <a:off x="4420901" y="3339423"/>
              <a:ext cx="1017259" cy="1384328"/>
            </a:xfrm>
            <a:custGeom>
              <a:avLst/>
              <a:gdLst>
                <a:gd name="T0" fmla="*/ 612 w 855"/>
                <a:gd name="T1" fmla="*/ 144 h 1163"/>
                <a:gd name="T2" fmla="*/ 467 w 855"/>
                <a:gd name="T3" fmla="*/ 144 h 1163"/>
                <a:gd name="T4" fmla="*/ 306 w 855"/>
                <a:gd name="T5" fmla="*/ 0 h 1163"/>
                <a:gd name="T6" fmla="*/ 145 w 855"/>
                <a:gd name="T7" fmla="*/ 144 h 1163"/>
                <a:gd name="T8" fmla="*/ 0 w 855"/>
                <a:gd name="T9" fmla="*/ 144 h 1163"/>
                <a:gd name="T10" fmla="*/ 422 w 855"/>
                <a:gd name="T11" fmla="*/ 1163 h 1163"/>
                <a:gd name="T12" fmla="*/ 855 w 855"/>
                <a:gd name="T13" fmla="*/ 730 h 1163"/>
                <a:gd name="T14" fmla="*/ 612 w 855"/>
                <a:gd name="T15" fmla="*/ 144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5" h="1163">
                  <a:moveTo>
                    <a:pt x="612" y="144"/>
                  </a:moveTo>
                  <a:cubicBezTo>
                    <a:pt x="467" y="144"/>
                    <a:pt x="467" y="144"/>
                    <a:pt x="467" y="144"/>
                  </a:cubicBezTo>
                  <a:cubicBezTo>
                    <a:pt x="458" y="63"/>
                    <a:pt x="389" y="0"/>
                    <a:pt x="306" y="0"/>
                  </a:cubicBezTo>
                  <a:cubicBezTo>
                    <a:pt x="223" y="0"/>
                    <a:pt x="154" y="63"/>
                    <a:pt x="145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542"/>
                    <a:pt x="161" y="902"/>
                    <a:pt x="422" y="1163"/>
                  </a:cubicBezTo>
                  <a:cubicBezTo>
                    <a:pt x="855" y="730"/>
                    <a:pt x="855" y="730"/>
                    <a:pt x="855" y="730"/>
                  </a:cubicBezTo>
                  <a:cubicBezTo>
                    <a:pt x="705" y="580"/>
                    <a:pt x="612" y="373"/>
                    <a:pt x="612" y="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lïḋè">
              <a:extLst>
                <a:ext uri="{FF2B5EF4-FFF2-40B4-BE49-F238E27FC236}">
                  <a16:creationId xmlns:a16="http://schemas.microsoft.com/office/drawing/2014/main" id="{A9E5857A-A540-4474-8AF3-ED2A6CF0C7EC}"/>
                </a:ext>
              </a:extLst>
            </p:cNvPr>
            <p:cNvSpPr/>
            <p:nvPr/>
          </p:nvSpPr>
          <p:spPr bwMode="auto">
            <a:xfrm>
              <a:off x="4922946" y="4208538"/>
              <a:ext cx="1211493" cy="1016436"/>
            </a:xfrm>
            <a:custGeom>
              <a:avLst/>
              <a:gdLst>
                <a:gd name="T0" fmla="*/ 433 w 1018"/>
                <a:gd name="T1" fmla="*/ 0 h 854"/>
                <a:gd name="T2" fmla="*/ 323 w 1018"/>
                <a:gd name="T3" fmla="*/ 110 h 854"/>
                <a:gd name="T4" fmla="*/ 208 w 1018"/>
                <a:gd name="T5" fmla="*/ 62 h 854"/>
                <a:gd name="T6" fmla="*/ 46 w 1018"/>
                <a:gd name="T7" fmla="*/ 224 h 854"/>
                <a:gd name="T8" fmla="*/ 94 w 1018"/>
                <a:gd name="T9" fmla="*/ 339 h 854"/>
                <a:gd name="T10" fmla="*/ 0 w 1018"/>
                <a:gd name="T11" fmla="*/ 433 h 854"/>
                <a:gd name="T12" fmla="*/ 1018 w 1018"/>
                <a:gd name="T13" fmla="*/ 854 h 854"/>
                <a:gd name="T14" fmla="*/ 1018 w 1018"/>
                <a:gd name="T15" fmla="*/ 242 h 854"/>
                <a:gd name="T16" fmla="*/ 433 w 1018"/>
                <a:gd name="T17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8" h="854">
                  <a:moveTo>
                    <a:pt x="433" y="0"/>
                  </a:moveTo>
                  <a:cubicBezTo>
                    <a:pt x="323" y="110"/>
                    <a:pt x="323" y="110"/>
                    <a:pt x="323" y="110"/>
                  </a:cubicBezTo>
                  <a:cubicBezTo>
                    <a:pt x="293" y="80"/>
                    <a:pt x="253" y="62"/>
                    <a:pt x="208" y="62"/>
                  </a:cubicBezTo>
                  <a:cubicBezTo>
                    <a:pt x="119" y="62"/>
                    <a:pt x="46" y="135"/>
                    <a:pt x="46" y="224"/>
                  </a:cubicBezTo>
                  <a:cubicBezTo>
                    <a:pt x="46" y="269"/>
                    <a:pt x="64" y="310"/>
                    <a:pt x="94" y="339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260" y="693"/>
                    <a:pt x="620" y="854"/>
                    <a:pt x="1018" y="854"/>
                  </a:cubicBezTo>
                  <a:cubicBezTo>
                    <a:pt x="1018" y="242"/>
                    <a:pt x="1018" y="242"/>
                    <a:pt x="1018" y="242"/>
                  </a:cubicBezTo>
                  <a:cubicBezTo>
                    <a:pt x="789" y="242"/>
                    <a:pt x="582" y="150"/>
                    <a:pt x="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ş1íḓe">
              <a:extLst>
                <a:ext uri="{FF2B5EF4-FFF2-40B4-BE49-F238E27FC236}">
                  <a16:creationId xmlns:a16="http://schemas.microsoft.com/office/drawing/2014/main" id="{422CEF2B-FF5D-4EB9-B653-07532B53DFC3}"/>
                </a:ext>
              </a:extLst>
            </p:cNvPr>
            <p:cNvSpPr/>
            <p:nvPr/>
          </p:nvSpPr>
          <p:spPr bwMode="auto">
            <a:xfrm>
              <a:off x="5920453" y="4219237"/>
              <a:ext cx="1414780" cy="1005737"/>
            </a:xfrm>
            <a:custGeom>
              <a:avLst/>
              <a:gdLst>
                <a:gd name="T0" fmla="*/ 1189 w 1189"/>
                <a:gd name="T1" fmla="*/ 433 h 845"/>
                <a:gd name="T2" fmla="*/ 756 w 1189"/>
                <a:gd name="T3" fmla="*/ 0 h 845"/>
                <a:gd name="T4" fmla="*/ 180 w 1189"/>
                <a:gd name="T5" fmla="*/ 233 h 845"/>
                <a:gd name="T6" fmla="*/ 180 w 1189"/>
                <a:gd name="T7" fmla="*/ 378 h 845"/>
                <a:gd name="T8" fmla="*/ 162 w 1189"/>
                <a:gd name="T9" fmla="*/ 377 h 845"/>
                <a:gd name="T10" fmla="*/ 0 w 1189"/>
                <a:gd name="T11" fmla="*/ 539 h 845"/>
                <a:gd name="T12" fmla="*/ 162 w 1189"/>
                <a:gd name="T13" fmla="*/ 701 h 845"/>
                <a:gd name="T14" fmla="*/ 180 w 1189"/>
                <a:gd name="T15" fmla="*/ 700 h 845"/>
                <a:gd name="T16" fmla="*/ 180 w 1189"/>
                <a:gd name="T17" fmla="*/ 845 h 845"/>
                <a:gd name="T18" fmla="*/ 1189 w 1189"/>
                <a:gd name="T19" fmla="*/ 433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9" h="845">
                  <a:moveTo>
                    <a:pt x="1189" y="433"/>
                  </a:moveTo>
                  <a:cubicBezTo>
                    <a:pt x="756" y="0"/>
                    <a:pt x="756" y="0"/>
                    <a:pt x="756" y="0"/>
                  </a:cubicBezTo>
                  <a:cubicBezTo>
                    <a:pt x="607" y="144"/>
                    <a:pt x="404" y="233"/>
                    <a:pt x="180" y="233"/>
                  </a:cubicBezTo>
                  <a:cubicBezTo>
                    <a:pt x="180" y="378"/>
                    <a:pt x="180" y="378"/>
                    <a:pt x="180" y="378"/>
                  </a:cubicBezTo>
                  <a:cubicBezTo>
                    <a:pt x="174" y="378"/>
                    <a:pt x="168" y="377"/>
                    <a:pt x="162" y="377"/>
                  </a:cubicBezTo>
                  <a:cubicBezTo>
                    <a:pt x="73" y="377"/>
                    <a:pt x="0" y="450"/>
                    <a:pt x="0" y="539"/>
                  </a:cubicBezTo>
                  <a:cubicBezTo>
                    <a:pt x="0" y="629"/>
                    <a:pt x="73" y="701"/>
                    <a:pt x="162" y="701"/>
                  </a:cubicBezTo>
                  <a:cubicBezTo>
                    <a:pt x="168" y="701"/>
                    <a:pt x="174" y="701"/>
                    <a:pt x="180" y="700"/>
                  </a:cubicBezTo>
                  <a:cubicBezTo>
                    <a:pt x="180" y="845"/>
                    <a:pt x="180" y="845"/>
                    <a:pt x="180" y="845"/>
                  </a:cubicBezTo>
                  <a:cubicBezTo>
                    <a:pt x="573" y="845"/>
                    <a:pt x="929" y="688"/>
                    <a:pt x="1189" y="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$ḷiďé">
              <a:extLst>
                <a:ext uri="{FF2B5EF4-FFF2-40B4-BE49-F238E27FC236}">
                  <a16:creationId xmlns:a16="http://schemas.microsoft.com/office/drawing/2014/main" id="{85E0C05A-7091-46F3-8EEA-58F2CB7ED1A2}"/>
                </a:ext>
              </a:extLst>
            </p:cNvPr>
            <p:cNvSpPr/>
            <p:nvPr/>
          </p:nvSpPr>
          <p:spPr bwMode="auto">
            <a:xfrm>
              <a:off x="6820019" y="3511436"/>
              <a:ext cx="1027959" cy="1223015"/>
            </a:xfrm>
            <a:custGeom>
              <a:avLst/>
              <a:gdLst>
                <a:gd name="T0" fmla="*/ 252 w 864"/>
                <a:gd name="T1" fmla="*/ 0 h 1028"/>
                <a:gd name="T2" fmla="*/ 0 w 864"/>
                <a:gd name="T3" fmla="*/ 595 h 1028"/>
                <a:gd name="T4" fmla="*/ 114 w 864"/>
                <a:gd name="T5" fmla="*/ 708 h 1028"/>
                <a:gd name="T6" fmla="*/ 36 w 864"/>
                <a:gd name="T7" fmla="*/ 846 h 1028"/>
                <a:gd name="T8" fmla="*/ 198 w 864"/>
                <a:gd name="T9" fmla="*/ 1008 h 1028"/>
                <a:gd name="T10" fmla="*/ 336 w 864"/>
                <a:gd name="T11" fmla="*/ 931 h 1028"/>
                <a:gd name="T12" fmla="*/ 433 w 864"/>
                <a:gd name="T13" fmla="*/ 1028 h 1028"/>
                <a:gd name="T14" fmla="*/ 864 w 864"/>
                <a:gd name="T15" fmla="*/ 0 h 1028"/>
                <a:gd name="T16" fmla="*/ 252 w 864"/>
                <a:gd name="T17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1028">
                  <a:moveTo>
                    <a:pt x="252" y="0"/>
                  </a:moveTo>
                  <a:cubicBezTo>
                    <a:pt x="252" y="234"/>
                    <a:pt x="156" y="444"/>
                    <a:pt x="0" y="595"/>
                  </a:cubicBezTo>
                  <a:cubicBezTo>
                    <a:pt x="114" y="708"/>
                    <a:pt x="114" y="708"/>
                    <a:pt x="114" y="708"/>
                  </a:cubicBezTo>
                  <a:cubicBezTo>
                    <a:pt x="67" y="736"/>
                    <a:pt x="36" y="788"/>
                    <a:pt x="36" y="846"/>
                  </a:cubicBezTo>
                  <a:cubicBezTo>
                    <a:pt x="36" y="936"/>
                    <a:pt x="109" y="1008"/>
                    <a:pt x="198" y="1008"/>
                  </a:cubicBezTo>
                  <a:cubicBezTo>
                    <a:pt x="257" y="1008"/>
                    <a:pt x="308" y="977"/>
                    <a:pt x="336" y="931"/>
                  </a:cubicBezTo>
                  <a:cubicBezTo>
                    <a:pt x="433" y="1028"/>
                    <a:pt x="433" y="1028"/>
                    <a:pt x="433" y="1028"/>
                  </a:cubicBezTo>
                  <a:cubicBezTo>
                    <a:pt x="699" y="766"/>
                    <a:pt x="864" y="403"/>
                    <a:pt x="864" y="0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ľïḍè">
              <a:extLst>
                <a:ext uri="{FF2B5EF4-FFF2-40B4-BE49-F238E27FC236}">
                  <a16:creationId xmlns:a16="http://schemas.microsoft.com/office/drawing/2014/main" id="{9CF1A604-37E9-4D11-B709-D545FBE80736}"/>
                </a:ext>
              </a:extLst>
            </p:cNvPr>
            <p:cNvSpPr/>
            <p:nvPr/>
          </p:nvSpPr>
          <p:spPr bwMode="auto">
            <a:xfrm>
              <a:off x="6831542" y="2299942"/>
              <a:ext cx="1016436" cy="1425480"/>
            </a:xfrm>
            <a:custGeom>
              <a:avLst/>
              <a:gdLst>
                <a:gd name="T0" fmla="*/ 854 w 854"/>
                <a:gd name="T1" fmla="*/ 1018 h 1198"/>
                <a:gd name="T2" fmla="*/ 432 w 854"/>
                <a:gd name="T3" fmla="*/ 0 h 1198"/>
                <a:gd name="T4" fmla="*/ 0 w 854"/>
                <a:gd name="T5" fmla="*/ 433 h 1198"/>
                <a:gd name="T6" fmla="*/ 242 w 854"/>
                <a:gd name="T7" fmla="*/ 1018 h 1198"/>
                <a:gd name="T8" fmla="*/ 387 w 854"/>
                <a:gd name="T9" fmla="*/ 1018 h 1198"/>
                <a:gd name="T10" fmla="*/ 386 w 854"/>
                <a:gd name="T11" fmla="*/ 1036 h 1198"/>
                <a:gd name="T12" fmla="*/ 548 w 854"/>
                <a:gd name="T13" fmla="*/ 1198 h 1198"/>
                <a:gd name="T14" fmla="*/ 710 w 854"/>
                <a:gd name="T15" fmla="*/ 1036 h 1198"/>
                <a:gd name="T16" fmla="*/ 709 w 854"/>
                <a:gd name="T17" fmla="*/ 1018 h 1198"/>
                <a:gd name="T18" fmla="*/ 854 w 854"/>
                <a:gd name="T19" fmla="*/ 1018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4" h="1198">
                  <a:moveTo>
                    <a:pt x="854" y="1018"/>
                  </a:moveTo>
                  <a:cubicBezTo>
                    <a:pt x="854" y="621"/>
                    <a:pt x="693" y="261"/>
                    <a:pt x="432" y="0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149" y="583"/>
                    <a:pt x="242" y="790"/>
                    <a:pt x="242" y="1018"/>
                  </a:cubicBezTo>
                  <a:cubicBezTo>
                    <a:pt x="387" y="1018"/>
                    <a:pt x="387" y="1018"/>
                    <a:pt x="387" y="1018"/>
                  </a:cubicBezTo>
                  <a:cubicBezTo>
                    <a:pt x="386" y="1024"/>
                    <a:pt x="386" y="1030"/>
                    <a:pt x="386" y="1036"/>
                  </a:cubicBezTo>
                  <a:cubicBezTo>
                    <a:pt x="386" y="1126"/>
                    <a:pt x="459" y="1198"/>
                    <a:pt x="548" y="1198"/>
                  </a:cubicBezTo>
                  <a:cubicBezTo>
                    <a:pt x="638" y="1198"/>
                    <a:pt x="710" y="1126"/>
                    <a:pt x="710" y="1036"/>
                  </a:cubicBezTo>
                  <a:cubicBezTo>
                    <a:pt x="710" y="1030"/>
                    <a:pt x="710" y="1024"/>
                    <a:pt x="709" y="1018"/>
                  </a:cubicBezTo>
                  <a:lnTo>
                    <a:pt x="854" y="10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lïďè">
              <a:extLst>
                <a:ext uri="{FF2B5EF4-FFF2-40B4-BE49-F238E27FC236}">
                  <a16:creationId xmlns:a16="http://schemas.microsoft.com/office/drawing/2014/main" id="{83AC1D11-C9A5-4AAA-BA53-12D14592E62D}"/>
                </a:ext>
              </a:extLst>
            </p:cNvPr>
            <p:cNvSpPr/>
            <p:nvPr/>
          </p:nvSpPr>
          <p:spPr bwMode="auto">
            <a:xfrm>
              <a:off x="6134439" y="1797897"/>
              <a:ext cx="1211493" cy="1017259"/>
            </a:xfrm>
            <a:custGeom>
              <a:avLst/>
              <a:gdLst>
                <a:gd name="T0" fmla="*/ 905 w 1018"/>
                <a:gd name="T1" fmla="*/ 535 h 855"/>
                <a:gd name="T2" fmla="*/ 1018 w 1018"/>
                <a:gd name="T3" fmla="*/ 422 h 855"/>
                <a:gd name="T4" fmla="*/ 0 w 1018"/>
                <a:gd name="T5" fmla="*/ 0 h 855"/>
                <a:gd name="T6" fmla="*/ 0 w 1018"/>
                <a:gd name="T7" fmla="*/ 612 h 855"/>
                <a:gd name="T8" fmla="*/ 586 w 1018"/>
                <a:gd name="T9" fmla="*/ 855 h 855"/>
                <a:gd name="T10" fmla="*/ 679 w 1018"/>
                <a:gd name="T11" fmla="*/ 761 h 855"/>
                <a:gd name="T12" fmla="*/ 810 w 1018"/>
                <a:gd name="T13" fmla="*/ 828 h 855"/>
                <a:gd name="T14" fmla="*/ 972 w 1018"/>
                <a:gd name="T15" fmla="*/ 666 h 855"/>
                <a:gd name="T16" fmla="*/ 905 w 1018"/>
                <a:gd name="T17" fmla="*/ 53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8" h="855">
                  <a:moveTo>
                    <a:pt x="905" y="535"/>
                  </a:moveTo>
                  <a:cubicBezTo>
                    <a:pt x="1018" y="422"/>
                    <a:pt x="1018" y="422"/>
                    <a:pt x="1018" y="422"/>
                  </a:cubicBezTo>
                  <a:cubicBezTo>
                    <a:pt x="758" y="162"/>
                    <a:pt x="398" y="0"/>
                    <a:pt x="0" y="0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9" y="612"/>
                    <a:pt x="436" y="705"/>
                    <a:pt x="586" y="855"/>
                  </a:cubicBezTo>
                  <a:cubicBezTo>
                    <a:pt x="679" y="761"/>
                    <a:pt x="679" y="761"/>
                    <a:pt x="679" y="761"/>
                  </a:cubicBezTo>
                  <a:cubicBezTo>
                    <a:pt x="708" y="802"/>
                    <a:pt x="756" y="828"/>
                    <a:pt x="810" y="828"/>
                  </a:cubicBezTo>
                  <a:cubicBezTo>
                    <a:pt x="900" y="828"/>
                    <a:pt x="972" y="756"/>
                    <a:pt x="972" y="666"/>
                  </a:cubicBezTo>
                  <a:cubicBezTo>
                    <a:pt x="972" y="612"/>
                    <a:pt x="946" y="565"/>
                    <a:pt x="905" y="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ṡ1îdè">
              <a:extLst>
                <a:ext uri="{FF2B5EF4-FFF2-40B4-BE49-F238E27FC236}">
                  <a16:creationId xmlns:a16="http://schemas.microsoft.com/office/drawing/2014/main" id="{D8D0D607-1654-4F5D-B390-CA8AFA9E46A2}"/>
                </a:ext>
              </a:extLst>
            </p:cNvPr>
            <p:cNvSpPr/>
            <p:nvPr/>
          </p:nvSpPr>
          <p:spPr bwMode="auto">
            <a:xfrm>
              <a:off x="5963250" y="1966631"/>
              <a:ext cx="385176" cy="385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ṧliďè">
              <a:extLst>
                <a:ext uri="{FF2B5EF4-FFF2-40B4-BE49-F238E27FC236}">
                  <a16:creationId xmlns:a16="http://schemas.microsoft.com/office/drawing/2014/main" id="{60121CCA-BBD2-419A-9230-B39E9E12FF87}"/>
                </a:ext>
              </a:extLst>
            </p:cNvPr>
            <p:cNvSpPr/>
            <p:nvPr/>
          </p:nvSpPr>
          <p:spPr>
            <a:xfrm>
              <a:off x="5148525" y="2528698"/>
              <a:ext cx="1983421" cy="1983421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ḻîḋê">
              <a:extLst>
                <a:ext uri="{FF2B5EF4-FFF2-40B4-BE49-F238E27FC236}">
                  <a16:creationId xmlns:a16="http://schemas.microsoft.com/office/drawing/2014/main" id="{3B4A5A5A-2284-4604-95AD-04630EB72C28}"/>
                </a:ext>
              </a:extLst>
            </p:cNvPr>
            <p:cNvSpPr/>
            <p:nvPr/>
          </p:nvSpPr>
          <p:spPr bwMode="auto">
            <a:xfrm>
              <a:off x="4779206" y="2790408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i$1íḍê">
              <a:extLst>
                <a:ext uri="{FF2B5EF4-FFF2-40B4-BE49-F238E27FC236}">
                  <a16:creationId xmlns:a16="http://schemas.microsoft.com/office/drawing/2014/main" id="{CA191674-E1C3-43FB-AAF3-786D0A45E850}"/>
                </a:ext>
              </a:extLst>
            </p:cNvPr>
            <p:cNvSpPr/>
            <p:nvPr/>
          </p:nvSpPr>
          <p:spPr bwMode="auto">
            <a:xfrm>
              <a:off x="4784555" y="3910958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isḻïḍê">
              <a:extLst>
                <a:ext uri="{FF2B5EF4-FFF2-40B4-BE49-F238E27FC236}">
                  <a16:creationId xmlns:a16="http://schemas.microsoft.com/office/drawing/2014/main" id="{A75E8BE0-B794-4212-9FC2-8BFA8C421DCF}"/>
                </a:ext>
              </a:extLst>
            </p:cNvPr>
            <p:cNvSpPr/>
            <p:nvPr/>
          </p:nvSpPr>
          <p:spPr bwMode="auto">
            <a:xfrm>
              <a:off x="5383717" y="4596127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ïśḻîďè">
              <a:extLst>
                <a:ext uri="{FF2B5EF4-FFF2-40B4-BE49-F238E27FC236}">
                  <a16:creationId xmlns:a16="http://schemas.microsoft.com/office/drawing/2014/main" id="{698215B5-40C6-4837-88D4-BEDFCB02774E}"/>
                </a:ext>
              </a:extLst>
            </p:cNvPr>
            <p:cNvSpPr/>
            <p:nvPr/>
          </p:nvSpPr>
          <p:spPr bwMode="auto">
            <a:xfrm>
              <a:off x="1272645" y="1938971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连续存储的元素</a:t>
              </a:r>
              <a:endParaRPr lang="en-US" altLang="zh-CN" dirty="0"/>
            </a:p>
          </p:txBody>
        </p:sp>
        <p:sp>
          <p:nvSpPr>
            <p:cNvPr id="20" name="ïšlíḑe">
              <a:extLst>
                <a:ext uri="{FF2B5EF4-FFF2-40B4-BE49-F238E27FC236}">
                  <a16:creationId xmlns:a16="http://schemas.microsoft.com/office/drawing/2014/main" id="{205CB36D-3CCB-4DF5-B991-5DF98DBD7FA5}"/>
                </a:ext>
              </a:extLst>
            </p:cNvPr>
            <p:cNvSpPr txBox="1"/>
            <p:nvPr/>
          </p:nvSpPr>
          <p:spPr bwMode="auto">
            <a:xfrm>
              <a:off x="1272645" y="1492031"/>
              <a:ext cx="2642096" cy="41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/>
                <a:t>vector</a:t>
              </a:r>
            </a:p>
          </p:txBody>
        </p:sp>
        <p:sp>
          <p:nvSpPr>
            <p:cNvPr id="21" name="íṥ1ïḋê">
              <a:extLst>
                <a:ext uri="{FF2B5EF4-FFF2-40B4-BE49-F238E27FC236}">
                  <a16:creationId xmlns:a16="http://schemas.microsoft.com/office/drawing/2014/main" id="{392CDA33-79C9-45AD-97EF-1617A612FAC5}"/>
                </a:ext>
              </a:extLst>
            </p:cNvPr>
            <p:cNvSpPr/>
            <p:nvPr/>
          </p:nvSpPr>
          <p:spPr bwMode="auto">
            <a:xfrm>
              <a:off x="1185178" y="4955928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后进先出地值的排列</a:t>
              </a:r>
              <a:endParaRPr lang="en-US" altLang="zh-CN" dirty="0"/>
            </a:p>
          </p:txBody>
        </p:sp>
        <p:sp>
          <p:nvSpPr>
            <p:cNvPr id="22" name="íŝ1íḑê">
              <a:extLst>
                <a:ext uri="{FF2B5EF4-FFF2-40B4-BE49-F238E27FC236}">
                  <a16:creationId xmlns:a16="http://schemas.microsoft.com/office/drawing/2014/main" id="{5A9A09A0-DE4F-4825-AA56-DDDF51D08BAE}"/>
                </a:ext>
              </a:extLst>
            </p:cNvPr>
            <p:cNvSpPr/>
            <p:nvPr/>
          </p:nvSpPr>
          <p:spPr bwMode="auto">
            <a:xfrm>
              <a:off x="6482868" y="4601475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iS1iḍê">
              <a:extLst>
                <a:ext uri="{FF2B5EF4-FFF2-40B4-BE49-F238E27FC236}">
                  <a16:creationId xmlns:a16="http://schemas.microsoft.com/office/drawing/2014/main" id="{D99647AF-2F9D-4684-8422-B0C3174E4907}"/>
                </a:ext>
              </a:extLst>
            </p:cNvPr>
            <p:cNvSpPr/>
            <p:nvPr/>
          </p:nvSpPr>
          <p:spPr bwMode="auto">
            <a:xfrm>
              <a:off x="7189023" y="4002313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îṥľídé">
              <a:extLst>
                <a:ext uri="{FF2B5EF4-FFF2-40B4-BE49-F238E27FC236}">
                  <a16:creationId xmlns:a16="http://schemas.microsoft.com/office/drawing/2014/main" id="{52C55C19-5145-445C-9A9D-79204E0B6CC0}"/>
                </a:ext>
              </a:extLst>
            </p:cNvPr>
            <p:cNvSpPr/>
            <p:nvPr/>
          </p:nvSpPr>
          <p:spPr bwMode="auto">
            <a:xfrm>
              <a:off x="7194785" y="2892053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îšļíḓè">
              <a:extLst>
                <a:ext uri="{FF2B5EF4-FFF2-40B4-BE49-F238E27FC236}">
                  <a16:creationId xmlns:a16="http://schemas.microsoft.com/office/drawing/2014/main" id="{807BB4A4-EDD7-406D-B0F4-BC20D0B9725D}"/>
                </a:ext>
              </a:extLst>
            </p:cNvPr>
            <p:cNvSpPr/>
            <p:nvPr/>
          </p:nvSpPr>
          <p:spPr bwMode="auto">
            <a:xfrm>
              <a:off x="6595210" y="2185896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" name="ïšļidê">
              <a:extLst>
                <a:ext uri="{FF2B5EF4-FFF2-40B4-BE49-F238E27FC236}">
                  <a16:creationId xmlns:a16="http://schemas.microsoft.com/office/drawing/2014/main" id="{898C4F02-2FB9-4CCD-8F49-C562016B4238}"/>
                </a:ext>
              </a:extLst>
            </p:cNvPr>
            <p:cNvSpPr/>
            <p:nvPr/>
          </p:nvSpPr>
          <p:spPr bwMode="auto">
            <a:xfrm>
              <a:off x="5532154" y="2164438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7" name="ïśḻïḍé">
              <a:extLst>
                <a:ext uri="{FF2B5EF4-FFF2-40B4-BE49-F238E27FC236}">
                  <a16:creationId xmlns:a16="http://schemas.microsoft.com/office/drawing/2014/main" id="{0C2B16E1-2016-48C0-96F5-A7EC2833E3DC}"/>
                </a:ext>
              </a:extLst>
            </p:cNvPr>
            <p:cNvSpPr txBox="1"/>
            <p:nvPr/>
          </p:nvSpPr>
          <p:spPr bwMode="auto">
            <a:xfrm>
              <a:off x="1230969" y="4540734"/>
              <a:ext cx="2642096" cy="41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/>
                <a:t>stack</a:t>
              </a:r>
              <a:endParaRPr lang="zh-CN" altLang="en-US" sz="2800" b="1" dirty="0"/>
            </a:p>
          </p:txBody>
        </p:sp>
        <p:sp>
          <p:nvSpPr>
            <p:cNvPr id="29" name="íšļíḓe">
              <a:extLst>
                <a:ext uri="{FF2B5EF4-FFF2-40B4-BE49-F238E27FC236}">
                  <a16:creationId xmlns:a16="http://schemas.microsoft.com/office/drawing/2014/main" id="{1946F6D0-0A3C-4B8F-A078-667A4F60FD51}"/>
                </a:ext>
              </a:extLst>
            </p:cNvPr>
            <p:cNvSpPr txBox="1"/>
            <p:nvPr/>
          </p:nvSpPr>
          <p:spPr bwMode="auto">
            <a:xfrm>
              <a:off x="9097724" y="1555414"/>
              <a:ext cx="2642096" cy="41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 err="1"/>
                <a:t>priority_queue</a:t>
              </a:r>
              <a:endParaRPr lang="zh-CN" altLang="en-US" sz="2800" b="1" dirty="0"/>
            </a:p>
          </p:txBody>
        </p:sp>
        <p:sp>
          <p:nvSpPr>
            <p:cNvPr id="30" name="îšľíḍè">
              <a:extLst>
                <a:ext uri="{FF2B5EF4-FFF2-40B4-BE49-F238E27FC236}">
                  <a16:creationId xmlns:a16="http://schemas.microsoft.com/office/drawing/2014/main" id="{BDD5D5FA-C94D-4090-B7EB-DE09C9BB858D}"/>
                </a:ext>
              </a:extLst>
            </p:cNvPr>
            <p:cNvSpPr/>
            <p:nvPr/>
          </p:nvSpPr>
          <p:spPr bwMode="auto">
            <a:xfrm>
              <a:off x="8339800" y="1688530"/>
              <a:ext cx="504056" cy="504056"/>
            </a:xfrm>
            <a:prstGeom prst="roundRect">
              <a:avLst>
                <a:gd name="adj" fmla="val 11236"/>
              </a:avLst>
            </a:prstGeom>
            <a:solidFill>
              <a:schemeClr val="accent3"/>
            </a:solidFill>
            <a:ln w="19050"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Q1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íS1ïḑé">
              <a:extLst>
                <a:ext uri="{FF2B5EF4-FFF2-40B4-BE49-F238E27FC236}">
                  <a16:creationId xmlns:a16="http://schemas.microsoft.com/office/drawing/2014/main" id="{93E90B48-5ABA-4F7F-84F5-2EEE6A4B13AB}"/>
                </a:ext>
              </a:extLst>
            </p:cNvPr>
            <p:cNvSpPr/>
            <p:nvPr/>
          </p:nvSpPr>
          <p:spPr bwMode="auto">
            <a:xfrm>
              <a:off x="9101405" y="1938971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元素有次序的队列</a:t>
              </a:r>
              <a:endParaRPr lang="en-US" altLang="zh-CN" dirty="0"/>
            </a:p>
          </p:txBody>
        </p:sp>
        <p:sp>
          <p:nvSpPr>
            <p:cNvPr id="32" name="isḻiḍe">
              <a:extLst>
                <a:ext uri="{FF2B5EF4-FFF2-40B4-BE49-F238E27FC236}">
                  <a16:creationId xmlns:a16="http://schemas.microsoft.com/office/drawing/2014/main" id="{D1BD42C9-27FD-41C7-9A40-76193780632E}"/>
                </a:ext>
              </a:extLst>
            </p:cNvPr>
            <p:cNvSpPr txBox="1"/>
            <p:nvPr/>
          </p:nvSpPr>
          <p:spPr bwMode="auto">
            <a:xfrm>
              <a:off x="9097724" y="3008846"/>
              <a:ext cx="2642096" cy="41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/>
                <a:t>map</a:t>
              </a:r>
              <a:r>
                <a:rPr lang="zh-CN" altLang="en-US" sz="2800" b="1" dirty="0"/>
                <a:t>相关</a:t>
              </a:r>
            </a:p>
          </p:txBody>
        </p:sp>
        <p:sp>
          <p:nvSpPr>
            <p:cNvPr id="33" name="ïṣ1ïḓé">
              <a:extLst>
                <a:ext uri="{FF2B5EF4-FFF2-40B4-BE49-F238E27FC236}">
                  <a16:creationId xmlns:a16="http://schemas.microsoft.com/office/drawing/2014/main" id="{5128D76B-85A1-49C0-A3E0-F2EA50AE21A1}"/>
                </a:ext>
              </a:extLst>
            </p:cNvPr>
            <p:cNvSpPr/>
            <p:nvPr/>
          </p:nvSpPr>
          <p:spPr bwMode="auto">
            <a:xfrm>
              <a:off x="8311118" y="3037277"/>
              <a:ext cx="504056" cy="504056"/>
            </a:xfrm>
            <a:prstGeom prst="roundRect">
              <a:avLst>
                <a:gd name="adj" fmla="val 11236"/>
              </a:avLst>
            </a:prstGeom>
            <a:solidFill>
              <a:schemeClr val="accent3"/>
            </a:solidFill>
            <a:ln w="19050"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Q2</a:t>
              </a:r>
            </a:p>
          </p:txBody>
        </p:sp>
        <p:sp>
          <p:nvSpPr>
            <p:cNvPr id="34" name="ïṡlïdê">
              <a:extLst>
                <a:ext uri="{FF2B5EF4-FFF2-40B4-BE49-F238E27FC236}">
                  <a16:creationId xmlns:a16="http://schemas.microsoft.com/office/drawing/2014/main" id="{36656940-73A2-4FFB-949F-C1E75CD23843}"/>
                </a:ext>
              </a:extLst>
            </p:cNvPr>
            <p:cNvSpPr/>
            <p:nvPr/>
          </p:nvSpPr>
          <p:spPr bwMode="auto">
            <a:xfrm>
              <a:off x="9101405" y="3583577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由</a:t>
              </a:r>
              <a:r>
                <a:rPr lang="en-US" altLang="zh-CN" dirty="0"/>
                <a:t>{</a:t>
              </a:r>
              <a:r>
                <a:rPr lang="zh-CN" altLang="en-US" dirty="0"/>
                <a:t>键</a:t>
              </a:r>
              <a:r>
                <a:rPr lang="en-US" altLang="zh-CN" dirty="0"/>
                <a:t>, </a:t>
              </a:r>
              <a:r>
                <a:rPr lang="zh-CN" altLang="en-US" dirty="0"/>
                <a:t>值</a:t>
              </a:r>
              <a:r>
                <a:rPr lang="en-US" altLang="zh-CN" dirty="0"/>
                <a:t>}</a:t>
              </a:r>
              <a:r>
                <a:rPr lang="zh-CN" altLang="en-US" dirty="0"/>
                <a:t>对组成的集合</a:t>
              </a:r>
              <a:endParaRPr lang="en-US" altLang="zh-CN" dirty="0"/>
            </a:p>
          </p:txBody>
        </p:sp>
        <p:sp>
          <p:nvSpPr>
            <p:cNvPr id="35" name="ïṩ1îḍe">
              <a:extLst>
                <a:ext uri="{FF2B5EF4-FFF2-40B4-BE49-F238E27FC236}">
                  <a16:creationId xmlns:a16="http://schemas.microsoft.com/office/drawing/2014/main" id="{A21CF65A-0107-4443-878D-7CC5AF2A7153}"/>
                </a:ext>
              </a:extLst>
            </p:cNvPr>
            <p:cNvSpPr txBox="1"/>
            <p:nvPr/>
          </p:nvSpPr>
          <p:spPr bwMode="auto">
            <a:xfrm>
              <a:off x="9063652" y="4684975"/>
              <a:ext cx="2642096" cy="41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/>
                <a:t>set</a:t>
              </a:r>
              <a:r>
                <a:rPr lang="zh-CN" altLang="en-US" sz="2800" b="1" dirty="0"/>
                <a:t>相关</a:t>
              </a:r>
            </a:p>
          </p:txBody>
        </p:sp>
        <p:sp>
          <p:nvSpPr>
            <p:cNvPr id="36" name="íṡḻîḑè">
              <a:extLst>
                <a:ext uri="{FF2B5EF4-FFF2-40B4-BE49-F238E27FC236}">
                  <a16:creationId xmlns:a16="http://schemas.microsoft.com/office/drawing/2014/main" id="{12A020C2-CA22-4974-B792-C3C605723CD8}"/>
                </a:ext>
              </a:extLst>
            </p:cNvPr>
            <p:cNvSpPr/>
            <p:nvPr/>
          </p:nvSpPr>
          <p:spPr bwMode="auto">
            <a:xfrm>
              <a:off x="8311118" y="4705370"/>
              <a:ext cx="504056" cy="504056"/>
            </a:xfrm>
            <a:prstGeom prst="roundRect">
              <a:avLst>
                <a:gd name="adj" fmla="val 11236"/>
              </a:avLst>
            </a:prstGeom>
            <a:solidFill>
              <a:schemeClr val="accent3"/>
            </a:solidFill>
            <a:ln w="19050"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Q3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îş1iďè">
              <a:extLst>
                <a:ext uri="{FF2B5EF4-FFF2-40B4-BE49-F238E27FC236}">
                  <a16:creationId xmlns:a16="http://schemas.microsoft.com/office/drawing/2014/main" id="{0C401AB4-E55B-431C-B621-468A0931AAEC}"/>
                </a:ext>
              </a:extLst>
            </p:cNvPr>
            <p:cNvSpPr/>
            <p:nvPr/>
          </p:nvSpPr>
          <p:spPr bwMode="auto">
            <a:xfrm>
              <a:off x="9063652" y="5067189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有序的集合</a:t>
              </a:r>
              <a:endParaRPr lang="en-US" altLang="zh-CN" dirty="0"/>
            </a:p>
          </p:txBody>
        </p:sp>
        <p:sp>
          <p:nvSpPr>
            <p:cNvPr id="42" name="iṩḻîdé">
              <a:extLst>
                <a:ext uri="{FF2B5EF4-FFF2-40B4-BE49-F238E27FC236}">
                  <a16:creationId xmlns:a16="http://schemas.microsoft.com/office/drawing/2014/main" id="{ACB0CEEF-6885-4D6C-985B-8A84E3A2F7A9}"/>
                </a:ext>
              </a:extLst>
            </p:cNvPr>
            <p:cNvSpPr/>
            <p:nvPr/>
          </p:nvSpPr>
          <p:spPr bwMode="auto">
            <a:xfrm>
              <a:off x="1208323" y="3516757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先进先出地值的排列</a:t>
              </a:r>
              <a:endParaRPr lang="en-US" altLang="zh-CN" dirty="0"/>
            </a:p>
          </p:txBody>
        </p:sp>
        <p:sp>
          <p:nvSpPr>
            <p:cNvPr id="43" name="îşľïḓê">
              <a:extLst>
                <a:ext uri="{FF2B5EF4-FFF2-40B4-BE49-F238E27FC236}">
                  <a16:creationId xmlns:a16="http://schemas.microsoft.com/office/drawing/2014/main" id="{7843E81F-D2E5-4FB1-8C2C-BE53EDC5B222}"/>
                </a:ext>
              </a:extLst>
            </p:cNvPr>
            <p:cNvSpPr txBox="1"/>
            <p:nvPr/>
          </p:nvSpPr>
          <p:spPr bwMode="auto">
            <a:xfrm>
              <a:off x="1272645" y="2992029"/>
              <a:ext cx="2642096" cy="41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/>
                <a:t>queue</a:t>
              </a:r>
              <a:endParaRPr lang="zh-CN" altLang="en-US" sz="2800" b="1" dirty="0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1FE984A-45C8-49B8-9163-DCEFB793376E}"/>
                </a:ext>
              </a:extLst>
            </p:cNvPr>
            <p:cNvCxnSpPr/>
            <p:nvPr/>
          </p:nvCxnSpPr>
          <p:spPr>
            <a:xfrm>
              <a:off x="556689" y="2735977"/>
              <a:ext cx="2973775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5C242E1-193D-4F29-8D50-7BBCFDCC9712}"/>
                </a:ext>
              </a:extLst>
            </p:cNvPr>
            <p:cNvCxnSpPr/>
            <p:nvPr/>
          </p:nvCxnSpPr>
          <p:spPr>
            <a:xfrm>
              <a:off x="597578" y="4278277"/>
              <a:ext cx="2973775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683132C-A86E-4909-B4C7-7511157D9BC6}"/>
                </a:ext>
              </a:extLst>
            </p:cNvPr>
            <p:cNvCxnSpPr/>
            <p:nvPr/>
          </p:nvCxnSpPr>
          <p:spPr>
            <a:xfrm>
              <a:off x="685045" y="5753425"/>
              <a:ext cx="2973775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8B396DC-E41B-4EB4-A1EB-6B65D04A3A3B}"/>
                </a:ext>
              </a:extLst>
            </p:cNvPr>
            <p:cNvCxnSpPr/>
            <p:nvPr/>
          </p:nvCxnSpPr>
          <p:spPr>
            <a:xfrm>
              <a:off x="8610599" y="2550239"/>
              <a:ext cx="300668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A9320C7-0CFA-4F7B-B2DA-3924BB75122D}"/>
                </a:ext>
              </a:extLst>
            </p:cNvPr>
            <p:cNvCxnSpPr/>
            <p:nvPr/>
          </p:nvCxnSpPr>
          <p:spPr>
            <a:xfrm>
              <a:off x="8509041" y="4365688"/>
              <a:ext cx="300668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62F0B30-EE3A-4CFC-B89B-2A6AC31F16E3}"/>
                </a:ext>
              </a:extLst>
            </p:cNvPr>
            <p:cNvCxnSpPr/>
            <p:nvPr/>
          </p:nvCxnSpPr>
          <p:spPr>
            <a:xfrm>
              <a:off x="8513805" y="5753425"/>
              <a:ext cx="300668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íślïḍè">
              <a:extLst>
                <a:ext uri="{FF2B5EF4-FFF2-40B4-BE49-F238E27FC236}">
                  <a16:creationId xmlns:a16="http://schemas.microsoft.com/office/drawing/2014/main" id="{694DDAEF-9C1B-4F1D-AA44-7068EABE9701}"/>
                </a:ext>
              </a:extLst>
            </p:cNvPr>
            <p:cNvSpPr/>
            <p:nvPr/>
          </p:nvSpPr>
          <p:spPr bwMode="auto">
            <a:xfrm>
              <a:off x="685045" y="1676445"/>
              <a:ext cx="504056" cy="504056"/>
            </a:xfrm>
            <a:prstGeom prst="roundRect">
              <a:avLst>
                <a:gd name="adj" fmla="val 11236"/>
              </a:avLst>
            </a:prstGeom>
            <a:solidFill>
              <a:schemeClr val="accent1"/>
            </a:solidFill>
            <a:ln w="19050"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Q1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ïṥḻïḍe">
              <a:extLst>
                <a:ext uri="{FF2B5EF4-FFF2-40B4-BE49-F238E27FC236}">
                  <a16:creationId xmlns:a16="http://schemas.microsoft.com/office/drawing/2014/main" id="{098B6671-18C0-442D-B08B-79EF7CD6814B}"/>
                </a:ext>
              </a:extLst>
            </p:cNvPr>
            <p:cNvSpPr/>
            <p:nvPr/>
          </p:nvSpPr>
          <p:spPr bwMode="auto">
            <a:xfrm>
              <a:off x="690250" y="3145208"/>
              <a:ext cx="504056" cy="504056"/>
            </a:xfrm>
            <a:prstGeom prst="roundRect">
              <a:avLst>
                <a:gd name="adj" fmla="val 11236"/>
              </a:avLst>
            </a:prstGeom>
            <a:solidFill>
              <a:schemeClr val="accent1"/>
            </a:solidFill>
            <a:ln w="19050"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Q2</a:t>
              </a:r>
            </a:p>
          </p:txBody>
        </p:sp>
        <p:sp>
          <p:nvSpPr>
            <p:cNvPr id="54" name="íṩḻïḍè">
              <a:extLst>
                <a:ext uri="{FF2B5EF4-FFF2-40B4-BE49-F238E27FC236}">
                  <a16:creationId xmlns:a16="http://schemas.microsoft.com/office/drawing/2014/main" id="{59DF501A-0C6E-4D72-AA4E-EA91C1AC4E6C}"/>
                </a:ext>
              </a:extLst>
            </p:cNvPr>
            <p:cNvSpPr/>
            <p:nvPr/>
          </p:nvSpPr>
          <p:spPr bwMode="auto">
            <a:xfrm>
              <a:off x="666135" y="4687507"/>
              <a:ext cx="504056" cy="504056"/>
            </a:xfrm>
            <a:prstGeom prst="roundRect">
              <a:avLst>
                <a:gd name="adj" fmla="val 11236"/>
              </a:avLst>
            </a:prstGeom>
            <a:solidFill>
              <a:schemeClr val="accent1"/>
            </a:solidFill>
            <a:ln w="19050"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Q3</a:t>
              </a:r>
              <a:endParaRPr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63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vector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461D7E-C1AD-4423-A199-5670E3524899}"/>
              </a:ext>
            </a:extLst>
          </p:cNvPr>
          <p:cNvSpPr txBox="1"/>
          <p:nvPr/>
        </p:nvSpPr>
        <p:spPr>
          <a:xfrm>
            <a:off x="820615" y="2519074"/>
            <a:ext cx="37305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#include&lt;vector&gt;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vector&lt;int&gt; 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vectot</a:t>
            </a:r>
            <a:r>
              <a:rPr lang="en-US" altLang="zh-CN" sz="2800" dirty="0"/>
              <a:t>&lt;int&gt; a(n, </a:t>
            </a:r>
            <a:r>
              <a:rPr lang="en-US" altLang="zh-CN" sz="2800" dirty="0" err="1"/>
              <a:t>val</a:t>
            </a:r>
            <a:r>
              <a:rPr lang="en-US" altLang="zh-CN" sz="28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a.push_back</a:t>
            </a:r>
            <a:r>
              <a:rPr lang="en-US" altLang="zh-CN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a.pop_back</a:t>
            </a:r>
            <a:r>
              <a:rPr lang="en-US" altLang="zh-CN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a.size</a:t>
            </a:r>
            <a:r>
              <a:rPr lang="en-US" altLang="zh-CN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a.resize</a:t>
            </a:r>
            <a:r>
              <a:rPr lang="en-US" altLang="zh-CN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a.clear</a:t>
            </a:r>
            <a:r>
              <a:rPr lang="en-US" altLang="zh-CN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a.empty</a:t>
            </a:r>
            <a:r>
              <a:rPr lang="en-US" altLang="zh-CN" sz="2800" dirty="0"/>
              <a:t>()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A1A738-8141-4CC9-88DD-04690EAF67CA}"/>
              </a:ext>
            </a:extLst>
          </p:cNvPr>
          <p:cNvSpPr txBox="1"/>
          <p:nvPr/>
        </p:nvSpPr>
        <p:spPr>
          <a:xfrm>
            <a:off x="6238336" y="1512277"/>
            <a:ext cx="34531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a.begin</a:t>
            </a:r>
            <a:r>
              <a:rPr lang="en-US" altLang="zh-CN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a.end</a:t>
            </a:r>
            <a:r>
              <a:rPr lang="en-US" altLang="zh-CN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a.erase</a:t>
            </a:r>
            <a:r>
              <a:rPr lang="en-US" altLang="zh-CN" sz="2800" dirty="0"/>
              <a:t>(pos)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a.erase</a:t>
            </a:r>
            <a:r>
              <a:rPr lang="en-US" altLang="zh-CN" sz="2800" dirty="0"/>
              <a:t>(beg,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a.insert</a:t>
            </a:r>
            <a:r>
              <a:rPr lang="en-US" altLang="zh-CN" sz="2800" dirty="0"/>
              <a:t>(pos, </a:t>
            </a:r>
            <a:r>
              <a:rPr lang="en-US" altLang="zh-CN" sz="2800" dirty="0" err="1"/>
              <a:t>elem</a:t>
            </a:r>
            <a:r>
              <a:rPr lang="en-US" altLang="zh-CN" sz="2800" dirty="0"/>
              <a:t>)</a:t>
            </a:r>
          </a:p>
          <a:p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07D6F7-20A9-486C-98D4-F95A04963163}"/>
              </a:ext>
            </a:extLst>
          </p:cNvPr>
          <p:cNvSpPr txBox="1"/>
          <p:nvPr/>
        </p:nvSpPr>
        <p:spPr>
          <a:xfrm>
            <a:off x="820615" y="1512277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不定长数组，可</a:t>
            </a:r>
            <a:r>
              <a:rPr lang="zh-CN" altLang="en-US" sz="2800" b="1" dirty="0">
                <a:solidFill>
                  <a:srgbClr val="FF0000"/>
                </a:solidFill>
              </a:rPr>
              <a:t>直接赋值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1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1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3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21" decel="50000">
                                          <p:stCondLst>
                                            <p:cond delay="8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queue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C3D613-4D84-40CE-AF8E-B8D01997853C}"/>
              </a:ext>
            </a:extLst>
          </p:cNvPr>
          <p:cNvSpPr txBox="1"/>
          <p:nvPr/>
        </p:nvSpPr>
        <p:spPr>
          <a:xfrm>
            <a:off x="961292" y="1488831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FIFO</a:t>
            </a:r>
            <a:r>
              <a:rPr lang="zh-CN" altLang="en-US" sz="2400" dirty="0">
                <a:solidFill>
                  <a:srgbClr val="FF0000"/>
                </a:solidFill>
              </a:rPr>
              <a:t>：先进先出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0B4C0F-CE03-4666-AB4C-44EE423A800A}"/>
              </a:ext>
            </a:extLst>
          </p:cNvPr>
          <p:cNvSpPr txBox="1"/>
          <p:nvPr/>
        </p:nvSpPr>
        <p:spPr>
          <a:xfrm>
            <a:off x="961292" y="2410627"/>
            <a:ext cx="34099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#include&lt;queue&gt;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queue&lt;int&gt; Q;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Q.push</a:t>
            </a:r>
            <a:r>
              <a:rPr lang="en-US" altLang="zh-CN" sz="2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Q.pop</a:t>
            </a:r>
            <a:r>
              <a:rPr lang="en-US" altLang="zh-CN" sz="2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Q.front</a:t>
            </a:r>
            <a:r>
              <a:rPr lang="en-US" altLang="zh-CN" sz="2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Q.empty</a:t>
            </a:r>
            <a:r>
              <a:rPr lang="en-US" altLang="zh-CN" sz="2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Q.size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7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stack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12647C-AA7C-4EC3-8E3E-A5C79A39FB4B}"/>
              </a:ext>
            </a:extLst>
          </p:cNvPr>
          <p:cNvSpPr txBox="1"/>
          <p:nvPr/>
        </p:nvSpPr>
        <p:spPr>
          <a:xfrm>
            <a:off x="669924" y="1547446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LIFO</a:t>
            </a:r>
            <a:r>
              <a:rPr lang="zh-CN" altLang="en-US" sz="2400" dirty="0">
                <a:solidFill>
                  <a:srgbClr val="FF0000"/>
                </a:solidFill>
              </a:rPr>
              <a:t>：后进先出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EB3569-7F38-4F4E-A030-2A6983198AAA}"/>
              </a:ext>
            </a:extLst>
          </p:cNvPr>
          <p:cNvSpPr txBox="1"/>
          <p:nvPr/>
        </p:nvSpPr>
        <p:spPr>
          <a:xfrm>
            <a:off x="669924" y="2414954"/>
            <a:ext cx="30732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#include&lt;stack&gt;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stack&lt;int&gt; 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S.empty</a:t>
            </a:r>
            <a:r>
              <a:rPr lang="en-US" altLang="zh-CN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S.push</a:t>
            </a:r>
            <a:r>
              <a:rPr lang="en-US" altLang="zh-CN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S.top</a:t>
            </a:r>
            <a:r>
              <a:rPr lang="en-US" altLang="zh-CN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S.pop</a:t>
            </a:r>
            <a:r>
              <a:rPr lang="en-US" altLang="zh-CN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S.size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851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0070C0"/>
                </a:solidFill>
              </a:rPr>
              <a:t>priority_queue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4E1021-23D3-4800-A155-503576D222C4}"/>
              </a:ext>
            </a:extLst>
          </p:cNvPr>
          <p:cNvSpPr txBox="1"/>
          <p:nvPr/>
        </p:nvSpPr>
        <p:spPr>
          <a:xfrm>
            <a:off x="539262" y="1383323"/>
            <a:ext cx="9802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相同点：只能在队尾插入元素，在队首删除元素</a:t>
            </a:r>
            <a:endParaRPr lang="en-US" altLang="zh-CN" sz="2400" dirty="0"/>
          </a:p>
          <a:p>
            <a:r>
              <a:rPr lang="zh-CN" altLang="en-US" sz="2400" dirty="0"/>
              <a:t>特性：队列中优先级最大的元素总是位于队首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默认规则按元素从大到小排序，可以重载</a:t>
            </a:r>
            <a:r>
              <a:rPr lang="en-US" altLang="zh-CN" sz="2400" dirty="0">
                <a:solidFill>
                  <a:srgbClr val="FF0000"/>
                </a:solidFill>
              </a:rPr>
              <a:t>”&lt;”</a:t>
            </a:r>
            <a:r>
              <a:rPr lang="zh-CN" altLang="en-US" sz="2400" dirty="0">
                <a:solidFill>
                  <a:srgbClr val="FF0000"/>
                </a:solidFill>
              </a:rPr>
              <a:t>操作符来重新定义比较规则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读入队首元素：</a:t>
            </a:r>
            <a:r>
              <a:rPr lang="en-US" altLang="zh-CN" sz="2400" dirty="0" err="1"/>
              <a:t>Q.top</a:t>
            </a:r>
            <a:r>
              <a:rPr lang="en-US" altLang="zh-CN" sz="2400" dirty="0"/>
              <a:t>();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C80BCD-F6DF-44CD-8B6A-71A232ACF5C7}"/>
              </a:ext>
            </a:extLst>
          </p:cNvPr>
          <p:cNvSpPr txBox="1"/>
          <p:nvPr/>
        </p:nvSpPr>
        <p:spPr>
          <a:xfrm>
            <a:off x="539262" y="3132024"/>
            <a:ext cx="5380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struct </a:t>
            </a:r>
            <a:r>
              <a:rPr lang="en-US" altLang="zh-CN" sz="2400" dirty="0" err="1"/>
              <a:t>lp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int </a:t>
            </a:r>
            <a:r>
              <a:rPr lang="en-US" altLang="zh-CN" sz="2400" dirty="0" err="1"/>
              <a:t>val,id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friend bool operator &lt;(const </a:t>
            </a:r>
            <a:r>
              <a:rPr lang="en-US" altLang="zh-CN" sz="2400" dirty="0" err="1"/>
              <a:t>lp</a:t>
            </a:r>
            <a:r>
              <a:rPr lang="en-US" altLang="zh-CN" sz="2400" dirty="0"/>
              <a:t> &amp;</a:t>
            </a:r>
            <a:r>
              <a:rPr lang="en-US" altLang="zh-CN" sz="2400" dirty="0" err="1"/>
              <a:t>a,const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lp</a:t>
            </a:r>
            <a:r>
              <a:rPr lang="en-US" altLang="zh-CN" sz="2400" dirty="0"/>
              <a:t> &amp;b){</a:t>
            </a:r>
          </a:p>
          <a:p>
            <a:r>
              <a:rPr lang="en-US" altLang="zh-CN" sz="2400" dirty="0"/>
              <a:t>        if(</a:t>
            </a:r>
            <a:r>
              <a:rPr lang="en-US" altLang="zh-CN" sz="2400" dirty="0" err="1"/>
              <a:t>a.val</a:t>
            </a:r>
            <a:r>
              <a:rPr lang="en-US" altLang="zh-CN" sz="2400" dirty="0"/>
              <a:t>==</a:t>
            </a:r>
            <a:r>
              <a:rPr lang="en-US" altLang="zh-CN" sz="2400" dirty="0" err="1"/>
              <a:t>b.val</a:t>
            </a:r>
            <a:r>
              <a:rPr lang="en-US" altLang="zh-CN" sz="2400" dirty="0"/>
              <a:t>)return a.id&gt;b.id;</a:t>
            </a:r>
          </a:p>
          <a:p>
            <a:r>
              <a:rPr lang="en-US" altLang="zh-CN" sz="2400" dirty="0"/>
              <a:t>        return </a:t>
            </a:r>
            <a:r>
              <a:rPr lang="en-US" altLang="zh-CN" sz="2400" dirty="0" err="1"/>
              <a:t>a.val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b.val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};</a:t>
            </a:r>
          </a:p>
          <a:p>
            <a:r>
              <a:rPr lang="en-US" altLang="zh-CN" sz="2400" dirty="0" err="1"/>
              <a:t>priority_queue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lp</a:t>
            </a:r>
            <a:r>
              <a:rPr lang="en-US" altLang="zh-CN" sz="2400" dirty="0"/>
              <a:t>&gt;Q;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A23602-776C-4BA3-9C5D-DC9D3BE2DFB1}"/>
              </a:ext>
            </a:extLst>
          </p:cNvPr>
          <p:cNvSpPr txBox="1"/>
          <p:nvPr/>
        </p:nvSpPr>
        <p:spPr>
          <a:xfrm>
            <a:off x="4278924" y="2952983"/>
            <a:ext cx="6774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priority_queue</a:t>
            </a:r>
            <a:r>
              <a:rPr lang="en-US" altLang="zh-CN" sz="2400" dirty="0"/>
              <a:t>&lt;int&gt; </a:t>
            </a:r>
            <a:r>
              <a:rPr lang="en-US" altLang="zh-CN" sz="2400" dirty="0" err="1"/>
              <a:t>pq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err="1"/>
              <a:t>priority_queue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int,vector</a:t>
            </a:r>
            <a:r>
              <a:rPr lang="en-US" altLang="zh-CN" sz="2400" dirty="0"/>
              <a:t>&lt;int&gt;,greater&lt;int&gt; &gt; </a:t>
            </a:r>
            <a:r>
              <a:rPr lang="en-US" altLang="zh-CN" sz="2400" dirty="0" err="1"/>
              <a:t>pq</a:t>
            </a:r>
            <a:r>
              <a:rPr lang="en-US" altLang="zh-C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075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map</a:t>
            </a:r>
            <a:r>
              <a:rPr lang="zh-CN" altLang="en-US" sz="4000" dirty="0">
                <a:solidFill>
                  <a:srgbClr val="0070C0"/>
                </a:solidFill>
              </a:rPr>
              <a:t>相关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EED037-3A17-49B6-B9FB-B434E209FD07}"/>
              </a:ext>
            </a:extLst>
          </p:cNvPr>
          <p:cNvSpPr txBox="1"/>
          <p:nvPr/>
        </p:nvSpPr>
        <p:spPr>
          <a:xfrm>
            <a:off x="7143016" y="3834677"/>
            <a:ext cx="4638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迭代器：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dirty="0"/>
              <a:t>map&lt;int, int&gt;:: iterator it;</a:t>
            </a:r>
          </a:p>
          <a:p>
            <a:r>
              <a:rPr lang="en-US" altLang="zh-CN" dirty="0"/>
              <a:t>it = </a:t>
            </a:r>
            <a:r>
              <a:rPr lang="en-US" altLang="zh-CN" dirty="0" err="1"/>
              <a:t>mp.find</a:t>
            </a:r>
            <a:r>
              <a:rPr lang="en-US" altLang="zh-CN" dirty="0"/>
              <a:t>(10);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08CAB1-7B62-442B-B856-FF1EC8885664}"/>
              </a:ext>
            </a:extLst>
          </p:cNvPr>
          <p:cNvSpPr txBox="1"/>
          <p:nvPr/>
        </p:nvSpPr>
        <p:spPr>
          <a:xfrm>
            <a:off x="669924" y="1529976"/>
            <a:ext cx="53440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由</a:t>
            </a:r>
            <a:r>
              <a:rPr lang="en-US" altLang="zh-CN" sz="2000" dirty="0"/>
              <a:t>{</a:t>
            </a:r>
            <a:r>
              <a:rPr lang="zh-CN" altLang="en-US" sz="2000" dirty="0"/>
              <a:t>键</a:t>
            </a:r>
            <a:r>
              <a:rPr lang="en-US" altLang="zh-CN" sz="2000" dirty="0"/>
              <a:t>, </a:t>
            </a:r>
            <a:r>
              <a:rPr lang="zh-CN" altLang="en-US" sz="2000" dirty="0"/>
              <a:t>值</a:t>
            </a:r>
            <a:r>
              <a:rPr lang="en-US" altLang="zh-CN" sz="2000" dirty="0"/>
              <a:t>}</a:t>
            </a:r>
            <a:r>
              <a:rPr lang="zh-CN" altLang="en-US" sz="2000" dirty="0"/>
              <a:t>对组成的集合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map</a:t>
            </a:r>
            <a:r>
              <a:rPr lang="en-US" altLang="zh-CN" sz="2000" dirty="0"/>
              <a:t>:</a:t>
            </a:r>
            <a:r>
              <a:rPr lang="zh-CN" altLang="en-US" sz="2000" dirty="0"/>
              <a:t>自动排序，底层实现为红黑树，复杂度均</a:t>
            </a:r>
            <a:r>
              <a:rPr lang="en-US" altLang="zh-CN" sz="2000" dirty="0"/>
              <a:t>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multimap</a:t>
            </a:r>
            <a:r>
              <a:rPr lang="en-US" altLang="zh-CN" sz="2000" dirty="0"/>
              <a:t>:</a:t>
            </a:r>
            <a:r>
              <a:rPr lang="zh-CN" altLang="en-US" sz="2000" dirty="0"/>
              <a:t>允许重复的键，不支持</a:t>
            </a:r>
            <a:r>
              <a:rPr lang="en-US" altLang="zh-CN" sz="2000" dirty="0"/>
              <a:t>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unordered_map</a:t>
            </a:r>
            <a:r>
              <a:rPr lang="en-US" altLang="zh-CN" sz="2000" dirty="0"/>
              <a:t>:</a:t>
            </a:r>
            <a:r>
              <a:rPr lang="zh-CN" altLang="en-US" sz="2000" dirty="0"/>
              <a:t>底层实现为哈希表，查找比</a:t>
            </a:r>
            <a:r>
              <a:rPr lang="en-US" altLang="zh-CN" sz="2000" dirty="0"/>
              <a:t>map</a:t>
            </a:r>
            <a:r>
              <a:rPr lang="zh-CN" altLang="en-US" sz="2000" dirty="0"/>
              <a:t>快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692F44-BE14-4D98-8C31-3A0C83A09D8F}"/>
              </a:ext>
            </a:extLst>
          </p:cNvPr>
          <p:cNvSpPr txBox="1"/>
          <p:nvPr/>
        </p:nvSpPr>
        <p:spPr>
          <a:xfrm>
            <a:off x="669924" y="3758363"/>
            <a:ext cx="49231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#include&lt;map&gt;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begin()          </a:t>
            </a:r>
            <a:r>
              <a:rPr lang="zh-CN" altLang="en-US" dirty="0"/>
              <a:t>返回指向</a:t>
            </a:r>
            <a:r>
              <a:rPr lang="en-US" altLang="zh-CN" dirty="0"/>
              <a:t>map</a:t>
            </a:r>
            <a:r>
              <a:rPr lang="zh-CN" altLang="en-US" dirty="0"/>
              <a:t>头部的迭代器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clear(</a:t>
            </a:r>
            <a:r>
              <a:rPr lang="zh-CN" altLang="en-US" dirty="0"/>
              <a:t>）         删除所有元素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count()          </a:t>
            </a:r>
            <a:r>
              <a:rPr lang="zh-CN" altLang="en-US" dirty="0"/>
              <a:t>返回指定元素出现的次数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empty()          </a:t>
            </a:r>
            <a:r>
              <a:rPr lang="zh-CN" altLang="en-US" dirty="0"/>
              <a:t>如果</a:t>
            </a:r>
            <a:r>
              <a:rPr lang="en-US" altLang="zh-CN" dirty="0"/>
              <a:t>map</a:t>
            </a:r>
            <a:r>
              <a:rPr lang="zh-CN" altLang="en-US" dirty="0"/>
              <a:t>为空则返回</a:t>
            </a:r>
            <a:r>
              <a:rPr lang="en-US" altLang="zh-CN" dirty="0"/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end()            </a:t>
            </a:r>
            <a:r>
              <a:rPr lang="zh-CN" altLang="en-US" dirty="0"/>
              <a:t>返回指向</a:t>
            </a:r>
            <a:r>
              <a:rPr lang="en-US" altLang="zh-CN" dirty="0"/>
              <a:t>map</a:t>
            </a:r>
            <a:r>
              <a:rPr lang="zh-CN" altLang="en-US" dirty="0"/>
              <a:t>末尾的迭代器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erase()          </a:t>
            </a:r>
            <a:r>
              <a:rPr lang="zh-CN" altLang="en-US" dirty="0"/>
              <a:t>删除一个元素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find()           </a:t>
            </a:r>
            <a:r>
              <a:rPr lang="zh-CN" altLang="en-US" dirty="0"/>
              <a:t>查找一个元素</a:t>
            </a:r>
            <a:r>
              <a:rPr lang="en-US" altLang="zh-CN" dirty="0"/>
              <a:t>,</a:t>
            </a:r>
            <a:r>
              <a:rPr lang="zh-CN" altLang="en-US" dirty="0"/>
              <a:t>若没找到返回</a:t>
            </a:r>
            <a:r>
              <a:rPr lang="en-US" altLang="zh-CN" dirty="0"/>
              <a:t>end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size()           </a:t>
            </a:r>
            <a:r>
              <a:rPr lang="zh-CN" altLang="en-US" dirty="0"/>
              <a:t>返回</a:t>
            </a:r>
            <a:r>
              <a:rPr lang="en-US" altLang="zh-CN" dirty="0"/>
              <a:t>map</a:t>
            </a:r>
            <a:r>
              <a:rPr lang="zh-CN" altLang="en-US" dirty="0"/>
              <a:t>中元素的个数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insert()         </a:t>
            </a:r>
            <a:r>
              <a:rPr lang="zh-CN" altLang="en-US" dirty="0"/>
              <a:t>插入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24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de63a4b-d2ab-44ec-9fbf-6e06dc96a8b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0000"/>
      </a:accent1>
      <a:accent2>
        <a:srgbClr val="717171"/>
      </a:accent2>
      <a:accent3>
        <a:srgbClr val="594A37"/>
      </a:accent3>
      <a:accent4>
        <a:srgbClr val="7E5D3B"/>
      </a:accent4>
      <a:accent5>
        <a:srgbClr val="70615B"/>
      </a:accent5>
      <a:accent6>
        <a:srgbClr val="2E3744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0000"/>
    </a:accent1>
    <a:accent2>
      <a:srgbClr val="717171"/>
    </a:accent2>
    <a:accent3>
      <a:srgbClr val="594A37"/>
    </a:accent3>
    <a:accent4>
      <a:srgbClr val="7E5D3B"/>
    </a:accent4>
    <a:accent5>
      <a:srgbClr val="70615B"/>
    </a:accent5>
    <a:accent6>
      <a:srgbClr val="2E374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0000"/>
    </a:accent1>
    <a:accent2>
      <a:srgbClr val="717171"/>
    </a:accent2>
    <a:accent3>
      <a:srgbClr val="594A37"/>
    </a:accent3>
    <a:accent4>
      <a:srgbClr val="7E5D3B"/>
    </a:accent4>
    <a:accent5>
      <a:srgbClr val="70615B"/>
    </a:accent5>
    <a:accent6>
      <a:srgbClr val="2E3744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0000"/>
    </a:accent1>
    <a:accent2>
      <a:srgbClr val="717171"/>
    </a:accent2>
    <a:accent3>
      <a:srgbClr val="594A37"/>
    </a:accent3>
    <a:accent4>
      <a:srgbClr val="7E5D3B"/>
    </a:accent4>
    <a:accent5>
      <a:srgbClr val="70615B"/>
    </a:accent5>
    <a:accent6>
      <a:srgbClr val="2E3744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0000"/>
    </a:accent1>
    <a:accent2>
      <a:srgbClr val="717171"/>
    </a:accent2>
    <a:accent3>
      <a:srgbClr val="594A37"/>
    </a:accent3>
    <a:accent4>
      <a:srgbClr val="7E5D3B"/>
    </a:accent4>
    <a:accent5>
      <a:srgbClr val="70615B"/>
    </a:accent5>
    <a:accent6>
      <a:srgbClr val="2E374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724</TotalTime>
  <Words>1728</Words>
  <Application>Microsoft Office PowerPoint</Application>
  <PresentationFormat>宽屏</PresentationFormat>
  <Paragraphs>232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Arial</vt:lpstr>
      <vt:lpstr>Calibri</vt:lpstr>
      <vt:lpstr>Impact</vt:lpstr>
      <vt:lpstr>主题5</vt:lpstr>
      <vt:lpstr>think-cell Slide</vt:lpstr>
      <vt:lpstr>STL讲解&amp;&amp;DP入门</vt:lpstr>
      <vt:lpstr>Section Header Here</vt:lpstr>
      <vt:lpstr>标准模板库(Standard Template Library)</vt:lpstr>
      <vt:lpstr>目录</vt:lpstr>
      <vt:lpstr>vector</vt:lpstr>
      <vt:lpstr>queue</vt:lpstr>
      <vt:lpstr>stack</vt:lpstr>
      <vt:lpstr>priority_queue</vt:lpstr>
      <vt:lpstr>map相关</vt:lpstr>
      <vt:lpstr>set相关</vt:lpstr>
      <vt:lpstr>算法&lt;algorithm&gt;</vt:lpstr>
      <vt:lpstr>Section Header Here</vt:lpstr>
      <vt:lpstr>动态规划</vt:lpstr>
      <vt:lpstr>日常劝退</vt:lpstr>
      <vt:lpstr>数字三角形问题-hdu2084</vt:lpstr>
      <vt:lpstr>数字三角形问题</vt:lpstr>
      <vt:lpstr>数字三角形问题</vt:lpstr>
      <vt:lpstr>数字三角形问题</vt:lpstr>
      <vt:lpstr>LIS问题-poj2533hdu1257</vt:lpstr>
      <vt:lpstr>LIS问题</vt:lpstr>
      <vt:lpstr>0-1背包问题-hdu2602,uva12563</vt:lpstr>
      <vt:lpstr>0-1背包问题</vt:lpstr>
      <vt:lpstr>滚动数组优化</vt:lpstr>
      <vt:lpstr>滚动数组优化</vt:lpstr>
      <vt:lpstr>小结</vt:lpstr>
      <vt:lpstr>望大家能坚持下去，不忘初心</vt:lpstr>
      <vt:lpstr>而不是整天水群</vt:lpstr>
      <vt:lpstr>好了，再劝退一波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Cwolf Li</cp:lastModifiedBy>
  <cp:revision>90</cp:revision>
  <cp:lastPrinted>2018-09-03T16:00:00Z</cp:lastPrinted>
  <dcterms:created xsi:type="dcterms:W3CDTF">2018-09-03T16:00:00Z</dcterms:created>
  <dcterms:modified xsi:type="dcterms:W3CDTF">2018-12-07T08:56:01Z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