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Andrew Fong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Shannon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Shannon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David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Arvind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Steven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Brian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John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Mark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Mark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5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72225" x="443425"/>
            <a:ext cy="3603600" cx="4121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DVS </a:t>
            </a:r>
          </a:p>
          <a:p>
            <a:pPr rtl="0" lvl="0">
              <a:buNone/>
            </a:pPr>
            <a:r>
              <a:rPr lang="en"/>
              <a:t>    Fall </a:t>
            </a:r>
          </a:p>
          <a:p>
            <a:pPr rtl="0" lvl="0">
              <a:buNone/>
            </a:pPr>
            <a:r>
              <a:rPr lang="en"/>
              <a:t>       2013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4352625" x="443425"/>
            <a:ext cy="949799" cx="662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0" sz="1600" lang="en">
                <a:solidFill>
                  <a:srgbClr val="EFEFEF"/>
                </a:solidFill>
              </a:rPr>
              <a:t>Shannon Harris. Arvind Rao, Steven Yuan, Shumin Gao, David Chan, Brian Nguyen, John Chan, Jonevan Brown, Tianyu(Mark) Ma, Andrew Fong, Andrew Nguyen, Andreas H Djokic</a:t>
            </a:r>
          </a:p>
          <a:p>
            <a:r>
              <a:t/>
            </a:r>
          </a:p>
        </p:txBody>
      </p:sp>
      <p:sp>
        <p:nvSpPr>
          <p:cNvPr id="91" name="Shape 91"/>
          <p:cNvSpPr/>
          <p:nvPr/>
        </p:nvSpPr>
        <p:spPr>
          <a:xfrm>
            <a:off y="597825" x="3661125"/>
            <a:ext cy="3377625" cx="50580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Goals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2132451" x="457200"/>
            <a:ext cy="4255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/>
              <a:t>This Quarter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Get a roughly working GUI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Finish rough feature detection for all parts of the eye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Figure out and document the status of the hardware</a:t>
            </a:r>
          </a:p>
          <a:p>
            <a:r>
              <a:t/>
            </a:r>
          </a:p>
          <a:p>
            <a:pPr rtl="0" lvl="0">
              <a:buNone/>
            </a:pPr>
            <a:r>
              <a:rPr sz="2600" lang="en"/>
              <a:t>And Beyond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Fully integrate front end and back end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Fully implement disease detection algorithms</a:t>
            </a:r>
          </a:p>
          <a:p>
            <a:pPr rtl="0" lvl="1" indent="-3556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Use machine learning to differentiate between healthy and diseased eyes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Develop, debug, and optimize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Test the program with the client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 and Answers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>
            <a:off y="2233825" x="1171858"/>
            <a:ext cy="3652175" cx="6800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2069100" x="4590450"/>
            <a:ext cy="967200" cx="3233700"/>
          </a:xfrm>
          <a:prstGeom prst="rect">
            <a:avLst/>
          </a:prstGeom>
          <a:solidFill>
            <a:srgbClr val="4A86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Client Overview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
</a:t>
            </a:r>
            <a:r>
              <a:rPr sz="3600" lang="en"/>
              <a:t> Shiley Eye Center</a:t>
            </a:r>
          </a:p>
          <a:p>
            <a:r>
              <a:t/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Only academic institution with programs for eye disorder research, treatment, and education. </a:t>
            </a:r>
          </a:p>
          <a:p>
            <a:r>
              <a:t/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sz="2400" lang="en"/>
              <a:t>Save Our Children’s Sight program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/>
              <a:t>Helping to identify, treat, and ultimately prevent common eye disorders in children early on to give them the vision they need to succeed in school and life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9" name="Shape 99"/>
          <p:cNvSpPr/>
          <p:nvPr/>
        </p:nvSpPr>
        <p:spPr>
          <a:xfrm>
            <a:off y="2267187" x="4696300"/>
            <a:ext cy="571025" cx="302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Overview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
</a:t>
            </a:r>
            <a:r>
              <a:rPr sz="2400" lang="en"/>
              <a:t>Design a Digital Vision Screening system that can help professionals identify potential eye problems in children with special needs.</a:t>
            </a:r>
          </a:p>
        </p:txBody>
      </p:sp>
      <p:sp>
        <p:nvSpPr>
          <p:cNvPr id="106" name="Shape 106"/>
          <p:cNvSpPr/>
          <p:nvPr/>
        </p:nvSpPr>
        <p:spPr>
          <a:xfrm>
            <a:off y="4377850" x="3615150"/>
            <a:ext cy="1276825" cx="49015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3761970" x="537900"/>
            <a:ext cy="2508575" cx="29173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Subteams Overview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Hardware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000" lang="en"/>
              <a:t>Camera and flash to take red eye photos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Front End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000" lang="en"/>
              <a:t>Create GUI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000" lang="en"/>
              <a:t>Integrate with Backend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Back End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000" lang="en"/>
              <a:t>Feature Extraction</a:t>
            </a:r>
          </a:p>
          <a:p>
            <a:pPr rtl="0" lvl="1" indent="-3556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b="1" sz="2000" lang="en"/>
              <a:t>uses image analysis to detect certain features of the eye</a:t>
            </a:r>
          </a:p>
          <a:p>
            <a:pPr rtl="0" lvl="0" indent="-3556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000" lang="en"/>
              <a:t>Disease Detection</a:t>
            </a:r>
          </a:p>
          <a:p>
            <a:pPr lvl="1" indent="-3556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b="1" sz="2000" lang="en"/>
              <a:t>analyzes features to detect strabismus, astigmatism, and cataracts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Hardware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704675" x="456250"/>
            <a:ext cy="4840199" cx="453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Camera</a:t>
            </a:r>
          </a:p>
          <a:p>
            <a:pPr rtl="0" lvl="0" indent="-355600" marL="9144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Canon EOS Rebel T3 </a:t>
            </a:r>
          </a:p>
          <a:p>
            <a:pPr rtl="0" lvl="1" indent="-355600" marL="13716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Used to capture pupil and crescent.  </a:t>
            </a:r>
          </a:p>
          <a:p>
            <a:pPr rtl="0" lvl="0" indent="-355600" marL="9144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Yongnuo Speedlite Flash</a:t>
            </a:r>
          </a:p>
          <a:p>
            <a:pPr rtl="0" lvl="1" indent="-355600" marL="13716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Used to create red eye.</a:t>
            </a:r>
          </a:p>
          <a:p>
            <a:pPr rtl="0" lvl="0" indent="-355600" marL="9144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Uses Eye-fi to transfer pictures instantly to computer after capture.</a:t>
            </a:r>
          </a:p>
          <a:p>
            <a:pPr rtl="0" lvl="0">
              <a:buNone/>
            </a:pPr>
            <a:r>
              <a:rPr sz="2400" lang="en"/>
              <a:t>Bracket</a:t>
            </a:r>
          </a:p>
          <a:p>
            <a:pPr rtl="0" lvl="0" indent="-355600" marL="9144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Acrylic Prism</a:t>
            </a:r>
          </a:p>
          <a:p>
            <a:pPr rtl="0" lvl="1" indent="-355600" marL="13716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000" lang="en"/>
              <a:t>holds the flash at a distance close to the camera lense. </a:t>
            </a:r>
          </a:p>
          <a:p>
            <a:pPr rtl="0" lvl="0" indent="-355600" marL="9144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000" lang="en"/>
              <a:t>Used to mount camera to flash and tripod</a:t>
            </a:r>
          </a:p>
        </p:txBody>
      </p:sp>
      <p:sp>
        <p:nvSpPr>
          <p:cNvPr id="120" name="Shape 120"/>
          <p:cNvSpPr/>
          <p:nvPr/>
        </p:nvSpPr>
        <p:spPr>
          <a:xfrm>
            <a:off y="2807249" x="5175725"/>
            <a:ext cy="2740248" cx="3657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 End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947325" x="457200"/>
            <a:ext cy="4620299" cx="326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Quarter Accomplishments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-</a:t>
            </a:r>
            <a:r>
              <a:rPr sz="2400" lang="en"/>
              <a:t>Revised flow of UI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Quarter Goals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/>
              <a:t>-</a:t>
            </a:r>
            <a:r>
              <a:rPr sz="2400" lang="en"/>
              <a:t>Clean up the code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-Implement user input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/>
              <a:t>-Pages to work with backend</a:t>
            </a:r>
          </a:p>
          <a:p>
            <a:r>
              <a:t/>
            </a:r>
          </a:p>
        </p:txBody>
      </p:sp>
      <p:sp>
        <p:nvSpPr>
          <p:cNvPr id="127" name="Shape 127"/>
          <p:cNvSpPr/>
          <p:nvPr/>
        </p:nvSpPr>
        <p:spPr>
          <a:xfrm>
            <a:off y="2101825" x="3808325"/>
            <a:ext cy="3654724" cx="48784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 End - Future Frames</a:t>
            </a:r>
          </a:p>
        </p:txBody>
      </p:sp>
      <p:sp>
        <p:nvSpPr>
          <p:cNvPr id="133" name="Shape 133"/>
          <p:cNvSpPr/>
          <p:nvPr/>
        </p:nvSpPr>
        <p:spPr>
          <a:xfrm>
            <a:off y="2211425" x="457200"/>
            <a:ext cy="4032324" cx="2837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4" name="Shape 134"/>
          <p:cNvSpPr txBox="1"/>
          <p:nvPr/>
        </p:nvSpPr>
        <p:spPr>
          <a:xfrm>
            <a:off y="4198950" x="3420150"/>
            <a:ext cy="2044799" cx="2019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700" lang="en"/>
              <a:t>Yes -&gt; Frame 3</a:t>
            </a:r>
          </a:p>
          <a:p>
            <a:pPr>
              <a:buNone/>
            </a:pPr>
            <a:r>
              <a:rPr sz="1700" lang="en"/>
              <a:t>No -&gt; Frame 4</a:t>
            </a:r>
          </a:p>
        </p:txBody>
      </p:sp>
      <p:sp>
        <p:nvSpPr>
          <p:cNvPr id="135" name="Shape 135"/>
          <p:cNvSpPr/>
          <p:nvPr/>
        </p:nvSpPr>
        <p:spPr>
          <a:xfrm>
            <a:off y="2211425" x="5189175"/>
            <a:ext cy="4032324" cx="31384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 End - General Info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947325" x="1239725"/>
            <a:ext cy="4620299" cx="684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Task</a:t>
            </a:r>
            <a:r>
              <a:rPr sz="2800" lang="en"/>
              <a:t>: Image processing &amp; analysis </a:t>
            </a:r>
          </a:p>
          <a:p>
            <a:pPr rtl="0" lvl="0" indent="0" marL="914400">
              <a:lnSpc>
                <a:spcPct val="100000"/>
              </a:lnSpc>
              <a:buClr>
                <a:srgbClr val="000000"/>
              </a:buClr>
              <a:buSzPct val="39285"/>
              <a:buFont typeface="Arial"/>
              <a:buNone/>
            </a:pPr>
            <a:r>
              <a:rPr sz="2800" lang="en"/>
              <a:t>(based on red eye photo)</a:t>
            </a:r>
          </a:p>
          <a:p>
            <a:r>
              <a:t/>
            </a:r>
          </a:p>
          <a:p>
            <a:pPr rtl="0" lvl="0" indent="0" marL="0">
              <a:lnSpc>
                <a:spcPct val="100000"/>
              </a:lnSpc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Team Size</a:t>
            </a:r>
            <a:r>
              <a:rPr sz="2800" lang="en"/>
              <a:t>: 3 ~ 5 (out of 11)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Language</a:t>
            </a:r>
            <a:r>
              <a:rPr sz="2800" lang="en"/>
              <a:t>:  Python</a:t>
            </a:r>
          </a:p>
          <a:p>
            <a:r>
              <a:t/>
            </a:r>
          </a:p>
          <a:p>
            <a:pPr rtl="0" lvl="0">
              <a:lnSpc>
                <a:spcPct val="100000"/>
              </a:lnSpc>
              <a:buClr>
                <a:srgbClr val="000000"/>
              </a:buClr>
              <a:buSzPct val="39285"/>
              <a:buFont typeface="Arial"/>
              <a:buNone/>
            </a:pPr>
            <a:r>
              <a:rPr b="1" sz="2800" lang="en"/>
              <a:t>Environment: </a:t>
            </a:r>
            <a:r>
              <a:rPr sz="2800" lang="en"/>
              <a:t>Windows, Mac, Linux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 End - Brief Rundown</a:t>
            </a:r>
          </a:p>
        </p:txBody>
      </p:sp>
      <p:sp>
        <p:nvSpPr>
          <p:cNvPr id="147" name="Shape 147"/>
          <p:cNvSpPr/>
          <p:nvPr/>
        </p:nvSpPr>
        <p:spPr>
          <a:xfrm>
            <a:off y="2146536" x="2414650"/>
            <a:ext cy="4333475" cx="61959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148" name="Shape 148"/>
          <p:cNvCxnSpPr/>
          <p:nvPr/>
        </p:nvCxnSpPr>
        <p:spPr>
          <a:xfrm>
            <a:off y="4716175" x="1119700"/>
            <a:ext cy="457200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y="5875675" x="1588450"/>
            <a:ext cy="720899" cx="52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200" lang="en"/>
              <a:t>%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1982275" x="339900"/>
            <a:ext cy="4718999" cx="202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2000" lang="en">
                <a:solidFill>
                  <a:schemeClr val="dk2"/>
                </a:solidFill>
              </a:rPr>
              <a:t>Thresholding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b="1" sz="2000" lang="en">
                <a:solidFill>
                  <a:schemeClr val="dk2"/>
                </a:solidFill>
              </a:rPr>
              <a:t>Identification</a:t>
            </a:r>
          </a:p>
          <a:p>
            <a:pPr rtl="0" lvl="0">
              <a:spcBef>
                <a:spcPts val="600"/>
              </a:spcBef>
              <a:buNone/>
            </a:pPr>
            <a:r>
              <a:rPr b="1" sz="2000" lang="en">
                <a:solidFill>
                  <a:schemeClr val="dk2"/>
                </a:solidFill>
              </a:rPr>
              <a:t>(Processing)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   - eyeball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   - pupil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   - crescent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b="1" sz="2000" lang="en">
                <a:solidFill>
                  <a:schemeClr val="dk2"/>
                </a:solidFill>
              </a:rPr>
              <a:t>Calculation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sz="2000" lang="en">
                <a:solidFill>
                  <a:schemeClr val="dk2"/>
                </a:solidFill>
              </a:rPr>
              <a:t> (Analysis)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  </a:t>
            </a:r>
            <a:r>
              <a:rPr u="sng" sz="2000" lang="en">
                <a:solidFill>
                  <a:schemeClr val="dk2"/>
                </a:solidFill>
              </a:rPr>
              <a:t>crescent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    pupile</a:t>
            </a:r>
          </a:p>
          <a:p>
            <a:r>
              <a:t/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y="2397425" x="1121550"/>
            <a:ext cy="518700" cx="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