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82" r:id="rId7"/>
    <p:sldId id="280" r:id="rId8"/>
    <p:sldId id="281" r:id="rId9"/>
    <p:sldId id="267" r:id="rId10"/>
    <p:sldId id="27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6ACFE2-F78F-C993-A842-2608A9373647}" v="236" dt="2021-10-04T15:55:40.649"/>
    <p1510:client id="{43E30672-E12F-0505-2F98-A293534EE8F6}" v="7232" dt="2021-09-29T12:06:35.550"/>
    <p1510:client id="{B288F36C-2CE4-4BFD-8003-6EA464C3AE37}" v="2" dt="2021-09-30T09:49:31.377"/>
    <p1510:client id="{B8EBBF62-3965-34FD-3196-5EF350C27215}" v="1076" dt="2021-10-12T15:43:25.908"/>
    <p1510:client id="{C21C4320-4163-FE7F-2298-679D193FA362}" v="1344" dt="2021-10-12T14:59:56.1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FC33C-CAAF-4F10-A0EB-465A344253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DLT Gateway Discussion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B93DFE-8A6D-4A1E-97A5-653012C181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23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4B2E3-E7A7-41A3-8E5A-8B53EC27F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DLT Gateway general working definition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242B7-1617-4625-BEC2-DF6488A8D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855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What is the simple definition?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Two cases: (1) general technical definition; (2) restricted IETF definition</a:t>
            </a:r>
            <a:endParaRPr lang="en-US" dirty="0">
              <a:cs typeface="Calibri"/>
            </a:endParaRPr>
          </a:p>
          <a:p>
            <a:endParaRPr lang="en-US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705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4B2E3-E7A7-41A3-8E5A-8B53EC27F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Original DLT Gateway Suggestions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242B7-1617-4625-BEC2-DF6488A8D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Working (General) Definition: A gateway is a service or collection of services which allow at least read access to ledger data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Working (IEFT) Definition: as above but controlled by one legal entity?</a:t>
            </a:r>
          </a:p>
          <a:p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But we improved these during the meeting discussion to (see next slide)...</a:t>
            </a:r>
          </a:p>
        </p:txBody>
      </p:sp>
    </p:spTree>
    <p:extLst>
      <p:ext uri="{BB962C8B-B14F-4D97-AF65-F5344CB8AC3E}">
        <p14:creationId xmlns:p14="http://schemas.microsoft.com/office/powerpoint/2010/main" val="2537151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4B2E3-E7A7-41A3-8E5A-8B53EC27F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IEFT DLT Gateway working definitions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242B7-1617-4625-BEC2-DF6488A8D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dirty="0">
                <a:solidFill>
                  <a:srgbClr val="00B050"/>
                </a:solidFill>
                <a:cs typeface="Calibri"/>
              </a:rPr>
              <a:t>Working (General) Definition:</a:t>
            </a:r>
            <a:r>
              <a:rPr lang="en-US" dirty="0">
                <a:cs typeface="Calibri"/>
              </a:rPr>
              <a:t> A DLT gateway is a collection of services which connects to a minimum of one DLT network to provide read and possibly write access. A DLT gateway does not implement a DLT protocol.  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r>
              <a:rPr lang="en-US" dirty="0">
                <a:solidFill>
                  <a:schemeClr val="accent2"/>
                </a:solidFill>
                <a:cs typeface="Calibri"/>
              </a:rPr>
              <a:t>Working (IEFT) Definition:</a:t>
            </a:r>
            <a:r>
              <a:rPr lang="en-US" dirty="0">
                <a:cs typeface="Calibri"/>
              </a:rPr>
              <a:t> </a:t>
            </a:r>
            <a:r>
              <a:rPr lang="en-US" dirty="0">
                <a:ea typeface="+mn-lt"/>
                <a:cs typeface="+mn-lt"/>
              </a:rPr>
              <a:t>A ODAP DLT gateway is a collection of services, controlled by one legal entity, which connects to a minimum of one DLT network to provide read and write access. A ODAP DLT gateway does not implement a DLT protocol but implements ODAP via a DLT neutral data format and local storage logs.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Notes during meeting (</a:t>
            </a:r>
            <a:r>
              <a:rPr lang="en-US" dirty="0" err="1">
                <a:cs typeface="Calibri"/>
              </a:rPr>
              <a:t>colour</a:t>
            </a:r>
            <a:r>
              <a:rPr lang="en-US" dirty="0">
                <a:cs typeface="Calibri"/>
              </a:rPr>
              <a:t> means they have been incorporated into working definition): </a:t>
            </a:r>
          </a:p>
          <a:p>
            <a:pPr lvl="1"/>
            <a:r>
              <a:rPr lang="en-US" dirty="0">
                <a:solidFill>
                  <a:srgbClr val="00B050"/>
                </a:solidFill>
                <a:cs typeface="Calibri"/>
              </a:rPr>
              <a:t>Does not implement </a:t>
            </a:r>
            <a:r>
              <a:rPr lang="en-US" b="1" dirty="0">
                <a:solidFill>
                  <a:srgbClr val="00B050"/>
                </a:solidFill>
                <a:cs typeface="Calibri"/>
              </a:rPr>
              <a:t>complete</a:t>
            </a:r>
            <a:r>
              <a:rPr lang="en-US" dirty="0">
                <a:solidFill>
                  <a:srgbClr val="00B050"/>
                </a:solidFill>
                <a:cs typeface="Calibri"/>
              </a:rPr>
              <a:t> native DLT Functionality (Thomas)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Calibri"/>
              </a:rPr>
              <a:t>Requires state + must have access to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  <a:cs typeface="Calibri"/>
              </a:rPr>
              <a:t>local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Calibri"/>
              </a:rPr>
              <a:t> storage logs (Denis) - otherwise it is just a proxy/pass through</a:t>
            </a:r>
          </a:p>
          <a:p>
            <a:pPr lvl="1"/>
            <a:r>
              <a:rPr lang="en-US" dirty="0">
                <a:solidFill>
                  <a:srgbClr val="000000"/>
                </a:solidFill>
                <a:cs typeface="Calibri"/>
              </a:rPr>
              <a:t>Should connect to services/apps on both sides (Martin)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Calibri"/>
              </a:rPr>
              <a:t>DLT neutral format / DLT abstraction (Rama + Martin)</a:t>
            </a:r>
          </a:p>
          <a:p>
            <a:pPr lvl="1"/>
            <a:r>
              <a:rPr lang="en-US" dirty="0">
                <a:cs typeface="Calibri"/>
              </a:rPr>
              <a:t>Persistent data (Rama?)</a:t>
            </a:r>
          </a:p>
          <a:p>
            <a:pPr lvl="1"/>
            <a:r>
              <a:rPr lang="en-US" dirty="0">
                <a:cs typeface="Calibri"/>
              </a:rPr>
              <a:t>Confidentiality (Rama)</a:t>
            </a:r>
          </a:p>
          <a:p>
            <a:pPr lvl="1"/>
            <a:endParaRPr lang="en-US" dirty="0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9655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D51E7-9B83-4984-B210-FA5A33FB2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Gateway options: Is a node a gateway = No</a:t>
            </a:r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AB85B6B-7FC0-4DE2-8275-7715F57ADDFF}"/>
              </a:ext>
            </a:extLst>
          </p:cNvPr>
          <p:cNvSpPr/>
          <p:nvPr/>
        </p:nvSpPr>
        <p:spPr>
          <a:xfrm>
            <a:off x="2134460" y="1921358"/>
            <a:ext cx="1067660" cy="9126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Node</a:t>
            </a: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04E4574-58E1-4818-AF9F-794AD818B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234" y="5140540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i="1" dirty="0">
                <a:cs typeface="Calibri"/>
              </a:rPr>
              <a:t>The original definition classified a node as a gateway, the updated working definition has now eliminated the node from being a gateway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A4E29E4-7F1E-4EAD-8F93-1D4A51951534}"/>
              </a:ext>
            </a:extLst>
          </p:cNvPr>
          <p:cNvCxnSpPr/>
          <p:nvPr/>
        </p:nvCxnSpPr>
        <p:spPr>
          <a:xfrm flipH="1">
            <a:off x="2637187" y="2844262"/>
            <a:ext cx="2583" cy="1108128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3" descr="Group of men with solid fill">
            <a:extLst>
              <a:ext uri="{FF2B5EF4-FFF2-40B4-BE49-F238E27FC236}">
                <a16:creationId xmlns:a16="http://schemas.microsoft.com/office/drawing/2014/main" id="{EA14C10D-F635-46A0-91DC-A4F278467F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9800" y="395714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581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A6567B6-FC4B-4692-861A-018C23C0A57B}"/>
              </a:ext>
            </a:extLst>
          </p:cNvPr>
          <p:cNvSpPr/>
          <p:nvPr/>
        </p:nvSpPr>
        <p:spPr>
          <a:xfrm>
            <a:off x="1467506" y="863162"/>
            <a:ext cx="8405072" cy="234731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Gateway</a:t>
            </a:r>
          </a:p>
          <a:p>
            <a:pPr algn="ctr"/>
            <a:endParaRPr lang="en-US">
              <a:solidFill>
                <a:schemeClr val="tx1"/>
              </a:solidFill>
              <a:cs typeface="Calibri"/>
            </a:endParaRPr>
          </a:p>
          <a:p>
            <a:pPr algn="ctr"/>
            <a:endParaRPr lang="en-US">
              <a:solidFill>
                <a:schemeClr val="tx1"/>
              </a:solidFill>
              <a:cs typeface="Calibri"/>
            </a:endParaRPr>
          </a:p>
          <a:p>
            <a:pPr algn="ctr"/>
            <a:endParaRPr lang="en-US">
              <a:solidFill>
                <a:schemeClr val="tx1"/>
              </a:solidFill>
              <a:cs typeface="Calibri"/>
            </a:endParaRPr>
          </a:p>
          <a:p>
            <a:pPr algn="ctr"/>
            <a:endParaRPr lang="en-US">
              <a:solidFill>
                <a:schemeClr val="tx1"/>
              </a:solidFill>
              <a:cs typeface="Calibri"/>
            </a:endParaRPr>
          </a:p>
          <a:p>
            <a:pPr algn="ctr"/>
            <a:endParaRPr lang="en-US">
              <a:solidFill>
                <a:srgbClr val="000000"/>
              </a:solidFill>
              <a:cs typeface="Calibri"/>
            </a:endParaRPr>
          </a:p>
          <a:p>
            <a:pPr algn="ctr"/>
            <a:endParaRPr lang="en-US">
              <a:solidFill>
                <a:srgbClr val="FFFFFF"/>
              </a:solidFill>
              <a:cs typeface="Calibri"/>
            </a:endParaRPr>
          </a:p>
          <a:p>
            <a:pPr algn="ctr"/>
            <a:endParaRPr lang="en-US">
              <a:solidFill>
                <a:srgbClr val="FFFFFF"/>
              </a:solidFill>
              <a:cs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4D51E7-9B83-4984-B210-FA5A33FB2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15" y="-12639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DLT Gateway Sketch 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9B340B9-09D2-407B-80C3-AB774C528FCF}"/>
              </a:ext>
            </a:extLst>
          </p:cNvPr>
          <p:cNvSpPr/>
          <p:nvPr/>
        </p:nvSpPr>
        <p:spPr>
          <a:xfrm>
            <a:off x="10631508" y="925547"/>
            <a:ext cx="1234073" cy="676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Node 1</a:t>
            </a:r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43A365-8DB8-4401-95C5-8D0A33CE1676}"/>
              </a:ext>
            </a:extLst>
          </p:cNvPr>
          <p:cNvCxnSpPr>
            <a:cxnSpLocks/>
          </p:cNvCxnSpPr>
          <p:nvPr/>
        </p:nvCxnSpPr>
        <p:spPr>
          <a:xfrm flipH="1">
            <a:off x="7294474" y="1265483"/>
            <a:ext cx="3316755" cy="224992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1780A6-D0D0-4740-A8E3-F8968A24A462}"/>
              </a:ext>
            </a:extLst>
          </p:cNvPr>
          <p:cNvCxnSpPr>
            <a:cxnSpLocks/>
          </p:cNvCxnSpPr>
          <p:nvPr/>
        </p:nvCxnSpPr>
        <p:spPr>
          <a:xfrm flipH="1" flipV="1">
            <a:off x="2811840" y="1214059"/>
            <a:ext cx="3127257" cy="28293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95D69CA-F776-4FEE-A5B0-DF4B5DBCDE65}"/>
              </a:ext>
            </a:extLst>
          </p:cNvPr>
          <p:cNvCxnSpPr>
            <a:cxnSpLocks/>
          </p:cNvCxnSpPr>
          <p:nvPr/>
        </p:nvCxnSpPr>
        <p:spPr>
          <a:xfrm flipH="1" flipV="1">
            <a:off x="2809241" y="1266461"/>
            <a:ext cx="3118498" cy="1728105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3801106-97E3-4965-8262-02FFD684D419}"/>
              </a:ext>
            </a:extLst>
          </p:cNvPr>
          <p:cNvCxnSpPr>
            <a:cxnSpLocks/>
          </p:cNvCxnSpPr>
          <p:nvPr/>
        </p:nvCxnSpPr>
        <p:spPr>
          <a:xfrm flipH="1" flipV="1">
            <a:off x="7231229" y="1560097"/>
            <a:ext cx="3333085" cy="1263898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369395E-6D77-48AC-B51A-36BFED570007}"/>
              </a:ext>
            </a:extLst>
          </p:cNvPr>
          <p:cNvSpPr txBox="1"/>
          <p:nvPr/>
        </p:nvSpPr>
        <p:spPr>
          <a:xfrm>
            <a:off x="1517845" y="1026694"/>
            <a:ext cx="1296693" cy="369332"/>
          </a:xfrm>
          <a:prstGeom prst="rect">
            <a:avLst/>
          </a:prstGeom>
          <a:solidFill>
            <a:srgbClr val="ED7D31"/>
          </a:solidFill>
          <a:ln>
            <a:solidFill>
              <a:schemeClr val="accent2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Service1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27F807-20F2-466B-A377-BC04853CBE2D}"/>
              </a:ext>
            </a:extLst>
          </p:cNvPr>
          <p:cNvSpPr txBox="1"/>
          <p:nvPr/>
        </p:nvSpPr>
        <p:spPr>
          <a:xfrm>
            <a:off x="1517845" y="2778418"/>
            <a:ext cx="1296693" cy="369332"/>
          </a:xfrm>
          <a:prstGeom prst="rect">
            <a:avLst/>
          </a:prstGeom>
          <a:solidFill>
            <a:srgbClr val="ED7D31"/>
          </a:solidFill>
          <a:ln>
            <a:solidFill>
              <a:schemeClr val="accent2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Service2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4DBC8D-4DF0-4AF0-BDAA-4F0FDE753E75}"/>
              </a:ext>
            </a:extLst>
          </p:cNvPr>
          <p:cNvSpPr txBox="1"/>
          <p:nvPr/>
        </p:nvSpPr>
        <p:spPr>
          <a:xfrm>
            <a:off x="5932190" y="1915694"/>
            <a:ext cx="1296693" cy="369332"/>
          </a:xfrm>
          <a:prstGeom prst="rect">
            <a:avLst/>
          </a:prstGeom>
          <a:solidFill>
            <a:srgbClr val="ED7D31"/>
          </a:solidFill>
          <a:ln>
            <a:solidFill>
              <a:schemeClr val="accent2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Service4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3FA4E4-AE85-4694-8B3E-E60D52DAEEAE}"/>
              </a:ext>
            </a:extLst>
          </p:cNvPr>
          <p:cNvSpPr txBox="1"/>
          <p:nvPr/>
        </p:nvSpPr>
        <p:spPr>
          <a:xfrm>
            <a:off x="5932190" y="1363901"/>
            <a:ext cx="1296693" cy="369332"/>
          </a:xfrm>
          <a:prstGeom prst="rect">
            <a:avLst/>
          </a:prstGeom>
          <a:solidFill>
            <a:srgbClr val="ED7D31"/>
          </a:solidFill>
          <a:ln>
            <a:solidFill>
              <a:schemeClr val="accent2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Service3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9A4C86-CE65-474F-AD2E-83D2BF1EA5AE}"/>
              </a:ext>
            </a:extLst>
          </p:cNvPr>
          <p:cNvSpPr txBox="1"/>
          <p:nvPr/>
        </p:nvSpPr>
        <p:spPr>
          <a:xfrm>
            <a:off x="5932190" y="2739004"/>
            <a:ext cx="1296693" cy="369332"/>
          </a:xfrm>
          <a:prstGeom prst="rect">
            <a:avLst/>
          </a:prstGeom>
          <a:solidFill>
            <a:srgbClr val="ED7D31"/>
          </a:solidFill>
          <a:ln>
            <a:solidFill>
              <a:schemeClr val="accent2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ServiceN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CC9C0CA-41D5-41D0-8620-B0E048904244}"/>
              </a:ext>
            </a:extLst>
          </p:cNvPr>
          <p:cNvSpPr txBox="1">
            <a:spLocks/>
          </p:cNvSpPr>
          <p:nvPr/>
        </p:nvSpPr>
        <p:spPr>
          <a:xfrm>
            <a:off x="6305376" y="2264684"/>
            <a:ext cx="688206" cy="9460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cs typeface="Calibri"/>
              </a:rPr>
              <a:t>...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D025BDF-2FC5-44A1-B7B0-33EBB15FB4AD}"/>
              </a:ext>
            </a:extLst>
          </p:cNvPr>
          <p:cNvSpPr/>
          <p:nvPr/>
        </p:nvSpPr>
        <p:spPr>
          <a:xfrm>
            <a:off x="10631508" y="1634995"/>
            <a:ext cx="1234073" cy="614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Node 2</a:t>
            </a:r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A47A495-422F-4FDA-BB99-C164A17C39C5}"/>
              </a:ext>
            </a:extLst>
          </p:cNvPr>
          <p:cNvSpPr/>
          <p:nvPr/>
        </p:nvSpPr>
        <p:spPr>
          <a:xfrm>
            <a:off x="10631508" y="2594063"/>
            <a:ext cx="1234073" cy="614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Node M</a:t>
            </a:r>
            <a:endParaRPr lang="en-US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C372EB32-EB78-4043-A572-C845812D682B}"/>
              </a:ext>
            </a:extLst>
          </p:cNvPr>
          <p:cNvSpPr txBox="1">
            <a:spLocks/>
          </p:cNvSpPr>
          <p:nvPr/>
        </p:nvSpPr>
        <p:spPr>
          <a:xfrm>
            <a:off x="10986858" y="2102649"/>
            <a:ext cx="688206" cy="9460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cs typeface="Calibri"/>
              </a:rPr>
              <a:t>...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5B7A901-61CF-48D5-B9F5-35FD2027DAD1}"/>
              </a:ext>
            </a:extLst>
          </p:cNvPr>
          <p:cNvCxnSpPr>
            <a:cxnSpLocks/>
          </p:cNvCxnSpPr>
          <p:nvPr/>
        </p:nvCxnSpPr>
        <p:spPr>
          <a:xfrm flipH="1">
            <a:off x="2848654" y="2153737"/>
            <a:ext cx="3048432" cy="706792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41F4744-D9E0-48DF-86A4-CF27B0E6A657}"/>
              </a:ext>
            </a:extLst>
          </p:cNvPr>
          <p:cNvCxnSpPr>
            <a:cxnSpLocks/>
          </p:cNvCxnSpPr>
          <p:nvPr/>
        </p:nvCxnSpPr>
        <p:spPr>
          <a:xfrm flipH="1">
            <a:off x="2822378" y="1899737"/>
            <a:ext cx="7856912" cy="109217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2DE7852-F51C-4917-95CE-E311E645E650}"/>
              </a:ext>
            </a:extLst>
          </p:cNvPr>
          <p:cNvCxnSpPr>
            <a:cxnSpLocks/>
          </p:cNvCxnSpPr>
          <p:nvPr/>
        </p:nvCxnSpPr>
        <p:spPr>
          <a:xfrm flipH="1">
            <a:off x="7236722" y="2928873"/>
            <a:ext cx="3341844" cy="14862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AC70422-A986-4472-8E39-A22BE1560568}"/>
              </a:ext>
            </a:extLst>
          </p:cNvPr>
          <p:cNvCxnSpPr>
            <a:cxnSpLocks/>
          </p:cNvCxnSpPr>
          <p:nvPr/>
        </p:nvCxnSpPr>
        <p:spPr>
          <a:xfrm flipH="1">
            <a:off x="7267378" y="1969804"/>
            <a:ext cx="3341844" cy="895104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 descr="Group of men with solid fill">
            <a:extLst>
              <a:ext uri="{FF2B5EF4-FFF2-40B4-BE49-F238E27FC236}">
                <a16:creationId xmlns:a16="http://schemas.microsoft.com/office/drawing/2014/main" id="{B31FE7DF-1075-4E1F-82D3-0844BC0DB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753" y="1644869"/>
            <a:ext cx="914400" cy="914400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34635F2-7D9C-4D23-A561-E90625E0F577}"/>
              </a:ext>
            </a:extLst>
          </p:cNvPr>
          <p:cNvCxnSpPr>
            <a:cxnSpLocks/>
          </p:cNvCxnSpPr>
          <p:nvPr/>
        </p:nvCxnSpPr>
        <p:spPr>
          <a:xfrm flipH="1">
            <a:off x="906840" y="1229854"/>
            <a:ext cx="604774" cy="890722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1D2F2EA-6BB8-4BE8-84C7-1C1D42F6C7F6}"/>
              </a:ext>
            </a:extLst>
          </p:cNvPr>
          <p:cNvCxnSpPr>
            <a:cxnSpLocks/>
          </p:cNvCxnSpPr>
          <p:nvPr/>
        </p:nvCxnSpPr>
        <p:spPr>
          <a:xfrm flipH="1" flipV="1">
            <a:off x="898082" y="2286990"/>
            <a:ext cx="626670" cy="620138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17F92-90C0-48DE-98F2-92AB6A58E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607" y="4259122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DLT gateway = </a:t>
            </a:r>
          </a:p>
          <a:p>
            <a:r>
              <a:rPr lang="en-US" dirty="0">
                <a:cs typeface="Calibri"/>
              </a:rPr>
              <a:t>One service/app built around node(s); or</a:t>
            </a:r>
          </a:p>
          <a:p>
            <a:r>
              <a:rPr lang="en-US" dirty="0">
                <a:cs typeface="Calibri"/>
              </a:rPr>
              <a:t>A collection of services build around node(s)</a:t>
            </a:r>
          </a:p>
        </p:txBody>
      </p:sp>
    </p:spTree>
    <p:extLst>
      <p:ext uri="{BB962C8B-B14F-4D97-AF65-F5344CB8AC3E}">
        <p14:creationId xmlns:p14="http://schemas.microsoft.com/office/powerpoint/2010/main" val="1838471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1B651-FE30-4EBA-9757-EFB475A91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DLT Gateway attributes (ODAP focus)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50AF5-3031-4910-BD02-71A8BDA00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66" y="1501491"/>
            <a:ext cx="11311719" cy="4675472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dirty="0">
                <a:cs typeface="Calibri"/>
              </a:rPr>
              <a:t>Identity (DLT Gateway controller): Anonymous / pseudo / </a:t>
            </a:r>
            <a:r>
              <a:rPr lang="en-US" b="1" dirty="0">
                <a:cs typeface="Calibri"/>
              </a:rPr>
              <a:t>legal</a:t>
            </a:r>
            <a:r>
              <a:rPr lang="en-US" dirty="0">
                <a:cs typeface="Calibri"/>
              </a:rPr>
              <a:t> / multi-party or ownership </a:t>
            </a:r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Access (through DLT Gateway): Open / </a:t>
            </a:r>
            <a:r>
              <a:rPr lang="en-US" b="1" dirty="0">
                <a:cs typeface="Calibri"/>
              </a:rPr>
              <a:t>controlled</a:t>
            </a:r>
            <a:r>
              <a:rPr lang="en-US" dirty="0">
                <a:cs typeface="Calibri"/>
              </a:rPr>
              <a:t> access</a:t>
            </a:r>
          </a:p>
          <a:p>
            <a:r>
              <a:rPr lang="en-US" dirty="0">
                <a:cs typeface="Calibri"/>
              </a:rPr>
              <a:t>Functionality (exposed by DLT Gateway): Only DLT native functionality / </a:t>
            </a:r>
            <a:r>
              <a:rPr lang="en-US" b="1" dirty="0">
                <a:cs typeface="Calibri"/>
              </a:rPr>
              <a:t>increased functionality (at least ODAP)</a:t>
            </a:r>
          </a:p>
          <a:p>
            <a:r>
              <a:rPr lang="en-US" dirty="0">
                <a:cs typeface="Calibri"/>
              </a:rPr>
              <a:t>Can a 3rd party audit be implemented in ODAP </a:t>
            </a:r>
            <a:r>
              <a:rPr lang="en-US" dirty="0">
                <a:ea typeface="+mn-lt"/>
                <a:cs typeface="+mn-lt"/>
              </a:rPr>
              <a:t>("An auditor can check a DLT Gateway is correctly operating")</a:t>
            </a:r>
            <a:r>
              <a:rPr lang="en-US" dirty="0">
                <a:cs typeface="Calibri"/>
              </a:rPr>
              <a:t>? Yes, under the assumptions of:</a:t>
            </a:r>
          </a:p>
          <a:p>
            <a:pPr lvl="1"/>
            <a:r>
              <a:rPr lang="en-US" dirty="0">
                <a:cs typeface="Calibri"/>
              </a:rPr>
              <a:t>(a) accessible crash recovery logs; (b) auditor can independently access all DLT networks; </a:t>
            </a:r>
          </a:p>
          <a:p>
            <a:r>
              <a:rPr lang="en-US" dirty="0">
                <a:ea typeface="+mn-lt"/>
                <a:cs typeface="+mn-lt"/>
              </a:rPr>
              <a:t>When does ODAP satisfy Safety (Safety example = "An ODAP request will always be processed according to the ODAP protocol")? Under the assumptions of:</a:t>
            </a:r>
          </a:p>
          <a:p>
            <a:pPr lvl="1"/>
            <a:r>
              <a:rPr lang="en-US" dirty="0">
                <a:ea typeface="+mn-lt"/>
                <a:cs typeface="+mn-lt"/>
              </a:rPr>
              <a:t>(a) The source and destination DLT gateways follow the ODAP protocol (I.e. these gateway are truthful), therefore crash recovery logs exist; (b) any possible replacement DLT gateways (if the originals crashed) follow the ODAP protocol; (c) Transactions placed on the DLT networks via the DLT Gateways do not suffer double spend attacks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cs typeface="Calibri" panose="020F0502020204030204"/>
              </a:rPr>
              <a:t>When does ODAP satisfy Liveness </a:t>
            </a:r>
            <a:r>
              <a:rPr lang="en-US" dirty="0">
                <a:ea typeface="+mn-lt"/>
                <a:cs typeface="+mn-lt"/>
              </a:rPr>
              <a:t>(Liveness example = "An ODAP request received by a DLT Gateway will be processed according to the ODAP protocol, even if most of the DLT Gateways are offline")</a:t>
            </a:r>
            <a:r>
              <a:rPr lang="en-US" dirty="0">
                <a:cs typeface="Calibri"/>
              </a:rPr>
              <a:t>? Under the assumptions of: </a:t>
            </a:r>
          </a:p>
          <a:p>
            <a:pPr lvl="1"/>
            <a:r>
              <a:rPr lang="en-US" dirty="0">
                <a:ea typeface="+mn-lt"/>
                <a:cs typeface="+mn-lt"/>
              </a:rPr>
              <a:t>(a) The source and destination DLT gateways follow the ODAP protocol (I.e. these gateway are truthful), therefore crash recovery logs exist;</a:t>
            </a:r>
            <a:r>
              <a:rPr lang="en-US" dirty="0">
                <a:cs typeface="Calibri"/>
              </a:rPr>
              <a:t> (b) any possible replacement DLT gateways (if the originals crashed) follow the ODAP protocol; (c) the connected DLT networks are live;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0986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BD1C6AF7906046ADB9FC9B77F86E7C" ma:contentTypeVersion="13" ma:contentTypeDescription="Create a new document." ma:contentTypeScope="" ma:versionID="e9195fd74550d9e2f3098589e55e829a">
  <xsd:schema xmlns:xsd="http://www.w3.org/2001/XMLSchema" xmlns:xs="http://www.w3.org/2001/XMLSchema" xmlns:p="http://schemas.microsoft.com/office/2006/metadata/properties" xmlns:ns2="d3fadc87-64b5-4cc6-ac09-6b05060d66dc" xmlns:ns3="fc3fb6ec-a6b1-49b3-9063-7985f29d3264" targetNamespace="http://schemas.microsoft.com/office/2006/metadata/properties" ma:root="true" ma:fieldsID="09cec3d9cc229213afa750e21ff15c56" ns2:_="" ns3:_="">
    <xsd:import namespace="d3fadc87-64b5-4cc6-ac09-6b05060d66dc"/>
    <xsd:import namespace="fc3fb6ec-a6b1-49b3-9063-7985f29d326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fadc87-64b5-4cc6-ac09-6b05060d66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3fb6ec-a6b1-49b3-9063-7985f29d3264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EF9BCC5-1B42-4E0D-B975-3677D322A6EF}">
  <ds:schemaRefs>
    <ds:schemaRef ds:uri="d3fadc87-64b5-4cc6-ac09-6b05060d66dc"/>
    <ds:schemaRef ds:uri="fc3fb6ec-a6b1-49b3-9063-7985f29d326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A7121A3-ADAC-4F3F-9953-1299A4F61AC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1011587-454D-4EC1-A5DF-7E739B1D84C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DLT Gateway Discussion</vt:lpstr>
      <vt:lpstr>DLT Gateway general working definition</vt:lpstr>
      <vt:lpstr>Original DLT Gateway Suggestions</vt:lpstr>
      <vt:lpstr>IEFT DLT Gateway working definitions</vt:lpstr>
      <vt:lpstr>Gateway options: Is a node a gateway = No</vt:lpstr>
      <vt:lpstr>DLT Gateway Sketch </vt:lpstr>
      <vt:lpstr>DLT Gateway attributes (ODAP focus)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476</cp:revision>
  <dcterms:created xsi:type="dcterms:W3CDTF">2013-07-15T20:26:40Z</dcterms:created>
  <dcterms:modified xsi:type="dcterms:W3CDTF">2021-10-12T15:44:08Z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0x01010023BD1C6AF7906046ADB9FC9B77F86E7C</vt:lpwstr>
  </property>
</Properties>
</file>