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85" r:id="rId4"/>
    <p:sldId id="286" r:id="rId5"/>
    <p:sldId id="289" r:id="rId6"/>
    <p:sldId id="291" r:id="rId7"/>
    <p:sldId id="292" r:id="rId8"/>
    <p:sldId id="293" r:id="rId9"/>
    <p:sldId id="295" r:id="rId10"/>
    <p:sldId id="296" r:id="rId11"/>
    <p:sldId id="298" r:id="rId12"/>
    <p:sldId id="299" r:id="rId13"/>
    <p:sldId id="302" r:id="rId14"/>
    <p:sldId id="303" r:id="rId15"/>
    <p:sldId id="306" r:id="rId16"/>
    <p:sldId id="310" r:id="rId17"/>
    <p:sldId id="312" r:id="rId18"/>
    <p:sldId id="342" r:id="rId19"/>
    <p:sldId id="316" r:id="rId20"/>
    <p:sldId id="322" r:id="rId21"/>
    <p:sldId id="324" r:id="rId22"/>
    <p:sldId id="326" r:id="rId23"/>
    <p:sldId id="327" r:id="rId24"/>
    <p:sldId id="328" r:id="rId25"/>
    <p:sldId id="329" r:id="rId26"/>
    <p:sldId id="343" r:id="rId27"/>
    <p:sldId id="330" r:id="rId28"/>
    <p:sldId id="331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EDA"/>
    <a:srgbClr val="27B0D4"/>
    <a:srgbClr val="04A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47" autoAdjust="0"/>
  </p:normalViewPr>
  <p:slideViewPr>
    <p:cSldViewPr>
      <p:cViewPr varScale="1">
        <p:scale>
          <a:sx n="94" d="100"/>
          <a:sy n="94" d="100"/>
        </p:scale>
        <p:origin x="47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67A46-27F0-4096-9D0D-56DA0F64FD74}" type="datetimeFigureOut">
              <a:rPr lang="zh-CN" altLang="en-US" smtClean="0"/>
              <a:t>2014/12/15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34003-7BC6-4C4C-B96F-DF38848F8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2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索引构建流程 ：</a:t>
            </a:r>
            <a:endParaRPr lang="en-US" altLang="zh-CN" sz="1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原始网页库</a:t>
            </a: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读取网页；</a:t>
            </a:r>
            <a:endParaRPr lang="en-US" altLang="zh-CN" sz="1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抽取关键信息（</a:t>
            </a:r>
            <a:r>
              <a:rPr lang="en-US" altLang="zh-CN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title</a:t>
            </a: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keywords</a:t>
            </a: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description</a:t>
            </a: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等）生成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网页信息表</a:t>
            </a: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200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PagesIndex</a:t>
            </a: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）并写进数据库；</a:t>
            </a:r>
            <a:endParaRPr lang="en-US" altLang="zh-CN" sz="1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抽取正文进行分词，根据分词结果生成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文档索引表</a:t>
            </a: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200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DocsIndex</a:t>
            </a:r>
            <a:r>
              <a:rPr lang="en-US" altLang="zh-CN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即正向索引），同时生成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词项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ID-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词项映射表</a:t>
            </a: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200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TermsIndex</a:t>
            </a: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），并写进数据库；</a:t>
            </a:r>
            <a:endParaRPr lang="en-US" altLang="zh-CN" sz="1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读取文档索引表，合并相同词项，统计</a:t>
            </a:r>
            <a:r>
              <a:rPr lang="en-US" altLang="zh-CN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TF</a:t>
            </a: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DF</a:t>
            </a: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等信息，生成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倒排索引表</a:t>
            </a: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200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InvertedIndex</a:t>
            </a: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），并写进数据库。</a:t>
            </a:r>
            <a:endParaRPr lang="en-US" altLang="zh-CN" sz="1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索引构建结束。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4003-7BC6-4C4C-B96F-DF38848F82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98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相关度排序、相似新闻聚类、搜索词推荐、网页摘要、关键词高亮、网页快照等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4003-7BC6-4C4C-B96F-DF38848F82A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00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相关度排序、相似新闻聚类、搜索词推荐、网页摘要、关键词高亮、网页快照等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34003-7BC6-4C4C-B96F-DF38848F82A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1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崔老师的PPT\bghome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E1637-5D88-4069-BDDD-720CA1FA168F}" type="datetimeFigureOut">
              <a:rPr lang="zh-CN" altLang="en-US"/>
              <a:pPr>
                <a:defRPr/>
              </a:pPr>
              <a:t>2014/12/15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485B-6A8B-4628-98FF-630868D232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87DA4-B93C-48B5-B1D4-B1CC2B997EFB}" type="datetimeFigureOut">
              <a:rPr lang="zh-CN" altLang="en-US"/>
              <a:pPr>
                <a:defRPr/>
              </a:pPr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EBBCD-03FE-4C31-A326-AE75F3BE68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0B5EE-08E0-49DB-999D-FE26CDA40C11}" type="datetimeFigureOut">
              <a:rPr lang="zh-CN" altLang="en-US"/>
              <a:pPr>
                <a:defRPr/>
              </a:pPr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160F6-DB9A-4601-9A1F-3628F4EA7A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iamisis\Desktop\未标题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3" y="4795838"/>
            <a:ext cx="8921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11 Imagen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6038" y="4808538"/>
            <a:ext cx="360362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12 Imagen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0713" y="4808538"/>
            <a:ext cx="360362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14 CuadroTexto"/>
          <p:cNvSpPr txBox="1"/>
          <p:nvPr userDrawn="1"/>
        </p:nvSpPr>
        <p:spPr>
          <a:xfrm>
            <a:off x="7964488" y="4819650"/>
            <a:ext cx="315912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/>
                </a:solidFill>
                <a:latin typeface="+mn-lt"/>
                <a:ea typeface="+mn-ea"/>
              </a:rPr>
              <a:t>of</a:t>
            </a:r>
            <a:endParaRPr lang="es-ES" sz="1200" b="1" i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15 CuadroTexto"/>
          <p:cNvSpPr txBox="1"/>
          <p:nvPr userDrawn="1"/>
        </p:nvSpPr>
        <p:spPr>
          <a:xfrm>
            <a:off x="8253413" y="4819650"/>
            <a:ext cx="341312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+mn-lt"/>
                <a:ea typeface="+mn-ea"/>
              </a:rPr>
              <a:t>14</a:t>
            </a:r>
            <a:endParaRPr lang="es-E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8640560" y="4870375"/>
            <a:ext cx="177229" cy="177229"/>
          </a:xfrm>
          <a:prstGeom prst="rect">
            <a:avLst/>
          </a:prstGeom>
          <a:noFill/>
          <a:extLst/>
        </p:spPr>
      </p:pic>
      <p:pic>
        <p:nvPicPr>
          <p:cNvPr id="11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 flipH="1">
            <a:off x="7430975" y="4870375"/>
            <a:ext cx="177229" cy="177229"/>
          </a:xfrm>
          <a:prstGeom prst="rect">
            <a:avLst/>
          </a:prstGeom>
          <a:noFill/>
          <a:extLst/>
        </p:spPr>
      </p:pic>
      <p:sp>
        <p:nvSpPr>
          <p:cNvPr id="12" name="4 CuadroTexto"/>
          <p:cNvSpPr txBox="1"/>
          <p:nvPr userDrawn="1"/>
        </p:nvSpPr>
        <p:spPr>
          <a:xfrm>
            <a:off x="3543300" y="4816475"/>
            <a:ext cx="205740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开发框架的使用和推广</a:t>
            </a:r>
            <a:endParaRPr lang="es-E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</p:spPr>
        <p:txBody>
          <a:bodyPr>
            <a:normAutofit/>
          </a:bodyPr>
          <a:lstStyle>
            <a:lvl1pPr algn="l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1494"/>
            <a:ext cx="8229600" cy="3394472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58906-4D5F-4DD6-A9C6-FD8609C76268}" type="datetimeFigureOut">
              <a:rPr lang="zh-CN" altLang="en-US"/>
              <a:pPr>
                <a:defRPr/>
              </a:pPr>
              <a:t>2014/12/15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66497-D9B4-4F2B-920D-61D4EB1D88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84C4A-1929-4333-A67F-C50E5008798F}" type="datetimeFigureOut">
              <a:rPr lang="zh-CN" altLang="en-US"/>
              <a:pPr>
                <a:defRPr/>
              </a:pPr>
              <a:t>2014/12/15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8F84A-EF69-40BA-9E2E-6086B847CF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7D455-80A7-492A-9099-B3865CA0593F}" type="datetimeFigureOut">
              <a:rPr lang="zh-CN" altLang="en-US"/>
              <a:pPr>
                <a:defRPr/>
              </a:pPr>
              <a:t>2014/12/15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9D0B5-5D43-494B-8E7A-3E20E3FDB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AB245-1A97-4A1E-86F5-81787AF16A10}" type="datetimeFigureOut">
              <a:rPr lang="zh-CN" altLang="en-US"/>
              <a:pPr>
                <a:defRPr/>
              </a:pPr>
              <a:t>2014/12/15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1E8C7-4F9C-42F9-AC89-0DE11057E8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7B481-05F6-4F62-AD4D-F0F4C5A884E7}" type="datetimeFigureOut">
              <a:rPr lang="zh-CN" altLang="en-US"/>
              <a:pPr>
                <a:defRPr/>
              </a:pPr>
              <a:t>2014/12/15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D7181-6F60-43CD-892E-E200F07DC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4B151-6D72-45F1-994C-2156EE0687B1}" type="datetimeFigureOut">
              <a:rPr lang="zh-CN" altLang="en-US"/>
              <a:pPr>
                <a:defRPr/>
              </a:pPr>
              <a:t>2014/12/15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E07-FF79-481B-B631-4FA3B7DAE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51594-B52B-4EC3-B30B-50BF2338DBA4}" type="datetimeFigureOut">
              <a:rPr lang="zh-CN" altLang="en-US"/>
              <a:pPr>
                <a:defRPr/>
              </a:pPr>
              <a:t>2014/12/15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1515F-89C3-4021-A21F-01F8BB1542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04F82E1-1D6F-4AC0-9BA7-BD7B63BC45DC}" type="datetimeFigureOut">
              <a:rPr lang="zh-CN" altLang="en-US"/>
              <a:pPr>
                <a:defRPr/>
              </a:pPr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50395A-A3BC-4BA6-959E-6884A1CC61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tmlparser.sourceforge.net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PPECLOGO-eff-0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4488" y="3498850"/>
            <a:ext cx="8350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" descr="PPECLOGO-eff-0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8413" y="3473450"/>
            <a:ext cx="77311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5" descr="PPECLOGO-eff-0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6900" y="4056063"/>
            <a:ext cx="41275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6" descr="PPECLOGO-eff-0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7663" y="3509963"/>
            <a:ext cx="315912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7" descr="PPECLOGO-eff-0-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59238" y="4097338"/>
            <a:ext cx="155575" cy="9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9" descr="PPECLOGO-eff-5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87575" y="3700463"/>
            <a:ext cx="11636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10" descr="PPECLOGO-eff-5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33813" y="3851275"/>
            <a:ext cx="14446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1" descr="PPECLOGO-eff-5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04100" y="3397250"/>
            <a:ext cx="8794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2" descr="PPECLOGO-eff-0-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73750" y="3963988"/>
            <a:ext cx="4111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13" descr="PPECLOGO-eff-0-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482013" y="3170238"/>
            <a:ext cx="4111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14" descr="PPECLOGO-eff2-1-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36663" y="3441700"/>
            <a:ext cx="1336675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5" descr="PPECLOGO-eff2-1-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55900" y="3435350"/>
            <a:ext cx="3444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16" descr="PPECLOGO-eff2-1-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27775" y="3775075"/>
            <a:ext cx="554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17" descr="PPECLOGO-eff2-1-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94513" y="3513138"/>
            <a:ext cx="284162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18" descr="PPECLOGO-eff2-1-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92975" y="3851275"/>
            <a:ext cx="22225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 descr="geek_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555526"/>
            <a:ext cx="3352800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30375" y="1468909"/>
            <a:ext cx="5153975" cy="58477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</a:rPr>
              <a:t>Geeking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</a:rPr>
              <a:t>搜索引擎项目报告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1865313" y="2679012"/>
            <a:ext cx="50292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0" dirty="0" smtClean="0">
                <a:latin typeface="Times New Roman" pitchFamily="18" charset="0"/>
              </a:rPr>
              <a:t>        </a:t>
            </a:r>
            <a:r>
              <a:rPr lang="zh-CN" altLang="en-US" b="0" dirty="0" smtClean="0">
                <a:latin typeface="Times New Roman" pitchFamily="18" charset="0"/>
              </a:rPr>
              <a:t>团队：</a:t>
            </a:r>
            <a:r>
              <a:rPr lang="en-US" altLang="zh-CN" b="0" dirty="0" err="1" smtClean="0">
                <a:latin typeface="Times New Roman" pitchFamily="18" charset="0"/>
              </a:rPr>
              <a:t>GeeK</a:t>
            </a:r>
            <a:endParaRPr lang="en-US" altLang="zh-CN" b="0" dirty="0">
              <a:latin typeface="Times New Roman" pitchFamily="18" charset="0"/>
            </a:endParaRPr>
          </a:p>
          <a:p>
            <a:r>
              <a:rPr lang="en-US" altLang="zh-CN" b="0" dirty="0">
                <a:latin typeface="Times New Roman" pitchFamily="18" charset="0"/>
              </a:rPr>
              <a:t>        </a:t>
            </a:r>
            <a:r>
              <a:rPr lang="en-US" altLang="zh-CN" b="0" dirty="0" smtClean="0">
                <a:latin typeface="Times New Roman" pitchFamily="18" charset="0"/>
              </a:rPr>
              <a:t>   </a:t>
            </a:r>
            <a:r>
              <a:rPr lang="zh-CN" altLang="en-US" b="0" dirty="0" smtClean="0">
                <a:latin typeface="Times New Roman" pitchFamily="18" charset="0"/>
              </a:rPr>
              <a:t>组长</a:t>
            </a:r>
            <a:r>
              <a:rPr lang="zh-CN" altLang="en-US" b="0" dirty="0">
                <a:latin typeface="Times New Roman" pitchFamily="18" charset="0"/>
              </a:rPr>
              <a:t>：</a:t>
            </a:r>
            <a:r>
              <a:rPr lang="zh-CN" altLang="en-US" b="0" dirty="0" smtClean="0">
                <a:latin typeface="Times New Roman" pitchFamily="18" charset="0"/>
              </a:rPr>
              <a:t>陈新荃 </a:t>
            </a:r>
            <a:r>
              <a:rPr lang="en-US" altLang="zh-CN" dirty="0" smtClean="0">
                <a:latin typeface="Times New Roman" pitchFamily="18" charset="0"/>
              </a:rPr>
              <a:t>2014E8018461048</a:t>
            </a:r>
            <a:endParaRPr lang="zh-CN" altLang="en-US" b="0" dirty="0">
              <a:latin typeface="Times New Roman" pitchFamily="18" charset="0"/>
            </a:endParaRPr>
          </a:p>
          <a:p>
            <a:r>
              <a:rPr lang="zh-CN" altLang="en-US" b="0" dirty="0" smtClean="0">
                <a:latin typeface="Times New Roman" pitchFamily="18" charset="0"/>
              </a:rPr>
              <a:t>           成员</a:t>
            </a:r>
            <a:r>
              <a:rPr lang="zh-CN" altLang="en-US" b="0" dirty="0">
                <a:latin typeface="Times New Roman" pitchFamily="18" charset="0"/>
              </a:rPr>
              <a:t>：</a:t>
            </a:r>
          </a:p>
          <a:p>
            <a:r>
              <a:rPr lang="zh-CN" altLang="en-US" b="0" dirty="0">
                <a:latin typeface="Times New Roman" pitchFamily="18" charset="0"/>
              </a:rPr>
              <a:t>                   </a:t>
            </a:r>
            <a:r>
              <a:rPr lang="zh-CN" altLang="en-US" b="0" dirty="0" smtClean="0">
                <a:latin typeface="Times New Roman" pitchFamily="18" charset="0"/>
              </a:rPr>
              <a:t>    </a:t>
            </a:r>
            <a:r>
              <a:rPr lang="zh-CN" altLang="en-US" b="0" dirty="0" smtClean="0">
                <a:latin typeface="Times New Roman" pitchFamily="18" charset="0"/>
              </a:rPr>
              <a:t>高  </a:t>
            </a:r>
            <a:r>
              <a:rPr lang="en-US" altLang="zh-CN" b="0" dirty="0" smtClean="0">
                <a:latin typeface="Times New Roman" pitchFamily="18" charset="0"/>
              </a:rPr>
              <a:t>  </a:t>
            </a:r>
            <a:r>
              <a:rPr lang="zh-CN" altLang="en-US" b="0" dirty="0" smtClean="0">
                <a:latin typeface="Times New Roman" pitchFamily="18" charset="0"/>
              </a:rPr>
              <a:t>妍 </a:t>
            </a:r>
            <a:r>
              <a:rPr lang="en-US" altLang="zh-CN" b="0" dirty="0">
                <a:latin typeface="Times New Roman" pitchFamily="18" charset="0"/>
              </a:rPr>
              <a:t>201428013229077 </a:t>
            </a:r>
          </a:p>
          <a:p>
            <a:r>
              <a:rPr lang="en-US" altLang="zh-CN" b="0" dirty="0">
                <a:latin typeface="Times New Roman" pitchFamily="18" charset="0"/>
              </a:rPr>
              <a:t>                   </a:t>
            </a:r>
            <a:r>
              <a:rPr lang="en-US" altLang="zh-CN" b="0" dirty="0" smtClean="0">
                <a:latin typeface="Times New Roman" pitchFamily="18" charset="0"/>
              </a:rPr>
              <a:t>    </a:t>
            </a:r>
            <a:r>
              <a:rPr lang="zh-CN" altLang="en-US" b="0" dirty="0" smtClean="0">
                <a:latin typeface="Times New Roman" pitchFamily="18" charset="0"/>
              </a:rPr>
              <a:t>林</a:t>
            </a:r>
            <a:r>
              <a:rPr lang="zh-CN" altLang="en-US" b="0" dirty="0">
                <a:latin typeface="Times New Roman" pitchFamily="18" charset="0"/>
              </a:rPr>
              <a:t>裕杰 </a:t>
            </a:r>
            <a:r>
              <a:rPr lang="en-US" altLang="zh-CN" b="0" dirty="0">
                <a:latin typeface="Times New Roman" pitchFamily="18" charset="0"/>
              </a:rPr>
              <a:t>201428017729020 </a:t>
            </a:r>
          </a:p>
          <a:p>
            <a:r>
              <a:rPr lang="en-US" altLang="zh-CN" b="0" dirty="0">
                <a:latin typeface="Times New Roman" pitchFamily="18" charset="0"/>
              </a:rPr>
              <a:t>                   </a:t>
            </a:r>
            <a:r>
              <a:rPr lang="en-US" altLang="zh-CN" b="0" dirty="0" smtClean="0">
                <a:latin typeface="Times New Roman" pitchFamily="18" charset="0"/>
              </a:rPr>
              <a:t>    </a:t>
            </a:r>
            <a:r>
              <a:rPr lang="zh-CN" altLang="en-US" b="0" dirty="0" smtClean="0">
                <a:latin typeface="Times New Roman" pitchFamily="18" charset="0"/>
              </a:rPr>
              <a:t>肖</a:t>
            </a:r>
            <a:r>
              <a:rPr lang="zh-CN" altLang="en-US" b="0" dirty="0">
                <a:latin typeface="Times New Roman" pitchFamily="18" charset="0"/>
              </a:rPr>
              <a:t>卡飞 </a:t>
            </a:r>
            <a:r>
              <a:rPr lang="en-US" altLang="zh-CN" b="0" dirty="0">
                <a:latin typeface="Times New Roman" pitchFamily="18" charset="0"/>
              </a:rPr>
              <a:t>201428013329024</a:t>
            </a:r>
          </a:p>
        </p:txBody>
      </p:sp>
      <p:sp>
        <p:nvSpPr>
          <p:cNvPr id="27" name="圆角矩形 26"/>
          <p:cNvSpPr/>
          <p:nvPr/>
        </p:nvSpPr>
        <p:spPr bwMode="auto">
          <a:xfrm>
            <a:off x="6948264" y="1491630"/>
            <a:ext cx="1371600" cy="5879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search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0648" y="4839705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6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38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0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2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0.61719 2.59259E-6 " pathEditMode="relative" rAng="0" ptsTypes="AA">
                                      <p:cBhvr>
                                        <p:cTn id="44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8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48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0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2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4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44" y="71420"/>
            <a:ext cx="494427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800" b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b="0" dirty="0"/>
              <a:t>设计方案</a:t>
            </a:r>
            <a:r>
              <a:rPr lang="en-US" altLang="zh-CN" b="0" dirty="0"/>
              <a:t>——</a:t>
            </a:r>
            <a:r>
              <a:rPr lang="zh-CN" altLang="en-US" b="0" dirty="0"/>
              <a:t>结果</a:t>
            </a:r>
            <a:r>
              <a:rPr lang="zh-CN" altLang="en-US" b="0" dirty="0" smtClean="0"/>
              <a:t>排序</a:t>
            </a:r>
            <a:endParaRPr lang="zh-CN" altLang="en-US" b="0" dirty="0"/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547664" y="1224632"/>
            <a:ext cx="7772400" cy="112514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每个词项的倒排索引按照和</a:t>
            </a:r>
            <a:r>
              <a:rPr lang="en-US" altLang="zh-CN" sz="1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tf-idf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值由高到底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排序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截取出</a:t>
            </a:r>
            <a:r>
              <a:rPr lang="en-US" altLang="zh-CN" sz="1800" dirty="0" err="1">
                <a:solidFill>
                  <a:schemeClr val="accent6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TopK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（可配置）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篇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文档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只有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</a:t>
            </a:r>
            <a:r>
              <a:rPr lang="en-US" altLang="zh-CN" sz="1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TopK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篇文档才可以参与最后的相似度运算。</a:t>
            </a:r>
            <a:endParaRPr lang="zh-CN" altLang="en-US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08812" y="848508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457200" indent="-457200"/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胜者表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61140" y="2579417"/>
            <a:ext cx="1263084" cy="38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合并算法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占位符 1"/>
          <p:cNvSpPr txBox="1">
            <a:spLocks/>
          </p:cNvSpPr>
          <p:nvPr/>
        </p:nvSpPr>
        <p:spPr bwMode="auto">
          <a:xfrm>
            <a:off x="1547664" y="2979568"/>
            <a:ext cx="4537273" cy="112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按照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相关文档的规模从小到大进行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排序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再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按照该顺序进行相关文档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合并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从而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减少不必要的合并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endParaRPr lang="zh-CN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4313" y="112104"/>
            <a:ext cx="4605092" cy="4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800" b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b="0" dirty="0"/>
              <a:t>设计方案</a:t>
            </a:r>
            <a:r>
              <a:rPr lang="en-US" altLang="zh-CN" b="0" dirty="0"/>
              <a:t>——</a:t>
            </a:r>
            <a:r>
              <a:rPr lang="zh-CN" altLang="en-US" b="0" dirty="0"/>
              <a:t>结果</a:t>
            </a:r>
            <a:r>
              <a:rPr lang="zh-CN" altLang="en-US" b="0" dirty="0" smtClean="0"/>
              <a:t>排序</a:t>
            </a:r>
            <a:endParaRPr lang="zh-CN" altLang="en-US" b="0" dirty="0"/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98" y="770637"/>
            <a:ext cx="1695132" cy="4054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相似度计算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501383"/>
              </p:ext>
            </p:extLst>
          </p:nvPr>
        </p:nvGraphicFramePr>
        <p:xfrm>
          <a:off x="1367681" y="2837982"/>
          <a:ext cx="6230937" cy="658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" name="Equation" r:id="rId4" imgW="3695400" imgH="444240" progId="">
                  <p:embed/>
                </p:oleObj>
              </mc:Choice>
              <mc:Fallback>
                <p:oleObj name="Equation" r:id="rId4" imgW="3695400" imgH="44424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81" y="2837982"/>
                        <a:ext cx="6230937" cy="658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64151" y="2385239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相关权重计算公式：</a:t>
            </a:r>
            <a:endParaRPr lang="zh-CN" altLang="en-US" sz="2400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471824"/>
              </p:ext>
            </p:extLst>
          </p:nvPr>
        </p:nvGraphicFramePr>
        <p:xfrm>
          <a:off x="2646711" y="3584867"/>
          <a:ext cx="5238310" cy="48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" name="Equation" r:id="rId6" imgW="3162240" imgH="291960" progId="">
                  <p:embed/>
                </p:oleObj>
              </mc:Choice>
              <mc:Fallback>
                <p:oleObj name="Equation" r:id="rId6" imgW="3162240" imgH="29196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711" y="3584867"/>
                        <a:ext cx="5238310" cy="4838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1"/>
          <p:cNvSpPr txBox="1"/>
          <p:nvPr/>
        </p:nvSpPr>
        <p:spPr>
          <a:xfrm>
            <a:off x="1769548" y="356960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其中，</a:t>
            </a:r>
            <a:endParaRPr lang="zh-CN" altLang="en-US" sz="2400" dirty="0"/>
          </a:p>
        </p:txBody>
      </p:sp>
      <p:sp>
        <p:nvSpPr>
          <p:cNvPr id="16" name="文本占位符 1"/>
          <p:cNvSpPr txBox="1">
            <a:spLocks/>
          </p:cNvSpPr>
          <p:nvPr/>
        </p:nvSpPr>
        <p:spPr bwMode="auto">
          <a:xfrm>
            <a:off x="1762919" y="1114201"/>
            <a:ext cx="7772400" cy="112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1800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tf-idf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词在标题中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出现次数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越多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，权重分数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越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网页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发布时间距离用户搜索当天越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近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权重分数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越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</a:t>
            </a:r>
            <a:endParaRPr lang="zh-CN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44" y="142858"/>
            <a:ext cx="5143536" cy="4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800" b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b="0" dirty="0"/>
              <a:t>设计方案</a:t>
            </a:r>
            <a:r>
              <a:rPr lang="en-US" altLang="zh-CN" b="0" dirty="0"/>
              <a:t>——</a:t>
            </a:r>
            <a:r>
              <a:rPr lang="zh-CN" altLang="en-US" b="0" dirty="0"/>
              <a:t>结果聚类</a:t>
            </a:r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580" y="653222"/>
            <a:ext cx="2716386" cy="576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百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度新闻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聚类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</a:t>
            </a:r>
          </a:p>
        </p:txBody>
      </p:sp>
      <p:pic>
        <p:nvPicPr>
          <p:cNvPr id="12" name="图片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1843" y="1419622"/>
            <a:ext cx="600076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399550"/>
            <a:ext cx="2631236" cy="239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同类新闻之间标题很类似，不同类新闻间标题差异很大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聚类依据是标题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同类新闻聚类后的相对顺序同其未聚类前的相对顺序</a:t>
            </a:r>
            <a:endParaRPr lang="zh-CN" altLang="en-US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5551" y="153279"/>
            <a:ext cx="4797430" cy="4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800" b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b="0" dirty="0"/>
              <a:t>设计方案</a:t>
            </a:r>
            <a:r>
              <a:rPr lang="en-US" altLang="zh-CN" b="0" dirty="0"/>
              <a:t>——</a:t>
            </a:r>
            <a:r>
              <a:rPr lang="zh-CN" altLang="en-US" b="0" dirty="0"/>
              <a:t>结果聚类</a:t>
            </a:r>
            <a:endParaRPr lang="zh-CN" altLang="en-US" b="0" dirty="0"/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9672" y="1487866"/>
            <a:ext cx="8429684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标题的相似性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为网页的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相似度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标题分词后字符串最长公共子序列衡量标题的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相似性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调节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阈值，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聚好一个类后，再聚下个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时间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复杂度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en-US" altLang="zh-CN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为文档篇数，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为聚成类别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准确率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：相似性准确率同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k-gram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，聚类准确率同单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连接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效率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：相似性计算优于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k-gram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，聚类过程优于单连接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658915"/>
            <a:ext cx="2716386" cy="576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自定义聚类算法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47664" y="2381696"/>
            <a:ext cx="2716386" cy="57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算法评估：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7706" y="79463"/>
            <a:ext cx="4368802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800" b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b="0" dirty="0"/>
              <a:t>设计方案</a:t>
            </a:r>
            <a:r>
              <a:rPr lang="en-US" altLang="zh-CN" b="0" dirty="0"/>
              <a:t>——</a:t>
            </a:r>
            <a:r>
              <a:rPr lang="zh-CN" altLang="en-US" b="0" dirty="0"/>
              <a:t>前端处理</a:t>
            </a:r>
            <a:endParaRPr lang="en-US" altLang="zh-CN" b="0" dirty="0"/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931" y="910687"/>
            <a:ext cx="8229600" cy="1340347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Ajax 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Jquery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+ 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JSP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Javascript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：绑定和处理所有数据；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Document 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Object 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Model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：进行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动态显示及交互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19043"/>
            <a:ext cx="4680520" cy="207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55576" y="740634"/>
            <a:ext cx="2304256" cy="46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总体框架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5720" y="142858"/>
            <a:ext cx="494030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800" b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b="0" dirty="0"/>
              <a:t>设计方案</a:t>
            </a:r>
            <a:r>
              <a:rPr lang="en-US" altLang="zh-CN" b="0" dirty="0"/>
              <a:t>——</a:t>
            </a:r>
            <a:r>
              <a:rPr lang="zh-CN" altLang="en-US" b="0" dirty="0"/>
              <a:t>前端处理</a:t>
            </a:r>
            <a:endParaRPr lang="en-US" altLang="zh-CN" b="0" dirty="0"/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89" y="1112266"/>
            <a:ext cx="3845811" cy="10698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关键词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词库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构建哈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希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监听用户在搜索框的每次输入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动态显示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下拉框</a:t>
            </a:r>
            <a:endParaRPr lang="zh-CN" altLang="en-US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327624"/>
            <a:ext cx="3897650" cy="1986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1617" y="649131"/>
            <a:ext cx="2304256" cy="46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自动补全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44424" y="631485"/>
            <a:ext cx="2857520" cy="48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搜索词推荐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192695" y="1149521"/>
            <a:ext cx="3399405" cy="96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18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采用</a:t>
            </a:r>
            <a:r>
              <a:rPr lang="en-US" altLang="zh-CN" sz="18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N-gram</a:t>
            </a:r>
            <a:r>
              <a:rPr lang="zh-CN" altLang="zh-CN" sz="18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en-US" altLang="zh-CN" sz="180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18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采用</a:t>
            </a:r>
            <a:r>
              <a:rPr lang="en-US" altLang="zh-CN" sz="18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LevensteinDistance</a:t>
            </a:r>
            <a:r>
              <a:rPr lang="zh-CN" altLang="zh-CN" sz="180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编辑距离。</a:t>
            </a:r>
            <a:endParaRPr lang="zh-CN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28" y="2506519"/>
            <a:ext cx="3677737" cy="147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5720" y="142858"/>
            <a:ext cx="4440240" cy="44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63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设计方案</a:t>
            </a:r>
            <a:r>
              <a:rPr lang="en-US" altLang="zh-CN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前端</a:t>
            </a:r>
            <a:r>
              <a:rPr lang="zh-CN" altLang="en-US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处理</a:t>
            </a:r>
            <a:endParaRPr lang="en-US" altLang="zh-CN" sz="28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32264" y="764013"/>
            <a:ext cx="2857520" cy="48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摘要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436320" y="1638710"/>
            <a:ext cx="6656784" cy="226296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摘要，将新闻的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导语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部分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作为摘要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1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jquery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动态添加标签，将</a:t>
            </a: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title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和正文中的</a:t>
            </a: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query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都高亮显示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1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Geeking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快照</a:t>
            </a: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中加入一个超链接，指向缓存的网页所在的地址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00633" y="1825630"/>
            <a:ext cx="2857520" cy="48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高亮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32264" y="2797324"/>
            <a:ext cx="2857520" cy="48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快照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9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5720" y="142858"/>
            <a:ext cx="4502304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63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测试与</a:t>
            </a:r>
            <a:r>
              <a:rPr lang="zh-CN" altLang="en-US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评估</a:t>
            </a:r>
            <a:endParaRPr lang="en-US" altLang="zh-CN" sz="28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33" y="1131590"/>
            <a:ext cx="7253215" cy="2483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9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091" y="595312"/>
            <a:ext cx="5257464" cy="4064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31590"/>
            <a:ext cx="3562778" cy="134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285720" y="142858"/>
            <a:ext cx="4502304" cy="44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63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测试与</a:t>
            </a:r>
            <a:r>
              <a:rPr lang="zh-CN" altLang="en-US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评估 </a:t>
            </a:r>
            <a:r>
              <a:rPr lang="en-US" altLang="zh-CN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—— </a:t>
            </a:r>
            <a:r>
              <a:rPr lang="zh-CN" altLang="en-US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功能测试</a:t>
            </a:r>
            <a:endParaRPr lang="en-US" altLang="zh-CN" sz="28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3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3808" y="105231"/>
            <a:ext cx="5226058" cy="44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63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测试与</a:t>
            </a:r>
            <a:r>
              <a:rPr lang="zh-CN" altLang="en-US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评估 </a:t>
            </a:r>
            <a:r>
              <a:rPr lang="en-US" altLang="zh-CN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—— </a:t>
            </a:r>
            <a:r>
              <a:rPr lang="zh-CN" altLang="en-US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性能测试</a:t>
            </a:r>
            <a:endParaRPr lang="en-US" altLang="zh-CN" sz="28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95312"/>
            <a:ext cx="5916209" cy="399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9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696" y="915566"/>
            <a:ext cx="3358790" cy="2562927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zh-CN" altLang="en-US" sz="2400" kern="0" dirty="0" smtClean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总体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介绍</a:t>
            </a:r>
          </a:p>
          <a:p>
            <a:pPr marL="609600" indent="-609600">
              <a:buFontTx/>
              <a:buAutoNum type="arabicPeriod"/>
            </a:pPr>
            <a:r>
              <a:rPr lang="zh-CN" altLang="en-US" sz="2400" kern="0" dirty="0" smtClean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设计方案</a:t>
            </a:r>
            <a:endParaRPr lang="zh-CN" altLang="en-US" sz="2400" kern="0" dirty="0">
              <a:solidFill>
                <a:sysClr val="windowText" lastClr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>
              <a:buFontTx/>
              <a:buAutoNum type="arabicPeriod"/>
            </a:pPr>
            <a:r>
              <a:rPr lang="zh-CN" altLang="en-US" sz="2400" kern="0" dirty="0" smtClean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与评估</a:t>
            </a:r>
          </a:p>
          <a:p>
            <a:pPr marL="609600" indent="-609600">
              <a:buFontTx/>
              <a:buAutoNum type="arabicPeriod"/>
            </a:pPr>
            <a:r>
              <a:rPr lang="zh-CN" altLang="en-US" sz="2400" kern="0" dirty="0" smtClean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创新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点</a:t>
            </a:r>
          </a:p>
          <a:p>
            <a:pPr marL="609600" indent="-609600">
              <a:buFontTx/>
              <a:buAutoNum type="arabicPeriod"/>
            </a:pPr>
            <a:r>
              <a:rPr lang="zh-CN" altLang="en-US" sz="2400" kern="0" dirty="0" smtClean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总结与展望</a:t>
            </a:r>
            <a:endParaRPr lang="zh-CN" altLang="en-US" sz="2400" kern="0" dirty="0">
              <a:solidFill>
                <a:sysClr val="windowText" lastClr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214313" y="76385"/>
            <a:ext cx="5143536" cy="4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大纲</a:t>
            </a:r>
            <a:endParaRPr lang="zh-CN" altLang="en-US" sz="2800" dirty="0" smtClean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5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8512" y="117167"/>
            <a:ext cx="5440372" cy="44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63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测试与</a:t>
            </a:r>
            <a:r>
              <a:rPr lang="zh-CN" altLang="en-US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评估 </a:t>
            </a:r>
            <a:r>
              <a:rPr lang="en-US" altLang="zh-CN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—— </a:t>
            </a:r>
            <a:r>
              <a:rPr lang="zh-CN" altLang="en-US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性能测试</a:t>
            </a:r>
            <a:endParaRPr lang="en-US" altLang="zh-CN" sz="28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19672" y="2987958"/>
            <a:ext cx="18774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索引构建所用时间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33" y="1115427"/>
            <a:ext cx="2862827" cy="182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74" y="1463376"/>
            <a:ext cx="2676682" cy="140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919428" y="3537724"/>
            <a:ext cx="781638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索引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构建采用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单机（普通笔记本电脑）、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单线程构建，在大型语料集下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，程序性能较低</a:t>
            </a:r>
            <a:endParaRPr lang="en-US" altLang="zh-CN" b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MySQL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数据库插入操作频繁，机械硬盘读写耗时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636057"/>
            <a:ext cx="3024336" cy="47516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索引构建测试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827620" y="2987958"/>
            <a:ext cx="24929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6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构建完成后的数据库信息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19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4313" y="153817"/>
            <a:ext cx="4725992" cy="44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63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测试与评估</a:t>
            </a:r>
            <a:r>
              <a:rPr lang="en-US" altLang="zh-CN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测试</a:t>
            </a:r>
            <a:r>
              <a:rPr lang="zh-CN" altLang="en-US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结果</a:t>
            </a:r>
            <a:endParaRPr lang="en-US" altLang="zh-CN" sz="28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92683"/>
            <a:ext cx="4259262" cy="190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979712" y="4006668"/>
            <a:ext cx="48109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数据库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查询操作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是影响性能的最主要因素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636057"/>
            <a:ext cx="1800200" cy="47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检索过程测试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413853" y="1185298"/>
            <a:ext cx="58944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以用户输入查询词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曲棍球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为例，返回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篇相关文档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整个检索过程所耗费的时间如下：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9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4224" y="152884"/>
            <a:ext cx="4654554" cy="44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63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创新</a:t>
            </a:r>
            <a:r>
              <a:rPr lang="zh-CN" altLang="en-US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点 </a:t>
            </a:r>
            <a:r>
              <a:rPr lang="en-US" altLang="zh-CN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—— </a:t>
            </a:r>
            <a:r>
              <a:rPr lang="zh-CN" altLang="en-US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相似度</a:t>
            </a:r>
            <a:r>
              <a:rPr lang="zh-CN" altLang="en-US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计算</a:t>
            </a:r>
            <a:endParaRPr lang="en-US" altLang="zh-CN" sz="28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504" y="1347614"/>
            <a:ext cx="7158891" cy="16525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传统相似度计算方法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tf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idf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本项目相似度计算方法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除了在结果排序过程中使用到了胜者表以及合并算法进行优化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外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充分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考虑了四种因素：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tf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idf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、标题、发布时间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125529"/>
              </p:ext>
            </p:extLst>
          </p:nvPr>
        </p:nvGraphicFramePr>
        <p:xfrm>
          <a:off x="1007736" y="2888141"/>
          <a:ext cx="7128659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" name="Equation" r:id="rId4" imgW="3695400" imgH="444240" progId="">
                  <p:embed/>
                </p:oleObj>
              </mc:Choice>
              <mc:Fallback>
                <p:oleObj name="Equation" r:id="rId4" imgW="3695400" imgH="44424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736" y="2888141"/>
                        <a:ext cx="7128659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8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3575" y="152884"/>
            <a:ext cx="5249868" cy="44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63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创新点</a:t>
            </a:r>
            <a:r>
              <a:rPr lang="en-US" altLang="zh-CN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自动</a:t>
            </a:r>
            <a:r>
              <a:rPr lang="zh-CN" altLang="en-US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补全</a:t>
            </a:r>
            <a:endParaRPr lang="en-US" altLang="zh-CN" sz="28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843558"/>
            <a:ext cx="6480720" cy="230858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传统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的自动补全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按照前缀匹配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通过字典树实现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2000" dirty="0" smtClean="0">
              <a:solidFill>
                <a:schemeClr val="tx1"/>
              </a:solidFill>
              <a:latin typeface="Gulim" pitchFamily="34" charset="-127"/>
              <a:ea typeface="Gulim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本项目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的自动补全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hashmap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词典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了查询词的任意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段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（前缀、中间字等）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匹配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8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5720" y="142858"/>
            <a:ext cx="5083182" cy="44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63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创新点</a:t>
            </a:r>
            <a:r>
              <a:rPr lang="en-US" altLang="zh-CN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网页</a:t>
            </a:r>
            <a:r>
              <a:rPr lang="zh-CN" altLang="en-US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聚类算法</a:t>
            </a:r>
            <a:endParaRPr lang="en-US" altLang="zh-CN" sz="28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81093"/>
            <a:ext cx="6808270" cy="358558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传统的文档相似度计算和对象聚类方法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整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篇文档参与计算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相似性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k-gram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计算，聚类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过程用单连接等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本项目的文档相似度计算和对象聚类方法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只有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文档标题参与计算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相似性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用标题分词后字符串的最长公共子序列衡量。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聚类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时间复杂度的常数因子减小为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m^2/4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为单个标题分词后的词项个数）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复杂度为</a:t>
            </a:r>
            <a:r>
              <a:rPr lang="en-US" altLang="zh-CN" b="1" i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i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为聚成类别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个数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8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3147" y="155256"/>
            <a:ext cx="2555875" cy="44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563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总结与展望</a:t>
            </a:r>
            <a:endParaRPr lang="en-US" altLang="zh-CN" sz="28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34821" y="2568623"/>
            <a:ext cx="3047531" cy="1371572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自动补全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搜索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推荐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相关度排序</a:t>
            </a: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相似新闻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聚类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网页摘要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关键词</a:t>
            </a:r>
            <a:r>
              <a:rPr lang="zh-CN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高亮、网页快照</a:t>
            </a:r>
            <a:r>
              <a:rPr lang="zh-CN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endParaRPr lang="zh-CN" altLang="en-US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56854" y="1403827"/>
            <a:ext cx="3024336" cy="47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的功能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42446" y="781833"/>
            <a:ext cx="7786742" cy="507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项目开始于</a:t>
            </a:r>
            <a:r>
              <a:rPr lang="en-US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2014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23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r>
              <a:rPr lang="en-US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第一次例会</a:t>
            </a:r>
            <a:r>
              <a:rPr lang="en-US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，并于</a:t>
            </a:r>
            <a:r>
              <a:rPr lang="en-US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日如期完成所有工作 。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616508" y="1403827"/>
            <a:ext cx="3024336" cy="47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创新点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4860032" y="1993505"/>
            <a:ext cx="4078838" cy="137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网页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网页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聚类算法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中间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字自动补全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zh-CN" altLang="en-US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8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243436" y="829517"/>
            <a:ext cx="3024336" cy="47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不足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1762919" y="1275606"/>
            <a:ext cx="552918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在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进行大型语料集的索引构建和检索测试时，本项目表现出的性能并不理想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zh-CN" altLang="en-US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原因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95564" y="2509223"/>
            <a:ext cx="4049456" cy="1371572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大型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的倒排索引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无法全部载入内存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MySQL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数据库系统对于大型数据库表的查询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性能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低</a:t>
            </a:r>
            <a:endParaRPr lang="zh-CN" altLang="en-US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214313" y="155256"/>
            <a:ext cx="2555875" cy="44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563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总结与展望</a:t>
            </a:r>
            <a:endParaRPr lang="en-US" altLang="zh-CN" sz="28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7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56060" y="1762942"/>
            <a:ext cx="6159628" cy="180704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考虑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Hadoop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MapReduce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编程思想进行倒排索引的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构建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考虑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对倒排索引进行压缩，使其可一次性载入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内存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考虑使用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ey-Value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数据库（比如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Redis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），提高数据库查询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性能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考虑引入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MVC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开发框架等；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213147" y="155256"/>
            <a:ext cx="2555875" cy="44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563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总结与展望</a:t>
            </a:r>
            <a:endParaRPr lang="en-US" altLang="zh-CN" sz="280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43608" y="924879"/>
            <a:ext cx="3024336" cy="47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后续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改进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8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WordArt 5"/>
          <p:cNvSpPr>
            <a:spLocks noChangeArrowheads="1" noChangeShapeType="1" noTextEdit="1"/>
          </p:cNvSpPr>
          <p:nvPr/>
        </p:nvSpPr>
        <p:spPr bwMode="auto">
          <a:xfrm>
            <a:off x="2971800" y="1534746"/>
            <a:ext cx="3200400" cy="1854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endParaRPr lang="zh-CN" altLang="en-US" sz="8000" kern="10" dirty="0">
              <a:gradFill rotWithShape="0">
                <a:gsLst>
                  <a:gs pos="0">
                    <a:srgbClr val="9999FF"/>
                  </a:gs>
                  <a:gs pos="100000">
                    <a:srgbClr val="009999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C0C0C0">
                    <a:alpha val="80000"/>
                  </a:srgbClr>
                </a:outerShdw>
              </a:effectLst>
              <a:latin typeface="Vijaya"/>
              <a:cs typeface="Vijay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1760" y="1353850"/>
            <a:ext cx="353463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endParaRPr lang="zh-CN" altLang="en-US" sz="6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07904" y="3053665"/>
            <a:ext cx="403869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—— </a:t>
            </a:r>
            <a:r>
              <a:rPr lang="en-US" altLang="zh-CN" sz="2000" dirty="0" err="1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GeeK</a:t>
            </a:r>
            <a:r>
              <a:rPr lang="zh-CN" altLang="en-US" sz="200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团队  </a:t>
            </a:r>
            <a:r>
              <a:rPr lang="en-US" altLang="zh-CN" sz="20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2014.12.15</a:t>
            </a:r>
            <a:endParaRPr lang="zh-CN" altLang="en-US" sz="20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8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56221"/>
            <a:ext cx="7910400" cy="380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214313" y="76385"/>
            <a:ext cx="5143536" cy="4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总体介绍</a:t>
            </a:r>
            <a:endParaRPr lang="zh-CN" altLang="en-US" sz="2800" dirty="0" smtClean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3952" y="86209"/>
            <a:ext cx="4984504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800" b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b="0" dirty="0"/>
              <a:t>设计方案</a:t>
            </a:r>
            <a:r>
              <a:rPr lang="en-US" altLang="zh-CN" b="0" dirty="0"/>
              <a:t>——</a:t>
            </a:r>
            <a:r>
              <a:rPr lang="zh-CN" altLang="en-US" b="0" dirty="0"/>
              <a:t>功能模块</a:t>
            </a:r>
            <a:endParaRPr lang="en-US" altLang="zh-CN" b="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43608" y="3804654"/>
            <a:ext cx="3793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kern="0" dirty="0" err="1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GeekSearch</a:t>
            </a:r>
            <a:r>
              <a:rPr lang="zh-CN" altLang="en-US" kern="0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工程主要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模块结构及功能</a:t>
            </a:r>
            <a:endParaRPr lang="zh-CN" altLang="en-US" kern="0" dirty="0">
              <a:solidFill>
                <a:sysClr val="windowText" lastClr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714936"/>
            <a:ext cx="2880320" cy="327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14372"/>
            <a:ext cx="3084513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1664" y="130227"/>
            <a:ext cx="5072098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800" b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b="0" dirty="0"/>
              <a:t>设计方案</a:t>
            </a:r>
            <a:r>
              <a:rPr lang="en-US" altLang="zh-CN" b="0" dirty="0"/>
              <a:t>—— </a:t>
            </a:r>
            <a:r>
              <a:rPr lang="zh-CN" altLang="en-US" b="0" dirty="0"/>
              <a:t>网络爬虫</a:t>
            </a:r>
            <a:endParaRPr lang="en-US" altLang="zh-CN" b="0" dirty="0"/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91630"/>
            <a:ext cx="5923591" cy="310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34196"/>
            <a:ext cx="346280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3030" y="115182"/>
            <a:ext cx="4643438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800" b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b="0" dirty="0"/>
              <a:t>设计方案</a:t>
            </a:r>
            <a:r>
              <a:rPr lang="en-US" altLang="zh-CN" b="0" dirty="0"/>
              <a:t>——</a:t>
            </a:r>
            <a:r>
              <a:rPr lang="zh-CN" altLang="en-US" b="0" dirty="0"/>
              <a:t>索引</a:t>
            </a:r>
            <a:r>
              <a:rPr lang="zh-CN" altLang="en-US" b="0" dirty="0"/>
              <a:t>构建</a:t>
            </a:r>
            <a:endParaRPr lang="en-US" altLang="zh-CN" b="0" dirty="0"/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6128" y="1042106"/>
            <a:ext cx="6840760" cy="3113821"/>
          </a:xfrm>
        </p:spPr>
        <p:txBody>
          <a:bodyPr/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索引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构建流程 ：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9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原始网页库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读取网页；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抽取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关键信息（</a:t>
            </a: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title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keywords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description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等）生成</a:t>
            </a:r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网页信息表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PagesIndex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）并写进数据库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抽取正文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分词，根据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分词结果生成</a:t>
            </a:r>
            <a:r>
              <a:rPr lang="zh-CN" altLang="en-US" sz="1800" b="1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文档</a:t>
            </a:r>
            <a:r>
              <a:rPr lang="zh-CN" altLang="en-US" sz="1800" b="1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索引</a:t>
            </a:r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DocsIndex, 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即正向索引），同时生成</a:t>
            </a:r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词项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ID-</a:t>
            </a:r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词项映射表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TermsIndex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），并写进数据库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读取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文档索引表，合并相同词项，统计</a:t>
            </a:r>
            <a:r>
              <a:rPr lang="en-US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TF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DF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等信息，生成</a:t>
            </a:r>
            <a:r>
              <a:rPr lang="zh-CN" altLang="en-US" sz="1800" b="1" dirty="0" smtClean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倒排索引表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InvertedIndex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），并写进数据库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索引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构建结束。</a:t>
            </a:r>
          </a:p>
        </p:txBody>
      </p:sp>
    </p:spTree>
    <p:extLst>
      <p:ext uri="{BB962C8B-B14F-4D97-AF65-F5344CB8AC3E}">
        <p14:creationId xmlns:p14="http://schemas.microsoft.com/office/powerpoint/2010/main" val="2713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7950" y="125629"/>
            <a:ext cx="5143536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800" b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b="0" dirty="0"/>
              <a:t>设计方案</a:t>
            </a:r>
            <a:r>
              <a:rPr lang="en-US" altLang="zh-CN" b="0" dirty="0"/>
              <a:t>——</a:t>
            </a:r>
            <a:r>
              <a:rPr lang="zh-CN" altLang="en-US" b="0" dirty="0"/>
              <a:t>网页过滤</a:t>
            </a:r>
          </a:p>
          <a:p>
            <a:endParaRPr lang="en-US" altLang="zh-CN" b="0" dirty="0"/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331640" y="745680"/>
            <a:ext cx="8229600" cy="90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 Unicode MS" pitchFamily="34" charset="-122"/>
              </a:rPr>
              <a:t>使用开源第三方工具</a:t>
            </a:r>
            <a:r>
              <a:rPr lang="en-US" altLang="zh-CN" sz="1800" b="1" dirty="0" err="1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htmlparser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 Unicode MS" pitchFamily="34" charset="-122"/>
              </a:rPr>
              <a:t>（</a:t>
            </a:r>
            <a:r>
              <a:rPr lang="en-US" altLang="zh-CN" sz="1600" i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  <a:hlinkClick r:id="rId3"/>
              </a:rPr>
              <a:t>http://htmlparser.sourceforge.net/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 Unicode MS" pitchFamily="34" charset="-122"/>
              </a:rPr>
              <a:t>）</a:t>
            </a:r>
            <a:endParaRPr lang="en-US" altLang="zh-CN" sz="18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 Unicode MS" pitchFamily="34" charset="-122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 Unicode MS" pitchFamily="34" charset="-122"/>
              </a:rPr>
              <a:t>结正则表达式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 Unicode MS" pitchFamily="34" charset="-122"/>
              </a:rPr>
              <a:t>过滤等方法，加以</a:t>
            </a:r>
            <a:r>
              <a:rPr lang="zh-CN" altLang="en-US" sz="1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 Unicode MS" pitchFamily="34" charset="-122"/>
              </a:rPr>
              <a:t>封装</a:t>
            </a:r>
            <a:endParaRPr lang="zh-CN" altLang="en-US" sz="1800" dirty="0">
              <a:solidFill>
                <a:srgbClr val="6600CC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 Unicode MS" pitchFamily="34" charset="-122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32030"/>
            <a:ext cx="3528392" cy="224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1637" y="112104"/>
            <a:ext cx="4667089" cy="48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800" b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b="0" dirty="0"/>
              <a:t>设计方案</a:t>
            </a:r>
            <a:r>
              <a:rPr lang="en-US" altLang="zh-CN" b="0" dirty="0"/>
              <a:t>——</a:t>
            </a:r>
            <a:r>
              <a:rPr lang="zh-CN" altLang="en-US" b="0" dirty="0"/>
              <a:t>文本</a:t>
            </a:r>
            <a:r>
              <a:rPr lang="zh-CN" altLang="en-US" b="0" dirty="0" smtClean="0"/>
              <a:t>分词</a:t>
            </a:r>
            <a:endParaRPr lang="zh-CN" altLang="en-US" b="0" dirty="0"/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1560" y="735681"/>
            <a:ext cx="4429156" cy="419204"/>
          </a:xfrm>
        </p:spPr>
        <p:txBody>
          <a:bodyPr/>
          <a:lstStyle/>
          <a:p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中文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分词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工具 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Ansj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5" y="2930405"/>
            <a:ext cx="7239000" cy="139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08" y="1209212"/>
            <a:ext cx="6790714" cy="120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7544" y="256107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Ansj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分词方法对比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H="1">
            <a:off x="214313" y="561975"/>
            <a:ext cx="30972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875"/>
            <a:ext cx="215900" cy="7143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7158" y="142858"/>
            <a:ext cx="479743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800" b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b="0" dirty="0"/>
              <a:t>设计方案</a:t>
            </a:r>
            <a:r>
              <a:rPr lang="en-US" altLang="zh-CN" b="0" dirty="0"/>
              <a:t>——</a:t>
            </a:r>
            <a:r>
              <a:rPr lang="zh-CN" altLang="en-US" b="0" dirty="0"/>
              <a:t>检索流程</a:t>
            </a:r>
            <a:endParaRPr lang="en-US" altLang="zh-CN" b="0" dirty="0"/>
          </a:p>
        </p:txBody>
      </p:sp>
      <p:sp>
        <p:nvSpPr>
          <p:cNvPr id="7" name="矩形 6"/>
          <p:cNvSpPr/>
          <p:nvPr/>
        </p:nvSpPr>
        <p:spPr>
          <a:xfrm>
            <a:off x="7452320" y="4753231"/>
            <a:ext cx="1368151" cy="340006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3AE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832" y="4803494"/>
            <a:ext cx="31133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i="1" cap="none" spc="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https://github.com/UCAS-GeeK/Geeking</a:t>
            </a:r>
            <a:endParaRPr lang="zh-CN" altLang="en-US" sz="1400" b="0" i="1" cap="none" spc="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80050" y="962197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457200" indent="-457200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启动过程：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710460" y="1835330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457200" indent="-457200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检索流程：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852206"/>
              </p:ext>
            </p:extLst>
          </p:nvPr>
        </p:nvGraphicFramePr>
        <p:xfrm>
          <a:off x="1331640" y="892145"/>
          <a:ext cx="7128792" cy="604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" name="Visio" r:id="rId4" imgW="14650593" imgH="1241298" progId="Visio.Drawing.11">
                  <p:embed/>
                </p:oleObj>
              </mc:Choice>
              <mc:Fallback>
                <p:oleObj name="Visio" r:id="rId4" imgW="14650593" imgH="1241298" progId="Visio.Drawing.11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892145"/>
                        <a:ext cx="7128792" cy="6047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1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3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702380"/>
              </p:ext>
            </p:extLst>
          </p:nvPr>
        </p:nvGraphicFramePr>
        <p:xfrm>
          <a:off x="2021421" y="1851664"/>
          <a:ext cx="6260433" cy="272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" name="Visio" r:id="rId6" imgW="13625322" imgH="7872603" progId="Visio.Drawing.11">
                  <p:embed/>
                </p:oleObj>
              </mc:Choice>
              <mc:Fallback>
                <p:oleObj name="Visio" r:id="rId6" imgW="13625322" imgH="7872603" progId="Visio.Drawing.11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421" y="1851664"/>
                        <a:ext cx="6260433" cy="27219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1246</Words>
  <Application>Microsoft Office PowerPoint</Application>
  <PresentationFormat>全屏显示(16:9)</PresentationFormat>
  <Paragraphs>197</Paragraphs>
  <Slides>28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 Unicode MS</vt:lpstr>
      <vt:lpstr>Gulim</vt:lpstr>
      <vt:lpstr>华文楷体</vt:lpstr>
      <vt:lpstr>华文新魏</vt:lpstr>
      <vt:lpstr>隶书</vt:lpstr>
      <vt:lpstr>宋体</vt:lpstr>
      <vt:lpstr>微软雅黑</vt:lpstr>
      <vt:lpstr>Arial</vt:lpstr>
      <vt:lpstr>Calibri</vt:lpstr>
      <vt:lpstr>Times New Roman</vt:lpstr>
      <vt:lpstr>Vijaya</vt:lpstr>
      <vt:lpstr>Wingdings</vt:lpstr>
      <vt:lpstr>Office 主题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iamisis</dc:creator>
  <cp:lastModifiedBy>acker</cp:lastModifiedBy>
  <cp:revision>328</cp:revision>
  <dcterms:created xsi:type="dcterms:W3CDTF">2012-04-11T02:39:08Z</dcterms:created>
  <dcterms:modified xsi:type="dcterms:W3CDTF">2014-12-15T08:02:51Z</dcterms:modified>
</cp:coreProperties>
</file>