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37" r:id="rId1"/>
  </p:sldMasterIdLst>
  <p:notesMasterIdLst>
    <p:notesMasterId r:id="rId48"/>
  </p:notesMasterIdLst>
  <p:handoutMasterIdLst>
    <p:handoutMasterId r:id="rId49"/>
  </p:handoutMasterIdLst>
  <p:sldIdLst>
    <p:sldId id="260" r:id="rId2"/>
    <p:sldId id="436" r:id="rId3"/>
    <p:sldId id="437" r:id="rId4"/>
    <p:sldId id="438" r:id="rId5"/>
    <p:sldId id="439" r:id="rId6"/>
    <p:sldId id="344" r:id="rId7"/>
    <p:sldId id="394" r:id="rId8"/>
    <p:sldId id="395" r:id="rId9"/>
    <p:sldId id="396" r:id="rId10"/>
    <p:sldId id="397" r:id="rId11"/>
    <p:sldId id="398" r:id="rId12"/>
    <p:sldId id="386" r:id="rId13"/>
    <p:sldId id="390" r:id="rId14"/>
    <p:sldId id="404" r:id="rId15"/>
    <p:sldId id="405" r:id="rId16"/>
    <p:sldId id="406" r:id="rId17"/>
    <p:sldId id="409" r:id="rId18"/>
    <p:sldId id="407" r:id="rId19"/>
    <p:sldId id="408" r:id="rId20"/>
    <p:sldId id="410" r:id="rId21"/>
    <p:sldId id="411" r:id="rId22"/>
    <p:sldId id="413" r:id="rId23"/>
    <p:sldId id="412" r:id="rId24"/>
    <p:sldId id="364" r:id="rId25"/>
    <p:sldId id="400" r:id="rId26"/>
    <p:sldId id="416" r:id="rId27"/>
    <p:sldId id="421" r:id="rId28"/>
    <p:sldId id="417" r:id="rId29"/>
    <p:sldId id="418" r:id="rId30"/>
    <p:sldId id="419" r:id="rId31"/>
    <p:sldId id="420" r:id="rId32"/>
    <p:sldId id="401" r:id="rId33"/>
    <p:sldId id="440" r:id="rId34"/>
    <p:sldId id="402" r:id="rId35"/>
    <p:sldId id="441" r:id="rId36"/>
    <p:sldId id="391" r:id="rId37"/>
    <p:sldId id="442" r:id="rId38"/>
    <p:sldId id="443" r:id="rId39"/>
    <p:sldId id="444" r:id="rId40"/>
    <p:sldId id="393" r:id="rId41"/>
    <p:sldId id="423" r:id="rId42"/>
    <p:sldId id="392" r:id="rId43"/>
    <p:sldId id="366" r:id="rId44"/>
    <p:sldId id="385" r:id="rId45"/>
    <p:sldId id="403" r:id="rId46"/>
    <p:sldId id="281" r:id="rId47"/>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FF"/>
    <a:srgbClr val="F2B486"/>
    <a:srgbClr val="F4C19A"/>
    <a:srgbClr val="F6C9A8"/>
    <a:srgbClr val="ED9655"/>
    <a:srgbClr val="EA883E"/>
    <a:srgbClr val="F0A770"/>
    <a:srgbClr val="99C8DF"/>
    <a:srgbClr val="A2CDE2"/>
    <a:srgbClr val="9BCF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33" autoAdjust="0"/>
    <p:restoredTop sz="86272" autoAdjust="0"/>
  </p:normalViewPr>
  <p:slideViewPr>
    <p:cSldViewPr snapToGrid="0">
      <p:cViewPr>
        <p:scale>
          <a:sx n="107" d="100"/>
          <a:sy n="107" d="100"/>
        </p:scale>
        <p:origin x="-1830" y="-342"/>
      </p:cViewPr>
      <p:guideLst>
        <p:guide orient="horz" pos="144"/>
        <p:guide orient="horz" pos="1488"/>
        <p:guide orient="horz" pos="1200"/>
        <p:guide orient="horz" pos="2304"/>
        <p:guide orient="horz" pos="891"/>
        <p:guide orient="horz" pos="4175"/>
        <p:guide pos="2880"/>
        <p:guide pos="240"/>
        <p:guide pos="460"/>
        <p:guide pos="5520"/>
        <p:guide pos="864"/>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57" d="100"/>
          <a:sy n="57" d="100"/>
        </p:scale>
        <p:origin x="-246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Calibri" pitchFamily="34" charset="0"/>
              </a:rPr>
              <a:pPr/>
              <a:t>3/28/2011</a:t>
            </a:fld>
            <a:endParaRPr lang="en-US" dirty="0">
              <a:latin typeface="Calibr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Calibri" pitchFamily="34" charset="0"/>
              </a:rPr>
            </a:br>
            <a:r>
              <a:rPr lang="en-US" sz="500" dirty="0" smtClean="0">
                <a:solidFill>
                  <a:srgbClr val="000000"/>
                </a:solidFill>
                <a:latin typeface="Calibr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Calibri" pitchFamily="34" charset="0"/>
              </a:rPr>
              <a:pPr/>
              <a:t>‹#›</a:t>
            </a:fld>
            <a:endParaRPr lang="en-US" dirty="0">
              <a:latin typeface="Calibri" pitchFamily="34" charset="0"/>
            </a:endParaRPr>
          </a:p>
        </p:txBody>
      </p:sp>
    </p:spTree>
    <p:extLst>
      <p:ext uri="{BB962C8B-B14F-4D97-AF65-F5344CB8AC3E}">
        <p14:creationId xmlns:p14="http://schemas.microsoft.com/office/powerpoint/2010/main" val="27768276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pitchFamily="34" charset="0"/>
              </a:defRPr>
            </a:lvl1pPr>
          </a:lstStyle>
          <a:p>
            <a:fld id="{7C3FBCD4-166E-446F-AF18-7D4A0CF9AEF6}" type="datetimeFigureOut">
              <a:rPr lang="en-US" smtClean="0"/>
              <a:pPr/>
              <a:t>3/28/2011</a:t>
            </a:fld>
            <a:endParaRPr lang="en-US" dirty="0"/>
          </a:p>
        </p:txBody>
      </p:sp>
      <p:sp>
        <p:nvSpPr>
          <p:cNvPr id="4" name="Slide Image Placeholder 3"/>
          <p:cNvSpPr>
            <a:spLocks noGrp="1" noRot="1" noChangeAspect="1"/>
          </p:cNvSpPr>
          <p:nvPr>
            <p:ph type="sldImg" idx="2"/>
          </p:nvPr>
        </p:nvSpPr>
        <p:spPr>
          <a:xfrm>
            <a:off x="1535113" y="457200"/>
            <a:ext cx="3736975" cy="2801938"/>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3429000"/>
            <a:ext cx="54864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mn-lt"/>
              </a:defRPr>
            </a:lvl1pPr>
          </a:lstStyle>
          <a:p>
            <a:r>
              <a:rPr lang="en-US" smtClean="0">
                <a:solidFill>
                  <a:srgbClr val="000000"/>
                </a:solidFill>
              </a:rPr>
              <a:t>© 2008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endParaRPr lang="en-US" dirty="0" smtClean="0">
              <a:solidFill>
                <a:srgbClr val="000000"/>
              </a:solidFill>
            </a:endParaRP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Calibr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915442831"/>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Calibr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3/28/2011 10:32 AM</a:t>
            </a:fld>
            <a:endParaRPr lang="en-US" dirty="0"/>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43</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3/28/2011 10:32 AM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46</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0FC219-F98D-41C4-9306-6B29EB27F674}"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42</a:t>
            </a:fld>
            <a:endParaRPr lang="en-US" dirty="0"/>
          </a:p>
        </p:txBody>
      </p:sp>
    </p:spTree>
    <p:extLst>
      <p:ext uri="{BB962C8B-B14F-4D97-AF65-F5344CB8AC3E}">
        <p14:creationId xmlns:p14="http://schemas.microsoft.com/office/powerpoint/2010/main" val="4547376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9663" y="1416051"/>
            <a:ext cx="7681913" cy="1523495"/>
          </a:xfrm>
        </p:spPr>
        <p:txBody>
          <a:bodyPr anchor="ctr">
            <a:noAutofit/>
          </a:bodyPr>
          <a:lstStyle>
            <a:lvl1pPr>
              <a:lnSpc>
                <a:spcPct val="90000"/>
              </a:lnSpc>
              <a:defRPr sz="4800">
                <a:solidFill>
                  <a:schemeClr val="tx1"/>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729663" y="3657601"/>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4C19A"/>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4C19A"/>
              </a:solidFill>
              <a:effectLst/>
              <a:uLnTx/>
              <a:uFillTx/>
              <a:latin typeface="+mn-lt"/>
              <a:ea typeface="+mn-ea"/>
              <a:cs typeface="+mn-cs"/>
            </a:endParaRPr>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Q &amp;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1219700" y="1466589"/>
            <a:ext cx="6994950" cy="1384994"/>
          </a:xfrm>
          <a:scene3d>
            <a:camera prst="orthographicFront"/>
            <a:lightRig rig="contrasting" dir="t"/>
          </a:scene3d>
          <a:sp3d/>
        </p:spPr>
        <p:txBody>
          <a:bodyPr anchor="t" anchorCtr="0">
            <a:noAutofit/>
            <a:sp3d extrusionH="57150">
              <a:bevelT w="19050" h="31750"/>
              <a:contourClr>
                <a:srgbClr val="CCFF99"/>
              </a:contourClr>
            </a:sp3d>
          </a:bodyPr>
          <a:lstStyle>
            <a:lvl1pPr marL="0" indent="0" algn="l">
              <a:buFont typeface="Arial" pitchFamily="34" charset="0"/>
              <a:buNone/>
              <a:defRPr kumimoji="0" lang="en-US" sz="10000" b="0" i="0" u="none" strike="noStrike" kern="1200" cap="none" spc="-500" normalizeH="0" baseline="0" noProof="0" dirty="0" smtClean="0">
                <a:ln w="11430"/>
                <a:gradFill flip="none" rotWithShape="1">
                  <a:gsLst>
                    <a:gs pos="0">
                      <a:srgbClr val="FFFFFF"/>
                    </a:gs>
                    <a:gs pos="28000">
                      <a:srgbClr val="F6C9A8"/>
                    </a:gs>
                    <a:gs pos="62000">
                      <a:srgbClr val="ED9655"/>
                    </a:gs>
                    <a:gs pos="88000">
                      <a:srgbClr val="EA883E"/>
                    </a:gs>
                  </a:gsLst>
                  <a:lin ang="5400000" scaled="1"/>
                  <a:tileRect/>
                </a:gradFill>
                <a:effectLst/>
                <a:uLnTx/>
                <a:uFillTx/>
                <a:latin typeface="Calibri" pitchFamily="34" charset="0"/>
                <a:ea typeface="+mn-ea"/>
                <a:cs typeface="+mn-cs"/>
              </a:defRPr>
            </a:lvl1pPr>
          </a:lstStyle>
          <a:p>
            <a:pPr lvl="0"/>
            <a:r>
              <a:rPr lang="en-US" dirty="0" smtClean="0"/>
              <a:t>Q &amp; A</a:t>
            </a:r>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2B486"/>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2B486"/>
              </a:solidFill>
              <a:effectLst/>
              <a:uLnTx/>
              <a:uFillTx/>
              <a:latin typeface="+mn-lt"/>
              <a:ea typeface="+mn-ea"/>
              <a:cs typeface="+mn-cs"/>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resentation Outlin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p:txBody>
          <a:bodyPr/>
          <a:lstStyle>
            <a:lvl1pPr marL="0" marR="0" indent="0" defTabSz="914363" rtl="0" eaLnBrk="1" fontAlgn="auto" latinLnBrk="0" hangingPunct="1">
              <a:lnSpc>
                <a:spcPct val="90000"/>
              </a:lnSpc>
              <a:spcBef>
                <a:spcPct val="0"/>
              </a:spcBef>
              <a:spcAft>
                <a:spcPts val="0"/>
              </a:spcAft>
              <a:tabLst/>
              <a:defRPr/>
            </a:lvl1pPr>
          </a:lstStyle>
          <a:p>
            <a:pPr marL="0" marR="0" lvl="0" indent="0" defTabSz="914363" rtl="0" eaLnBrk="1" fontAlgn="auto" latinLnBrk="0" hangingPunct="1">
              <a:lnSpc>
                <a:spcPct val="90000"/>
              </a:lnSpc>
              <a:spcBef>
                <a:spcPct val="0"/>
              </a:spcBef>
              <a:spcAft>
                <a:spcPts val="0"/>
              </a:spcAft>
              <a:tabLst/>
              <a:defRPr/>
            </a:pPr>
            <a:r>
              <a:rPr kumimoji="0" lang="en-US" sz="4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Presentation Outline (hidden slide):</a:t>
            </a:r>
            <a:endParaRPr kumimoji="0" 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
        <p:nvSpPr>
          <p:cNvPr id="6" name="Text Placeholder 5"/>
          <p:cNvSpPr>
            <a:spLocks noGrp="1"/>
          </p:cNvSpPr>
          <p:nvPr>
            <p:ph type="body" sz="quarter" idx="10" hasCustomPrompt="1"/>
          </p:nvPr>
        </p:nvSpPr>
        <p:spPr bwMode="white">
          <a:xfrm>
            <a:off x="381000" y="1114816"/>
            <a:ext cx="8382000" cy="2382191"/>
          </a:xfrm>
        </p:spPr>
        <p:txBody>
          <a:bodyPr/>
          <a:lstStyle>
            <a:lvl1pPr>
              <a:buClr>
                <a:schemeClr val="tx1"/>
              </a:buClr>
              <a:buSzPct val="70000"/>
              <a:buFont typeface="Wingdings" pitchFamily="2" charset="2"/>
              <a:buChar char="l"/>
              <a:defRPr sz="1800"/>
            </a:lvl1pPr>
            <a:lvl2pPr>
              <a:buClr>
                <a:schemeClr val="tx1"/>
              </a:buClr>
              <a:buSzPct val="70000"/>
              <a:buFont typeface="Wingdings" pitchFamily="2" charset="2"/>
              <a:buChar char="l"/>
              <a:defRPr sz="1800"/>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r>
              <a:rPr lang="en-US" dirty="0" smtClean="0"/>
              <a:t>Technical Level:</a:t>
            </a:r>
          </a:p>
          <a:p>
            <a:r>
              <a:rPr lang="en-US" dirty="0" smtClean="0"/>
              <a:t>Intended Audience:</a:t>
            </a:r>
          </a:p>
          <a:p>
            <a:r>
              <a:rPr lang="en-US" dirty="0" smtClean="0"/>
              <a:t>Objectives (what do you want the audience to take away from this session):</a:t>
            </a:r>
          </a:p>
          <a:p>
            <a:pPr lvl="1"/>
            <a:r>
              <a:rPr lang="en-US" dirty="0" smtClean="0"/>
              <a:t>1. </a:t>
            </a:r>
          </a:p>
          <a:p>
            <a:pPr lvl="1"/>
            <a:r>
              <a:rPr lang="en-US" dirty="0" smtClean="0"/>
              <a:t>2.</a:t>
            </a:r>
          </a:p>
          <a:p>
            <a:pPr lvl="1"/>
            <a:r>
              <a:rPr lang="en-US" dirty="0" smtClean="0"/>
              <a:t>3.</a:t>
            </a:r>
          </a:p>
          <a:p>
            <a:r>
              <a:rPr lang="en-US" dirty="0" smtClean="0"/>
              <a:t>Presentation Outline (including demos):</a:t>
            </a:r>
          </a:p>
          <a:p>
            <a:pPr lvl="1"/>
            <a:r>
              <a:rPr lang="en-US" dirty="0" smtClean="0"/>
              <a:t>…</a:t>
            </a:r>
          </a:p>
        </p:txBody>
      </p:sp>
      <p:sp>
        <p:nvSpPr>
          <p:cNvPr id="7"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000000"/>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lated Conten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28600"/>
            <a:ext cx="8375946" cy="664797"/>
          </a:xfrm>
        </p:spPr>
        <p:txBody>
          <a:bodyPr/>
          <a:lstStyle>
            <a:lvl1pPr marL="0" marR="0" indent="0" defTabSz="914363" rtl="0" eaLnBrk="1" fontAlgn="auto" latinLnBrk="0" hangingPunct="1">
              <a:lnSpc>
                <a:spcPct val="90000"/>
              </a:lnSpc>
              <a:spcBef>
                <a:spcPct val="0"/>
              </a:spcBef>
              <a:spcAft>
                <a:spcPts val="0"/>
              </a:spcAft>
              <a:tabLst/>
              <a:defRPr baseline="0"/>
            </a:lvl1pPr>
          </a:lstStyle>
          <a:p>
            <a:pPr marL="0" marR="0" lvl="0" indent="0" defTabSz="914363" rtl="0" eaLnBrk="1" fontAlgn="auto" latinLnBrk="0" hangingPunct="1">
              <a:lnSpc>
                <a:spcPct val="90000"/>
              </a:lnSpc>
              <a:spcBef>
                <a:spcPct val="0"/>
              </a:spcBef>
              <a:spcAft>
                <a:spcPts val="0"/>
              </a:spcAft>
              <a:tabLst/>
              <a:defRPr/>
            </a:pPr>
            <a:r>
              <a:rPr kumimoji="0" lang="en-US" sz="4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Related Content</a:t>
            </a:r>
            <a:endParaRPr kumimoji="0" 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
        <p:nvSpPr>
          <p:cNvPr id="11" name="Content Placeholder 10"/>
          <p:cNvSpPr>
            <a:spLocks noGrp="1"/>
          </p:cNvSpPr>
          <p:nvPr>
            <p:ph sz="quarter" idx="10" hasCustomPrompt="1"/>
          </p:nvPr>
        </p:nvSpPr>
        <p:spPr>
          <a:xfrm>
            <a:off x="381000" y="1414460"/>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Breakout Sessions (session codes and titles)</a:t>
            </a:r>
          </a:p>
        </p:txBody>
      </p:sp>
      <p:sp>
        <p:nvSpPr>
          <p:cNvPr id="12" name="Content Placeholder 10"/>
          <p:cNvSpPr>
            <a:spLocks noGrp="1"/>
          </p:cNvSpPr>
          <p:nvPr>
            <p:ph sz="quarter" idx="11" hasCustomPrompt="1"/>
          </p:nvPr>
        </p:nvSpPr>
        <p:spPr>
          <a:xfrm>
            <a:off x="381000" y="2347421"/>
            <a:ext cx="8385048" cy="624379"/>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t>Interactive </a:t>
            </a:r>
            <a:r>
              <a:rPr lang="en-US" dirty="0" smtClean="0">
                <a:solidFill>
                  <a:srgbClr val="FFFFFF"/>
                </a:solidFill>
                <a:effectLst>
                  <a:outerShdw blurRad="38100" dist="38100" dir="2700000" algn="tl">
                    <a:srgbClr val="000000">
                      <a:alpha val="43137"/>
                    </a:srgbClr>
                  </a:outerShdw>
                </a:effectLst>
              </a:rPr>
              <a:t>Sessions (session codes and titles)</a:t>
            </a:r>
          </a:p>
        </p:txBody>
      </p:sp>
      <p:sp>
        <p:nvSpPr>
          <p:cNvPr id="13" name="Content Placeholder 10"/>
          <p:cNvSpPr>
            <a:spLocks noGrp="1"/>
          </p:cNvSpPr>
          <p:nvPr>
            <p:ph sz="quarter" idx="12" hasCustomPrompt="1"/>
          </p:nvPr>
        </p:nvSpPr>
        <p:spPr>
          <a:xfrm>
            <a:off x="381000" y="3280383"/>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Hands-on Labs (session codes and titles)</a:t>
            </a:r>
            <a:endParaRPr lang="en-US" sz="16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4" name="Content Placeholder 10"/>
          <p:cNvSpPr>
            <a:spLocks noGrp="1"/>
          </p:cNvSpPr>
          <p:nvPr>
            <p:ph sz="quarter" idx="13" hasCustomPrompt="1"/>
          </p:nvPr>
        </p:nvSpPr>
        <p:spPr>
          <a:xfrm>
            <a:off x="381000" y="4213345"/>
            <a:ext cx="8385048" cy="685226"/>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baseline="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Other Resources (books, websites, etc.)</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OTE layout - user must hide slid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Calibri" pitchFamily="34" charset="0"/>
              </a:defRPr>
            </a:lvl1pPr>
          </a:lstStyle>
          <a:p>
            <a:pPr lvl="0"/>
            <a:r>
              <a:rPr lang="en-US" smtClean="0"/>
              <a:t>Click to edit Master text styles</a:t>
            </a:r>
          </a:p>
        </p:txBody>
      </p:sp>
      <p:sp>
        <p:nvSpPr>
          <p:cNvPr id="7"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000000"/>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828800"/>
            <a:ext cx="8219256" cy="41819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2" y="6184448"/>
            <a:ext cx="1296144" cy="556920"/>
          </a:xfrm>
          <a:prstGeom prst="rect">
            <a:avLst/>
          </a:prstGeom>
        </p:spPr>
      </p:pic>
      <p:sp>
        <p:nvSpPr>
          <p:cNvPr id="9" name="Title 1"/>
          <p:cNvSpPr>
            <a:spLocks noGrp="1"/>
          </p:cNvSpPr>
          <p:nvPr>
            <p:ph type="ctrTitle"/>
          </p:nvPr>
        </p:nvSpPr>
        <p:spPr>
          <a:xfrm>
            <a:off x="467544" y="834281"/>
            <a:ext cx="7990656" cy="506487"/>
          </a:xfrm>
        </p:spPr>
        <p:txBody>
          <a:bodyPr>
            <a:noAutofit/>
          </a:bodyPr>
          <a:lstStyle>
            <a:lvl1pPr>
              <a:defRPr sz="4400"/>
            </a:lvl1pPr>
          </a:lstStyle>
          <a:p>
            <a:pPr algn="l"/>
            <a:r>
              <a:rPr lang="en-US" smtClean="0"/>
              <a:t>Click to edit Master title style</a:t>
            </a:r>
            <a:endParaRPr lang="cs-CZ" dirty="0"/>
          </a:p>
        </p:txBody>
      </p:sp>
      <p:sp>
        <p:nvSpPr>
          <p:cNvPr id="5" name="Text Placeholder 4"/>
          <p:cNvSpPr>
            <a:spLocks noGrp="1"/>
          </p:cNvSpPr>
          <p:nvPr>
            <p:ph type="body" sz="quarter" idx="10"/>
          </p:nvPr>
        </p:nvSpPr>
        <p:spPr>
          <a:xfrm>
            <a:off x="485300" y="1340768"/>
            <a:ext cx="7848872" cy="359941"/>
          </a:xfrm>
        </p:spPr>
        <p:txBody>
          <a:bodyPr>
            <a:noAutofit/>
          </a:bodyPr>
          <a:lstStyle>
            <a:lvl1pPr marL="0" indent="0">
              <a:buNone/>
              <a:defRPr sz="1800">
                <a:solidFill>
                  <a:srgbClr val="D75229"/>
                </a:solidFill>
              </a:defRPr>
            </a:lvl1pPr>
          </a:lstStyle>
          <a:p>
            <a:pPr lvl="0"/>
            <a:r>
              <a:rPr lang="en-US" smtClean="0"/>
              <a:t>Click to edit Master text styles</a:t>
            </a:r>
          </a:p>
        </p:txBody>
      </p:sp>
    </p:spTree>
    <p:extLst>
      <p:ext uri="{BB962C8B-B14F-4D97-AF65-F5344CB8AC3E}">
        <p14:creationId xmlns:p14="http://schemas.microsoft.com/office/powerpoint/2010/main" val="2760813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828800"/>
            <a:ext cx="8219256" cy="41819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2" y="6184448"/>
            <a:ext cx="1296144" cy="556920"/>
          </a:xfrm>
          <a:prstGeom prst="rect">
            <a:avLst/>
          </a:prstGeom>
        </p:spPr>
      </p:pic>
      <p:sp>
        <p:nvSpPr>
          <p:cNvPr id="9" name="Title 1"/>
          <p:cNvSpPr>
            <a:spLocks noGrp="1"/>
          </p:cNvSpPr>
          <p:nvPr>
            <p:ph type="ctrTitle"/>
          </p:nvPr>
        </p:nvSpPr>
        <p:spPr>
          <a:xfrm>
            <a:off x="467544" y="834281"/>
            <a:ext cx="7990656" cy="506487"/>
          </a:xfrm>
        </p:spPr>
        <p:txBody>
          <a:bodyPr>
            <a:noAutofit/>
          </a:bodyPr>
          <a:lstStyle>
            <a:lvl1pPr>
              <a:defRPr sz="4400"/>
            </a:lvl1pPr>
          </a:lstStyle>
          <a:p>
            <a:pPr algn="l"/>
            <a:r>
              <a:rPr lang="en-US" smtClean="0"/>
              <a:t>Click to edit Master title style</a:t>
            </a:r>
            <a:endParaRPr lang="cs-CZ" dirty="0"/>
          </a:p>
        </p:txBody>
      </p:sp>
      <p:sp>
        <p:nvSpPr>
          <p:cNvPr id="5" name="Text Placeholder 4"/>
          <p:cNvSpPr>
            <a:spLocks noGrp="1"/>
          </p:cNvSpPr>
          <p:nvPr>
            <p:ph type="body" sz="quarter" idx="10"/>
          </p:nvPr>
        </p:nvSpPr>
        <p:spPr>
          <a:xfrm>
            <a:off x="485300" y="1340768"/>
            <a:ext cx="7848872" cy="359941"/>
          </a:xfrm>
        </p:spPr>
        <p:txBody>
          <a:bodyPr>
            <a:noAutofit/>
          </a:bodyPr>
          <a:lstStyle>
            <a:lvl1pPr marL="0" indent="0">
              <a:buNone/>
              <a:defRPr sz="1800">
                <a:solidFill>
                  <a:srgbClr val="D75229"/>
                </a:solidFill>
              </a:defRPr>
            </a:lvl1pPr>
          </a:lstStyle>
          <a:p>
            <a:pPr lvl="0"/>
            <a:r>
              <a:rPr lang="en-US" smtClean="0"/>
              <a:t>Click to edit Master text styles</a:t>
            </a:r>
          </a:p>
        </p:txBody>
      </p:sp>
    </p:spTree>
    <p:extLst>
      <p:ext uri="{BB962C8B-B14F-4D97-AF65-F5344CB8AC3E}">
        <p14:creationId xmlns:p14="http://schemas.microsoft.com/office/powerpoint/2010/main" val="1522500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828800"/>
            <a:ext cx="8219256" cy="41819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2" y="6184448"/>
            <a:ext cx="1296144" cy="556920"/>
          </a:xfrm>
          <a:prstGeom prst="rect">
            <a:avLst/>
          </a:prstGeom>
        </p:spPr>
      </p:pic>
      <p:sp>
        <p:nvSpPr>
          <p:cNvPr id="9" name="Title 1"/>
          <p:cNvSpPr>
            <a:spLocks noGrp="1"/>
          </p:cNvSpPr>
          <p:nvPr>
            <p:ph type="ctrTitle"/>
          </p:nvPr>
        </p:nvSpPr>
        <p:spPr>
          <a:xfrm>
            <a:off x="467544" y="834281"/>
            <a:ext cx="7990656" cy="506487"/>
          </a:xfrm>
        </p:spPr>
        <p:txBody>
          <a:bodyPr>
            <a:noAutofit/>
          </a:bodyPr>
          <a:lstStyle>
            <a:lvl1pPr>
              <a:defRPr sz="4400"/>
            </a:lvl1pPr>
          </a:lstStyle>
          <a:p>
            <a:pPr algn="l"/>
            <a:r>
              <a:rPr lang="en-US" smtClean="0"/>
              <a:t>Click to edit Master title style</a:t>
            </a:r>
            <a:endParaRPr lang="cs-CZ" dirty="0"/>
          </a:p>
        </p:txBody>
      </p:sp>
      <p:sp>
        <p:nvSpPr>
          <p:cNvPr id="5" name="Text Placeholder 4"/>
          <p:cNvSpPr>
            <a:spLocks noGrp="1"/>
          </p:cNvSpPr>
          <p:nvPr>
            <p:ph type="body" sz="quarter" idx="10"/>
          </p:nvPr>
        </p:nvSpPr>
        <p:spPr>
          <a:xfrm>
            <a:off x="485300" y="1340768"/>
            <a:ext cx="7848872" cy="359941"/>
          </a:xfrm>
        </p:spPr>
        <p:txBody>
          <a:bodyPr>
            <a:noAutofit/>
          </a:bodyPr>
          <a:lstStyle>
            <a:lvl1pPr marL="0" indent="0">
              <a:buNone/>
              <a:defRPr sz="1800">
                <a:solidFill>
                  <a:srgbClr val="D75229"/>
                </a:solidFill>
              </a:defRPr>
            </a:lvl1pPr>
          </a:lstStyle>
          <a:p>
            <a:pPr lvl="0"/>
            <a:r>
              <a:rPr lang="en-US" smtClean="0"/>
              <a:t>Click to edit Master text styles</a:t>
            </a:r>
          </a:p>
        </p:txBody>
      </p:sp>
    </p:spTree>
    <p:extLst>
      <p:ext uri="{BB962C8B-B14F-4D97-AF65-F5344CB8AC3E}">
        <p14:creationId xmlns:p14="http://schemas.microsoft.com/office/powerpoint/2010/main" val="1522500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828800"/>
            <a:ext cx="8219256" cy="41819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2" y="6184448"/>
            <a:ext cx="1296144" cy="556920"/>
          </a:xfrm>
          <a:prstGeom prst="rect">
            <a:avLst/>
          </a:prstGeom>
        </p:spPr>
      </p:pic>
      <p:sp>
        <p:nvSpPr>
          <p:cNvPr id="9" name="Title 1"/>
          <p:cNvSpPr>
            <a:spLocks noGrp="1"/>
          </p:cNvSpPr>
          <p:nvPr>
            <p:ph type="ctrTitle"/>
          </p:nvPr>
        </p:nvSpPr>
        <p:spPr>
          <a:xfrm>
            <a:off x="467544" y="834281"/>
            <a:ext cx="7990656" cy="506487"/>
          </a:xfrm>
        </p:spPr>
        <p:txBody>
          <a:bodyPr>
            <a:noAutofit/>
          </a:bodyPr>
          <a:lstStyle>
            <a:lvl1pPr>
              <a:defRPr sz="4400"/>
            </a:lvl1pPr>
          </a:lstStyle>
          <a:p>
            <a:pPr algn="l"/>
            <a:r>
              <a:rPr lang="en-US" smtClean="0"/>
              <a:t>Click to edit Master title style</a:t>
            </a:r>
            <a:endParaRPr lang="cs-CZ" dirty="0"/>
          </a:p>
        </p:txBody>
      </p:sp>
      <p:sp>
        <p:nvSpPr>
          <p:cNvPr id="5" name="Text Placeholder 4"/>
          <p:cNvSpPr>
            <a:spLocks noGrp="1"/>
          </p:cNvSpPr>
          <p:nvPr>
            <p:ph type="body" sz="quarter" idx="10"/>
          </p:nvPr>
        </p:nvSpPr>
        <p:spPr>
          <a:xfrm>
            <a:off x="485300" y="1340768"/>
            <a:ext cx="7848872" cy="359941"/>
          </a:xfrm>
        </p:spPr>
        <p:txBody>
          <a:bodyPr>
            <a:noAutofit/>
          </a:bodyPr>
          <a:lstStyle>
            <a:lvl1pPr marL="0" indent="0">
              <a:buNone/>
              <a:defRPr sz="1800">
                <a:solidFill>
                  <a:srgbClr val="D75229"/>
                </a:solidFill>
              </a:defRPr>
            </a:lvl1pPr>
          </a:lstStyle>
          <a:p>
            <a:pPr lvl="0"/>
            <a:r>
              <a:rPr lang="en-US" smtClean="0"/>
              <a:t>Click to edit Master text styles</a:t>
            </a:r>
          </a:p>
        </p:txBody>
      </p:sp>
    </p:spTree>
    <p:extLst>
      <p:ext uri="{BB962C8B-B14F-4D97-AF65-F5344CB8AC3E}">
        <p14:creationId xmlns:p14="http://schemas.microsoft.com/office/powerpoint/2010/main" val="1522500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9663" y="1416051"/>
            <a:ext cx="7681913" cy="1523495"/>
          </a:xfrm>
        </p:spPr>
        <p:txBody>
          <a:bodyPr anchor="ctr">
            <a:noAutofit/>
          </a:bodyPr>
          <a:lstStyle>
            <a:lvl1pPr>
              <a:lnSpc>
                <a:spcPct val="90000"/>
              </a:lnSpc>
              <a:defRPr sz="4800">
                <a:solidFill>
                  <a:schemeClr val="tx1"/>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729663" y="3657601"/>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4C19A"/>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4C19A"/>
              </a:solidFill>
              <a:effectLst/>
              <a:uLnTx/>
              <a:uFillTx/>
              <a:latin typeface="+mn-lt"/>
              <a:ea typeface="+mn-ea"/>
              <a:cs typeface="+mn-cs"/>
            </a:endParaRPr>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381506"/>
            <a:ext cx="6994362" cy="1523494"/>
          </a:xfrm>
        </p:spPr>
        <p:txBody>
          <a:bodyPr anchor="b" anchorCtr="0">
            <a:noAutofit/>
          </a:bodyPr>
          <a:lstStyle>
            <a:lvl1pPr>
              <a:lnSpc>
                <a:spcPct val="90000"/>
              </a:lnSpc>
              <a:defRPr sz="48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0013" y="3657601"/>
            <a:ext cx="6994362"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70012" y="1905000"/>
            <a:ext cx="6994950" cy="1384994"/>
          </a:xfrm>
          <a:scene3d>
            <a:camera prst="orthographicFront"/>
            <a:lightRig rig="contrasting" dir="t"/>
          </a:scene3d>
          <a:sp3d/>
        </p:spPr>
        <p:txBody>
          <a:bodyPr anchor="t" anchorCtr="0">
            <a:noAutofit/>
            <a:sp3d extrusionH="57150">
              <a:bevelT w="19050" h="31750"/>
              <a:contourClr>
                <a:srgbClr val="CCFF99"/>
              </a:contourClr>
            </a:sp3d>
          </a:bodyPr>
          <a:lstStyle>
            <a:lvl1pPr marL="0" indent="0" algn="l">
              <a:buFont typeface="Arial" pitchFamily="34" charset="0"/>
              <a:buNone/>
              <a:defRPr kumimoji="0" lang="en-US" sz="10000" b="0" i="0" u="none" strike="noStrike" kern="1200" cap="none" spc="-500" normalizeH="0" baseline="0" noProof="0" dirty="0" smtClean="0">
                <a:ln w="11430"/>
                <a:gradFill flip="none" rotWithShape="1">
                  <a:gsLst>
                    <a:gs pos="0">
                      <a:srgbClr val="FFFFFF"/>
                    </a:gs>
                    <a:gs pos="28000">
                      <a:srgbClr val="F6C9A8"/>
                    </a:gs>
                    <a:gs pos="62000">
                      <a:srgbClr val="ED9655"/>
                    </a:gs>
                    <a:gs pos="88000">
                      <a:srgbClr val="EA883E"/>
                    </a:gs>
                  </a:gsLst>
                  <a:lin ang="5400000" scaled="1"/>
                  <a:tileRect/>
                </a:gradFill>
                <a:effectLst/>
                <a:uLnTx/>
                <a:uFillTx/>
                <a:latin typeface="Calibri" pitchFamily="34" charset="0"/>
                <a:ea typeface="+mn-ea"/>
                <a:cs typeface="+mn-cs"/>
              </a:defRPr>
            </a:lvl1pPr>
          </a:lstStyle>
          <a:p>
            <a:pPr lvl="0"/>
            <a:r>
              <a:rPr lang="en-US" dirty="0" smtClean="0"/>
              <a:t>click to…</a:t>
            </a:r>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2B486"/>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2B486"/>
              </a:solidFill>
              <a:effectLst/>
              <a:uLnTx/>
              <a:uFillTx/>
              <a:latin typeface="+mn-lt"/>
              <a:ea typeface="+mn-ea"/>
              <a:cs typeface="+mn-cs"/>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1"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1" y="1411554"/>
            <a:ext cx="41148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0"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2" y="1411554"/>
            <a:ext cx="411701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ight background developer code">
    <p:spTree>
      <p:nvGrpSpPr>
        <p:cNvPr id="1" name=""/>
        <p:cNvGrpSpPr/>
        <p:nvPr/>
      </p:nvGrpSpPr>
      <p:grpSpPr>
        <a:xfrm>
          <a:off x="0" y="0"/>
          <a:ext cx="0" cy="0"/>
          <a:chOff x="0" y="0"/>
          <a:chExt cx="0" cy="0"/>
        </a:xfrm>
      </p:grpSpPr>
      <p:pic>
        <p:nvPicPr>
          <p:cNvPr id="8" name="Picture 7" descr="white-orange shape for code slide.png"/>
          <p:cNvPicPr>
            <a:picLocks noChangeAspect="1"/>
          </p:cNvPicPr>
          <p:nvPr userDrawn="1"/>
        </p:nvPicPr>
        <p:blipFill>
          <a:blip r:embed="rId2"/>
          <a:stretch>
            <a:fillRect/>
          </a:stretch>
        </p:blipFill>
        <p:spPr bwMode="white">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7055" y="1572364"/>
            <a:ext cx="8346073" cy="1698927"/>
          </a:xfrm>
        </p:spPr>
        <p:txBody>
          <a:bodyPr/>
          <a:lstStyle>
            <a:lvl1pPr marL="0" indent="0">
              <a:lnSpc>
                <a:spcPct val="80000"/>
              </a:lnSpc>
              <a:buFontTx/>
              <a:buNone/>
              <a:defRPr sz="2800" b="0">
                <a:solidFill>
                  <a:srgbClr val="000000"/>
                </a:solidFill>
                <a:latin typeface="Consolas" pitchFamily="49" charset="0"/>
                <a:cs typeface="Courier New" pitchFamily="49" charset="0"/>
              </a:defRPr>
            </a:lvl1pPr>
            <a:lvl2pPr marL="457200" indent="6350">
              <a:lnSpc>
                <a:spcPct val="80000"/>
              </a:lnSpc>
              <a:buFontTx/>
              <a:buNone/>
              <a:defRPr sz="2400" b="0">
                <a:solidFill>
                  <a:srgbClr val="000000"/>
                </a:solidFill>
                <a:latin typeface="Consolas" pitchFamily="49" charset="0"/>
                <a:cs typeface="Courier New" pitchFamily="49" charset="0"/>
              </a:defRPr>
            </a:lvl2pPr>
            <a:lvl3pPr marL="796925" indent="0">
              <a:lnSpc>
                <a:spcPct val="80000"/>
              </a:lnSpc>
              <a:buFontTx/>
              <a:buNone/>
              <a:defRPr sz="2000" b="0">
                <a:solidFill>
                  <a:srgbClr val="000000"/>
                </a:solidFill>
                <a:latin typeface="Consolas" pitchFamily="49" charset="0"/>
                <a:cs typeface="Courier New" pitchFamily="49" charset="0"/>
              </a:defRPr>
            </a:lvl3pPr>
            <a:lvl4pPr marL="1147763" indent="20638">
              <a:lnSpc>
                <a:spcPct val="80000"/>
              </a:lnSpc>
              <a:buFontTx/>
              <a:buNone/>
              <a:defRPr sz="2000" b="0">
                <a:solidFill>
                  <a:srgbClr val="000000"/>
                </a:solidFill>
                <a:latin typeface="Consolas" pitchFamily="49" charset="0"/>
                <a:cs typeface="Courier New" pitchFamily="49" charset="0"/>
              </a:defRPr>
            </a:lvl4pPr>
            <a:lvl5pPr marL="1489075" indent="0">
              <a:lnSpc>
                <a:spcPct val="80000"/>
              </a:lnSpc>
              <a:buFontTx/>
              <a:buNone/>
              <a:defRPr sz="2000" b="0">
                <a:solidFill>
                  <a:srgbClr val="000000"/>
                </a:solidFill>
                <a:latin typeface="Consolas"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0">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7054" y="228600"/>
            <a:ext cx="8375946"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7054" y="1420814"/>
            <a:ext cx="8375946" cy="212803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dk1" tx1="lt1" bg2="dk2" tx2="lt2" accent1="accent1" accent2="accent2" accent3="accent3" accent4="accent4" accent5="accent5" accent6="accent6" hlink="hlink" folHlink="folHlink"/>
  <p:sldLayoutIdLst>
    <p:sldLayoutId id="2147483738" r:id="rId1"/>
    <p:sldLayoutId id="2147483757" r:id="rId2"/>
    <p:sldLayoutId id="2147483739" r:id="rId3"/>
    <p:sldLayoutId id="2147483741" r:id="rId4"/>
    <p:sldLayoutId id="2147483742" r:id="rId5"/>
    <p:sldLayoutId id="2147483743" r:id="rId6"/>
    <p:sldLayoutId id="2147483744" r:id="rId7"/>
    <p:sldLayoutId id="2147483745" r:id="rId8"/>
    <p:sldLayoutId id="2147483746" r:id="rId9"/>
    <p:sldLayoutId id="2147483747" r:id="rId10"/>
    <p:sldLayoutId id="2147483756" r:id="rId11"/>
    <p:sldLayoutId id="2147483755" r:id="rId12"/>
    <p:sldLayoutId id="2147483753" r:id="rId13"/>
    <p:sldLayoutId id="2147483749" r:id="rId14"/>
    <p:sldLayoutId id="2147483758" r:id="rId15"/>
    <p:sldLayoutId id="2147483759" r:id="rId16"/>
    <p:sldLayoutId id="2147483760" r:id="rId17"/>
    <p:sldLayoutId id="2147483761" r:id="rId18"/>
  </p:sldLayoutIdLst>
  <p:transition>
    <p:fade/>
  </p:transition>
  <p:txStyles>
    <p:titleStyle>
      <a:lvl1pPr algn="l" defTabSz="914363" rtl="0" eaLnBrk="1" latinLnBrk="0" hangingPunct="1">
        <a:lnSpc>
          <a:spcPct val="90000"/>
        </a:lnSpc>
        <a:spcBef>
          <a:spcPct val="0"/>
        </a:spcBef>
        <a:buNone/>
        <a:defRPr lang="en-US" sz="4800" b="0" kern="1200" cap="none" spc="-100" baseline="0" dirty="0" smtClean="0">
          <a:ln w="3175">
            <a:noFill/>
          </a:ln>
          <a:solidFill>
            <a:schemeClr val="tx1"/>
          </a:solidFill>
          <a:effectLst/>
          <a:latin typeface="Calibri" pitchFamily="34" charset="0"/>
          <a:ea typeface="+mn-ea"/>
          <a:cs typeface="Arial" charset="0"/>
        </a:defRPr>
      </a:lvl1pPr>
    </p:titleStyle>
    <p:bodyStyle>
      <a:lvl1pPr marL="463550" indent="-463550" algn="l" defTabSz="914363" rtl="0" eaLnBrk="1" latinLnBrk="0" hangingPunct="1">
        <a:lnSpc>
          <a:spcPct val="90000"/>
        </a:lnSpc>
        <a:spcBef>
          <a:spcPct val="20000"/>
        </a:spcBef>
        <a:buSzPct val="120000"/>
        <a:buFontTx/>
        <a:buBlip>
          <a:blip r:embed="rId21"/>
        </a:buBlip>
        <a:defRPr sz="3200" kern="1200">
          <a:solidFill>
            <a:schemeClr val="tx1"/>
          </a:solidFill>
          <a:latin typeface="Calibri" pitchFamily="34" charset="0"/>
          <a:ea typeface="+mn-ea"/>
          <a:cs typeface="+mn-cs"/>
        </a:defRPr>
      </a:lvl1pPr>
      <a:lvl2pPr marL="833438" indent="-369888" algn="l" defTabSz="914363" rtl="0" eaLnBrk="1" latinLnBrk="0" hangingPunct="1">
        <a:lnSpc>
          <a:spcPct val="90000"/>
        </a:lnSpc>
        <a:spcBef>
          <a:spcPct val="20000"/>
        </a:spcBef>
        <a:buFontTx/>
        <a:buBlip>
          <a:blip r:embed="rId21"/>
        </a:buBlip>
        <a:defRPr sz="2800" kern="1200">
          <a:solidFill>
            <a:schemeClr val="tx1"/>
          </a:solidFill>
          <a:latin typeface="Calibri" pitchFamily="34" charset="0"/>
          <a:ea typeface="+mn-ea"/>
          <a:cs typeface="+mn-cs"/>
        </a:defRPr>
      </a:lvl2pPr>
      <a:lvl3pPr marL="1168400" indent="-346075" algn="l" defTabSz="914363" rtl="0" eaLnBrk="1" latinLnBrk="0" hangingPunct="1">
        <a:lnSpc>
          <a:spcPct val="90000"/>
        </a:lnSpc>
        <a:spcBef>
          <a:spcPct val="20000"/>
        </a:spcBef>
        <a:buFontTx/>
        <a:buBlip>
          <a:blip r:embed="rId21"/>
        </a:buBlip>
        <a:defRPr sz="2400" kern="1200">
          <a:solidFill>
            <a:schemeClr val="tx1"/>
          </a:solidFill>
          <a:latin typeface="Calibri" pitchFamily="34" charset="0"/>
          <a:ea typeface="+mn-ea"/>
          <a:cs typeface="+mn-cs"/>
        </a:defRPr>
      </a:lvl3pPr>
      <a:lvl4pPr marL="1516063" indent="-347663" algn="l" defTabSz="914363" rtl="0" eaLnBrk="1" latinLnBrk="0" hangingPunct="1">
        <a:lnSpc>
          <a:spcPct val="90000"/>
        </a:lnSpc>
        <a:spcBef>
          <a:spcPct val="20000"/>
        </a:spcBef>
        <a:buFontTx/>
        <a:buBlip>
          <a:blip r:embed="rId21"/>
        </a:buBlip>
        <a:defRPr sz="2400" kern="1200">
          <a:solidFill>
            <a:schemeClr val="tx1"/>
          </a:solidFill>
          <a:latin typeface="Calibri" pitchFamily="34" charset="0"/>
          <a:ea typeface="+mn-ea"/>
          <a:cs typeface="+mn-cs"/>
        </a:defRPr>
      </a:lvl4pPr>
      <a:lvl5pPr marL="1852613" indent="-325438" algn="l" defTabSz="914363" rtl="0" eaLnBrk="1" latinLnBrk="0" hangingPunct="1">
        <a:lnSpc>
          <a:spcPct val="90000"/>
        </a:lnSpc>
        <a:spcBef>
          <a:spcPct val="20000"/>
        </a:spcBef>
        <a:buFontTx/>
        <a:buBlip>
          <a:blip r:embed="rId21"/>
        </a:buBlip>
        <a:defRPr sz="2400" kern="1200">
          <a:solidFill>
            <a:schemeClr val="tx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wmf"/><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wmf"/><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wmf"/><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hyperlink" Target="http://www.codeplex.com/" TargetMode="External"/><Relationship Id="rId2" Type="http://schemas.openxmlformats.org/officeDocument/2006/relationships/hyperlink" Target="http://greybox.codeplex.com/" TargetMode="External"/><Relationship Id="rId1" Type="http://schemas.openxmlformats.org/officeDocument/2006/relationships/slideLayout" Target="../slideLayouts/slideLayout4.xml"/><Relationship Id="rId4" Type="http://schemas.openxmlformats.org/officeDocument/2006/relationships/hyperlink" Target="http://www.cerebrata.com/"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wmf"/><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Windows Azure</a:t>
            </a:r>
            <a:r>
              <a:rPr lang="cs-CZ" dirty="0" smtClean="0"/>
              <a:t> </a:t>
            </a:r>
            <a:r>
              <a:rPr lang="en-US" dirty="0" smtClean="0"/>
              <a:t>– </a:t>
            </a:r>
            <a:r>
              <a:rPr lang="cs-CZ" dirty="0" smtClean="0"/>
              <a:t>nasazení a správa aplikací</a:t>
            </a:r>
            <a:br>
              <a:rPr lang="cs-CZ" dirty="0" smtClean="0"/>
            </a:br>
            <a:r>
              <a:rPr lang="cs-CZ" dirty="0" smtClean="0"/>
              <a:t/>
            </a:r>
            <a:br>
              <a:rPr lang="cs-CZ" dirty="0" smtClean="0"/>
            </a:br>
            <a:r>
              <a:rPr lang="cs-CZ" dirty="0" smtClean="0"/>
              <a:t>Azure akademie II, 1. díl</a:t>
            </a:r>
            <a:endParaRPr lang="en-US" dirty="0"/>
          </a:p>
        </p:txBody>
      </p:sp>
      <p:sp>
        <p:nvSpPr>
          <p:cNvPr id="3" name="Subtitle 2"/>
          <p:cNvSpPr>
            <a:spLocks noGrp="1"/>
          </p:cNvSpPr>
          <p:nvPr>
            <p:ph type="subTitle" idx="1"/>
          </p:nvPr>
        </p:nvSpPr>
        <p:spPr>
          <a:xfrm>
            <a:off x="729663" y="4403353"/>
            <a:ext cx="7681913" cy="461665"/>
          </a:xfrm>
        </p:spPr>
        <p:txBody>
          <a:bodyPr/>
          <a:lstStyle/>
          <a:p>
            <a:r>
              <a:rPr lang="cs-CZ" dirty="0" smtClean="0"/>
              <a:t>Dalibor Kačmář</a:t>
            </a:r>
          </a:p>
          <a:p>
            <a:r>
              <a:rPr lang="cs-CZ" dirty="0" smtClean="0"/>
              <a:t>Michael Juřek</a:t>
            </a:r>
            <a:endParaRPr lang="en-US" dirty="0" smtClean="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37" y="0"/>
            <a:ext cx="9099525" cy="6858000"/>
          </a:xfrm>
          <a:prstGeom prst="rect">
            <a:avLst/>
          </a:prstGeom>
        </p:spPr>
      </p:pic>
    </p:spTree>
    <p:extLst>
      <p:ext uri="{BB962C8B-B14F-4D97-AF65-F5344CB8AC3E}">
        <p14:creationId xmlns:p14="http://schemas.microsoft.com/office/powerpoint/2010/main" val="409327056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45"/>
            <a:ext cx="9144000" cy="6851310"/>
          </a:xfrm>
          <a:prstGeom prst="rect">
            <a:avLst/>
          </a:prstGeom>
        </p:spPr>
      </p:pic>
    </p:spTree>
    <p:extLst>
      <p:ext uri="{BB962C8B-B14F-4D97-AF65-F5344CB8AC3E}">
        <p14:creationId xmlns:p14="http://schemas.microsoft.com/office/powerpoint/2010/main" val="56457474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t>Nasazení aplikace</a:t>
            </a:r>
            <a:endParaRPr lang="en-US" dirty="0"/>
          </a:p>
        </p:txBody>
      </p:sp>
      <p:sp>
        <p:nvSpPr>
          <p:cNvPr id="3" name="Content Placeholder 2"/>
          <p:cNvSpPr>
            <a:spLocks noGrp="1"/>
          </p:cNvSpPr>
          <p:nvPr>
            <p:ph idx="1"/>
          </p:nvPr>
        </p:nvSpPr>
        <p:spPr>
          <a:xfrm>
            <a:off x="381000" y="1412875"/>
            <a:ext cx="8382000" cy="5041380"/>
          </a:xfrm>
        </p:spPr>
        <p:txBody>
          <a:bodyPr/>
          <a:lstStyle/>
          <a:p>
            <a:r>
              <a:rPr lang="cs-CZ" sz="2800" dirty="0" smtClean="0"/>
              <a:t>Aplikace přeložena do balíčku (*.</a:t>
            </a:r>
            <a:r>
              <a:rPr lang="cs-CZ" sz="2800" dirty="0" err="1" smtClean="0"/>
              <a:t>cspkg</a:t>
            </a:r>
            <a:r>
              <a:rPr lang="cs-CZ" sz="2800" dirty="0" smtClean="0"/>
              <a:t>) + konfigurace (*.</a:t>
            </a:r>
            <a:r>
              <a:rPr lang="cs-CZ" sz="2800" dirty="0" err="1" smtClean="0"/>
              <a:t>cscfg</a:t>
            </a:r>
            <a:r>
              <a:rPr lang="cs-CZ" sz="2800" dirty="0" smtClean="0"/>
              <a:t>)</a:t>
            </a:r>
          </a:p>
          <a:p>
            <a:r>
              <a:rPr lang="cs-CZ" sz="2800" dirty="0" smtClean="0"/>
              <a:t>Vytvoření ve VS nebo z příkazové řádky (</a:t>
            </a:r>
            <a:r>
              <a:rPr lang="cs-CZ" sz="2800" dirty="0" err="1" smtClean="0"/>
              <a:t>cspack</a:t>
            </a:r>
            <a:r>
              <a:rPr lang="cs-CZ" sz="2800" dirty="0" smtClean="0"/>
              <a:t>)</a:t>
            </a:r>
          </a:p>
          <a:p>
            <a:r>
              <a:rPr lang="cs-CZ" sz="2800" dirty="0" err="1" smtClean="0"/>
              <a:t>Upload</a:t>
            </a:r>
            <a:r>
              <a:rPr lang="cs-CZ" sz="2800" dirty="0" smtClean="0"/>
              <a:t> přímo do role některým z nástrojů</a:t>
            </a:r>
          </a:p>
          <a:p>
            <a:pPr lvl="1"/>
            <a:r>
              <a:rPr lang="cs-CZ" sz="2400" dirty="0" smtClean="0"/>
              <a:t>Web </a:t>
            </a:r>
            <a:r>
              <a:rPr lang="cs-CZ" sz="2400" dirty="0" err="1" smtClean="0"/>
              <a:t>provisioning</a:t>
            </a:r>
            <a:r>
              <a:rPr lang="cs-CZ" sz="2400" dirty="0" smtClean="0"/>
              <a:t> portál – windows.azure.com</a:t>
            </a:r>
          </a:p>
          <a:p>
            <a:pPr lvl="1"/>
            <a:r>
              <a:rPr lang="cs-CZ" sz="2400" dirty="0" err="1" smtClean="0"/>
              <a:t>Visual</a:t>
            </a:r>
            <a:r>
              <a:rPr lang="cs-CZ" sz="2400" dirty="0" smtClean="0"/>
              <a:t> Studiem*</a:t>
            </a:r>
          </a:p>
          <a:p>
            <a:pPr lvl="1"/>
            <a:r>
              <a:rPr lang="cs-CZ" sz="2400" dirty="0" smtClean="0"/>
              <a:t>MMC*</a:t>
            </a:r>
          </a:p>
          <a:p>
            <a:pPr lvl="1"/>
            <a:r>
              <a:rPr lang="cs-CZ" sz="2400" dirty="0" err="1" smtClean="0"/>
              <a:t>PowerShell</a:t>
            </a:r>
            <a:r>
              <a:rPr lang="cs-CZ" sz="2400" dirty="0" smtClean="0"/>
              <a:t>*</a:t>
            </a:r>
          </a:p>
          <a:p>
            <a:pPr lvl="1"/>
            <a:r>
              <a:rPr lang="cs-CZ" sz="2400" dirty="0" smtClean="0"/>
              <a:t>Nástroje třetích stran*</a:t>
            </a:r>
          </a:p>
          <a:p>
            <a:r>
              <a:rPr lang="cs-CZ" sz="2800" dirty="0" smtClean="0"/>
              <a:t>Alternativní </a:t>
            </a:r>
            <a:r>
              <a:rPr lang="cs-CZ" sz="2800" dirty="0" err="1" smtClean="0"/>
              <a:t>upload</a:t>
            </a:r>
            <a:r>
              <a:rPr lang="cs-CZ" sz="2800" dirty="0" smtClean="0"/>
              <a:t> do Azure </a:t>
            </a:r>
            <a:r>
              <a:rPr lang="cs-CZ" sz="2800" dirty="0" err="1" smtClean="0"/>
              <a:t>Storage</a:t>
            </a:r>
            <a:endParaRPr lang="cs-CZ" sz="2800" dirty="0" smtClean="0"/>
          </a:p>
          <a:p>
            <a:pPr marL="463550" lvl="1" indent="0">
              <a:buNone/>
            </a:pPr>
            <a:endParaRPr lang="cs-CZ" sz="2400" dirty="0"/>
          </a:p>
          <a:p>
            <a:pPr marL="463550" lvl="1" indent="0">
              <a:buNone/>
            </a:pPr>
            <a:r>
              <a:rPr lang="cs-CZ" sz="2400" dirty="0"/>
              <a:t>*</a:t>
            </a:r>
            <a:r>
              <a:rPr lang="cs-CZ" sz="2400" dirty="0" smtClean="0"/>
              <a:t>nutné </a:t>
            </a:r>
            <a:r>
              <a:rPr lang="cs-CZ" sz="2400" dirty="0"/>
              <a:t>instalovat/registrovat </a:t>
            </a:r>
            <a:r>
              <a:rPr lang="cs-CZ" sz="2400" dirty="0" err="1"/>
              <a:t>admin</a:t>
            </a:r>
            <a:r>
              <a:rPr lang="cs-CZ" sz="2400" dirty="0"/>
              <a:t> </a:t>
            </a:r>
            <a:r>
              <a:rPr lang="cs-CZ" sz="2400" dirty="0" smtClean="0"/>
              <a:t>certifikát</a:t>
            </a:r>
            <a:endParaRPr lang="cs-CZ" sz="2400" dirty="0"/>
          </a:p>
        </p:txBody>
      </p:sp>
    </p:spTree>
    <p:extLst>
      <p:ext uri="{BB962C8B-B14F-4D97-AF65-F5344CB8AC3E}">
        <p14:creationId xmlns:p14="http://schemas.microsoft.com/office/powerpoint/2010/main" val="219548309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cs-CZ" dirty="0" smtClean="0"/>
              <a:t>Správa - webový portál</a:t>
            </a:r>
            <a:endParaRPr lang="en-US" dirty="0"/>
          </a:p>
        </p:txBody>
      </p:sp>
      <p:sp>
        <p:nvSpPr>
          <p:cNvPr id="2" name="Content Placeholder 1"/>
          <p:cNvSpPr>
            <a:spLocks noGrp="1"/>
          </p:cNvSpPr>
          <p:nvPr>
            <p:ph idx="4294967295"/>
          </p:nvPr>
        </p:nvSpPr>
        <p:spPr>
          <a:xfrm>
            <a:off x="421241" y="1571938"/>
            <a:ext cx="4329113" cy="4181475"/>
          </a:xfrm>
        </p:spPr>
        <p:txBody>
          <a:bodyPr>
            <a:normAutofit lnSpcReduction="10000"/>
          </a:bodyPr>
          <a:lstStyle/>
          <a:p>
            <a:r>
              <a:rPr lang="cs-CZ" sz="2400" dirty="0" smtClean="0"/>
              <a:t>Vytváření a správa služeb</a:t>
            </a:r>
          </a:p>
          <a:p>
            <a:pPr lvl="1"/>
            <a:r>
              <a:rPr lang="cs-CZ" sz="2000" dirty="0" err="1" smtClean="0"/>
              <a:t>Compute</a:t>
            </a:r>
            <a:r>
              <a:rPr lang="cs-CZ" sz="2000" dirty="0" smtClean="0"/>
              <a:t>, </a:t>
            </a:r>
            <a:r>
              <a:rPr lang="cs-CZ" sz="2000" dirty="0" err="1" smtClean="0"/>
              <a:t>Storage</a:t>
            </a:r>
            <a:r>
              <a:rPr lang="cs-CZ" sz="2000" dirty="0" smtClean="0"/>
              <a:t>, SQL, </a:t>
            </a:r>
            <a:r>
              <a:rPr lang="cs-CZ" sz="2000" dirty="0" err="1" smtClean="0"/>
              <a:t>AppFabric</a:t>
            </a:r>
            <a:r>
              <a:rPr lang="cs-CZ" sz="2000" dirty="0" smtClean="0"/>
              <a:t>, Marketplace</a:t>
            </a:r>
          </a:p>
          <a:p>
            <a:r>
              <a:rPr lang="cs-CZ" sz="2400" dirty="0" smtClean="0"/>
              <a:t>Konfigurace účtu</a:t>
            </a:r>
          </a:p>
          <a:p>
            <a:pPr lvl="1"/>
            <a:r>
              <a:rPr lang="cs-CZ" sz="2000" dirty="0" smtClean="0"/>
              <a:t>API certifikáty, afinitní skupiny, kvóty služeb</a:t>
            </a:r>
          </a:p>
          <a:p>
            <a:r>
              <a:rPr lang="cs-CZ" sz="2400" dirty="0" smtClean="0"/>
              <a:t>Management SQL Databáze</a:t>
            </a:r>
          </a:p>
          <a:p>
            <a:pPr lvl="1"/>
            <a:r>
              <a:rPr lang="cs-CZ" sz="2000" dirty="0" smtClean="0"/>
              <a:t>Zjednodučené „online SQL management studio“</a:t>
            </a:r>
          </a:p>
          <a:p>
            <a:r>
              <a:rPr lang="cs-CZ" sz="2400" dirty="0" smtClean="0"/>
              <a:t>Aktivace beta služeb</a:t>
            </a:r>
          </a:p>
          <a:p>
            <a:r>
              <a:rPr lang="cs-CZ" sz="2400" dirty="0" smtClean="0"/>
              <a:t>Neumožňuje </a:t>
            </a:r>
          </a:p>
          <a:p>
            <a:pPr lvl="1"/>
            <a:r>
              <a:rPr lang="cs-CZ" sz="2000" dirty="0" smtClean="0"/>
              <a:t>pracovat s obsahem datových zdrojů (Storage)</a:t>
            </a:r>
          </a:p>
          <a:p>
            <a:endParaRPr lang="cs-CZ" sz="2400" dirty="0" smtClean="0"/>
          </a:p>
          <a:p>
            <a:pPr lvl="1"/>
            <a:endParaRPr lang="en-US" sz="2000" dirty="0"/>
          </a:p>
        </p:txBody>
      </p:sp>
      <p:sp>
        <p:nvSpPr>
          <p:cNvPr id="6" name="Text Placeholder 6"/>
          <p:cNvSpPr txBox="1">
            <a:spLocks/>
          </p:cNvSpPr>
          <p:nvPr/>
        </p:nvSpPr>
        <p:spPr>
          <a:xfrm>
            <a:off x="331190" y="803188"/>
            <a:ext cx="7848872" cy="359941"/>
          </a:xfrm>
          <a:prstGeom prst="rect">
            <a:avLst/>
          </a:prstGeom>
        </p:spPr>
        <p:txBody>
          <a:bodyPr/>
          <a:lstStyle>
            <a:lvl1pPr marL="463550" indent="-463550" algn="l" defTabSz="914363" rtl="0" eaLnBrk="1" latinLnBrk="0" hangingPunct="1">
              <a:lnSpc>
                <a:spcPct val="90000"/>
              </a:lnSpc>
              <a:spcBef>
                <a:spcPct val="20000"/>
              </a:spcBef>
              <a:buSzPct val="120000"/>
              <a:buFontTx/>
              <a:buBlip>
                <a:blip r:embed="rId2"/>
              </a:buBlip>
              <a:defRPr sz="3200" kern="1200">
                <a:solidFill>
                  <a:schemeClr val="tx1"/>
                </a:solidFill>
                <a:latin typeface="Calibri" pitchFamily="34" charset="0"/>
                <a:ea typeface="+mn-ea"/>
                <a:cs typeface="+mn-cs"/>
              </a:defRPr>
            </a:lvl1pPr>
            <a:lvl2pPr marL="833438" indent="-369888" algn="l" defTabSz="914363" rtl="0" eaLnBrk="1" latinLnBrk="0" hangingPunct="1">
              <a:lnSpc>
                <a:spcPct val="90000"/>
              </a:lnSpc>
              <a:spcBef>
                <a:spcPct val="20000"/>
              </a:spcBef>
              <a:buFontTx/>
              <a:buBlip>
                <a:blip r:embed="rId2"/>
              </a:buBlip>
              <a:defRPr sz="2800" kern="1200">
                <a:solidFill>
                  <a:schemeClr val="tx1"/>
                </a:solidFill>
                <a:latin typeface="Calibri" pitchFamily="34" charset="0"/>
                <a:ea typeface="+mn-ea"/>
                <a:cs typeface="+mn-cs"/>
              </a:defRPr>
            </a:lvl2pPr>
            <a:lvl3pPr marL="1168400" indent="-346075" algn="l" defTabSz="914363" rtl="0" eaLnBrk="1" latinLnBrk="0" hangingPunct="1">
              <a:lnSpc>
                <a:spcPct val="90000"/>
              </a:lnSpc>
              <a:spcBef>
                <a:spcPct val="20000"/>
              </a:spcBef>
              <a:buFontTx/>
              <a:buBlip>
                <a:blip r:embed="rId2"/>
              </a:buBlip>
              <a:defRPr sz="2400" kern="1200">
                <a:solidFill>
                  <a:schemeClr val="tx1"/>
                </a:solidFill>
                <a:latin typeface="Calibri" pitchFamily="34" charset="0"/>
                <a:ea typeface="+mn-ea"/>
                <a:cs typeface="+mn-cs"/>
              </a:defRPr>
            </a:lvl3pPr>
            <a:lvl4pPr marL="1516063" indent="-347663" algn="l" defTabSz="914363" rtl="0" eaLnBrk="1" latinLnBrk="0" hangingPunct="1">
              <a:lnSpc>
                <a:spcPct val="90000"/>
              </a:lnSpc>
              <a:spcBef>
                <a:spcPct val="20000"/>
              </a:spcBef>
              <a:buFontTx/>
              <a:buBlip>
                <a:blip r:embed="rId2"/>
              </a:buBlip>
              <a:defRPr sz="2400" kern="1200">
                <a:solidFill>
                  <a:schemeClr val="tx1"/>
                </a:solidFill>
                <a:latin typeface="Calibri" pitchFamily="34" charset="0"/>
                <a:ea typeface="+mn-ea"/>
                <a:cs typeface="+mn-cs"/>
              </a:defRPr>
            </a:lvl4pPr>
            <a:lvl5pPr marL="1852613" indent="-325438" algn="l" defTabSz="914363" rtl="0" eaLnBrk="1" latinLnBrk="0" hangingPunct="1">
              <a:lnSpc>
                <a:spcPct val="90000"/>
              </a:lnSpc>
              <a:spcBef>
                <a:spcPct val="20000"/>
              </a:spcBef>
              <a:buFontTx/>
              <a:buBlip>
                <a:blip r:embed="rId2"/>
              </a:buBlip>
              <a:defRPr sz="2400" kern="1200">
                <a:solidFill>
                  <a:schemeClr val="tx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cs-CZ" sz="2000" dirty="0" err="1" smtClean="0"/>
              <a:t>Provisioning</a:t>
            </a:r>
            <a:r>
              <a:rPr lang="cs-CZ" sz="2000" dirty="0" smtClean="0"/>
              <a:t> portál – http://windows.azure.com</a:t>
            </a:r>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6135" y="1802160"/>
            <a:ext cx="5168541" cy="3892858"/>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5794042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cs-CZ" dirty="0" smtClean="0"/>
              <a:t>Demo</a:t>
            </a:r>
            <a:endParaRPr lang="en-US" dirty="0"/>
          </a:p>
        </p:txBody>
      </p:sp>
      <p:sp>
        <p:nvSpPr>
          <p:cNvPr id="4" name="Subtitle 3"/>
          <p:cNvSpPr>
            <a:spLocks noGrp="1"/>
          </p:cNvSpPr>
          <p:nvPr>
            <p:ph type="subTitle" idx="1"/>
          </p:nvPr>
        </p:nvSpPr>
        <p:spPr/>
        <p:txBody>
          <a:bodyPr/>
          <a:lstStyle/>
          <a:p>
            <a:r>
              <a:rPr lang="cs-CZ" dirty="0" smtClean="0"/>
              <a:t>Nasazení nové aplikace</a:t>
            </a:r>
          </a:p>
          <a:p>
            <a:r>
              <a:rPr lang="cs-CZ" dirty="0"/>
              <a:t>	</a:t>
            </a:r>
            <a:r>
              <a:rPr lang="cs-CZ" dirty="0" smtClean="0"/>
              <a:t>- vytvoření nové služby</a:t>
            </a:r>
          </a:p>
        </p:txBody>
      </p:sp>
    </p:spTree>
    <p:extLst>
      <p:ext uri="{BB962C8B-B14F-4D97-AF65-F5344CB8AC3E}">
        <p14:creationId xmlns:p14="http://schemas.microsoft.com/office/powerpoint/2010/main" val="373035508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72" y="0"/>
            <a:ext cx="9064255" cy="6858000"/>
          </a:xfrm>
          <a:prstGeom prst="rect">
            <a:avLst/>
          </a:prstGeom>
        </p:spPr>
      </p:pic>
    </p:spTree>
    <p:extLst>
      <p:ext uri="{BB962C8B-B14F-4D97-AF65-F5344CB8AC3E}">
        <p14:creationId xmlns:p14="http://schemas.microsoft.com/office/powerpoint/2010/main" val="146774001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22" y="0"/>
            <a:ext cx="9105355" cy="6858000"/>
          </a:xfrm>
          <a:prstGeom prst="rect">
            <a:avLst/>
          </a:prstGeom>
        </p:spPr>
      </p:pic>
    </p:spTree>
    <p:extLst>
      <p:ext uri="{BB962C8B-B14F-4D97-AF65-F5344CB8AC3E}">
        <p14:creationId xmlns:p14="http://schemas.microsoft.com/office/powerpoint/2010/main" val="63565567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cs-CZ" dirty="0" smtClean="0"/>
              <a:t>Demo</a:t>
            </a:r>
            <a:endParaRPr lang="en-US" dirty="0"/>
          </a:p>
        </p:txBody>
      </p:sp>
      <p:sp>
        <p:nvSpPr>
          <p:cNvPr id="4" name="Subtitle 3"/>
          <p:cNvSpPr>
            <a:spLocks noGrp="1"/>
          </p:cNvSpPr>
          <p:nvPr>
            <p:ph type="subTitle" idx="1"/>
          </p:nvPr>
        </p:nvSpPr>
        <p:spPr/>
        <p:txBody>
          <a:bodyPr/>
          <a:lstStyle/>
          <a:p>
            <a:r>
              <a:rPr lang="cs-CZ" dirty="0" smtClean="0"/>
              <a:t>Nasazení nové aplikace</a:t>
            </a:r>
          </a:p>
          <a:p>
            <a:r>
              <a:rPr lang="cs-CZ" dirty="0"/>
              <a:t>	</a:t>
            </a:r>
            <a:r>
              <a:rPr lang="cs-CZ" dirty="0" smtClean="0">
                <a:solidFill>
                  <a:schemeClr val="tx1">
                    <a:lumMod val="65000"/>
                  </a:schemeClr>
                </a:solidFill>
              </a:rPr>
              <a:t>- vytvoření nové služby</a:t>
            </a:r>
          </a:p>
          <a:p>
            <a:r>
              <a:rPr lang="cs-CZ" dirty="0"/>
              <a:t>	</a:t>
            </a:r>
            <a:r>
              <a:rPr lang="cs-CZ" dirty="0" smtClean="0"/>
              <a:t>- vytvoření nové storage účtu</a:t>
            </a:r>
          </a:p>
        </p:txBody>
      </p:sp>
    </p:spTree>
    <p:extLst>
      <p:ext uri="{BB962C8B-B14F-4D97-AF65-F5344CB8AC3E}">
        <p14:creationId xmlns:p14="http://schemas.microsoft.com/office/powerpoint/2010/main" val="290662811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5" y="0"/>
            <a:ext cx="9135070" cy="6858000"/>
          </a:xfrm>
          <a:prstGeom prst="rect">
            <a:avLst/>
          </a:prstGeom>
        </p:spPr>
      </p:pic>
    </p:spTree>
    <p:extLst>
      <p:ext uri="{BB962C8B-B14F-4D97-AF65-F5344CB8AC3E}">
        <p14:creationId xmlns:p14="http://schemas.microsoft.com/office/powerpoint/2010/main" val="281397510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6" y="0"/>
            <a:ext cx="9141027" cy="6858000"/>
          </a:xfrm>
          <a:prstGeom prst="rect">
            <a:avLst/>
          </a:prstGeom>
        </p:spPr>
      </p:pic>
    </p:spTree>
    <p:extLst>
      <p:ext uri="{BB962C8B-B14F-4D97-AF65-F5344CB8AC3E}">
        <p14:creationId xmlns:p14="http://schemas.microsoft.com/office/powerpoint/2010/main" val="307932449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62"/>
          <p:cNvGrpSpPr/>
          <p:nvPr/>
        </p:nvGrpSpPr>
        <p:grpSpPr>
          <a:xfrm>
            <a:off x="387054" y="742950"/>
            <a:ext cx="8500894" cy="5543550"/>
            <a:chOff x="515938" y="742950"/>
            <a:chExt cx="11331574" cy="5543550"/>
          </a:xfrm>
        </p:grpSpPr>
        <p:grpSp>
          <p:nvGrpSpPr>
            <p:cNvPr id="5" name="Group 159"/>
            <p:cNvGrpSpPr/>
            <p:nvPr/>
          </p:nvGrpSpPr>
          <p:grpSpPr>
            <a:xfrm>
              <a:off x="515938" y="742950"/>
              <a:ext cx="11331574" cy="5276850"/>
              <a:chOff x="515938" y="742950"/>
              <a:chExt cx="11331574" cy="5276850"/>
            </a:xfrm>
          </p:grpSpPr>
          <p:grpSp>
            <p:nvGrpSpPr>
              <p:cNvPr id="6" name="Group 156"/>
              <p:cNvGrpSpPr/>
              <p:nvPr/>
            </p:nvGrpSpPr>
            <p:grpSpPr>
              <a:xfrm>
                <a:off x="515938" y="742950"/>
                <a:ext cx="11331574" cy="5276850"/>
                <a:chOff x="515938" y="742950"/>
                <a:chExt cx="11331574" cy="5276850"/>
              </a:xfrm>
            </p:grpSpPr>
            <p:pic>
              <p:nvPicPr>
                <p:cNvPr id="1026" name="Picture 2"/>
                <p:cNvPicPr>
                  <a:picLocks noChangeAspect="1" noChangeArrowheads="1"/>
                </p:cNvPicPr>
                <p:nvPr/>
              </p:nvPicPr>
              <p:blipFill>
                <a:blip r:embed="rId3"/>
                <a:srcRect/>
                <a:stretch>
                  <a:fillRect/>
                </a:stretch>
              </p:blipFill>
              <p:spPr bwMode="auto">
                <a:xfrm>
                  <a:off x="973138" y="1447800"/>
                  <a:ext cx="7152701" cy="4038600"/>
                </a:xfrm>
                <a:prstGeom prst="rect">
                  <a:avLst/>
                </a:prstGeom>
                <a:noFill/>
                <a:ln w="9525">
                  <a:noFill/>
                  <a:miter lim="800000"/>
                  <a:headEnd/>
                  <a:tailEnd/>
                </a:ln>
                <a:effectLst/>
              </p:spPr>
            </p:pic>
            <p:pic>
              <p:nvPicPr>
                <p:cNvPr id="151" name="Picture 2"/>
                <p:cNvPicPr>
                  <a:picLocks noChangeAspect="1" noChangeArrowheads="1"/>
                </p:cNvPicPr>
                <p:nvPr/>
              </p:nvPicPr>
              <p:blipFill>
                <a:blip r:embed="rId3"/>
                <a:srcRect/>
                <a:stretch>
                  <a:fillRect/>
                </a:stretch>
              </p:blipFill>
              <p:spPr bwMode="auto">
                <a:xfrm>
                  <a:off x="4504312" y="1219200"/>
                  <a:ext cx="7152701" cy="4038600"/>
                </a:xfrm>
                <a:prstGeom prst="rect">
                  <a:avLst/>
                </a:prstGeom>
                <a:noFill/>
                <a:ln w="9525">
                  <a:noFill/>
                  <a:miter lim="800000"/>
                  <a:headEnd/>
                  <a:tailEnd/>
                </a:ln>
                <a:effectLst/>
              </p:spPr>
            </p:pic>
            <p:pic>
              <p:nvPicPr>
                <p:cNvPr id="104" name="Picture 3"/>
                <p:cNvPicPr>
                  <a:picLocks noChangeAspect="1" noChangeArrowheads="1"/>
                </p:cNvPicPr>
                <p:nvPr/>
              </p:nvPicPr>
              <p:blipFill>
                <a:blip r:embed="rId4"/>
                <a:srcRect/>
                <a:stretch>
                  <a:fillRect/>
                </a:stretch>
              </p:blipFill>
              <p:spPr bwMode="auto">
                <a:xfrm>
                  <a:off x="515938" y="3276600"/>
                  <a:ext cx="5448300" cy="2743200"/>
                </a:xfrm>
                <a:prstGeom prst="rect">
                  <a:avLst/>
                </a:prstGeom>
                <a:noFill/>
                <a:ln w="9525">
                  <a:noFill/>
                  <a:miter lim="800000"/>
                  <a:headEnd/>
                  <a:tailEnd/>
                </a:ln>
                <a:effectLst/>
              </p:spPr>
            </p:pic>
            <p:pic>
              <p:nvPicPr>
                <p:cNvPr id="152" name="Picture 3"/>
                <p:cNvPicPr>
                  <a:picLocks noChangeAspect="1" noChangeArrowheads="1"/>
                </p:cNvPicPr>
                <p:nvPr/>
              </p:nvPicPr>
              <p:blipFill>
                <a:blip r:embed="rId4"/>
                <a:srcRect/>
                <a:stretch>
                  <a:fillRect/>
                </a:stretch>
              </p:blipFill>
              <p:spPr bwMode="auto">
                <a:xfrm>
                  <a:off x="2894012" y="3276600"/>
                  <a:ext cx="5448300" cy="2743200"/>
                </a:xfrm>
                <a:prstGeom prst="rect">
                  <a:avLst/>
                </a:prstGeom>
                <a:noFill/>
                <a:ln w="9525">
                  <a:noFill/>
                  <a:miter lim="800000"/>
                  <a:headEnd/>
                  <a:tailEnd/>
                </a:ln>
                <a:effectLst/>
              </p:spPr>
            </p:pic>
            <p:pic>
              <p:nvPicPr>
                <p:cNvPr id="153" name="Picture 3"/>
                <p:cNvPicPr>
                  <a:picLocks noChangeAspect="1" noChangeArrowheads="1"/>
                </p:cNvPicPr>
                <p:nvPr/>
              </p:nvPicPr>
              <p:blipFill>
                <a:blip r:embed="rId4"/>
                <a:srcRect/>
                <a:stretch>
                  <a:fillRect/>
                </a:stretch>
              </p:blipFill>
              <p:spPr bwMode="auto">
                <a:xfrm>
                  <a:off x="6399212" y="3276600"/>
                  <a:ext cx="5448300" cy="27432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lum bright="22000" contrast="1000"/>
                </a:blip>
                <a:srcRect/>
                <a:stretch>
                  <a:fillRect/>
                </a:stretch>
              </p:blipFill>
              <p:spPr bwMode="auto">
                <a:xfrm>
                  <a:off x="3427412" y="742950"/>
                  <a:ext cx="6229350" cy="2324100"/>
                </a:xfrm>
                <a:prstGeom prst="rect">
                  <a:avLst/>
                </a:prstGeom>
                <a:noFill/>
                <a:ln w="9525">
                  <a:noFill/>
                  <a:miter lim="800000"/>
                  <a:headEnd/>
                  <a:tailEnd/>
                </a:ln>
                <a:effectLst/>
              </p:spPr>
            </p:pic>
          </p:grpSp>
          <p:pic>
            <p:nvPicPr>
              <p:cNvPr id="1029" name="Picture 5"/>
              <p:cNvPicPr>
                <a:picLocks noChangeAspect="1" noChangeArrowheads="1"/>
              </p:cNvPicPr>
              <p:nvPr/>
            </p:nvPicPr>
            <p:blipFill>
              <a:blip r:embed="rId3"/>
              <a:srcRect/>
              <a:stretch>
                <a:fillRect/>
              </a:stretch>
            </p:blipFill>
            <p:spPr bwMode="auto">
              <a:xfrm rot="9900000">
                <a:off x="1286950" y="1509107"/>
                <a:ext cx="5600700" cy="3162300"/>
              </a:xfrm>
              <a:prstGeom prst="rect">
                <a:avLst/>
              </a:prstGeom>
              <a:noFill/>
              <a:ln w="9525">
                <a:noFill/>
                <a:miter lim="800000"/>
                <a:headEnd/>
                <a:tailEnd/>
              </a:ln>
              <a:effectLst/>
            </p:spPr>
          </p:pic>
          <p:pic>
            <p:nvPicPr>
              <p:cNvPr id="158" name="Picture 5"/>
              <p:cNvPicPr>
                <a:picLocks noChangeAspect="1" noChangeArrowheads="1"/>
              </p:cNvPicPr>
              <p:nvPr/>
            </p:nvPicPr>
            <p:blipFill>
              <a:blip r:embed="rId3"/>
              <a:srcRect/>
              <a:stretch>
                <a:fillRect/>
              </a:stretch>
            </p:blipFill>
            <p:spPr bwMode="auto">
              <a:xfrm rot="9900000">
                <a:off x="5742502" y="1509107"/>
                <a:ext cx="5600700" cy="3162300"/>
              </a:xfrm>
              <a:prstGeom prst="rect">
                <a:avLst/>
              </a:prstGeom>
              <a:noFill/>
              <a:ln w="9525">
                <a:noFill/>
                <a:miter lim="800000"/>
                <a:headEnd/>
                <a:tailEnd/>
              </a:ln>
              <a:effectLst/>
            </p:spPr>
          </p:pic>
        </p:grpSp>
        <p:pic>
          <p:nvPicPr>
            <p:cNvPr id="1030" name="Picture 6"/>
            <p:cNvPicPr>
              <a:picLocks noChangeAspect="1" noChangeArrowheads="1"/>
            </p:cNvPicPr>
            <p:nvPr/>
          </p:nvPicPr>
          <p:blipFill>
            <a:blip r:embed="rId3"/>
            <a:srcRect/>
            <a:stretch>
              <a:fillRect/>
            </a:stretch>
          </p:blipFill>
          <p:spPr bwMode="auto">
            <a:xfrm>
              <a:off x="1446212" y="3124200"/>
              <a:ext cx="5600700" cy="3162300"/>
            </a:xfrm>
            <a:prstGeom prst="rect">
              <a:avLst/>
            </a:prstGeom>
            <a:noFill/>
            <a:ln w="9525">
              <a:noFill/>
              <a:miter lim="800000"/>
              <a:headEnd/>
              <a:tailEnd/>
            </a:ln>
            <a:effectLst/>
          </p:spPr>
        </p:pic>
        <p:pic>
          <p:nvPicPr>
            <p:cNvPr id="161" name="Picture 6"/>
            <p:cNvPicPr>
              <a:picLocks noChangeAspect="1" noChangeArrowheads="1"/>
            </p:cNvPicPr>
            <p:nvPr/>
          </p:nvPicPr>
          <p:blipFill>
            <a:blip r:embed="rId3"/>
            <a:srcRect/>
            <a:stretch>
              <a:fillRect/>
            </a:stretch>
          </p:blipFill>
          <p:spPr bwMode="auto">
            <a:xfrm>
              <a:off x="5103812" y="3124200"/>
              <a:ext cx="5600700" cy="3162300"/>
            </a:xfrm>
            <a:prstGeom prst="rect">
              <a:avLst/>
            </a:prstGeom>
            <a:noFill/>
            <a:ln w="9525">
              <a:noFill/>
              <a:miter lim="800000"/>
              <a:headEnd/>
              <a:tailEnd/>
            </a:ln>
            <a:effectLst/>
          </p:spPr>
        </p:pic>
        <p:pic>
          <p:nvPicPr>
            <p:cNvPr id="162" name="Picture 6"/>
            <p:cNvPicPr>
              <a:picLocks noChangeAspect="1" noChangeArrowheads="1"/>
            </p:cNvPicPr>
            <p:nvPr/>
          </p:nvPicPr>
          <p:blipFill>
            <a:blip r:embed="rId3"/>
            <a:srcRect/>
            <a:stretch>
              <a:fillRect/>
            </a:stretch>
          </p:blipFill>
          <p:spPr bwMode="auto">
            <a:xfrm>
              <a:off x="6246812" y="3124200"/>
              <a:ext cx="5600700" cy="3162300"/>
            </a:xfrm>
            <a:prstGeom prst="rect">
              <a:avLst/>
            </a:prstGeom>
            <a:noFill/>
            <a:ln w="9525">
              <a:noFill/>
              <a:miter lim="800000"/>
              <a:headEnd/>
              <a:tailEnd/>
            </a:ln>
            <a:effectLst/>
          </p:spPr>
        </p:pic>
      </p:grpSp>
      <p:sp>
        <p:nvSpPr>
          <p:cNvPr id="2" name="Title 1"/>
          <p:cNvSpPr>
            <a:spLocks noGrp="1"/>
          </p:cNvSpPr>
          <p:nvPr>
            <p:ph type="title"/>
          </p:nvPr>
        </p:nvSpPr>
        <p:spPr/>
        <p:txBody>
          <a:bodyPr/>
          <a:lstStyle/>
          <a:p>
            <a:r>
              <a:rPr smtClean="0"/>
              <a:t>Windows Azure</a:t>
            </a:r>
            <a:endParaRPr lang="en-US" dirty="0"/>
          </a:p>
        </p:txBody>
      </p:sp>
      <p:grpSp>
        <p:nvGrpSpPr>
          <p:cNvPr id="7" name="Group 156"/>
          <p:cNvGrpSpPr/>
          <p:nvPr/>
        </p:nvGrpSpPr>
        <p:grpSpPr>
          <a:xfrm>
            <a:off x="4065775" y="1829242"/>
            <a:ext cx="2916423" cy="2055187"/>
            <a:chOff x="4065772" y="1829241"/>
            <a:chExt cx="2916423" cy="2055186"/>
          </a:xfrm>
        </p:grpSpPr>
        <p:grpSp>
          <p:nvGrpSpPr>
            <p:cNvPr id="8" name="Group 13"/>
            <p:cNvGrpSpPr/>
            <p:nvPr/>
          </p:nvGrpSpPr>
          <p:grpSpPr>
            <a:xfrm>
              <a:off x="4065772" y="2424665"/>
              <a:ext cx="545363" cy="545362"/>
              <a:chOff x="4671828" y="3051986"/>
              <a:chExt cx="545363" cy="545362"/>
            </a:xfrm>
          </p:grpSpPr>
          <p:pic>
            <p:nvPicPr>
              <p:cNvPr id="1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1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1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9" name="Group 17"/>
            <p:cNvGrpSpPr/>
            <p:nvPr/>
          </p:nvGrpSpPr>
          <p:grpSpPr>
            <a:xfrm>
              <a:off x="4218172" y="2577065"/>
              <a:ext cx="545363" cy="545362"/>
              <a:chOff x="4671828" y="3051986"/>
              <a:chExt cx="545363" cy="545362"/>
            </a:xfrm>
          </p:grpSpPr>
          <p:pic>
            <p:nvPicPr>
              <p:cNvPr id="1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0" name="Group 21"/>
            <p:cNvGrpSpPr/>
            <p:nvPr/>
          </p:nvGrpSpPr>
          <p:grpSpPr>
            <a:xfrm>
              <a:off x="4370572" y="2729465"/>
              <a:ext cx="545363" cy="545362"/>
              <a:chOff x="4671828" y="3051986"/>
              <a:chExt cx="545363" cy="545362"/>
            </a:xfrm>
          </p:grpSpPr>
          <p:pic>
            <p:nvPicPr>
              <p:cNvPr id="2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1" name="Group 25"/>
            <p:cNvGrpSpPr/>
            <p:nvPr/>
          </p:nvGrpSpPr>
          <p:grpSpPr>
            <a:xfrm>
              <a:off x="4522972" y="2881865"/>
              <a:ext cx="545363" cy="545362"/>
              <a:chOff x="4671828" y="3051986"/>
              <a:chExt cx="545363" cy="545362"/>
            </a:xfrm>
          </p:grpSpPr>
          <p:pic>
            <p:nvPicPr>
              <p:cNvPr id="2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2" name="Group 29"/>
            <p:cNvGrpSpPr/>
            <p:nvPr/>
          </p:nvGrpSpPr>
          <p:grpSpPr>
            <a:xfrm>
              <a:off x="4675372" y="3034265"/>
              <a:ext cx="545363" cy="545362"/>
              <a:chOff x="4671828" y="3051986"/>
              <a:chExt cx="545363" cy="545362"/>
            </a:xfrm>
          </p:grpSpPr>
          <p:pic>
            <p:nvPicPr>
              <p:cNvPr id="3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3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3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3" name="Group 33"/>
            <p:cNvGrpSpPr/>
            <p:nvPr/>
          </p:nvGrpSpPr>
          <p:grpSpPr>
            <a:xfrm>
              <a:off x="4827772" y="3186665"/>
              <a:ext cx="545363" cy="545362"/>
              <a:chOff x="4671828" y="3051986"/>
              <a:chExt cx="545363" cy="545362"/>
            </a:xfrm>
          </p:grpSpPr>
          <p:pic>
            <p:nvPicPr>
              <p:cNvPr id="3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3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3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4" name="Group 37"/>
            <p:cNvGrpSpPr/>
            <p:nvPr/>
          </p:nvGrpSpPr>
          <p:grpSpPr>
            <a:xfrm>
              <a:off x="4735623" y="2063158"/>
              <a:ext cx="545363" cy="545362"/>
              <a:chOff x="4671828" y="3051986"/>
              <a:chExt cx="545363" cy="545362"/>
            </a:xfrm>
          </p:grpSpPr>
          <p:pic>
            <p:nvPicPr>
              <p:cNvPr id="3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4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4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8" name="Group 45"/>
            <p:cNvGrpSpPr/>
            <p:nvPr/>
          </p:nvGrpSpPr>
          <p:grpSpPr>
            <a:xfrm>
              <a:off x="4888023" y="2215558"/>
              <a:ext cx="545363" cy="545362"/>
              <a:chOff x="4671828" y="3051986"/>
              <a:chExt cx="545363" cy="545362"/>
            </a:xfrm>
          </p:grpSpPr>
          <p:pic>
            <p:nvPicPr>
              <p:cNvPr id="4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4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4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2" name="Group 49"/>
            <p:cNvGrpSpPr/>
            <p:nvPr/>
          </p:nvGrpSpPr>
          <p:grpSpPr>
            <a:xfrm>
              <a:off x="5040423" y="2367958"/>
              <a:ext cx="545363" cy="545362"/>
              <a:chOff x="4671828" y="3051986"/>
              <a:chExt cx="545363" cy="545362"/>
            </a:xfrm>
          </p:grpSpPr>
          <p:pic>
            <p:nvPicPr>
              <p:cNvPr id="5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5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5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6" name="Group 53"/>
            <p:cNvGrpSpPr/>
            <p:nvPr/>
          </p:nvGrpSpPr>
          <p:grpSpPr>
            <a:xfrm>
              <a:off x="5192823" y="2520358"/>
              <a:ext cx="545363" cy="545362"/>
              <a:chOff x="4671828" y="3051986"/>
              <a:chExt cx="545363" cy="545362"/>
            </a:xfrm>
          </p:grpSpPr>
          <p:pic>
            <p:nvPicPr>
              <p:cNvPr id="5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5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5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30" name="Group 57"/>
            <p:cNvGrpSpPr/>
            <p:nvPr/>
          </p:nvGrpSpPr>
          <p:grpSpPr>
            <a:xfrm>
              <a:off x="5345223" y="2672758"/>
              <a:ext cx="545363" cy="545362"/>
              <a:chOff x="4671828" y="3051986"/>
              <a:chExt cx="545363" cy="545362"/>
            </a:xfrm>
          </p:grpSpPr>
          <p:pic>
            <p:nvPicPr>
              <p:cNvPr id="5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6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6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34" name="Group 61"/>
            <p:cNvGrpSpPr/>
            <p:nvPr/>
          </p:nvGrpSpPr>
          <p:grpSpPr>
            <a:xfrm>
              <a:off x="5497623" y="2825158"/>
              <a:ext cx="545363" cy="545362"/>
              <a:chOff x="4671828" y="3051986"/>
              <a:chExt cx="545363" cy="545362"/>
            </a:xfrm>
          </p:grpSpPr>
          <p:pic>
            <p:nvPicPr>
              <p:cNvPr id="6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6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6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38" name="Group 65"/>
            <p:cNvGrpSpPr/>
            <p:nvPr/>
          </p:nvGrpSpPr>
          <p:grpSpPr>
            <a:xfrm>
              <a:off x="5522432" y="1829241"/>
              <a:ext cx="545363" cy="545362"/>
              <a:chOff x="4671828" y="3051986"/>
              <a:chExt cx="545363" cy="545362"/>
            </a:xfrm>
          </p:grpSpPr>
          <p:pic>
            <p:nvPicPr>
              <p:cNvPr id="6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6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6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42" name="Group 69"/>
            <p:cNvGrpSpPr/>
            <p:nvPr/>
          </p:nvGrpSpPr>
          <p:grpSpPr>
            <a:xfrm>
              <a:off x="5674832" y="1981641"/>
              <a:ext cx="545363" cy="545362"/>
              <a:chOff x="4671828" y="3051986"/>
              <a:chExt cx="545363" cy="545362"/>
            </a:xfrm>
          </p:grpSpPr>
          <p:pic>
            <p:nvPicPr>
              <p:cNvPr id="7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7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7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43" name="Group 73"/>
            <p:cNvGrpSpPr/>
            <p:nvPr/>
          </p:nvGrpSpPr>
          <p:grpSpPr>
            <a:xfrm>
              <a:off x="5827232" y="2134041"/>
              <a:ext cx="545363" cy="545362"/>
              <a:chOff x="4671828" y="3051986"/>
              <a:chExt cx="545363" cy="545362"/>
            </a:xfrm>
          </p:grpSpPr>
          <p:pic>
            <p:nvPicPr>
              <p:cNvPr id="7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7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7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44" name="Group 77"/>
            <p:cNvGrpSpPr/>
            <p:nvPr/>
          </p:nvGrpSpPr>
          <p:grpSpPr>
            <a:xfrm>
              <a:off x="5979632" y="2286441"/>
              <a:ext cx="545363" cy="545362"/>
              <a:chOff x="4671828" y="3051986"/>
              <a:chExt cx="545363" cy="545362"/>
            </a:xfrm>
          </p:grpSpPr>
          <p:pic>
            <p:nvPicPr>
              <p:cNvPr id="7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8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8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45" name="Group 81"/>
            <p:cNvGrpSpPr/>
            <p:nvPr/>
          </p:nvGrpSpPr>
          <p:grpSpPr>
            <a:xfrm>
              <a:off x="6132032" y="2438841"/>
              <a:ext cx="545363" cy="545362"/>
              <a:chOff x="4671828" y="3051986"/>
              <a:chExt cx="545363" cy="545362"/>
            </a:xfrm>
          </p:grpSpPr>
          <p:pic>
            <p:nvPicPr>
              <p:cNvPr id="8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8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8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46" name="Group 85"/>
            <p:cNvGrpSpPr/>
            <p:nvPr/>
          </p:nvGrpSpPr>
          <p:grpSpPr>
            <a:xfrm>
              <a:off x="6284432" y="2591241"/>
              <a:ext cx="545363" cy="545362"/>
              <a:chOff x="4671828" y="3051986"/>
              <a:chExt cx="545363" cy="545362"/>
            </a:xfrm>
          </p:grpSpPr>
          <p:pic>
            <p:nvPicPr>
              <p:cNvPr id="8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8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8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50" name="Group 89"/>
            <p:cNvGrpSpPr/>
            <p:nvPr/>
          </p:nvGrpSpPr>
          <p:grpSpPr>
            <a:xfrm>
              <a:off x="6436832" y="2743641"/>
              <a:ext cx="545363" cy="545362"/>
              <a:chOff x="4671828" y="3051986"/>
              <a:chExt cx="545363" cy="545362"/>
            </a:xfrm>
          </p:grpSpPr>
          <p:pic>
            <p:nvPicPr>
              <p:cNvPr id="9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9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9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54" name="Group 93"/>
            <p:cNvGrpSpPr/>
            <p:nvPr/>
          </p:nvGrpSpPr>
          <p:grpSpPr>
            <a:xfrm>
              <a:off x="5650023" y="2977558"/>
              <a:ext cx="545363" cy="545362"/>
              <a:chOff x="4671828" y="3051986"/>
              <a:chExt cx="545363" cy="545362"/>
            </a:xfrm>
          </p:grpSpPr>
          <p:pic>
            <p:nvPicPr>
              <p:cNvPr id="9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9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9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58" name="Group 97"/>
            <p:cNvGrpSpPr/>
            <p:nvPr/>
          </p:nvGrpSpPr>
          <p:grpSpPr>
            <a:xfrm>
              <a:off x="4980172" y="3339065"/>
              <a:ext cx="545363" cy="545362"/>
              <a:chOff x="4671828" y="3051986"/>
              <a:chExt cx="545363" cy="545362"/>
            </a:xfrm>
          </p:grpSpPr>
          <p:pic>
            <p:nvPicPr>
              <p:cNvPr id="9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10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10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grpSp>
        <p:nvGrpSpPr>
          <p:cNvPr id="62" name="Group 103"/>
          <p:cNvGrpSpPr/>
          <p:nvPr/>
        </p:nvGrpSpPr>
        <p:grpSpPr>
          <a:xfrm>
            <a:off x="3062178" y="4178598"/>
            <a:ext cx="1509823" cy="978195"/>
            <a:chOff x="3615070" y="5103628"/>
            <a:chExt cx="2115879" cy="1244009"/>
          </a:xfrm>
        </p:grpSpPr>
        <p:sp>
          <p:nvSpPr>
            <p:cNvPr id="103" name="Rounded Rectangle 102"/>
            <p:cNvSpPr/>
            <p:nvPr/>
          </p:nvSpPr>
          <p:spPr bwMode="auto">
            <a:xfrm>
              <a:off x="3615070" y="5103628"/>
              <a:ext cx="2115879" cy="1244009"/>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t" anchorCtr="0" compatLnSpc="1">
              <a:prstTxWarp prst="textNoShape">
                <a:avLst/>
              </a:prstTxWarp>
            </a:bodyPr>
            <a:lstStyle/>
            <a:p>
              <a:pPr algn="r" defTabSz="1218535"/>
              <a:r>
                <a:rPr lang="en-US" sz="2000" dirty="0" smtClean="0">
                  <a:solidFill>
                    <a:srgbClr val="FFFFFF"/>
                  </a:solidFill>
                  <a:effectLst>
                    <a:outerShdw blurRad="38100" dist="38100" dir="2700000" algn="tl">
                      <a:srgbClr val="000000">
                        <a:alpha val="43137"/>
                      </a:srgbClr>
                    </a:outerShdw>
                  </a:effectLst>
                  <a:latin typeface="Calibri" pitchFamily="34" charset="0"/>
                </a:rPr>
                <a:t>Fabric</a:t>
              </a:r>
            </a:p>
            <a:p>
              <a:pPr algn="r" defTabSz="1218535"/>
              <a:r>
                <a:rPr lang="en-US" sz="2000" dirty="0" smtClean="0">
                  <a:solidFill>
                    <a:srgbClr val="FFFFFF"/>
                  </a:solidFill>
                  <a:effectLst>
                    <a:outerShdw blurRad="38100" dist="38100" dir="2700000" algn="tl">
                      <a:srgbClr val="000000">
                        <a:alpha val="43137"/>
                      </a:srgbClr>
                    </a:outerShdw>
                  </a:effectLst>
                  <a:latin typeface="Calibri" pitchFamily="34" charset="0"/>
                </a:rPr>
                <a:t>Controller</a:t>
              </a:r>
            </a:p>
          </p:txBody>
        </p:sp>
        <p:pic>
          <p:nvPicPr>
            <p:cNvPr id="1027" name="Picture 3" descr="C:\Users\daiken\AppData\Local\Microsoft\Windows\Temporary Internet Files\Content.IE5\KU64B59Z\MCBD05199_0000[1].wmf"/>
            <p:cNvPicPr>
              <a:picLocks noChangeAspect="1" noChangeArrowheads="1"/>
            </p:cNvPicPr>
            <p:nvPr/>
          </p:nvPicPr>
          <p:blipFill>
            <a:blip r:embed="rId7"/>
            <a:srcRect/>
            <a:stretch>
              <a:fillRect/>
            </a:stretch>
          </p:blipFill>
          <p:spPr bwMode="auto">
            <a:xfrm>
              <a:off x="3723353" y="5248941"/>
              <a:ext cx="554187" cy="471375"/>
            </a:xfrm>
            <a:prstGeom prst="rect">
              <a:avLst/>
            </a:prstGeom>
            <a:noFill/>
          </p:spPr>
        </p:pic>
      </p:grpSp>
      <p:sp>
        <p:nvSpPr>
          <p:cNvPr id="106" name="Rounded Rectangle 105"/>
          <p:cNvSpPr/>
          <p:nvPr/>
        </p:nvSpPr>
        <p:spPr bwMode="auto">
          <a:xfrm>
            <a:off x="733648" y="3561906"/>
            <a:ext cx="1296489" cy="833924"/>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1600" dirty="0" smtClean="0">
                <a:solidFill>
                  <a:srgbClr val="FFFFFF"/>
                </a:solidFill>
                <a:effectLst>
                  <a:outerShdw blurRad="38100" dist="38100" dir="2700000" algn="tl">
                    <a:srgbClr val="000000">
                      <a:alpha val="43137"/>
                    </a:srgbClr>
                  </a:outerShdw>
                </a:effectLst>
                <a:latin typeface="Calibri" pitchFamily="34" charset="0"/>
              </a:rPr>
              <a:t>Web Portal</a:t>
            </a:r>
          </a:p>
          <a:p>
            <a:pPr algn="ctr" defTabSz="1218535"/>
            <a:r>
              <a:rPr lang="en-US" sz="1600" dirty="0" smtClean="0">
                <a:solidFill>
                  <a:srgbClr val="FFFFFF"/>
                </a:solidFill>
                <a:effectLst>
                  <a:outerShdw blurRad="38100" dist="38100" dir="2700000" algn="tl">
                    <a:srgbClr val="000000">
                      <a:alpha val="43137"/>
                    </a:srgbClr>
                  </a:outerShdw>
                </a:effectLst>
                <a:latin typeface="Calibri" pitchFamily="34" charset="0"/>
              </a:rPr>
              <a:t>(API)</a:t>
            </a:r>
          </a:p>
        </p:txBody>
      </p:sp>
      <p:grpSp>
        <p:nvGrpSpPr>
          <p:cNvPr id="66" name="Group 150"/>
          <p:cNvGrpSpPr/>
          <p:nvPr/>
        </p:nvGrpSpPr>
        <p:grpSpPr>
          <a:xfrm>
            <a:off x="5975501" y="3639882"/>
            <a:ext cx="1435395" cy="1088065"/>
            <a:chOff x="584791" y="4660605"/>
            <a:chExt cx="1435395" cy="1088065"/>
          </a:xfrm>
        </p:grpSpPr>
        <p:grpSp>
          <p:nvGrpSpPr>
            <p:cNvPr id="70" name="Group 109"/>
            <p:cNvGrpSpPr/>
            <p:nvPr/>
          </p:nvGrpSpPr>
          <p:grpSpPr>
            <a:xfrm>
              <a:off x="584791" y="4823638"/>
              <a:ext cx="326065" cy="315432"/>
              <a:chOff x="584791" y="4823638"/>
              <a:chExt cx="326065" cy="315432"/>
            </a:xfrm>
          </p:grpSpPr>
          <p:sp>
            <p:nvSpPr>
              <p:cNvPr id="109" name="Can 108"/>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07" name="Can 106"/>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08" name="Can 107"/>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74" name="Group 110"/>
            <p:cNvGrpSpPr/>
            <p:nvPr/>
          </p:nvGrpSpPr>
          <p:grpSpPr>
            <a:xfrm>
              <a:off x="737191" y="4976038"/>
              <a:ext cx="326065" cy="315432"/>
              <a:chOff x="584791" y="4823638"/>
              <a:chExt cx="326065" cy="315432"/>
            </a:xfrm>
          </p:grpSpPr>
          <p:sp>
            <p:nvSpPr>
              <p:cNvPr id="112" name="Can 111"/>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3" name="Can 112"/>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4" name="Can 113"/>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78" name="Group 114"/>
            <p:cNvGrpSpPr/>
            <p:nvPr/>
          </p:nvGrpSpPr>
          <p:grpSpPr>
            <a:xfrm>
              <a:off x="889591" y="5128438"/>
              <a:ext cx="326065" cy="315432"/>
              <a:chOff x="584791" y="4823638"/>
              <a:chExt cx="326065" cy="315432"/>
            </a:xfrm>
          </p:grpSpPr>
          <p:sp>
            <p:nvSpPr>
              <p:cNvPr id="116" name="Can 115"/>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7" name="Can 116"/>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8" name="Can 117"/>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82" name="Group 118"/>
            <p:cNvGrpSpPr/>
            <p:nvPr/>
          </p:nvGrpSpPr>
          <p:grpSpPr>
            <a:xfrm>
              <a:off x="1041991" y="5280838"/>
              <a:ext cx="326065" cy="315432"/>
              <a:chOff x="584791" y="4823638"/>
              <a:chExt cx="326065" cy="315432"/>
            </a:xfrm>
          </p:grpSpPr>
          <p:sp>
            <p:nvSpPr>
              <p:cNvPr id="120" name="Can 119"/>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21" name="Can 120"/>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22" name="Can 121"/>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86" name="Group 122"/>
            <p:cNvGrpSpPr/>
            <p:nvPr/>
          </p:nvGrpSpPr>
          <p:grpSpPr>
            <a:xfrm>
              <a:off x="1194391" y="5433238"/>
              <a:ext cx="326065" cy="315432"/>
              <a:chOff x="584791" y="4823638"/>
              <a:chExt cx="326065" cy="315432"/>
            </a:xfrm>
          </p:grpSpPr>
          <p:sp>
            <p:nvSpPr>
              <p:cNvPr id="124" name="Can 123"/>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25" name="Can 124"/>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26" name="Can 125"/>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90" name="Group 126"/>
            <p:cNvGrpSpPr/>
            <p:nvPr/>
          </p:nvGrpSpPr>
          <p:grpSpPr>
            <a:xfrm>
              <a:off x="932121" y="4660605"/>
              <a:ext cx="326065" cy="315432"/>
              <a:chOff x="584791" y="4823638"/>
              <a:chExt cx="326065" cy="315432"/>
            </a:xfrm>
          </p:grpSpPr>
          <p:sp>
            <p:nvSpPr>
              <p:cNvPr id="128" name="Can 127"/>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29" name="Can 128"/>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30" name="Can 129"/>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94" name="Group 130"/>
            <p:cNvGrpSpPr/>
            <p:nvPr/>
          </p:nvGrpSpPr>
          <p:grpSpPr>
            <a:xfrm>
              <a:off x="1084521" y="4813005"/>
              <a:ext cx="326065" cy="315432"/>
              <a:chOff x="584791" y="4823638"/>
              <a:chExt cx="326065" cy="315432"/>
            </a:xfrm>
          </p:grpSpPr>
          <p:sp>
            <p:nvSpPr>
              <p:cNvPr id="132" name="Can 131"/>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33" name="Can 132"/>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34" name="Can 133"/>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98" name="Group 134"/>
            <p:cNvGrpSpPr/>
            <p:nvPr/>
          </p:nvGrpSpPr>
          <p:grpSpPr>
            <a:xfrm>
              <a:off x="1236921" y="4965405"/>
              <a:ext cx="326065" cy="315432"/>
              <a:chOff x="584791" y="4823638"/>
              <a:chExt cx="326065" cy="315432"/>
            </a:xfrm>
          </p:grpSpPr>
          <p:sp>
            <p:nvSpPr>
              <p:cNvPr id="136" name="Can 135"/>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37" name="Can 136"/>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38" name="Can 137"/>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102" name="Group 138"/>
            <p:cNvGrpSpPr/>
            <p:nvPr/>
          </p:nvGrpSpPr>
          <p:grpSpPr>
            <a:xfrm>
              <a:off x="1389321" y="5117805"/>
              <a:ext cx="326065" cy="315432"/>
              <a:chOff x="584791" y="4823638"/>
              <a:chExt cx="326065" cy="315432"/>
            </a:xfrm>
          </p:grpSpPr>
          <p:sp>
            <p:nvSpPr>
              <p:cNvPr id="140" name="Can 139"/>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41" name="Can 140"/>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42" name="Can 141"/>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105" name="Group 142"/>
            <p:cNvGrpSpPr/>
            <p:nvPr/>
          </p:nvGrpSpPr>
          <p:grpSpPr>
            <a:xfrm>
              <a:off x="1541721" y="5270205"/>
              <a:ext cx="326065" cy="315432"/>
              <a:chOff x="584791" y="4823638"/>
              <a:chExt cx="326065" cy="315432"/>
            </a:xfrm>
          </p:grpSpPr>
          <p:sp>
            <p:nvSpPr>
              <p:cNvPr id="144" name="Can 143"/>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45" name="Can 144"/>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46" name="Can 145"/>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110" name="Group 146"/>
            <p:cNvGrpSpPr/>
            <p:nvPr/>
          </p:nvGrpSpPr>
          <p:grpSpPr>
            <a:xfrm>
              <a:off x="1694121" y="5422605"/>
              <a:ext cx="326065" cy="315432"/>
              <a:chOff x="584791" y="4823638"/>
              <a:chExt cx="326065" cy="315432"/>
            </a:xfrm>
          </p:grpSpPr>
          <p:sp>
            <p:nvSpPr>
              <p:cNvPr id="148" name="Can 147"/>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49" name="Can 148"/>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50" name="Can 149"/>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grpSp>
      </p:grpSp>
      <p:sp>
        <p:nvSpPr>
          <p:cNvPr id="154" name="Oval 153"/>
          <p:cNvSpPr/>
          <p:nvPr/>
        </p:nvSpPr>
        <p:spPr bwMode="auto">
          <a:xfrm>
            <a:off x="3806457" y="3019651"/>
            <a:ext cx="372141" cy="318977"/>
          </a:xfrm>
          <a:prstGeom prst="ellipse">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800" dirty="0" smtClean="0">
                <a:solidFill>
                  <a:srgbClr val="FFFFFF"/>
                </a:solidFill>
                <a:effectLst>
                  <a:outerShdw blurRad="38100" dist="38100" dir="2700000" algn="tl">
                    <a:srgbClr val="000000">
                      <a:alpha val="43137"/>
                    </a:srgbClr>
                  </a:outerShdw>
                </a:effectLst>
                <a:latin typeface="Calibri" pitchFamily="34" charset="0"/>
              </a:rPr>
              <a:t>LB</a:t>
            </a:r>
          </a:p>
        </p:txBody>
      </p:sp>
      <p:sp>
        <p:nvSpPr>
          <p:cNvPr id="155" name="Oval 154"/>
          <p:cNvSpPr/>
          <p:nvPr/>
        </p:nvSpPr>
        <p:spPr bwMode="auto">
          <a:xfrm>
            <a:off x="5532476" y="4245939"/>
            <a:ext cx="372141" cy="318977"/>
          </a:xfrm>
          <a:prstGeom prst="ellipse">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800" dirty="0" smtClean="0">
                <a:solidFill>
                  <a:srgbClr val="FFFFFF"/>
                </a:solidFill>
                <a:effectLst>
                  <a:outerShdw blurRad="38100" dist="38100" dir="2700000" algn="tl">
                    <a:srgbClr val="000000">
                      <a:alpha val="43137"/>
                    </a:srgbClr>
                  </a:outerShdw>
                </a:effectLst>
                <a:latin typeface="Calibri" pitchFamily="34" charset="0"/>
              </a:rPr>
              <a:t>LB</a:t>
            </a:r>
          </a:p>
        </p:txBody>
      </p:sp>
      <p:sp>
        <p:nvSpPr>
          <p:cNvPr id="156" name="Rounded Rectangle 155"/>
          <p:cNvSpPr/>
          <p:nvPr/>
        </p:nvSpPr>
        <p:spPr bwMode="auto">
          <a:xfrm>
            <a:off x="2668775" y="2009558"/>
            <a:ext cx="478465" cy="744279"/>
          </a:xfrm>
          <a:prstGeom prst="round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wordArtVert" wrap="square" lIns="121888" tIns="60944" rIns="121888" bIns="60944" numCol="1" rtlCol="0" anchor="ctr" anchorCtr="0" compatLnSpc="1">
            <a:prstTxWarp prst="textNoShape">
              <a:avLst/>
            </a:prstTxWarp>
          </a:bodyPr>
          <a:lstStyle/>
          <a:p>
            <a:pPr algn="ctr" defTabSz="1218535"/>
            <a:r>
              <a:rPr lang="en-US" sz="900" dirty="0" smtClean="0">
                <a:solidFill>
                  <a:srgbClr val="FFFFFF"/>
                </a:solidFill>
                <a:effectLst>
                  <a:outerShdw blurRad="38100" dist="38100" dir="2700000" algn="tl">
                    <a:srgbClr val="000000">
                      <a:alpha val="43137"/>
                    </a:srgbClr>
                  </a:outerShdw>
                </a:effectLst>
                <a:latin typeface="Calibri" pitchFamily="34" charset="0"/>
              </a:rPr>
              <a:t>DNS</a:t>
            </a:r>
          </a:p>
        </p:txBody>
      </p:sp>
      <p:cxnSp>
        <p:nvCxnSpPr>
          <p:cNvPr id="159" name="Curved Connector 158"/>
          <p:cNvCxnSpPr>
            <a:stCxn id="28" idx="1"/>
            <a:endCxn id="155" idx="2"/>
          </p:cNvCxnSpPr>
          <p:nvPr/>
        </p:nvCxnSpPr>
        <p:spPr>
          <a:xfrm rot="10800000" flipH="1" flipV="1">
            <a:off x="4522974" y="3112016"/>
            <a:ext cx="1009501" cy="1293408"/>
          </a:xfrm>
          <a:prstGeom prst="curvedConnector3">
            <a:avLst>
              <a:gd name="adj1" fmla="val -22645"/>
            </a:avLst>
          </a:prstGeom>
          <a:ln cmpd="sng">
            <a:tailEnd type="triangle"/>
          </a:ln>
        </p:spPr>
        <p:style>
          <a:lnRef idx="3">
            <a:schemeClr val="accent5"/>
          </a:lnRef>
          <a:fillRef idx="0">
            <a:schemeClr val="accent5"/>
          </a:fillRef>
          <a:effectRef idx="2">
            <a:schemeClr val="accent5"/>
          </a:effectRef>
          <a:fontRef idx="minor">
            <a:schemeClr val="tx1"/>
          </a:fontRef>
        </p:style>
      </p:cxnSp>
      <p:sp>
        <p:nvSpPr>
          <p:cNvPr id="3" name="Rounded Rectangle 2"/>
          <p:cNvSpPr/>
          <p:nvPr/>
        </p:nvSpPr>
        <p:spPr bwMode="auto">
          <a:xfrm>
            <a:off x="353427" y="1167457"/>
            <a:ext cx="1113867" cy="788937"/>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cs-CZ" sz="2100" dirty="0" smtClean="0">
                <a:solidFill>
                  <a:srgbClr val="FFFFFF"/>
                </a:solidFill>
                <a:effectLst>
                  <a:outerShdw blurRad="38100" dist="38100" dir="2700000" algn="tl">
                    <a:srgbClr val="000000">
                      <a:alpha val="43137"/>
                    </a:srgbClr>
                  </a:outerShdw>
                </a:effectLst>
                <a:latin typeface="Calibri" pitchFamily="34" charset="0"/>
              </a:rPr>
              <a:t>Vaše služba</a:t>
            </a:r>
            <a:endParaRPr lang="en-US" sz="21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64" name="Straight Arrow Connector 163"/>
          <p:cNvCxnSpPr>
            <a:stCxn id="155" idx="0"/>
            <a:endCxn id="107" idx="2"/>
          </p:cNvCxnSpPr>
          <p:nvPr/>
        </p:nvCxnSpPr>
        <p:spPr>
          <a:xfrm rot="5400000" flipH="1" flipV="1">
            <a:off x="5691077" y="3961514"/>
            <a:ext cx="311888" cy="256954"/>
          </a:xfrm>
          <a:prstGeom prst="straightConnector1">
            <a:avLst/>
          </a:prstGeom>
          <a:ln cmpd="sng">
            <a:tailEnd type="triangle"/>
          </a:ln>
        </p:spPr>
        <p:style>
          <a:lnRef idx="2">
            <a:schemeClr val="accent3"/>
          </a:lnRef>
          <a:fillRef idx="0">
            <a:schemeClr val="accent3"/>
          </a:fillRef>
          <a:effectRef idx="1">
            <a:schemeClr val="accent3"/>
          </a:effectRef>
          <a:fontRef idx="minor">
            <a:schemeClr val="tx1"/>
          </a:fontRef>
        </p:style>
      </p:cxnSp>
      <p:cxnSp>
        <p:nvCxnSpPr>
          <p:cNvPr id="167" name="Straight Arrow Connector 166"/>
          <p:cNvCxnSpPr>
            <a:stCxn id="155" idx="6"/>
            <a:endCxn id="117" idx="2"/>
          </p:cNvCxnSpPr>
          <p:nvPr/>
        </p:nvCxnSpPr>
        <p:spPr>
          <a:xfrm flipV="1">
            <a:off x="5904614" y="4238851"/>
            <a:ext cx="375684" cy="166577"/>
          </a:xfrm>
          <a:prstGeom prst="straightConnector1">
            <a:avLst/>
          </a:prstGeom>
          <a:ln cmpd="sng">
            <a:tailEnd type="triangle"/>
          </a:ln>
        </p:spPr>
        <p:style>
          <a:lnRef idx="2">
            <a:schemeClr val="accent3"/>
          </a:lnRef>
          <a:fillRef idx="0">
            <a:schemeClr val="accent3"/>
          </a:fillRef>
          <a:effectRef idx="1">
            <a:schemeClr val="accent3"/>
          </a:effectRef>
          <a:fontRef idx="minor">
            <a:schemeClr val="tx1"/>
          </a:fontRef>
        </p:style>
      </p:cxnSp>
      <p:cxnSp>
        <p:nvCxnSpPr>
          <p:cNvPr id="169" name="Straight Arrow Connector 168"/>
          <p:cNvCxnSpPr/>
          <p:nvPr/>
        </p:nvCxnSpPr>
        <p:spPr>
          <a:xfrm>
            <a:off x="434569" y="2761310"/>
            <a:ext cx="3349783" cy="407407"/>
          </a:xfrm>
          <a:prstGeom prst="straightConnector1">
            <a:avLst/>
          </a:prstGeom>
          <a:ln cmpd="sng">
            <a:tailEnd type="triangle"/>
          </a:ln>
        </p:spPr>
        <p:style>
          <a:lnRef idx="2">
            <a:schemeClr val="accent1"/>
          </a:lnRef>
          <a:fillRef idx="0">
            <a:schemeClr val="accent1"/>
          </a:fillRef>
          <a:effectRef idx="1">
            <a:schemeClr val="accent1"/>
          </a:effectRef>
          <a:fontRef idx="minor">
            <a:schemeClr val="tx1"/>
          </a:fontRef>
        </p:style>
      </p:cxnSp>
      <p:cxnSp>
        <p:nvCxnSpPr>
          <p:cNvPr id="171" name="Straight Arrow Connector 170"/>
          <p:cNvCxnSpPr>
            <a:stCxn id="154" idx="7"/>
          </p:cNvCxnSpPr>
          <p:nvPr/>
        </p:nvCxnSpPr>
        <p:spPr>
          <a:xfrm rot="5400000" flipH="1" flipV="1">
            <a:off x="4277002" y="2789473"/>
            <a:ext cx="123984" cy="429797"/>
          </a:xfrm>
          <a:prstGeom prst="straightConnector1">
            <a:avLst/>
          </a:prstGeom>
          <a:ln cmpd="sng">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36830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grpId="0" nodeType="clickEffect">
                                  <p:stCondLst>
                                    <p:cond delay="0"/>
                                  </p:stCondLst>
                                  <p:childTnLst>
                                    <p:animMotion origin="layout" path="M 8.33333E-7 1.61231E-6 L 0.47274 0.1603 " pathEditMode="relative" rAng="0" ptsTypes="AA">
                                      <p:cBhvr>
                                        <p:cTn id="6" dur="2000" fill="hold"/>
                                        <p:tgtEl>
                                          <p:spTgt spid="3"/>
                                        </p:tgtEl>
                                        <p:attrNameLst>
                                          <p:attrName>ppt_x</p:attrName>
                                          <p:attrName>ppt_y</p:attrName>
                                        </p:attrNameLst>
                                      </p:cBhvr>
                                      <p:rCtr x="23600" y="8000"/>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9"/>
                                        </p:tgtEl>
                                        <p:attrNameLst>
                                          <p:attrName>style.visibility</p:attrName>
                                        </p:attrNameLst>
                                      </p:cBhvr>
                                      <p:to>
                                        <p:strVal val="visible"/>
                                      </p:to>
                                    </p:set>
                                    <p:animEffect transition="in" filter="wipe(left)">
                                      <p:cBhvr>
                                        <p:cTn id="11" dur="500"/>
                                        <p:tgtEl>
                                          <p:spTgt spid="159"/>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64"/>
                                        </p:tgtEl>
                                        <p:attrNameLst>
                                          <p:attrName>style.visibility</p:attrName>
                                        </p:attrNameLst>
                                      </p:cBhvr>
                                      <p:to>
                                        <p:strVal val="visible"/>
                                      </p:to>
                                    </p:set>
                                    <p:animEffect transition="in" filter="wipe(left)">
                                      <p:cBhvr>
                                        <p:cTn id="15" dur="500"/>
                                        <p:tgtEl>
                                          <p:spTgt spid="164"/>
                                        </p:tgtEl>
                                      </p:cBhvr>
                                    </p:animEffect>
                                  </p:childTnLst>
                                </p:cTn>
                              </p:par>
                              <p:par>
                                <p:cTn id="16" presetID="22" presetClass="entr" presetSubtype="8" fill="hold" nodeType="withEffect">
                                  <p:stCondLst>
                                    <p:cond delay="0"/>
                                  </p:stCondLst>
                                  <p:childTnLst>
                                    <p:set>
                                      <p:cBhvr>
                                        <p:cTn id="17" dur="1" fill="hold">
                                          <p:stCondLst>
                                            <p:cond delay="0"/>
                                          </p:stCondLst>
                                        </p:cTn>
                                        <p:tgtEl>
                                          <p:spTgt spid="167"/>
                                        </p:tgtEl>
                                        <p:attrNameLst>
                                          <p:attrName>style.visibility</p:attrName>
                                        </p:attrNameLst>
                                      </p:cBhvr>
                                      <p:to>
                                        <p:strVal val="visible"/>
                                      </p:to>
                                    </p:set>
                                    <p:animEffect transition="in" filter="wipe(left)">
                                      <p:cBhvr>
                                        <p:cTn id="18" dur="500"/>
                                        <p:tgtEl>
                                          <p:spTgt spid="16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69"/>
                                        </p:tgtEl>
                                        <p:attrNameLst>
                                          <p:attrName>style.visibility</p:attrName>
                                        </p:attrNameLst>
                                      </p:cBhvr>
                                      <p:to>
                                        <p:strVal val="visible"/>
                                      </p:to>
                                    </p:set>
                                    <p:animEffect transition="in" filter="wipe(left)">
                                      <p:cBhvr>
                                        <p:cTn id="23" dur="500"/>
                                        <p:tgtEl>
                                          <p:spTgt spid="169"/>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171"/>
                                        </p:tgtEl>
                                        <p:attrNameLst>
                                          <p:attrName>style.visibility</p:attrName>
                                        </p:attrNameLst>
                                      </p:cBhvr>
                                      <p:to>
                                        <p:strVal val="visible"/>
                                      </p:to>
                                    </p:set>
                                    <p:animEffect transition="in" filter="wipe(left)">
                                      <p:cBhvr>
                                        <p:cTn id="27" dur="20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2" y="0"/>
            <a:ext cx="9102436" cy="6858000"/>
          </a:xfrm>
          <a:prstGeom prst="rect">
            <a:avLst/>
          </a:prstGeom>
        </p:spPr>
      </p:pic>
    </p:spTree>
    <p:extLst>
      <p:ext uri="{BB962C8B-B14F-4D97-AF65-F5344CB8AC3E}">
        <p14:creationId xmlns:p14="http://schemas.microsoft.com/office/powerpoint/2010/main" val="337989647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90" y="0"/>
            <a:ext cx="9108420" cy="6858000"/>
          </a:xfrm>
          <a:prstGeom prst="rect">
            <a:avLst/>
          </a:prstGeom>
        </p:spPr>
      </p:pic>
    </p:spTree>
    <p:extLst>
      <p:ext uri="{BB962C8B-B14F-4D97-AF65-F5344CB8AC3E}">
        <p14:creationId xmlns:p14="http://schemas.microsoft.com/office/powerpoint/2010/main" val="82661641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t>Konfigurace</a:t>
            </a:r>
            <a:endParaRPr lang="en-US" dirty="0"/>
          </a:p>
        </p:txBody>
      </p:sp>
      <p:sp>
        <p:nvSpPr>
          <p:cNvPr id="3" name="Content Placeholder 2"/>
          <p:cNvSpPr>
            <a:spLocks noGrp="1"/>
          </p:cNvSpPr>
          <p:nvPr>
            <p:ph idx="1"/>
          </p:nvPr>
        </p:nvSpPr>
        <p:spPr>
          <a:xfrm>
            <a:off x="381000" y="1412875"/>
            <a:ext cx="8382000" cy="3711785"/>
          </a:xfrm>
        </p:spPr>
        <p:txBody>
          <a:bodyPr/>
          <a:lstStyle/>
          <a:p>
            <a:r>
              <a:rPr lang="cs-CZ" dirty="0"/>
              <a:t>Konfigurace služeb</a:t>
            </a:r>
            <a:endParaRPr lang="en-US" dirty="0"/>
          </a:p>
          <a:p>
            <a:pPr lvl="1"/>
            <a:r>
              <a:rPr lang="en-US" dirty="0" err="1"/>
              <a:t>Serviceconfiguration.csdef</a:t>
            </a:r>
            <a:r>
              <a:rPr lang="en-US" dirty="0"/>
              <a:t> – Service Model</a:t>
            </a:r>
          </a:p>
          <a:p>
            <a:pPr lvl="1"/>
            <a:r>
              <a:rPr lang="en-US" dirty="0" err="1"/>
              <a:t>ServiceConfiguration.cscfg</a:t>
            </a:r>
            <a:r>
              <a:rPr lang="en-US" dirty="0"/>
              <a:t> – </a:t>
            </a:r>
            <a:r>
              <a:rPr lang="cs-CZ" dirty="0" smtClean="0"/>
              <a:t>instanční </a:t>
            </a:r>
            <a:r>
              <a:rPr lang="en-US" dirty="0" smtClean="0"/>
              <a:t>data</a:t>
            </a:r>
            <a:endParaRPr lang="en-US" dirty="0"/>
          </a:p>
          <a:p>
            <a:r>
              <a:rPr lang="cs-CZ" dirty="0" smtClean="0"/>
              <a:t>Nepoužívejte</a:t>
            </a:r>
            <a:r>
              <a:rPr lang="en-US" dirty="0" smtClean="0"/>
              <a:t> </a:t>
            </a:r>
            <a:r>
              <a:rPr lang="en-US" dirty="0" err="1"/>
              <a:t>web.config</a:t>
            </a:r>
            <a:r>
              <a:rPr lang="en-US" dirty="0"/>
              <a:t> </a:t>
            </a:r>
            <a:r>
              <a:rPr lang="cs-CZ" dirty="0"/>
              <a:t>pro hodnoty, které je nutné měnit za běhu</a:t>
            </a:r>
            <a:endParaRPr lang="en-US" dirty="0"/>
          </a:p>
          <a:p>
            <a:pPr lvl="1"/>
            <a:r>
              <a:rPr lang="cs-CZ" dirty="0"/>
              <a:t>Změny ve </a:t>
            </a:r>
            <a:r>
              <a:rPr lang="en-US" dirty="0" err="1"/>
              <a:t>Web.config</a:t>
            </a:r>
            <a:r>
              <a:rPr lang="en-US" dirty="0"/>
              <a:t> </a:t>
            </a:r>
            <a:r>
              <a:rPr lang="cs-CZ" dirty="0"/>
              <a:t>vyžadují nové </a:t>
            </a:r>
            <a:r>
              <a:rPr lang="cs-CZ" dirty="0" smtClean="0"/>
              <a:t>nasazení</a:t>
            </a:r>
          </a:p>
          <a:p>
            <a:pPr lvl="1"/>
            <a:r>
              <a:rPr lang="cs-CZ" dirty="0" smtClean="0"/>
              <a:t>Použijte </a:t>
            </a:r>
            <a:r>
              <a:rPr lang="en-US" dirty="0" err="1" smtClean="0"/>
              <a:t>ServiceConfiguration.cscfg</a:t>
            </a:r>
            <a:r>
              <a:rPr lang="cs-CZ" dirty="0" smtClean="0"/>
              <a:t>, není nutná rekompilace</a:t>
            </a:r>
          </a:p>
        </p:txBody>
      </p:sp>
    </p:spTree>
    <p:extLst>
      <p:ext uri="{BB962C8B-B14F-4D97-AF65-F5344CB8AC3E}">
        <p14:creationId xmlns:p14="http://schemas.microsoft.com/office/powerpoint/2010/main" val="252781069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t>Nastavení připojení ke storage</a:t>
            </a:r>
            <a:endParaRPr lang="en-US" dirty="0"/>
          </a:p>
        </p:txBody>
      </p:sp>
      <p:sp>
        <p:nvSpPr>
          <p:cNvPr id="3" name="Content Placeholder 2"/>
          <p:cNvSpPr>
            <a:spLocks noGrp="1"/>
          </p:cNvSpPr>
          <p:nvPr>
            <p:ph idx="1"/>
          </p:nvPr>
        </p:nvSpPr>
        <p:spPr>
          <a:xfrm>
            <a:off x="381000" y="1412875"/>
            <a:ext cx="8382000" cy="3794885"/>
          </a:xfrm>
        </p:spPr>
        <p:txBody>
          <a:bodyPr/>
          <a:lstStyle/>
          <a:p>
            <a:pPr marL="0" indent="0">
              <a:buNone/>
            </a:pPr>
            <a:r>
              <a:rPr lang="en-US" sz="1800" dirty="0"/>
              <a:t>&lt;?xml version="1.0"?&gt;</a:t>
            </a:r>
          </a:p>
          <a:p>
            <a:pPr marL="0" indent="0">
              <a:buNone/>
            </a:pPr>
            <a:r>
              <a:rPr lang="cs-CZ" sz="1800" dirty="0"/>
              <a:t> </a:t>
            </a:r>
            <a:r>
              <a:rPr lang="cs-CZ" sz="1800" dirty="0" smtClean="0"/>
              <a:t>  </a:t>
            </a:r>
            <a:r>
              <a:rPr lang="en-US" sz="1800" dirty="0" smtClean="0"/>
              <a:t>&lt;</a:t>
            </a:r>
            <a:r>
              <a:rPr lang="en-US" sz="1800" dirty="0" err="1"/>
              <a:t>ServiceConfiguration</a:t>
            </a:r>
            <a:r>
              <a:rPr lang="en-US" sz="1800" dirty="0"/>
              <a:t> </a:t>
            </a:r>
            <a:r>
              <a:rPr lang="en-US" sz="1800" dirty="0" err="1"/>
              <a:t>serviceName</a:t>
            </a:r>
            <a:r>
              <a:rPr lang="en-US" sz="1800" dirty="0"/>
              <a:t>="</a:t>
            </a:r>
            <a:r>
              <a:rPr lang="en-US" sz="1800" dirty="0" err="1"/>
              <a:t>OrchardCloudService</a:t>
            </a:r>
            <a:r>
              <a:rPr lang="en-US" sz="1800" dirty="0"/>
              <a:t>" </a:t>
            </a:r>
            <a:r>
              <a:rPr lang="en-US" sz="1800" dirty="0" err="1"/>
              <a:t>osFamily</a:t>
            </a:r>
            <a:r>
              <a:rPr lang="en-US" sz="1800" dirty="0"/>
              <a:t>="1" </a:t>
            </a:r>
            <a:r>
              <a:rPr lang="en-US" sz="1800" dirty="0" err="1"/>
              <a:t>osVersion</a:t>
            </a:r>
            <a:r>
              <a:rPr lang="en-US" sz="1800" dirty="0"/>
              <a:t>="*" </a:t>
            </a:r>
            <a:r>
              <a:rPr lang="cs-CZ" sz="1800" dirty="0" smtClean="0"/>
              <a:t>   </a:t>
            </a:r>
            <a:r>
              <a:rPr lang="en-US" sz="1800" dirty="0" err="1" smtClean="0"/>
              <a:t>xmlns</a:t>
            </a:r>
            <a:r>
              <a:rPr lang="en-US" sz="1800" dirty="0"/>
              <a:t>="http://schemas.microsoft.com/</a:t>
            </a:r>
            <a:r>
              <a:rPr lang="en-US" sz="1800" dirty="0" err="1"/>
              <a:t>ServiceHosting</a:t>
            </a:r>
            <a:r>
              <a:rPr lang="en-US" sz="1800" dirty="0"/>
              <a:t>/2008/10/</a:t>
            </a:r>
            <a:r>
              <a:rPr lang="en-US" sz="1800" dirty="0" err="1"/>
              <a:t>ServiceConfiguration</a:t>
            </a:r>
            <a:r>
              <a:rPr lang="en-US" sz="1800" dirty="0"/>
              <a:t>"&gt;</a:t>
            </a:r>
          </a:p>
          <a:p>
            <a:pPr marL="0" indent="0">
              <a:buNone/>
            </a:pPr>
            <a:r>
              <a:rPr lang="en-US" sz="1800" dirty="0"/>
              <a:t>  &lt;Role name="</a:t>
            </a:r>
            <a:r>
              <a:rPr lang="en-US" sz="1800" dirty="0" err="1"/>
              <a:t>Orchard.Azure.Web</a:t>
            </a:r>
            <a:r>
              <a:rPr lang="en-US" sz="1800" dirty="0"/>
              <a:t>"&gt;</a:t>
            </a:r>
          </a:p>
          <a:p>
            <a:pPr marL="0" indent="0">
              <a:buNone/>
            </a:pPr>
            <a:r>
              <a:rPr lang="en-US" sz="1800" dirty="0"/>
              <a:t>    &lt;Instances count="1" /&gt;</a:t>
            </a:r>
          </a:p>
          <a:p>
            <a:pPr marL="0" indent="0">
              <a:buNone/>
            </a:pPr>
            <a:r>
              <a:rPr lang="en-US" sz="1800" dirty="0"/>
              <a:t>    &lt;</a:t>
            </a:r>
            <a:r>
              <a:rPr lang="en-US" sz="1800" dirty="0" err="1"/>
              <a:t>ConfigurationSettings</a:t>
            </a:r>
            <a:r>
              <a:rPr lang="en-US" sz="1800" dirty="0"/>
              <a:t>&gt;</a:t>
            </a:r>
          </a:p>
          <a:p>
            <a:pPr marL="0" indent="0">
              <a:buNone/>
            </a:pPr>
            <a:r>
              <a:rPr lang="en-US" sz="1800" dirty="0"/>
              <a:t>      &lt;Setting name="</a:t>
            </a:r>
            <a:r>
              <a:rPr lang="en-US" sz="1800" dirty="0" err="1"/>
              <a:t>DataConnectionString</a:t>
            </a:r>
            <a:r>
              <a:rPr lang="en-US" sz="1800" dirty="0"/>
              <a:t>" </a:t>
            </a:r>
            <a:r>
              <a:rPr lang="cs-CZ" sz="1800" dirty="0" smtClean="0"/>
              <a:t>  </a:t>
            </a:r>
          </a:p>
          <a:p>
            <a:pPr marL="0" indent="0">
              <a:buNone/>
            </a:pPr>
            <a:r>
              <a:rPr lang="cs-CZ" sz="1800" dirty="0"/>
              <a:t>	</a:t>
            </a:r>
            <a:r>
              <a:rPr lang="en-US" sz="1800" dirty="0" smtClean="0"/>
              <a:t>value</a:t>
            </a:r>
            <a:r>
              <a:rPr lang="en-US" sz="1800" dirty="0"/>
              <a:t>="</a:t>
            </a:r>
            <a:r>
              <a:rPr lang="en-US" sz="1800" dirty="0" err="1" smtClean="0"/>
              <a:t>DefaultEndpointsProtocol</a:t>
            </a:r>
            <a:r>
              <a:rPr lang="en-US" sz="1800" dirty="0" smtClean="0"/>
              <a:t>=https;</a:t>
            </a:r>
            <a:endParaRPr lang="cs-CZ" sz="1800" dirty="0" smtClean="0"/>
          </a:p>
          <a:p>
            <a:pPr marL="0" indent="0">
              <a:buNone/>
            </a:pPr>
            <a:r>
              <a:rPr lang="cs-CZ" sz="1800" dirty="0"/>
              <a:t> </a:t>
            </a:r>
            <a:r>
              <a:rPr lang="cs-CZ" sz="1800" dirty="0" smtClean="0"/>
              <a:t>                 </a:t>
            </a:r>
            <a:r>
              <a:rPr lang="en-US" sz="1800" dirty="0" err="1" smtClean="0">
                <a:solidFill>
                  <a:srgbClr val="FF0000"/>
                </a:solidFill>
              </a:rPr>
              <a:t>AccountName</a:t>
            </a:r>
            <a:r>
              <a:rPr lang="en-US" sz="1800" dirty="0" smtClean="0">
                <a:solidFill>
                  <a:srgbClr val="FF0000"/>
                </a:solidFill>
              </a:rPr>
              <a:t>=</a:t>
            </a:r>
            <a:r>
              <a:rPr lang="en-US" sz="1800" dirty="0" err="1" smtClean="0">
                <a:solidFill>
                  <a:srgbClr val="FF0000"/>
                </a:solidFill>
              </a:rPr>
              <a:t>dkorchard</a:t>
            </a:r>
            <a:r>
              <a:rPr lang="en-US" sz="1800" dirty="0" smtClean="0">
                <a:solidFill>
                  <a:srgbClr val="FF0000"/>
                </a:solidFill>
              </a:rPr>
              <a:t>;</a:t>
            </a:r>
            <a:r>
              <a:rPr lang="cs-CZ" sz="1800" dirty="0" smtClean="0">
                <a:solidFill>
                  <a:srgbClr val="FF0000"/>
                </a:solidFill>
              </a:rPr>
              <a:t/>
            </a:r>
            <a:br>
              <a:rPr lang="cs-CZ" sz="1800" dirty="0" smtClean="0">
                <a:solidFill>
                  <a:srgbClr val="FF0000"/>
                </a:solidFill>
              </a:rPr>
            </a:br>
            <a:r>
              <a:rPr lang="cs-CZ" sz="1800" dirty="0" smtClean="0">
                <a:solidFill>
                  <a:srgbClr val="FF0000"/>
                </a:solidFill>
              </a:rPr>
              <a:t>                  </a:t>
            </a:r>
            <a:r>
              <a:rPr lang="en-US" sz="1800" dirty="0" err="1" smtClean="0">
                <a:solidFill>
                  <a:srgbClr val="FF0000"/>
                </a:solidFill>
              </a:rPr>
              <a:t>AccountKey</a:t>
            </a:r>
            <a:r>
              <a:rPr lang="en-US" sz="1800" dirty="0" smtClean="0">
                <a:solidFill>
                  <a:srgbClr val="FF0000"/>
                </a:solidFill>
              </a:rPr>
              <a:t>=5MePJ7T7UsqmGOLOUWXUSy8ZoOnvTuC2z6K5uD6IL</a:t>
            </a:r>
            <a:r>
              <a:rPr lang="cs-CZ" sz="1800" dirty="0" smtClean="0">
                <a:solidFill>
                  <a:srgbClr val="FF0000"/>
                </a:solidFill>
              </a:rPr>
              <a:t>.....</a:t>
            </a:r>
            <a:r>
              <a:rPr lang="en-US" sz="1800" dirty="0" smtClean="0"/>
              <a:t>"  </a:t>
            </a:r>
            <a:r>
              <a:rPr lang="en-US" sz="1800" dirty="0"/>
              <a:t>/&gt;</a:t>
            </a:r>
          </a:p>
          <a:p>
            <a:pPr marL="0" indent="0">
              <a:buNone/>
            </a:pPr>
            <a:r>
              <a:rPr lang="en-US" sz="1800" dirty="0"/>
              <a:t>    &lt;/</a:t>
            </a:r>
            <a:r>
              <a:rPr lang="en-US" sz="1800" dirty="0" err="1"/>
              <a:t>ConfigurationSettings</a:t>
            </a:r>
            <a:r>
              <a:rPr lang="en-US" sz="1800" dirty="0"/>
              <a:t>&gt;</a:t>
            </a:r>
          </a:p>
          <a:p>
            <a:pPr marL="0" indent="0">
              <a:buNone/>
            </a:pPr>
            <a:r>
              <a:rPr lang="en-US" sz="1800" dirty="0"/>
              <a:t>  &lt;/Role&gt;</a:t>
            </a:r>
          </a:p>
          <a:p>
            <a:pPr marL="0" indent="0">
              <a:buNone/>
            </a:pPr>
            <a:r>
              <a:rPr lang="en-US" sz="1800" dirty="0"/>
              <a:t>&lt;/</a:t>
            </a:r>
            <a:r>
              <a:rPr lang="en-US" sz="1800" dirty="0" err="1"/>
              <a:t>ServiceConfiguration</a:t>
            </a:r>
            <a:r>
              <a:rPr lang="en-US" sz="1800" dirty="0"/>
              <a:t>&gt;</a:t>
            </a:r>
          </a:p>
        </p:txBody>
      </p:sp>
    </p:spTree>
    <p:extLst>
      <p:ext uri="{BB962C8B-B14F-4D97-AF65-F5344CB8AC3E}">
        <p14:creationId xmlns:p14="http://schemas.microsoft.com/office/powerpoint/2010/main" val="71663117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t>Upgrade vaší aplikace</a:t>
            </a:r>
            <a:endParaRPr lang="en-US" dirty="0"/>
          </a:p>
        </p:txBody>
      </p:sp>
      <p:sp>
        <p:nvSpPr>
          <p:cNvPr id="3" name="Content Placeholder 2"/>
          <p:cNvSpPr>
            <a:spLocks noGrp="1"/>
          </p:cNvSpPr>
          <p:nvPr>
            <p:ph idx="1"/>
          </p:nvPr>
        </p:nvSpPr>
        <p:spPr>
          <a:xfrm>
            <a:off x="381000" y="1412875"/>
            <a:ext cx="4535245" cy="4893647"/>
          </a:xfrm>
        </p:spPr>
        <p:txBody>
          <a:bodyPr/>
          <a:lstStyle/>
          <a:p>
            <a:r>
              <a:rPr lang="cs-CZ" sz="2400" dirty="0" smtClean="0"/>
              <a:t>Dva modely</a:t>
            </a:r>
            <a:r>
              <a:rPr lang="en-US" sz="2400" dirty="0" smtClean="0"/>
              <a:t>:  VIP Swap </a:t>
            </a:r>
            <a:r>
              <a:rPr lang="cs-CZ" sz="2400" dirty="0" smtClean="0"/>
              <a:t>a</a:t>
            </a:r>
            <a:r>
              <a:rPr lang="en-US" sz="2400" dirty="0" smtClean="0"/>
              <a:t> In-Place Upgrade</a:t>
            </a:r>
          </a:p>
          <a:p>
            <a:r>
              <a:rPr lang="en-US" sz="2400" dirty="0" smtClean="0"/>
              <a:t>VIP Swap:</a:t>
            </a:r>
          </a:p>
          <a:p>
            <a:pPr lvl="1"/>
            <a:r>
              <a:rPr lang="cs-CZ" sz="2000" dirty="0" smtClean="0"/>
              <a:t>Používá </a:t>
            </a:r>
            <a:r>
              <a:rPr lang="en-US" sz="2000" dirty="0" smtClean="0"/>
              <a:t>Staging </a:t>
            </a:r>
            <a:r>
              <a:rPr lang="cs-CZ" sz="2000" dirty="0" smtClean="0"/>
              <a:t>a </a:t>
            </a:r>
            <a:r>
              <a:rPr lang="en-US" sz="2000" dirty="0" smtClean="0"/>
              <a:t>Production </a:t>
            </a:r>
            <a:r>
              <a:rPr lang="cs-CZ" sz="2000" dirty="0" smtClean="0"/>
              <a:t>prostředí</a:t>
            </a:r>
            <a:endParaRPr lang="en-US" sz="2000" dirty="0" smtClean="0"/>
          </a:p>
          <a:p>
            <a:pPr lvl="1"/>
            <a:r>
              <a:rPr lang="cs-CZ" sz="2000" dirty="0" smtClean="0"/>
              <a:t>Umožňuje rychlé přepnutí prostředí</a:t>
            </a:r>
            <a:endParaRPr lang="en-US" sz="2000" dirty="0" smtClean="0"/>
          </a:p>
          <a:p>
            <a:pPr lvl="1"/>
            <a:r>
              <a:rPr lang="cs-CZ" sz="2000" dirty="0" smtClean="0"/>
              <a:t>Produkční</a:t>
            </a:r>
            <a:r>
              <a:rPr lang="en-US" sz="2000" dirty="0" smtClean="0"/>
              <a:t>: v1 </a:t>
            </a:r>
            <a:r>
              <a:rPr lang="en-US" sz="2000" dirty="0" smtClean="0">
                <a:sym typeface="Wingdings" pitchFamily="2" charset="2"/>
              </a:rPr>
              <a:t> Staging: v2, </a:t>
            </a:r>
            <a:r>
              <a:rPr lang="cs-CZ" sz="2000" dirty="0" smtClean="0">
                <a:sym typeface="Wingdings" pitchFamily="2" charset="2"/>
              </a:rPr>
              <a:t>po přepnutí </a:t>
            </a:r>
            <a:br>
              <a:rPr lang="cs-CZ" sz="2000" dirty="0" smtClean="0">
                <a:sym typeface="Wingdings" pitchFamily="2" charset="2"/>
              </a:rPr>
            </a:br>
            <a:r>
              <a:rPr lang="cs-CZ" sz="2000" dirty="0" smtClean="0">
                <a:sym typeface="Wingdings" pitchFamily="2" charset="2"/>
              </a:rPr>
              <a:t>Produkční</a:t>
            </a:r>
            <a:r>
              <a:rPr lang="en-US" sz="2000" dirty="0" smtClean="0">
                <a:sym typeface="Wingdings" pitchFamily="2" charset="2"/>
              </a:rPr>
              <a:t>: v2  Staging: v1.</a:t>
            </a:r>
          </a:p>
          <a:p>
            <a:r>
              <a:rPr lang="en-US" sz="2400" dirty="0" smtClean="0">
                <a:sym typeface="Wingdings" pitchFamily="2" charset="2"/>
              </a:rPr>
              <a:t>In-Place Upgrade</a:t>
            </a:r>
          </a:p>
          <a:p>
            <a:pPr lvl="1"/>
            <a:r>
              <a:rPr lang="cs-CZ" sz="2000" dirty="0" smtClean="0"/>
              <a:t>Provádí vystavení upgradu do živé služby</a:t>
            </a:r>
            <a:endParaRPr lang="en-US" sz="2000" dirty="0" smtClean="0"/>
          </a:p>
          <a:p>
            <a:pPr lvl="1"/>
            <a:r>
              <a:rPr lang="cs-CZ" sz="2000" dirty="0" smtClean="0"/>
              <a:t>Celá služba nebo jedna role</a:t>
            </a:r>
            <a:endParaRPr lang="en-US" sz="2000" dirty="0" smtClean="0"/>
          </a:p>
          <a:p>
            <a:pPr lvl="1"/>
            <a:r>
              <a:rPr lang="cs-CZ" sz="2000" dirty="0" smtClean="0"/>
              <a:t>Manuálně nebo automaticky napříč doménami</a:t>
            </a:r>
            <a:endParaRPr lang="en-US" sz="20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5972" y="1775256"/>
            <a:ext cx="38862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263759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t>Deployment z Azure Storage</a:t>
            </a:r>
            <a:endParaRPr lang="en-US" dirty="0"/>
          </a:p>
        </p:txBody>
      </p:sp>
      <p:sp>
        <p:nvSpPr>
          <p:cNvPr id="3" name="Content Placeholder 2"/>
          <p:cNvSpPr>
            <a:spLocks noGrp="1"/>
          </p:cNvSpPr>
          <p:nvPr>
            <p:ph idx="1"/>
          </p:nvPr>
        </p:nvSpPr>
        <p:spPr>
          <a:xfrm>
            <a:off x="381000" y="1412875"/>
            <a:ext cx="8382000" cy="4715137"/>
          </a:xfrm>
        </p:spPr>
        <p:txBody>
          <a:bodyPr/>
          <a:lstStyle/>
          <a:p>
            <a:r>
              <a:rPr lang="cs-CZ" dirty="0" smtClean="0"/>
              <a:t>Deployment package a konfigurace může být uložena v Azur Blobu</a:t>
            </a:r>
          </a:p>
          <a:p>
            <a:pPr lvl="1"/>
            <a:r>
              <a:rPr lang="cs-CZ" dirty="0" smtClean="0"/>
              <a:t>Rychlé zavedení služby odkudkoli</a:t>
            </a:r>
          </a:p>
          <a:p>
            <a:pPr lvl="1"/>
            <a:r>
              <a:rPr lang="cs-CZ" dirty="0" smtClean="0"/>
              <a:t>Historie verzí (levné úložiště) – rychlý návrat</a:t>
            </a:r>
          </a:p>
          <a:p>
            <a:pPr lvl="1"/>
            <a:r>
              <a:rPr lang="cs-CZ" dirty="0" smtClean="0"/>
              <a:t>Opakované zavedení služby – škálování</a:t>
            </a:r>
          </a:p>
          <a:p>
            <a:pPr lvl="1"/>
            <a:r>
              <a:rPr lang="cs-CZ" dirty="0" smtClean="0"/>
              <a:t>Automatizované zavádění služby</a:t>
            </a:r>
          </a:p>
          <a:p>
            <a:r>
              <a:rPr lang="cs-CZ" dirty="0" smtClean="0"/>
              <a:t>Soubory nutné do storage uložit pomocí nástrojů 3. stran nebo vlastní tool</a:t>
            </a:r>
          </a:p>
          <a:p>
            <a:pPr lvl="1"/>
            <a:r>
              <a:rPr lang="cs-CZ" dirty="0" smtClean="0"/>
              <a:t>Free – codeplex</a:t>
            </a:r>
          </a:p>
          <a:p>
            <a:pPr lvl="1"/>
            <a:r>
              <a:rPr lang="cs-CZ" dirty="0" smtClean="0"/>
              <a:t>Placené – např. Cerebrata Cloud Storage Studio</a:t>
            </a:r>
            <a:endParaRPr lang="en-US" dirty="0"/>
          </a:p>
        </p:txBody>
      </p:sp>
    </p:spTree>
    <p:extLst>
      <p:ext uri="{BB962C8B-B14F-4D97-AF65-F5344CB8AC3E}">
        <p14:creationId xmlns:p14="http://schemas.microsoft.com/office/powerpoint/2010/main" val="327935395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cs-CZ" dirty="0" smtClean="0"/>
              <a:t>Demo</a:t>
            </a:r>
            <a:endParaRPr lang="en-US" dirty="0"/>
          </a:p>
        </p:txBody>
      </p:sp>
      <p:sp>
        <p:nvSpPr>
          <p:cNvPr id="3" name="Subtitle 2"/>
          <p:cNvSpPr>
            <a:spLocks noGrp="1"/>
          </p:cNvSpPr>
          <p:nvPr>
            <p:ph type="subTitle" idx="1"/>
          </p:nvPr>
        </p:nvSpPr>
        <p:spPr/>
        <p:txBody>
          <a:bodyPr/>
          <a:lstStyle/>
          <a:p>
            <a:r>
              <a:rPr lang="cs-CZ" dirty="0" smtClean="0"/>
              <a:t>Nahrání a instalace z Azure Storage</a:t>
            </a:r>
            <a:endParaRPr lang="en-US" dirty="0"/>
          </a:p>
        </p:txBody>
      </p:sp>
    </p:spTree>
    <p:extLst>
      <p:ext uri="{BB962C8B-B14F-4D97-AF65-F5344CB8AC3E}">
        <p14:creationId xmlns:p14="http://schemas.microsoft.com/office/powerpoint/2010/main" val="273939454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7" y="0"/>
            <a:ext cx="9105505" cy="6858000"/>
          </a:xfrm>
          <a:prstGeom prst="rect">
            <a:avLst/>
          </a:prstGeom>
        </p:spPr>
      </p:pic>
    </p:spTree>
    <p:extLst>
      <p:ext uri="{BB962C8B-B14F-4D97-AF65-F5344CB8AC3E}">
        <p14:creationId xmlns:p14="http://schemas.microsoft.com/office/powerpoint/2010/main" val="41816232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37" y="0"/>
            <a:ext cx="9093726" cy="6858000"/>
          </a:xfrm>
          <a:prstGeom prst="rect">
            <a:avLst/>
          </a:prstGeom>
        </p:spPr>
      </p:pic>
    </p:spTree>
    <p:extLst>
      <p:ext uri="{BB962C8B-B14F-4D97-AF65-F5344CB8AC3E}">
        <p14:creationId xmlns:p14="http://schemas.microsoft.com/office/powerpoint/2010/main" val="423034163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28"/>
            <a:ext cx="9144000" cy="6853544"/>
          </a:xfrm>
          <a:prstGeom prst="rect">
            <a:avLst/>
          </a:prstGeom>
        </p:spPr>
      </p:pic>
    </p:spTree>
    <p:extLst>
      <p:ext uri="{BB962C8B-B14F-4D97-AF65-F5344CB8AC3E}">
        <p14:creationId xmlns:p14="http://schemas.microsoft.com/office/powerpoint/2010/main" val="363207664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cloud base"/>
          <p:cNvGrpSpPr/>
          <p:nvPr/>
        </p:nvGrpSpPr>
        <p:grpSpPr>
          <a:xfrm>
            <a:off x="387054" y="742950"/>
            <a:ext cx="8500894" cy="5543550"/>
            <a:chOff x="515938" y="742950"/>
            <a:chExt cx="11331574" cy="5543550"/>
          </a:xfrm>
        </p:grpSpPr>
        <p:grpSp>
          <p:nvGrpSpPr>
            <p:cNvPr id="5" name="Group 157"/>
            <p:cNvGrpSpPr/>
            <p:nvPr/>
          </p:nvGrpSpPr>
          <p:grpSpPr>
            <a:xfrm>
              <a:off x="515938" y="742950"/>
              <a:ext cx="11331574" cy="5543550"/>
              <a:chOff x="515938" y="742950"/>
              <a:chExt cx="11331574" cy="5543550"/>
            </a:xfrm>
          </p:grpSpPr>
          <p:grpSp>
            <p:nvGrpSpPr>
              <p:cNvPr id="6" name="Group 159"/>
              <p:cNvGrpSpPr/>
              <p:nvPr/>
            </p:nvGrpSpPr>
            <p:grpSpPr>
              <a:xfrm>
                <a:off x="515938" y="742950"/>
                <a:ext cx="11331574" cy="5276850"/>
                <a:chOff x="515938" y="742950"/>
                <a:chExt cx="11331574" cy="5276850"/>
              </a:xfrm>
            </p:grpSpPr>
            <p:grpSp>
              <p:nvGrpSpPr>
                <p:cNvPr id="7" name="Group 156"/>
                <p:cNvGrpSpPr/>
                <p:nvPr/>
              </p:nvGrpSpPr>
              <p:grpSpPr>
                <a:xfrm>
                  <a:off x="515938" y="742950"/>
                  <a:ext cx="11331574" cy="5276850"/>
                  <a:chOff x="515938" y="742950"/>
                  <a:chExt cx="11331574" cy="5276850"/>
                </a:xfrm>
              </p:grpSpPr>
              <p:pic>
                <p:nvPicPr>
                  <p:cNvPr id="166" name="Picture 2"/>
                  <p:cNvPicPr>
                    <a:picLocks noChangeAspect="1" noChangeArrowheads="1"/>
                  </p:cNvPicPr>
                  <p:nvPr/>
                </p:nvPicPr>
                <p:blipFill>
                  <a:blip r:embed="rId3"/>
                  <a:srcRect/>
                  <a:stretch>
                    <a:fillRect/>
                  </a:stretch>
                </p:blipFill>
                <p:spPr bwMode="auto">
                  <a:xfrm>
                    <a:off x="973138" y="1447800"/>
                    <a:ext cx="7152701" cy="4038600"/>
                  </a:xfrm>
                  <a:prstGeom prst="rect">
                    <a:avLst/>
                  </a:prstGeom>
                  <a:noFill/>
                  <a:ln w="9525">
                    <a:noFill/>
                    <a:miter lim="800000"/>
                    <a:headEnd/>
                    <a:tailEnd/>
                  </a:ln>
                  <a:effectLst/>
                </p:spPr>
              </p:pic>
              <p:pic>
                <p:nvPicPr>
                  <p:cNvPr id="167" name="Picture 2"/>
                  <p:cNvPicPr>
                    <a:picLocks noChangeAspect="1" noChangeArrowheads="1"/>
                  </p:cNvPicPr>
                  <p:nvPr/>
                </p:nvPicPr>
                <p:blipFill>
                  <a:blip r:embed="rId3"/>
                  <a:srcRect/>
                  <a:stretch>
                    <a:fillRect/>
                  </a:stretch>
                </p:blipFill>
                <p:spPr bwMode="auto">
                  <a:xfrm>
                    <a:off x="4504312" y="1219200"/>
                    <a:ext cx="7152701" cy="4038600"/>
                  </a:xfrm>
                  <a:prstGeom prst="rect">
                    <a:avLst/>
                  </a:prstGeom>
                  <a:noFill/>
                  <a:ln w="9525">
                    <a:noFill/>
                    <a:miter lim="800000"/>
                    <a:headEnd/>
                    <a:tailEnd/>
                  </a:ln>
                  <a:effectLst/>
                </p:spPr>
              </p:pic>
              <p:pic>
                <p:nvPicPr>
                  <p:cNvPr id="168" name="Picture 3"/>
                  <p:cNvPicPr>
                    <a:picLocks noChangeAspect="1" noChangeArrowheads="1"/>
                  </p:cNvPicPr>
                  <p:nvPr/>
                </p:nvPicPr>
                <p:blipFill>
                  <a:blip r:embed="rId4"/>
                  <a:srcRect/>
                  <a:stretch>
                    <a:fillRect/>
                  </a:stretch>
                </p:blipFill>
                <p:spPr bwMode="auto">
                  <a:xfrm>
                    <a:off x="515938" y="3276600"/>
                    <a:ext cx="5448300" cy="2743200"/>
                  </a:xfrm>
                  <a:prstGeom prst="rect">
                    <a:avLst/>
                  </a:prstGeom>
                  <a:noFill/>
                  <a:ln w="9525">
                    <a:noFill/>
                    <a:miter lim="800000"/>
                    <a:headEnd/>
                    <a:tailEnd/>
                  </a:ln>
                  <a:effectLst/>
                </p:spPr>
              </p:pic>
              <p:pic>
                <p:nvPicPr>
                  <p:cNvPr id="169" name="Picture 3"/>
                  <p:cNvPicPr>
                    <a:picLocks noChangeAspect="1" noChangeArrowheads="1"/>
                  </p:cNvPicPr>
                  <p:nvPr/>
                </p:nvPicPr>
                <p:blipFill>
                  <a:blip r:embed="rId4"/>
                  <a:srcRect/>
                  <a:stretch>
                    <a:fillRect/>
                  </a:stretch>
                </p:blipFill>
                <p:spPr bwMode="auto">
                  <a:xfrm>
                    <a:off x="2894012" y="3276600"/>
                    <a:ext cx="5448300" cy="2743200"/>
                  </a:xfrm>
                  <a:prstGeom prst="rect">
                    <a:avLst/>
                  </a:prstGeom>
                  <a:noFill/>
                  <a:ln w="9525">
                    <a:noFill/>
                    <a:miter lim="800000"/>
                    <a:headEnd/>
                    <a:tailEnd/>
                  </a:ln>
                  <a:effectLst/>
                </p:spPr>
              </p:pic>
              <p:pic>
                <p:nvPicPr>
                  <p:cNvPr id="170" name="Picture 3"/>
                  <p:cNvPicPr>
                    <a:picLocks noChangeAspect="1" noChangeArrowheads="1"/>
                  </p:cNvPicPr>
                  <p:nvPr/>
                </p:nvPicPr>
                <p:blipFill>
                  <a:blip r:embed="rId4"/>
                  <a:srcRect/>
                  <a:stretch>
                    <a:fillRect/>
                  </a:stretch>
                </p:blipFill>
                <p:spPr bwMode="auto">
                  <a:xfrm>
                    <a:off x="6399212" y="3276600"/>
                    <a:ext cx="5448300" cy="2743200"/>
                  </a:xfrm>
                  <a:prstGeom prst="rect">
                    <a:avLst/>
                  </a:prstGeom>
                  <a:noFill/>
                  <a:ln w="9525">
                    <a:noFill/>
                    <a:miter lim="800000"/>
                    <a:headEnd/>
                    <a:tailEnd/>
                  </a:ln>
                  <a:effectLst/>
                </p:spPr>
              </p:pic>
              <p:pic>
                <p:nvPicPr>
                  <p:cNvPr id="171" name="Picture 4"/>
                  <p:cNvPicPr>
                    <a:picLocks noChangeAspect="1" noChangeArrowheads="1"/>
                  </p:cNvPicPr>
                  <p:nvPr/>
                </p:nvPicPr>
                <p:blipFill>
                  <a:blip r:embed="rId5">
                    <a:lum bright="22000" contrast="1000"/>
                  </a:blip>
                  <a:srcRect/>
                  <a:stretch>
                    <a:fillRect/>
                  </a:stretch>
                </p:blipFill>
                <p:spPr bwMode="auto">
                  <a:xfrm>
                    <a:off x="3427412" y="742950"/>
                    <a:ext cx="6229350" cy="2324100"/>
                  </a:xfrm>
                  <a:prstGeom prst="rect">
                    <a:avLst/>
                  </a:prstGeom>
                  <a:noFill/>
                  <a:ln w="9525">
                    <a:noFill/>
                    <a:miter lim="800000"/>
                    <a:headEnd/>
                    <a:tailEnd/>
                  </a:ln>
                  <a:effectLst/>
                </p:spPr>
              </p:pic>
            </p:grpSp>
            <p:pic>
              <p:nvPicPr>
                <p:cNvPr id="164" name="Picture 5"/>
                <p:cNvPicPr>
                  <a:picLocks noChangeAspect="1" noChangeArrowheads="1"/>
                </p:cNvPicPr>
                <p:nvPr/>
              </p:nvPicPr>
              <p:blipFill>
                <a:blip r:embed="rId3"/>
                <a:srcRect/>
                <a:stretch>
                  <a:fillRect/>
                </a:stretch>
              </p:blipFill>
              <p:spPr bwMode="auto">
                <a:xfrm rot="9900000">
                  <a:off x="1286950" y="1509107"/>
                  <a:ext cx="5600700" cy="3162300"/>
                </a:xfrm>
                <a:prstGeom prst="rect">
                  <a:avLst/>
                </a:prstGeom>
                <a:noFill/>
                <a:ln w="9525">
                  <a:noFill/>
                  <a:miter lim="800000"/>
                  <a:headEnd/>
                  <a:tailEnd/>
                </a:ln>
                <a:effectLst/>
              </p:spPr>
            </p:pic>
            <p:pic>
              <p:nvPicPr>
                <p:cNvPr id="165" name="Picture 5"/>
                <p:cNvPicPr>
                  <a:picLocks noChangeAspect="1" noChangeArrowheads="1"/>
                </p:cNvPicPr>
                <p:nvPr/>
              </p:nvPicPr>
              <p:blipFill>
                <a:blip r:embed="rId3"/>
                <a:srcRect/>
                <a:stretch>
                  <a:fillRect/>
                </a:stretch>
              </p:blipFill>
              <p:spPr bwMode="auto">
                <a:xfrm rot="9900000">
                  <a:off x="5742502" y="1509107"/>
                  <a:ext cx="5600700" cy="3162300"/>
                </a:xfrm>
                <a:prstGeom prst="rect">
                  <a:avLst/>
                </a:prstGeom>
                <a:noFill/>
                <a:ln w="9525">
                  <a:noFill/>
                  <a:miter lim="800000"/>
                  <a:headEnd/>
                  <a:tailEnd/>
                </a:ln>
                <a:effectLst/>
              </p:spPr>
            </p:pic>
          </p:grpSp>
          <p:pic>
            <p:nvPicPr>
              <p:cNvPr id="160" name="Picture 6"/>
              <p:cNvPicPr>
                <a:picLocks noChangeAspect="1" noChangeArrowheads="1"/>
              </p:cNvPicPr>
              <p:nvPr/>
            </p:nvPicPr>
            <p:blipFill>
              <a:blip r:embed="rId3"/>
              <a:srcRect/>
              <a:stretch>
                <a:fillRect/>
              </a:stretch>
            </p:blipFill>
            <p:spPr bwMode="auto">
              <a:xfrm>
                <a:off x="1446212" y="3124200"/>
                <a:ext cx="5600700" cy="3162300"/>
              </a:xfrm>
              <a:prstGeom prst="rect">
                <a:avLst/>
              </a:prstGeom>
              <a:noFill/>
              <a:ln w="9525">
                <a:noFill/>
                <a:miter lim="800000"/>
                <a:headEnd/>
                <a:tailEnd/>
              </a:ln>
              <a:effectLst/>
            </p:spPr>
          </p:pic>
          <p:pic>
            <p:nvPicPr>
              <p:cNvPr id="161" name="Picture 6"/>
              <p:cNvPicPr>
                <a:picLocks noChangeAspect="1" noChangeArrowheads="1"/>
              </p:cNvPicPr>
              <p:nvPr/>
            </p:nvPicPr>
            <p:blipFill>
              <a:blip r:embed="rId3"/>
              <a:srcRect/>
              <a:stretch>
                <a:fillRect/>
              </a:stretch>
            </p:blipFill>
            <p:spPr bwMode="auto">
              <a:xfrm>
                <a:off x="5103812" y="3124200"/>
                <a:ext cx="5600700" cy="3162300"/>
              </a:xfrm>
              <a:prstGeom prst="rect">
                <a:avLst/>
              </a:prstGeom>
              <a:noFill/>
              <a:ln w="9525">
                <a:noFill/>
                <a:miter lim="800000"/>
                <a:headEnd/>
                <a:tailEnd/>
              </a:ln>
              <a:effectLst/>
            </p:spPr>
          </p:pic>
          <p:pic>
            <p:nvPicPr>
              <p:cNvPr id="162" name="Picture 6"/>
              <p:cNvPicPr>
                <a:picLocks noChangeAspect="1" noChangeArrowheads="1"/>
              </p:cNvPicPr>
              <p:nvPr/>
            </p:nvPicPr>
            <p:blipFill>
              <a:blip r:embed="rId3"/>
              <a:srcRect/>
              <a:stretch>
                <a:fillRect/>
              </a:stretch>
            </p:blipFill>
            <p:spPr bwMode="auto">
              <a:xfrm>
                <a:off x="6246812" y="3124200"/>
                <a:ext cx="5600700" cy="3162300"/>
              </a:xfrm>
              <a:prstGeom prst="rect">
                <a:avLst/>
              </a:prstGeom>
              <a:noFill/>
              <a:ln w="9525">
                <a:noFill/>
                <a:miter lim="800000"/>
                <a:headEnd/>
                <a:tailEnd/>
              </a:ln>
              <a:effectLst/>
            </p:spPr>
          </p:pic>
        </p:grpSp>
        <p:grpSp>
          <p:nvGrpSpPr>
            <p:cNvPr id="8" name="Group 156"/>
            <p:cNvGrpSpPr/>
            <p:nvPr/>
          </p:nvGrpSpPr>
          <p:grpSpPr>
            <a:xfrm>
              <a:off x="5419621" y="1829241"/>
              <a:ext cx="3887551" cy="2055187"/>
              <a:chOff x="4065772" y="1829241"/>
              <a:chExt cx="2916423" cy="2055186"/>
            </a:xfrm>
          </p:grpSpPr>
          <p:grpSp>
            <p:nvGrpSpPr>
              <p:cNvPr id="9" name="Group 13"/>
              <p:cNvGrpSpPr/>
              <p:nvPr/>
            </p:nvGrpSpPr>
            <p:grpSpPr>
              <a:xfrm>
                <a:off x="4065772" y="2424665"/>
                <a:ext cx="545363" cy="545362"/>
                <a:chOff x="4671828" y="3051986"/>
                <a:chExt cx="545363" cy="545362"/>
              </a:xfrm>
            </p:grpSpPr>
            <p:pic>
              <p:nvPicPr>
                <p:cNvPr id="25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5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5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0" name="Group 173"/>
              <p:cNvGrpSpPr/>
              <p:nvPr/>
            </p:nvGrpSpPr>
            <p:grpSpPr>
              <a:xfrm>
                <a:off x="4218172" y="2577065"/>
                <a:ext cx="545363" cy="545362"/>
                <a:chOff x="4671828" y="3051986"/>
                <a:chExt cx="545363" cy="545362"/>
              </a:xfrm>
            </p:grpSpPr>
            <p:pic>
              <p:nvPicPr>
                <p:cNvPr id="25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5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5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1" name="Group 21"/>
              <p:cNvGrpSpPr/>
              <p:nvPr/>
            </p:nvGrpSpPr>
            <p:grpSpPr>
              <a:xfrm>
                <a:off x="4370572" y="2729465"/>
                <a:ext cx="545363" cy="545362"/>
                <a:chOff x="4671828" y="3051986"/>
                <a:chExt cx="545363" cy="545362"/>
              </a:xfrm>
            </p:grpSpPr>
            <p:pic>
              <p:nvPicPr>
                <p:cNvPr id="24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4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5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2" name="Group 25"/>
              <p:cNvGrpSpPr/>
              <p:nvPr/>
            </p:nvGrpSpPr>
            <p:grpSpPr>
              <a:xfrm>
                <a:off x="4522972" y="2881865"/>
                <a:ext cx="545363" cy="545362"/>
                <a:chOff x="4671828" y="3051986"/>
                <a:chExt cx="545363" cy="545362"/>
              </a:xfrm>
            </p:grpSpPr>
            <p:pic>
              <p:nvPicPr>
                <p:cNvPr id="24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4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4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3" name="Group 29"/>
              <p:cNvGrpSpPr/>
              <p:nvPr/>
            </p:nvGrpSpPr>
            <p:grpSpPr>
              <a:xfrm>
                <a:off x="4675372" y="3034265"/>
                <a:ext cx="545363" cy="545362"/>
                <a:chOff x="4671828" y="3051986"/>
                <a:chExt cx="545363" cy="545362"/>
              </a:xfrm>
            </p:grpSpPr>
            <p:pic>
              <p:nvPicPr>
                <p:cNvPr id="24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4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4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4" name="Group 33"/>
              <p:cNvGrpSpPr/>
              <p:nvPr/>
            </p:nvGrpSpPr>
            <p:grpSpPr>
              <a:xfrm>
                <a:off x="4827772" y="3186665"/>
                <a:ext cx="545363" cy="545362"/>
                <a:chOff x="4671828" y="3051986"/>
                <a:chExt cx="545363" cy="545362"/>
              </a:xfrm>
            </p:grpSpPr>
            <p:pic>
              <p:nvPicPr>
                <p:cNvPr id="23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4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4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5" name="Group 37"/>
              <p:cNvGrpSpPr/>
              <p:nvPr/>
            </p:nvGrpSpPr>
            <p:grpSpPr>
              <a:xfrm>
                <a:off x="4735623" y="2063158"/>
                <a:ext cx="545363" cy="545362"/>
                <a:chOff x="4671828" y="3051986"/>
                <a:chExt cx="545363" cy="545362"/>
              </a:xfrm>
            </p:grpSpPr>
            <p:pic>
              <p:nvPicPr>
                <p:cNvPr id="23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3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3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6" name="Group 45"/>
              <p:cNvGrpSpPr/>
              <p:nvPr/>
            </p:nvGrpSpPr>
            <p:grpSpPr>
              <a:xfrm>
                <a:off x="4888023" y="2215558"/>
                <a:ext cx="545363" cy="545362"/>
                <a:chOff x="4671828" y="3051986"/>
                <a:chExt cx="545363" cy="545362"/>
              </a:xfrm>
            </p:grpSpPr>
            <p:pic>
              <p:nvPicPr>
                <p:cNvPr id="23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3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3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7" name="Group 49"/>
              <p:cNvGrpSpPr/>
              <p:nvPr/>
            </p:nvGrpSpPr>
            <p:grpSpPr>
              <a:xfrm>
                <a:off x="5040423" y="2367958"/>
                <a:ext cx="545363" cy="545362"/>
                <a:chOff x="4671828" y="3051986"/>
                <a:chExt cx="545363" cy="545362"/>
              </a:xfrm>
            </p:grpSpPr>
            <p:pic>
              <p:nvPicPr>
                <p:cNvPr id="23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3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3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8" name="Group 53"/>
              <p:cNvGrpSpPr/>
              <p:nvPr/>
            </p:nvGrpSpPr>
            <p:grpSpPr>
              <a:xfrm>
                <a:off x="5192823" y="2520358"/>
                <a:ext cx="545363" cy="545362"/>
                <a:chOff x="4671828" y="3051986"/>
                <a:chExt cx="545363" cy="545362"/>
              </a:xfrm>
            </p:grpSpPr>
            <p:pic>
              <p:nvPicPr>
                <p:cNvPr id="22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2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2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9" name="Group 57"/>
              <p:cNvGrpSpPr/>
              <p:nvPr/>
            </p:nvGrpSpPr>
            <p:grpSpPr>
              <a:xfrm>
                <a:off x="5345223" y="2672758"/>
                <a:ext cx="545363" cy="545362"/>
                <a:chOff x="4671828" y="3051986"/>
                <a:chExt cx="545363" cy="545362"/>
              </a:xfrm>
            </p:grpSpPr>
            <p:pic>
              <p:nvPicPr>
                <p:cNvPr id="22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2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2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0" name="Group 61"/>
              <p:cNvGrpSpPr/>
              <p:nvPr/>
            </p:nvGrpSpPr>
            <p:grpSpPr>
              <a:xfrm>
                <a:off x="5497623" y="2825158"/>
                <a:ext cx="545363" cy="545362"/>
                <a:chOff x="4671828" y="3051986"/>
                <a:chExt cx="545363" cy="545362"/>
              </a:xfrm>
            </p:grpSpPr>
            <p:pic>
              <p:nvPicPr>
                <p:cNvPr id="22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2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2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1" name="Group 65"/>
              <p:cNvGrpSpPr/>
              <p:nvPr/>
            </p:nvGrpSpPr>
            <p:grpSpPr>
              <a:xfrm>
                <a:off x="5522432" y="1829241"/>
                <a:ext cx="545363" cy="545362"/>
                <a:chOff x="4671828" y="3051986"/>
                <a:chExt cx="545363" cy="545362"/>
              </a:xfrm>
            </p:grpSpPr>
            <p:pic>
              <p:nvPicPr>
                <p:cNvPr id="21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1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2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2" name="Group 69"/>
              <p:cNvGrpSpPr/>
              <p:nvPr/>
            </p:nvGrpSpPr>
            <p:grpSpPr>
              <a:xfrm>
                <a:off x="5674832" y="1981641"/>
                <a:ext cx="545363" cy="545362"/>
                <a:chOff x="4671828" y="3051986"/>
                <a:chExt cx="545363" cy="545362"/>
              </a:xfrm>
            </p:grpSpPr>
            <p:pic>
              <p:nvPicPr>
                <p:cNvPr id="21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1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1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3" name="Group 73"/>
              <p:cNvGrpSpPr/>
              <p:nvPr/>
            </p:nvGrpSpPr>
            <p:grpSpPr>
              <a:xfrm>
                <a:off x="5827232" y="2134041"/>
                <a:ext cx="545363" cy="545362"/>
                <a:chOff x="4671828" y="3051986"/>
                <a:chExt cx="545363" cy="545362"/>
              </a:xfrm>
            </p:grpSpPr>
            <p:pic>
              <p:nvPicPr>
                <p:cNvPr id="21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1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1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4" name="Group 77"/>
              <p:cNvGrpSpPr/>
              <p:nvPr/>
            </p:nvGrpSpPr>
            <p:grpSpPr>
              <a:xfrm>
                <a:off x="5979632" y="2286441"/>
                <a:ext cx="545363" cy="545362"/>
                <a:chOff x="4671828" y="3051986"/>
                <a:chExt cx="545363" cy="545362"/>
              </a:xfrm>
            </p:grpSpPr>
            <p:pic>
              <p:nvPicPr>
                <p:cNvPr id="20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1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1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5" name="Group 81"/>
              <p:cNvGrpSpPr/>
              <p:nvPr/>
            </p:nvGrpSpPr>
            <p:grpSpPr>
              <a:xfrm>
                <a:off x="6132032" y="2438841"/>
                <a:ext cx="545363" cy="545362"/>
                <a:chOff x="4671828" y="3051986"/>
                <a:chExt cx="545363" cy="545362"/>
              </a:xfrm>
            </p:grpSpPr>
            <p:pic>
              <p:nvPicPr>
                <p:cNvPr id="20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0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0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6" name="Group 85"/>
              <p:cNvGrpSpPr/>
              <p:nvPr/>
            </p:nvGrpSpPr>
            <p:grpSpPr>
              <a:xfrm>
                <a:off x="6284432" y="2591241"/>
                <a:ext cx="545363" cy="545362"/>
                <a:chOff x="4671828" y="3051986"/>
                <a:chExt cx="545363" cy="545362"/>
              </a:xfrm>
            </p:grpSpPr>
            <p:pic>
              <p:nvPicPr>
                <p:cNvPr id="20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0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0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7" name="Group 89"/>
              <p:cNvGrpSpPr/>
              <p:nvPr/>
            </p:nvGrpSpPr>
            <p:grpSpPr>
              <a:xfrm>
                <a:off x="6436832" y="2743641"/>
                <a:ext cx="545363" cy="545362"/>
                <a:chOff x="4671828" y="3051986"/>
                <a:chExt cx="545363" cy="545362"/>
              </a:xfrm>
            </p:grpSpPr>
            <p:pic>
              <p:nvPicPr>
                <p:cNvPr id="20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0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0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8" name="Group 93"/>
              <p:cNvGrpSpPr/>
              <p:nvPr/>
            </p:nvGrpSpPr>
            <p:grpSpPr>
              <a:xfrm>
                <a:off x="5650023" y="2977558"/>
                <a:ext cx="545363" cy="545362"/>
                <a:chOff x="4671828" y="3051986"/>
                <a:chExt cx="545363" cy="545362"/>
              </a:xfrm>
            </p:grpSpPr>
            <p:pic>
              <p:nvPicPr>
                <p:cNvPr id="19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19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19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9" name="Group 97"/>
              <p:cNvGrpSpPr/>
              <p:nvPr/>
            </p:nvGrpSpPr>
            <p:grpSpPr>
              <a:xfrm>
                <a:off x="4980172" y="3339065"/>
                <a:ext cx="545363" cy="545362"/>
                <a:chOff x="4671828" y="3051986"/>
                <a:chExt cx="545363" cy="545362"/>
              </a:xfrm>
            </p:grpSpPr>
            <p:pic>
              <p:nvPicPr>
                <p:cNvPr id="19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19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19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grpSp>
          <p:nvGrpSpPr>
            <p:cNvPr id="30" name="Group 150"/>
            <p:cNvGrpSpPr/>
            <p:nvPr/>
          </p:nvGrpSpPr>
          <p:grpSpPr>
            <a:xfrm>
              <a:off x="7965259" y="3639882"/>
              <a:ext cx="1913362" cy="1088065"/>
              <a:chOff x="584791" y="4660605"/>
              <a:chExt cx="1435395" cy="1088065"/>
            </a:xfrm>
          </p:grpSpPr>
          <p:grpSp>
            <p:nvGrpSpPr>
              <p:cNvPr id="31" name="Group 109"/>
              <p:cNvGrpSpPr/>
              <p:nvPr/>
            </p:nvGrpSpPr>
            <p:grpSpPr>
              <a:xfrm>
                <a:off x="584791" y="4823638"/>
                <a:ext cx="326065" cy="315432"/>
                <a:chOff x="584791" y="4823638"/>
                <a:chExt cx="326065" cy="315432"/>
              </a:xfrm>
            </p:grpSpPr>
            <p:sp>
              <p:nvSpPr>
                <p:cNvPr id="299" name="Can 108"/>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300" name="Can 106"/>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301" name="Can 107"/>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257" name="Group 110"/>
              <p:cNvGrpSpPr/>
              <p:nvPr/>
            </p:nvGrpSpPr>
            <p:grpSpPr>
              <a:xfrm>
                <a:off x="737191" y="4976038"/>
                <a:ext cx="326065" cy="315432"/>
                <a:chOff x="584791" y="4823638"/>
                <a:chExt cx="326065" cy="315432"/>
              </a:xfrm>
            </p:grpSpPr>
            <p:sp>
              <p:nvSpPr>
                <p:cNvPr id="296" name="Can 111"/>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97" name="Can 112"/>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98" name="Can 297"/>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258" name="Group 114"/>
              <p:cNvGrpSpPr/>
              <p:nvPr/>
            </p:nvGrpSpPr>
            <p:grpSpPr>
              <a:xfrm>
                <a:off x="889591" y="5128438"/>
                <a:ext cx="326065" cy="315432"/>
                <a:chOff x="584791" y="4823638"/>
                <a:chExt cx="326065" cy="315432"/>
              </a:xfrm>
            </p:grpSpPr>
            <p:sp>
              <p:nvSpPr>
                <p:cNvPr id="293" name="Can 292"/>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94" name="Can 293"/>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95" name="Can 294"/>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259" name="Group 118"/>
              <p:cNvGrpSpPr/>
              <p:nvPr/>
            </p:nvGrpSpPr>
            <p:grpSpPr>
              <a:xfrm>
                <a:off x="1041991" y="5280838"/>
                <a:ext cx="326065" cy="315432"/>
                <a:chOff x="584791" y="4823638"/>
                <a:chExt cx="326065" cy="315432"/>
              </a:xfrm>
            </p:grpSpPr>
            <p:sp>
              <p:nvSpPr>
                <p:cNvPr id="290" name="Can 289"/>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91" name="Can 290"/>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92" name="Can 291"/>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260" name="Group 122"/>
              <p:cNvGrpSpPr/>
              <p:nvPr/>
            </p:nvGrpSpPr>
            <p:grpSpPr>
              <a:xfrm>
                <a:off x="1194391" y="5433238"/>
                <a:ext cx="326065" cy="315432"/>
                <a:chOff x="584791" y="4823638"/>
                <a:chExt cx="326065" cy="315432"/>
              </a:xfrm>
            </p:grpSpPr>
            <p:sp>
              <p:nvSpPr>
                <p:cNvPr id="287" name="Can 286"/>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88" name="Can 287"/>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89" name="Can 288"/>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261" name="Group 126"/>
              <p:cNvGrpSpPr/>
              <p:nvPr/>
            </p:nvGrpSpPr>
            <p:grpSpPr>
              <a:xfrm>
                <a:off x="932121" y="4660605"/>
                <a:ext cx="326065" cy="315432"/>
                <a:chOff x="584791" y="4823638"/>
                <a:chExt cx="326065" cy="315432"/>
              </a:xfrm>
            </p:grpSpPr>
            <p:sp>
              <p:nvSpPr>
                <p:cNvPr id="284" name="Can 283"/>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85" name="Can 284"/>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86" name="Can 285"/>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262" name="Group 130"/>
              <p:cNvGrpSpPr/>
              <p:nvPr/>
            </p:nvGrpSpPr>
            <p:grpSpPr>
              <a:xfrm>
                <a:off x="1084521" y="4813005"/>
                <a:ext cx="326065" cy="315432"/>
                <a:chOff x="584791" y="4823638"/>
                <a:chExt cx="326065" cy="315432"/>
              </a:xfrm>
            </p:grpSpPr>
            <p:sp>
              <p:nvSpPr>
                <p:cNvPr id="281" name="Can 280"/>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82" name="Can 281"/>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83" name="Can 282"/>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263" name="Group 134"/>
              <p:cNvGrpSpPr/>
              <p:nvPr/>
            </p:nvGrpSpPr>
            <p:grpSpPr>
              <a:xfrm>
                <a:off x="1236921" y="4965405"/>
                <a:ext cx="326065" cy="315432"/>
                <a:chOff x="584791" y="4823638"/>
                <a:chExt cx="326065" cy="315432"/>
              </a:xfrm>
            </p:grpSpPr>
            <p:sp>
              <p:nvSpPr>
                <p:cNvPr id="278" name="Can 277"/>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79" name="Can 278"/>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80" name="Can 279"/>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264" name="Group 138"/>
              <p:cNvGrpSpPr/>
              <p:nvPr/>
            </p:nvGrpSpPr>
            <p:grpSpPr>
              <a:xfrm>
                <a:off x="1389321" y="5117805"/>
                <a:ext cx="326065" cy="315432"/>
                <a:chOff x="584791" y="4823638"/>
                <a:chExt cx="326065" cy="315432"/>
              </a:xfrm>
            </p:grpSpPr>
            <p:sp>
              <p:nvSpPr>
                <p:cNvPr id="275" name="Can 274"/>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76" name="Can 275"/>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77" name="Can 276"/>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265" name="Group 142"/>
              <p:cNvGrpSpPr/>
              <p:nvPr/>
            </p:nvGrpSpPr>
            <p:grpSpPr>
              <a:xfrm>
                <a:off x="1541721" y="5270205"/>
                <a:ext cx="326065" cy="315432"/>
                <a:chOff x="584791" y="4823638"/>
                <a:chExt cx="326065" cy="315432"/>
              </a:xfrm>
            </p:grpSpPr>
            <p:sp>
              <p:nvSpPr>
                <p:cNvPr id="272" name="Can 271"/>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73" name="Can 272"/>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74" name="Can 273"/>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266" name="Group 146"/>
              <p:cNvGrpSpPr/>
              <p:nvPr/>
            </p:nvGrpSpPr>
            <p:grpSpPr>
              <a:xfrm>
                <a:off x="1694121" y="5422605"/>
                <a:ext cx="326065" cy="315432"/>
                <a:chOff x="584791" y="4823638"/>
                <a:chExt cx="326065" cy="315432"/>
              </a:xfrm>
            </p:grpSpPr>
            <p:sp>
              <p:nvSpPr>
                <p:cNvPr id="269" name="Can 268"/>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70" name="Can 269"/>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71" name="Can 270"/>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grpSp>
        </p:grpSp>
        <p:sp>
          <p:nvSpPr>
            <p:cNvPr id="302" name="Oval 301"/>
            <p:cNvSpPr/>
            <p:nvPr/>
          </p:nvSpPr>
          <p:spPr bwMode="auto">
            <a:xfrm>
              <a:off x="5073954" y="3019650"/>
              <a:ext cx="496059" cy="318977"/>
            </a:xfrm>
            <a:prstGeom prst="ellipse">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800" dirty="0" smtClean="0">
                  <a:solidFill>
                    <a:srgbClr val="FFFFFF"/>
                  </a:solidFill>
                  <a:effectLst>
                    <a:outerShdw blurRad="38100" dist="38100" dir="2700000" algn="tl">
                      <a:srgbClr val="000000">
                        <a:alpha val="43137"/>
                      </a:srgbClr>
                    </a:outerShdw>
                  </a:effectLst>
                  <a:latin typeface="Calibri" pitchFamily="34" charset="0"/>
                </a:rPr>
                <a:t>LB</a:t>
              </a:r>
            </a:p>
          </p:txBody>
        </p:sp>
        <p:sp>
          <p:nvSpPr>
            <p:cNvPr id="303" name="Oval 302"/>
            <p:cNvSpPr/>
            <p:nvPr/>
          </p:nvSpPr>
          <p:spPr bwMode="auto">
            <a:xfrm>
              <a:off x="7374713" y="4245938"/>
              <a:ext cx="496059" cy="318977"/>
            </a:xfrm>
            <a:prstGeom prst="ellipse">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800" dirty="0" smtClean="0">
                  <a:solidFill>
                    <a:srgbClr val="FFFFFF"/>
                  </a:solidFill>
                  <a:effectLst>
                    <a:outerShdw blurRad="38100" dist="38100" dir="2700000" algn="tl">
                      <a:srgbClr val="000000">
                        <a:alpha val="43137"/>
                      </a:srgbClr>
                    </a:outerShdw>
                  </a:effectLst>
                  <a:latin typeface="Calibri" pitchFamily="34" charset="0"/>
                </a:rPr>
                <a:t>LB</a:t>
              </a:r>
            </a:p>
          </p:txBody>
        </p:sp>
        <p:sp>
          <p:nvSpPr>
            <p:cNvPr id="304" name="Rounded Rectangle 303"/>
            <p:cNvSpPr/>
            <p:nvPr/>
          </p:nvSpPr>
          <p:spPr bwMode="auto">
            <a:xfrm>
              <a:off x="3557439" y="2009557"/>
              <a:ext cx="637787" cy="744279"/>
            </a:xfrm>
            <a:prstGeom prst="round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wordArtVert" wrap="square" lIns="121888" tIns="60944" rIns="121888" bIns="60944" numCol="1" rtlCol="0" anchor="ctr" anchorCtr="0" compatLnSpc="1">
              <a:prstTxWarp prst="textNoShape">
                <a:avLst/>
              </a:prstTxWarp>
            </a:bodyPr>
            <a:lstStyle/>
            <a:p>
              <a:pPr algn="ctr" defTabSz="1218535"/>
              <a:r>
                <a:rPr lang="en-US" sz="900" dirty="0" smtClean="0">
                  <a:solidFill>
                    <a:srgbClr val="FFFFFF"/>
                  </a:solidFill>
                  <a:effectLst>
                    <a:outerShdw blurRad="38100" dist="38100" dir="2700000" algn="tl">
                      <a:srgbClr val="000000">
                        <a:alpha val="43137"/>
                      </a:srgbClr>
                    </a:outerShdw>
                  </a:effectLst>
                  <a:latin typeface="Calibri" pitchFamily="34" charset="0"/>
                </a:rPr>
                <a:t>DNS</a:t>
              </a:r>
            </a:p>
          </p:txBody>
        </p:sp>
      </p:grpSp>
      <p:sp>
        <p:nvSpPr>
          <p:cNvPr id="2" name="Title 1"/>
          <p:cNvSpPr>
            <a:spLocks noGrp="1"/>
          </p:cNvSpPr>
          <p:nvPr>
            <p:ph type="title"/>
          </p:nvPr>
        </p:nvSpPr>
        <p:spPr/>
        <p:txBody>
          <a:bodyPr/>
          <a:lstStyle/>
          <a:p>
            <a:r>
              <a:rPr lang="cs-CZ" dirty="0" smtClean="0"/>
              <a:t>Nasazení služby</a:t>
            </a:r>
            <a:endParaRPr lang="en-US" dirty="0"/>
          </a:p>
        </p:txBody>
      </p:sp>
      <p:sp>
        <p:nvSpPr>
          <p:cNvPr id="3" name="Rounded Rectangle 2"/>
          <p:cNvSpPr/>
          <p:nvPr/>
        </p:nvSpPr>
        <p:spPr bwMode="auto">
          <a:xfrm>
            <a:off x="353427" y="1167457"/>
            <a:ext cx="1113867" cy="788937"/>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cs-CZ" sz="2100" dirty="0" smtClean="0">
                <a:solidFill>
                  <a:srgbClr val="FFFFFF"/>
                </a:solidFill>
                <a:effectLst>
                  <a:outerShdw blurRad="38100" dist="38100" dir="2700000" algn="tl">
                    <a:srgbClr val="000000">
                      <a:alpha val="43137"/>
                    </a:srgbClr>
                  </a:outerShdw>
                </a:effectLst>
                <a:latin typeface="Calibri" pitchFamily="34" charset="0"/>
              </a:rPr>
              <a:t>Vaše služba</a:t>
            </a:r>
            <a:endParaRPr lang="en-US" sz="2100" dirty="0" smtClean="0">
              <a:solidFill>
                <a:srgbClr val="FFFFFF"/>
              </a:solidFill>
              <a:effectLst>
                <a:outerShdw blurRad="38100" dist="38100" dir="2700000" algn="tl">
                  <a:srgbClr val="000000">
                    <a:alpha val="43137"/>
                  </a:srgbClr>
                </a:outerShdw>
              </a:effectLst>
              <a:latin typeface="Calibri" pitchFamily="34" charset="0"/>
            </a:endParaRPr>
          </a:p>
        </p:txBody>
      </p:sp>
      <p:grpSp>
        <p:nvGrpSpPr>
          <p:cNvPr id="267" name="Group 103"/>
          <p:cNvGrpSpPr/>
          <p:nvPr/>
        </p:nvGrpSpPr>
        <p:grpSpPr>
          <a:xfrm>
            <a:off x="3062178" y="4178598"/>
            <a:ext cx="1509823" cy="978195"/>
            <a:chOff x="3615070" y="5103628"/>
            <a:chExt cx="2115879" cy="1244009"/>
          </a:xfrm>
        </p:grpSpPr>
        <p:sp>
          <p:nvSpPr>
            <p:cNvPr id="103" name="Rounded Rectangle 102"/>
            <p:cNvSpPr/>
            <p:nvPr/>
          </p:nvSpPr>
          <p:spPr bwMode="auto">
            <a:xfrm>
              <a:off x="3615070" y="5103628"/>
              <a:ext cx="2115879" cy="1244009"/>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t" anchorCtr="0" compatLnSpc="1">
              <a:prstTxWarp prst="textNoShape">
                <a:avLst/>
              </a:prstTxWarp>
            </a:bodyPr>
            <a:lstStyle/>
            <a:p>
              <a:pPr algn="r" defTabSz="1218535"/>
              <a:r>
                <a:rPr lang="en-US" dirty="0" smtClean="0">
                  <a:solidFill>
                    <a:srgbClr val="FFFFFF"/>
                  </a:solidFill>
                  <a:effectLst>
                    <a:outerShdw blurRad="38100" dist="38100" dir="2700000" algn="tl">
                      <a:srgbClr val="000000">
                        <a:alpha val="43137"/>
                      </a:srgbClr>
                    </a:outerShdw>
                  </a:effectLst>
                  <a:latin typeface="Calibri" pitchFamily="34" charset="0"/>
                </a:rPr>
                <a:t>Fabric</a:t>
              </a:r>
            </a:p>
            <a:p>
              <a:pPr algn="r" defTabSz="1218535"/>
              <a:r>
                <a:rPr lang="en-US" dirty="0" smtClean="0">
                  <a:solidFill>
                    <a:srgbClr val="FFFFFF"/>
                  </a:solidFill>
                  <a:effectLst>
                    <a:outerShdw blurRad="38100" dist="38100" dir="2700000" algn="tl">
                      <a:srgbClr val="000000">
                        <a:alpha val="43137"/>
                      </a:srgbClr>
                    </a:outerShdw>
                  </a:effectLst>
                  <a:latin typeface="Calibri" pitchFamily="34" charset="0"/>
                </a:rPr>
                <a:t>Controller</a:t>
              </a:r>
            </a:p>
          </p:txBody>
        </p:sp>
        <p:pic>
          <p:nvPicPr>
            <p:cNvPr id="1027" name="Picture 3" descr="C:\Users\daiken\AppData\Local\Microsoft\Windows\Temporary Internet Files\Content.IE5\KU64B59Z\MCBD05199_0000[1].wmf"/>
            <p:cNvPicPr>
              <a:picLocks noChangeAspect="1" noChangeArrowheads="1"/>
            </p:cNvPicPr>
            <p:nvPr/>
          </p:nvPicPr>
          <p:blipFill>
            <a:blip r:embed="rId7"/>
            <a:srcRect/>
            <a:stretch>
              <a:fillRect/>
            </a:stretch>
          </p:blipFill>
          <p:spPr bwMode="auto">
            <a:xfrm>
              <a:off x="3723353" y="5248941"/>
              <a:ext cx="554187" cy="471375"/>
            </a:xfrm>
            <a:prstGeom prst="rect">
              <a:avLst/>
            </a:prstGeom>
            <a:noFill/>
          </p:spPr>
        </p:pic>
      </p:grpSp>
      <p:sp>
        <p:nvSpPr>
          <p:cNvPr id="106" name="Rounded Rectangle 105"/>
          <p:cNvSpPr/>
          <p:nvPr/>
        </p:nvSpPr>
        <p:spPr bwMode="auto">
          <a:xfrm>
            <a:off x="733647" y="3561906"/>
            <a:ext cx="1297172" cy="857694"/>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1600" dirty="0" smtClean="0">
                <a:solidFill>
                  <a:srgbClr val="FFFFFF"/>
                </a:solidFill>
                <a:effectLst>
                  <a:outerShdw blurRad="38100" dist="38100" dir="2700000" algn="tl">
                    <a:srgbClr val="000000">
                      <a:alpha val="43137"/>
                    </a:srgbClr>
                  </a:outerShdw>
                </a:effectLst>
                <a:latin typeface="Calibri" pitchFamily="34" charset="0"/>
              </a:rPr>
              <a:t>Web Portal</a:t>
            </a:r>
          </a:p>
          <a:p>
            <a:pPr algn="ctr" defTabSz="1218535"/>
            <a:r>
              <a:rPr lang="en-US" sz="1600" dirty="0" smtClean="0">
                <a:solidFill>
                  <a:srgbClr val="FFFFFF"/>
                </a:solidFill>
                <a:effectLst>
                  <a:outerShdw blurRad="38100" dist="38100" dir="2700000" algn="tl">
                    <a:srgbClr val="000000">
                      <a:alpha val="43137"/>
                    </a:srgbClr>
                  </a:outerShdw>
                </a:effectLst>
                <a:latin typeface="Calibri" pitchFamily="34" charset="0"/>
              </a:rPr>
              <a:t>(API)</a:t>
            </a:r>
          </a:p>
        </p:txBody>
      </p:sp>
      <p:sp>
        <p:nvSpPr>
          <p:cNvPr id="143" name="Rounded Rectangle 142"/>
          <p:cNvSpPr/>
          <p:nvPr/>
        </p:nvSpPr>
        <p:spPr bwMode="auto">
          <a:xfrm>
            <a:off x="353427" y="1137548"/>
            <a:ext cx="1086416" cy="89629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cs-CZ" sz="2000" dirty="0" smtClean="0">
                <a:solidFill>
                  <a:srgbClr val="FFFFFF"/>
                </a:solidFill>
                <a:effectLst>
                  <a:outerShdw blurRad="38100" dist="38100" dir="2700000" algn="tl">
                    <a:srgbClr val="000000">
                      <a:alpha val="43137"/>
                    </a:srgbClr>
                  </a:outerShdw>
                </a:effectLst>
                <a:latin typeface="Calibri" pitchFamily="34" charset="0"/>
              </a:rPr>
              <a:t>Služba</a:t>
            </a: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47" name="Rounded Rectangle 146"/>
          <p:cNvSpPr/>
          <p:nvPr/>
        </p:nvSpPr>
        <p:spPr bwMode="auto">
          <a:xfrm>
            <a:off x="1293137" y="1139229"/>
            <a:ext cx="1086416" cy="89629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2000" dirty="0" smtClean="0">
                <a:solidFill>
                  <a:srgbClr val="FFFFFF"/>
                </a:solidFill>
                <a:effectLst>
                  <a:outerShdw blurRad="38100" dist="38100" dir="2700000" algn="tl">
                    <a:srgbClr val="000000">
                      <a:alpha val="43137"/>
                    </a:srgbClr>
                  </a:outerShdw>
                </a:effectLst>
                <a:latin typeface="Calibri" pitchFamily="34" charset="0"/>
              </a:rPr>
              <a:t>Model</a:t>
            </a:r>
          </a:p>
        </p:txBody>
      </p:sp>
      <p:sp>
        <p:nvSpPr>
          <p:cNvPr id="151" name="Rounded Rectangle 150"/>
          <p:cNvSpPr/>
          <p:nvPr/>
        </p:nvSpPr>
        <p:spPr bwMode="auto">
          <a:xfrm>
            <a:off x="353427" y="1155813"/>
            <a:ext cx="1086416" cy="89629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cs-CZ" sz="2000" dirty="0" smtClean="0">
                <a:solidFill>
                  <a:srgbClr val="FFFFFF"/>
                </a:solidFill>
                <a:effectLst>
                  <a:outerShdw blurRad="38100" dist="38100" dir="2700000" algn="tl">
                    <a:srgbClr val="000000">
                      <a:alpha val="43137"/>
                    </a:srgbClr>
                  </a:outerShdw>
                </a:effectLst>
                <a:latin typeface="Calibri" pitchFamily="34" charset="0"/>
              </a:rPr>
              <a:t>Služba</a:t>
            </a: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52" name="Rounded Rectangle 151"/>
          <p:cNvSpPr/>
          <p:nvPr/>
        </p:nvSpPr>
        <p:spPr bwMode="auto">
          <a:xfrm>
            <a:off x="380878" y="1139229"/>
            <a:ext cx="1086416" cy="89629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cs-CZ" sz="2000" dirty="0" smtClean="0">
                <a:solidFill>
                  <a:srgbClr val="FFFFFF"/>
                </a:solidFill>
                <a:effectLst>
                  <a:outerShdw blurRad="38100" dist="38100" dir="2700000" algn="tl">
                    <a:srgbClr val="000000">
                      <a:alpha val="43137"/>
                    </a:srgbClr>
                  </a:outerShdw>
                </a:effectLst>
                <a:latin typeface="Calibri" pitchFamily="34" charset="0"/>
              </a:rPr>
              <a:t>Služba</a:t>
            </a: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53" name="Rectangle 152"/>
          <p:cNvSpPr/>
          <p:nvPr/>
        </p:nvSpPr>
        <p:spPr bwMode="auto">
          <a:xfrm>
            <a:off x="3060072" y="4128384"/>
            <a:ext cx="841972" cy="2625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2000" dirty="0" smtClean="0">
                <a:solidFill>
                  <a:srgbClr val="FFFFFF"/>
                </a:solidFill>
                <a:effectLst>
                  <a:outerShdw blurRad="38100" dist="38100" dir="2700000" algn="tl">
                    <a:srgbClr val="000000">
                      <a:alpha val="43137"/>
                    </a:srgbClr>
                  </a:outerShdw>
                </a:effectLst>
                <a:latin typeface="Calibri" pitchFamily="34" charset="0"/>
              </a:rPr>
              <a:t>DNS</a:t>
            </a:r>
          </a:p>
        </p:txBody>
      </p:sp>
      <p:sp>
        <p:nvSpPr>
          <p:cNvPr id="157" name="Rectangle 156"/>
          <p:cNvSpPr/>
          <p:nvPr/>
        </p:nvSpPr>
        <p:spPr bwMode="auto">
          <a:xfrm>
            <a:off x="3195877" y="4173647"/>
            <a:ext cx="588475" cy="24444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1100" dirty="0" err="1" smtClean="0">
                <a:solidFill>
                  <a:srgbClr val="FFFFFF"/>
                </a:solidFill>
                <a:effectLst>
                  <a:outerShdw blurRad="38100" dist="38100" dir="2700000" algn="tl">
                    <a:srgbClr val="000000">
                      <a:alpha val="43137"/>
                    </a:srgbClr>
                  </a:outerShdw>
                </a:effectLst>
                <a:latin typeface="Calibri" pitchFamily="34" charset="0"/>
              </a:rPr>
              <a:t>config</a:t>
            </a:r>
            <a:endParaRPr lang="en-US" sz="1100" dirty="0" smtClean="0">
              <a:solidFill>
                <a:srgbClr val="FFFFFF"/>
              </a:solidFill>
              <a:effectLst>
                <a:outerShdw blurRad="38100" dist="38100" dir="2700000" algn="tl">
                  <a:srgbClr val="000000">
                    <a:alpha val="43137"/>
                  </a:srgbClr>
                </a:outerShdw>
              </a:effectLst>
              <a:latin typeface="Calibri" pitchFamily="34" charset="0"/>
            </a:endParaRPr>
          </a:p>
        </p:txBody>
      </p:sp>
    </p:spTree>
    <p:extLst>
      <p:ext uri="{BB962C8B-B14F-4D97-AF65-F5344CB8AC3E}">
        <p14:creationId xmlns:p14="http://schemas.microsoft.com/office/powerpoint/2010/main" val="34261857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43"/>
                                        </p:tgtEl>
                                        <p:attrNameLst>
                                          <p:attrName>style.visibility</p:attrName>
                                        </p:attrNameLst>
                                      </p:cBhvr>
                                      <p:to>
                                        <p:strVal val="visible"/>
                                      </p:to>
                                    </p:set>
                                    <p:anim calcmode="lin" valueType="num">
                                      <p:cBhvr>
                                        <p:cTn id="7" dur="500" fill="hold"/>
                                        <p:tgtEl>
                                          <p:spTgt spid="143"/>
                                        </p:tgtEl>
                                        <p:attrNameLst>
                                          <p:attrName>ppt_w</p:attrName>
                                        </p:attrNameLst>
                                      </p:cBhvr>
                                      <p:tavLst>
                                        <p:tav tm="0">
                                          <p:val>
                                            <p:fltVal val="0"/>
                                          </p:val>
                                        </p:tav>
                                        <p:tav tm="100000">
                                          <p:val>
                                            <p:strVal val="#ppt_w"/>
                                          </p:val>
                                        </p:tav>
                                      </p:tavLst>
                                    </p:anim>
                                    <p:anim calcmode="lin" valueType="num">
                                      <p:cBhvr>
                                        <p:cTn id="8" dur="500" fill="hold"/>
                                        <p:tgtEl>
                                          <p:spTgt spid="143"/>
                                        </p:tgtEl>
                                        <p:attrNameLst>
                                          <p:attrName>ppt_h</p:attrName>
                                        </p:attrNameLst>
                                      </p:cBhvr>
                                      <p:tavLst>
                                        <p:tav tm="0">
                                          <p:val>
                                            <p:fltVal val="0"/>
                                          </p:val>
                                        </p:tav>
                                        <p:tav tm="100000">
                                          <p:val>
                                            <p:strVal val="#ppt_h"/>
                                          </p:val>
                                        </p:tav>
                                      </p:tavLst>
                                    </p:anim>
                                    <p:animEffect transition="in" filter="fade">
                                      <p:cBhvr>
                                        <p:cTn id="9" dur="500"/>
                                        <p:tgtEl>
                                          <p:spTgt spid="143"/>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147"/>
                                        </p:tgtEl>
                                        <p:attrNameLst>
                                          <p:attrName>style.visibility</p:attrName>
                                        </p:attrNameLst>
                                      </p:cBhvr>
                                      <p:to>
                                        <p:strVal val="visible"/>
                                      </p:to>
                                    </p:set>
                                    <p:anim calcmode="lin" valueType="num">
                                      <p:cBhvr>
                                        <p:cTn id="12" dur="500" fill="hold"/>
                                        <p:tgtEl>
                                          <p:spTgt spid="147"/>
                                        </p:tgtEl>
                                        <p:attrNameLst>
                                          <p:attrName>ppt_w</p:attrName>
                                        </p:attrNameLst>
                                      </p:cBhvr>
                                      <p:tavLst>
                                        <p:tav tm="0">
                                          <p:val>
                                            <p:fltVal val="0"/>
                                          </p:val>
                                        </p:tav>
                                        <p:tav tm="100000">
                                          <p:val>
                                            <p:strVal val="#ppt_w"/>
                                          </p:val>
                                        </p:tav>
                                      </p:tavLst>
                                    </p:anim>
                                    <p:anim calcmode="lin" valueType="num">
                                      <p:cBhvr>
                                        <p:cTn id="13" dur="500" fill="hold"/>
                                        <p:tgtEl>
                                          <p:spTgt spid="147"/>
                                        </p:tgtEl>
                                        <p:attrNameLst>
                                          <p:attrName>ppt_h</p:attrName>
                                        </p:attrNameLst>
                                      </p:cBhvr>
                                      <p:tavLst>
                                        <p:tav tm="0">
                                          <p:val>
                                            <p:fltVal val="0"/>
                                          </p:val>
                                        </p:tav>
                                        <p:tav tm="100000">
                                          <p:val>
                                            <p:strVal val="#ppt_h"/>
                                          </p:val>
                                        </p:tav>
                                      </p:tavLst>
                                    </p:anim>
                                    <p:animEffect transition="in" filter="fade">
                                      <p:cBhvr>
                                        <p:cTn id="14" dur="500"/>
                                        <p:tgtEl>
                                          <p:spTgt spid="147"/>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152"/>
                                        </p:tgtEl>
                                        <p:attrNameLst>
                                          <p:attrName>style.visibility</p:attrName>
                                        </p:attrNameLst>
                                      </p:cBhvr>
                                      <p:to>
                                        <p:strVal val="visible"/>
                                      </p:to>
                                    </p:set>
                                    <p:anim calcmode="lin" valueType="num">
                                      <p:cBhvr>
                                        <p:cTn id="17" dur="500" fill="hold"/>
                                        <p:tgtEl>
                                          <p:spTgt spid="152"/>
                                        </p:tgtEl>
                                        <p:attrNameLst>
                                          <p:attrName>ppt_w</p:attrName>
                                        </p:attrNameLst>
                                      </p:cBhvr>
                                      <p:tavLst>
                                        <p:tav tm="0">
                                          <p:val>
                                            <p:fltVal val="0"/>
                                          </p:val>
                                        </p:tav>
                                        <p:tav tm="100000">
                                          <p:val>
                                            <p:strVal val="#ppt_w"/>
                                          </p:val>
                                        </p:tav>
                                      </p:tavLst>
                                    </p:anim>
                                    <p:anim calcmode="lin" valueType="num">
                                      <p:cBhvr>
                                        <p:cTn id="18" dur="500" fill="hold"/>
                                        <p:tgtEl>
                                          <p:spTgt spid="152"/>
                                        </p:tgtEl>
                                        <p:attrNameLst>
                                          <p:attrName>ppt_h</p:attrName>
                                        </p:attrNameLst>
                                      </p:cBhvr>
                                      <p:tavLst>
                                        <p:tav tm="0">
                                          <p:val>
                                            <p:fltVal val="0"/>
                                          </p:val>
                                        </p:tav>
                                        <p:tav tm="100000">
                                          <p:val>
                                            <p:strVal val="#ppt_h"/>
                                          </p:val>
                                        </p:tav>
                                      </p:tavLst>
                                    </p:anim>
                                    <p:animEffect transition="in" filter="fade">
                                      <p:cBhvr>
                                        <p:cTn id="19" dur="500"/>
                                        <p:tgtEl>
                                          <p:spTgt spid="152"/>
                                        </p:tgtEl>
                                      </p:cBhvr>
                                    </p:animEffect>
                                  </p:childTnLst>
                                </p:cTn>
                              </p:par>
                              <p:par>
                                <p:cTn id="20" presetID="53" presetClass="entr" presetSubtype="0" fill="hold" grpId="0" nodeType="withEffect">
                                  <p:stCondLst>
                                    <p:cond delay="0"/>
                                  </p:stCondLst>
                                  <p:childTnLst>
                                    <p:set>
                                      <p:cBhvr>
                                        <p:cTn id="21" dur="1" fill="hold">
                                          <p:stCondLst>
                                            <p:cond delay="0"/>
                                          </p:stCondLst>
                                        </p:cTn>
                                        <p:tgtEl>
                                          <p:spTgt spid="151"/>
                                        </p:tgtEl>
                                        <p:attrNameLst>
                                          <p:attrName>style.visibility</p:attrName>
                                        </p:attrNameLst>
                                      </p:cBhvr>
                                      <p:to>
                                        <p:strVal val="visible"/>
                                      </p:to>
                                    </p:set>
                                    <p:anim calcmode="lin" valueType="num">
                                      <p:cBhvr>
                                        <p:cTn id="22" dur="500" fill="hold"/>
                                        <p:tgtEl>
                                          <p:spTgt spid="151"/>
                                        </p:tgtEl>
                                        <p:attrNameLst>
                                          <p:attrName>ppt_w</p:attrName>
                                        </p:attrNameLst>
                                      </p:cBhvr>
                                      <p:tavLst>
                                        <p:tav tm="0">
                                          <p:val>
                                            <p:fltVal val="0"/>
                                          </p:val>
                                        </p:tav>
                                        <p:tav tm="100000">
                                          <p:val>
                                            <p:strVal val="#ppt_w"/>
                                          </p:val>
                                        </p:tav>
                                      </p:tavLst>
                                    </p:anim>
                                    <p:anim calcmode="lin" valueType="num">
                                      <p:cBhvr>
                                        <p:cTn id="23" dur="500" fill="hold"/>
                                        <p:tgtEl>
                                          <p:spTgt spid="151"/>
                                        </p:tgtEl>
                                        <p:attrNameLst>
                                          <p:attrName>ppt_h</p:attrName>
                                        </p:attrNameLst>
                                      </p:cBhvr>
                                      <p:tavLst>
                                        <p:tav tm="0">
                                          <p:val>
                                            <p:fltVal val="0"/>
                                          </p:val>
                                        </p:tav>
                                        <p:tav tm="100000">
                                          <p:val>
                                            <p:strVal val="#ppt_h"/>
                                          </p:val>
                                        </p:tav>
                                      </p:tavLst>
                                    </p:anim>
                                    <p:animEffect transition="in" filter="fade">
                                      <p:cBhvr>
                                        <p:cTn id="24" dur="500"/>
                                        <p:tgtEl>
                                          <p:spTgt spid="151"/>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0 0  L 0 0.3331  E" pathEditMode="relative" ptsTypes="">
                                      <p:cBhvr>
                                        <p:cTn id="28" dur="2000" fill="hold"/>
                                        <p:tgtEl>
                                          <p:spTgt spid="143"/>
                                        </p:tgtEl>
                                        <p:attrNameLst>
                                          <p:attrName>ppt_x</p:attrName>
                                          <p:attrName>ppt_y</p:attrName>
                                        </p:attrNameLst>
                                      </p:cBhvr>
                                    </p:animMotion>
                                  </p:childTnLst>
                                </p:cTn>
                              </p:par>
                              <p:par>
                                <p:cTn id="29" presetID="42" presetClass="path" presetSubtype="0" accel="50000" decel="50000" fill="hold" grpId="1" nodeType="withEffect">
                                  <p:stCondLst>
                                    <p:cond delay="0"/>
                                  </p:stCondLst>
                                  <p:childTnLst>
                                    <p:animMotion origin="layout" path="M 0 0  L 0 0.3331  E" pathEditMode="relative" ptsTypes="">
                                      <p:cBhvr>
                                        <p:cTn id="30" dur="2000" fill="hold"/>
                                        <p:tgtEl>
                                          <p:spTgt spid="147"/>
                                        </p:tgtEl>
                                        <p:attrNameLst>
                                          <p:attrName>ppt_x</p:attrName>
                                          <p:attrName>ppt_y</p:attrName>
                                        </p:attrNameLst>
                                      </p:cBhvr>
                                    </p:animMotion>
                                  </p:childTnLst>
                                </p:cTn>
                              </p:par>
                              <p:par>
                                <p:cTn id="31" presetID="42" presetClass="path" presetSubtype="0" accel="50000" decel="50000" fill="hold" grpId="1" nodeType="withEffect">
                                  <p:stCondLst>
                                    <p:cond delay="0"/>
                                  </p:stCondLst>
                                  <p:childTnLst>
                                    <p:animMotion origin="layout" path="M 0 0  L 0 0.3331  E" pathEditMode="relative" ptsTypes="">
                                      <p:cBhvr>
                                        <p:cTn id="32" dur="2000" fill="hold"/>
                                        <p:tgtEl>
                                          <p:spTgt spid="151"/>
                                        </p:tgtEl>
                                        <p:attrNameLst>
                                          <p:attrName>ppt_x</p:attrName>
                                          <p:attrName>ppt_y</p:attrName>
                                        </p:attrNameLst>
                                      </p:cBhvr>
                                    </p:animMotion>
                                  </p:childTnLst>
                                </p:cTn>
                              </p:par>
                              <p:par>
                                <p:cTn id="33" presetID="42" presetClass="path" presetSubtype="0" accel="50000" decel="50000" fill="hold" grpId="1" nodeType="withEffect">
                                  <p:stCondLst>
                                    <p:cond delay="0"/>
                                  </p:stCondLst>
                                  <p:childTnLst>
                                    <p:animMotion origin="layout" path="M 0 0  L 0 0.3331  E" pathEditMode="relative" ptsTypes="">
                                      <p:cBhvr>
                                        <p:cTn id="34" dur="2000" fill="hold"/>
                                        <p:tgtEl>
                                          <p:spTgt spid="152"/>
                                        </p:tgtEl>
                                        <p:attrNameLst>
                                          <p:attrName>ppt_x</p:attrName>
                                          <p:attrName>ppt_y</p:attrName>
                                        </p:attrNameLst>
                                      </p:cBhvr>
                                    </p:animMotion>
                                  </p:childTnLst>
                                </p:cTn>
                              </p:par>
                            </p:childTnLst>
                          </p:cTn>
                        </p:par>
                      </p:childTnLst>
                    </p:cTn>
                  </p:par>
                  <p:par>
                    <p:cTn id="35" fill="hold">
                      <p:stCondLst>
                        <p:cond delay="indefinite"/>
                      </p:stCondLst>
                      <p:childTnLst>
                        <p:par>
                          <p:cTn id="36" fill="hold">
                            <p:stCondLst>
                              <p:cond delay="0"/>
                            </p:stCondLst>
                            <p:childTnLst>
                              <p:par>
                                <p:cTn id="37" presetID="49" presetClass="path" presetSubtype="0" accel="50000" decel="50000" fill="hold" grpId="2" nodeType="clickEffect">
                                  <p:stCondLst>
                                    <p:cond delay="0"/>
                                  </p:stCondLst>
                                  <p:childTnLst>
                                    <p:animMotion origin="layout" path="M 1.94444E-6 0.3331 L 0.12135 0.46426 " pathEditMode="relative" rAng="0" ptsTypes="AA">
                                      <p:cBhvr>
                                        <p:cTn id="38" dur="2000" fill="hold"/>
                                        <p:tgtEl>
                                          <p:spTgt spid="147"/>
                                        </p:tgtEl>
                                        <p:attrNameLst>
                                          <p:attrName>ppt_x</p:attrName>
                                          <p:attrName>ppt_y</p:attrName>
                                        </p:attrNameLst>
                                      </p:cBhvr>
                                      <p:rCtr x="6100" y="6500"/>
                                    </p:animMotion>
                                  </p:childTnLst>
                                </p:cTn>
                              </p:par>
                            </p:childTnLst>
                          </p:cTn>
                        </p:par>
                      </p:childTnLst>
                    </p:cTn>
                  </p:par>
                  <p:par>
                    <p:cTn id="39" fill="hold">
                      <p:stCondLst>
                        <p:cond delay="indefinite"/>
                      </p:stCondLst>
                      <p:childTnLst>
                        <p:par>
                          <p:cTn id="40" fill="hold">
                            <p:stCondLst>
                              <p:cond delay="0"/>
                            </p:stCondLst>
                            <p:childTnLst>
                              <p:par>
                                <p:cTn id="41" presetID="63" presetClass="path" presetSubtype="0" accel="50000" decel="50000" fill="hold" grpId="2" nodeType="clickEffect">
                                  <p:stCondLst>
                                    <p:cond delay="0"/>
                                  </p:stCondLst>
                                  <p:childTnLst>
                                    <p:animMotion origin="layout" path="M 5E-6 0.3331 L 0.50938 0.15382 " pathEditMode="relative" rAng="0" ptsTypes="AA">
                                      <p:cBhvr>
                                        <p:cTn id="42" dur="2000" fill="hold"/>
                                        <p:tgtEl>
                                          <p:spTgt spid="143"/>
                                        </p:tgtEl>
                                        <p:attrNameLst>
                                          <p:attrName>ppt_x</p:attrName>
                                          <p:attrName>ppt_y</p:attrName>
                                        </p:attrNameLst>
                                      </p:cBhvr>
                                      <p:rCtr x="25500" y="-9000"/>
                                    </p:animMotion>
                                  </p:childTnLst>
                                </p:cTn>
                              </p:par>
                              <p:par>
                                <p:cTn id="43" presetID="63" presetClass="path" presetSubtype="0" accel="50000" decel="50000" fill="hold" grpId="2" nodeType="withEffect">
                                  <p:stCondLst>
                                    <p:cond delay="0"/>
                                  </p:stCondLst>
                                  <p:childTnLst>
                                    <p:animMotion origin="layout" path="M 0.00104 0.33194 L 0.47379 0.2489 " pathEditMode="relative" rAng="0" ptsTypes="AA">
                                      <p:cBhvr>
                                        <p:cTn id="44" dur="2000" fill="hold"/>
                                        <p:tgtEl>
                                          <p:spTgt spid="151"/>
                                        </p:tgtEl>
                                        <p:attrNameLst>
                                          <p:attrName>ppt_x</p:attrName>
                                          <p:attrName>ppt_y</p:attrName>
                                        </p:attrNameLst>
                                      </p:cBhvr>
                                      <p:rCtr x="23600" y="-4200"/>
                                    </p:animMotion>
                                  </p:childTnLst>
                                </p:cTn>
                              </p:par>
                              <p:par>
                                <p:cTn id="45" presetID="63" presetClass="path" presetSubtype="0" accel="50000" decel="50000" fill="hold" grpId="2" nodeType="withEffect">
                                  <p:stCondLst>
                                    <p:cond delay="0"/>
                                  </p:stCondLst>
                                  <p:childTnLst>
                                    <p:animMotion origin="layout" path="M 0.00226 0.33357 L 0.41163 0.16216 " pathEditMode="relative" rAng="0" ptsTypes="AA">
                                      <p:cBhvr>
                                        <p:cTn id="46" dur="2000" fill="hold"/>
                                        <p:tgtEl>
                                          <p:spTgt spid="152"/>
                                        </p:tgtEl>
                                        <p:attrNameLst>
                                          <p:attrName>ppt_x</p:attrName>
                                          <p:attrName>ppt_y</p:attrName>
                                        </p:attrNameLst>
                                      </p:cBhvr>
                                      <p:rCtr x="20500" y="-8600"/>
                                    </p:animMotion>
                                  </p:childTnLst>
                                </p:cTn>
                              </p:par>
                            </p:childTnLst>
                          </p:cTn>
                        </p:par>
                      </p:childTnLst>
                    </p:cTn>
                  </p:par>
                  <p:par>
                    <p:cTn id="47" fill="hold">
                      <p:stCondLst>
                        <p:cond delay="indefinite"/>
                      </p:stCondLst>
                      <p:childTnLst>
                        <p:par>
                          <p:cTn id="48" fill="hold">
                            <p:stCondLst>
                              <p:cond delay="0"/>
                            </p:stCondLst>
                            <p:childTnLst>
                              <p:par>
                                <p:cTn id="49" presetID="53" presetClass="entr" presetSubtype="0" fill="hold" grpId="0" nodeType="clickEffect">
                                  <p:stCondLst>
                                    <p:cond delay="0"/>
                                  </p:stCondLst>
                                  <p:childTnLst>
                                    <p:set>
                                      <p:cBhvr>
                                        <p:cTn id="50" dur="1" fill="hold">
                                          <p:stCondLst>
                                            <p:cond delay="0"/>
                                          </p:stCondLst>
                                        </p:cTn>
                                        <p:tgtEl>
                                          <p:spTgt spid="153"/>
                                        </p:tgtEl>
                                        <p:attrNameLst>
                                          <p:attrName>style.visibility</p:attrName>
                                        </p:attrNameLst>
                                      </p:cBhvr>
                                      <p:to>
                                        <p:strVal val="visible"/>
                                      </p:to>
                                    </p:set>
                                    <p:anim calcmode="lin" valueType="num">
                                      <p:cBhvr>
                                        <p:cTn id="51" dur="500" fill="hold"/>
                                        <p:tgtEl>
                                          <p:spTgt spid="153"/>
                                        </p:tgtEl>
                                        <p:attrNameLst>
                                          <p:attrName>ppt_w</p:attrName>
                                        </p:attrNameLst>
                                      </p:cBhvr>
                                      <p:tavLst>
                                        <p:tav tm="0">
                                          <p:val>
                                            <p:fltVal val="0"/>
                                          </p:val>
                                        </p:tav>
                                        <p:tav tm="100000">
                                          <p:val>
                                            <p:strVal val="#ppt_w"/>
                                          </p:val>
                                        </p:tav>
                                      </p:tavLst>
                                    </p:anim>
                                    <p:anim calcmode="lin" valueType="num">
                                      <p:cBhvr>
                                        <p:cTn id="52" dur="500" fill="hold"/>
                                        <p:tgtEl>
                                          <p:spTgt spid="153"/>
                                        </p:tgtEl>
                                        <p:attrNameLst>
                                          <p:attrName>ppt_h</p:attrName>
                                        </p:attrNameLst>
                                      </p:cBhvr>
                                      <p:tavLst>
                                        <p:tav tm="0">
                                          <p:val>
                                            <p:fltVal val="0"/>
                                          </p:val>
                                        </p:tav>
                                        <p:tav tm="100000">
                                          <p:val>
                                            <p:strVal val="#ppt_h"/>
                                          </p:val>
                                        </p:tav>
                                      </p:tavLst>
                                    </p:anim>
                                    <p:animEffect transition="in" filter="fade">
                                      <p:cBhvr>
                                        <p:cTn id="53" dur="500"/>
                                        <p:tgtEl>
                                          <p:spTgt spid="153"/>
                                        </p:tgtEl>
                                      </p:cBhvr>
                                    </p:animEffect>
                                  </p:childTnLst>
                                </p:cTn>
                              </p:par>
                            </p:childTnLst>
                          </p:cTn>
                        </p:par>
                        <p:par>
                          <p:cTn id="54" fill="hold">
                            <p:stCondLst>
                              <p:cond delay="500"/>
                            </p:stCondLst>
                            <p:childTnLst>
                              <p:par>
                                <p:cTn id="55" presetID="64" presetClass="path" presetSubtype="0" accel="50000" decel="50000" fill="hold" grpId="1" nodeType="afterEffect">
                                  <p:stCondLst>
                                    <p:cond delay="0"/>
                                  </p:stCondLst>
                                  <p:childTnLst>
                                    <p:animMotion origin="layout" path="M 8.33333E-7 -3.81911E-6 L -0.04549 -0.28151 " pathEditMode="relative" rAng="0" ptsTypes="AA">
                                      <p:cBhvr>
                                        <p:cTn id="56" dur="2000" fill="hold"/>
                                        <p:tgtEl>
                                          <p:spTgt spid="153"/>
                                        </p:tgtEl>
                                        <p:attrNameLst>
                                          <p:attrName>ppt_x</p:attrName>
                                          <p:attrName>ppt_y</p:attrName>
                                        </p:attrNameLst>
                                      </p:cBhvr>
                                      <p:rCtr x="-2300" y="-14100"/>
                                    </p:animMotion>
                                  </p:childTnLst>
                                </p:cTn>
                              </p:par>
                            </p:childTnLst>
                          </p:cTn>
                        </p:par>
                        <p:par>
                          <p:cTn id="57" fill="hold">
                            <p:stCondLst>
                              <p:cond delay="2500"/>
                            </p:stCondLst>
                            <p:childTnLst>
                              <p:par>
                                <p:cTn id="58" presetID="53" presetClass="entr" presetSubtype="0" fill="hold" grpId="0" nodeType="afterEffect">
                                  <p:stCondLst>
                                    <p:cond delay="0"/>
                                  </p:stCondLst>
                                  <p:childTnLst>
                                    <p:set>
                                      <p:cBhvr>
                                        <p:cTn id="59" dur="1" fill="hold">
                                          <p:stCondLst>
                                            <p:cond delay="0"/>
                                          </p:stCondLst>
                                        </p:cTn>
                                        <p:tgtEl>
                                          <p:spTgt spid="157"/>
                                        </p:tgtEl>
                                        <p:attrNameLst>
                                          <p:attrName>style.visibility</p:attrName>
                                        </p:attrNameLst>
                                      </p:cBhvr>
                                      <p:to>
                                        <p:strVal val="visible"/>
                                      </p:to>
                                    </p:set>
                                    <p:anim calcmode="lin" valueType="num">
                                      <p:cBhvr>
                                        <p:cTn id="60" dur="500" fill="hold"/>
                                        <p:tgtEl>
                                          <p:spTgt spid="157"/>
                                        </p:tgtEl>
                                        <p:attrNameLst>
                                          <p:attrName>ppt_w</p:attrName>
                                        </p:attrNameLst>
                                      </p:cBhvr>
                                      <p:tavLst>
                                        <p:tav tm="0">
                                          <p:val>
                                            <p:fltVal val="0"/>
                                          </p:val>
                                        </p:tav>
                                        <p:tav tm="100000">
                                          <p:val>
                                            <p:strVal val="#ppt_w"/>
                                          </p:val>
                                        </p:tav>
                                      </p:tavLst>
                                    </p:anim>
                                    <p:anim calcmode="lin" valueType="num">
                                      <p:cBhvr>
                                        <p:cTn id="61" dur="500" fill="hold"/>
                                        <p:tgtEl>
                                          <p:spTgt spid="157"/>
                                        </p:tgtEl>
                                        <p:attrNameLst>
                                          <p:attrName>ppt_h</p:attrName>
                                        </p:attrNameLst>
                                      </p:cBhvr>
                                      <p:tavLst>
                                        <p:tav tm="0">
                                          <p:val>
                                            <p:fltVal val="0"/>
                                          </p:val>
                                        </p:tav>
                                        <p:tav tm="100000">
                                          <p:val>
                                            <p:strVal val="#ppt_h"/>
                                          </p:val>
                                        </p:tav>
                                      </p:tavLst>
                                    </p:anim>
                                    <p:animEffect transition="in" filter="fade">
                                      <p:cBhvr>
                                        <p:cTn id="62" dur="500"/>
                                        <p:tgtEl>
                                          <p:spTgt spid="157"/>
                                        </p:tgtEl>
                                      </p:cBhvr>
                                    </p:animEffect>
                                  </p:childTnLst>
                                </p:cTn>
                              </p:par>
                            </p:childTnLst>
                          </p:cTn>
                        </p:par>
                        <p:par>
                          <p:cTn id="63" fill="hold">
                            <p:stCondLst>
                              <p:cond delay="3000"/>
                            </p:stCondLst>
                            <p:childTnLst>
                              <p:par>
                                <p:cTn id="64" presetID="64" presetClass="path" presetSubtype="0" accel="50000" decel="50000" fill="hold" grpId="1" nodeType="afterEffect">
                                  <p:stCondLst>
                                    <p:cond delay="0"/>
                                  </p:stCondLst>
                                  <p:childTnLst>
                                    <p:animMotion origin="layout" path="M 2.77778E-6 -4.19847E-6 L 0.05069 -0.14989 " pathEditMode="relative" rAng="0" ptsTypes="AA">
                                      <p:cBhvr>
                                        <p:cTn id="65" dur="2000" fill="hold"/>
                                        <p:tgtEl>
                                          <p:spTgt spid="157"/>
                                        </p:tgtEl>
                                        <p:attrNameLst>
                                          <p:attrName>ppt_x</p:attrName>
                                          <p:attrName>ppt_y</p:attrName>
                                        </p:attrNameLst>
                                      </p:cBhvr>
                                      <p:rCtr x="2500" y="-7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143" grpId="1" animBg="1"/>
      <p:bldP spid="143" grpId="2" animBg="1"/>
      <p:bldP spid="147" grpId="0" animBg="1"/>
      <p:bldP spid="147" grpId="1" animBg="1"/>
      <p:bldP spid="147" grpId="2" animBg="1"/>
      <p:bldP spid="151" grpId="0" animBg="1"/>
      <p:bldP spid="151" grpId="1" animBg="1"/>
      <p:bldP spid="151" grpId="2" animBg="1"/>
      <p:bldP spid="152" grpId="0" animBg="1"/>
      <p:bldP spid="152" grpId="1" animBg="1"/>
      <p:bldP spid="152" grpId="2" animBg="1"/>
      <p:bldP spid="153" grpId="0" animBg="1"/>
      <p:bldP spid="153" grpId="1" animBg="1"/>
      <p:bldP spid="157" grpId="0" animBg="1"/>
      <p:bldP spid="157"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4" y="0"/>
            <a:ext cx="9123191" cy="6858000"/>
          </a:xfrm>
          <a:prstGeom prst="rect">
            <a:avLst/>
          </a:prstGeom>
        </p:spPr>
      </p:pic>
    </p:spTree>
    <p:extLst>
      <p:ext uri="{BB962C8B-B14F-4D97-AF65-F5344CB8AC3E}">
        <p14:creationId xmlns:p14="http://schemas.microsoft.com/office/powerpoint/2010/main" val="68694454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63" y="0"/>
            <a:ext cx="9102274" cy="6858000"/>
          </a:xfrm>
          <a:prstGeom prst="rect">
            <a:avLst/>
          </a:prstGeom>
        </p:spPr>
      </p:pic>
    </p:spTree>
    <p:extLst>
      <p:ext uri="{BB962C8B-B14F-4D97-AF65-F5344CB8AC3E}">
        <p14:creationId xmlns:p14="http://schemas.microsoft.com/office/powerpoint/2010/main" val="37372444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t>Změna konfigurace aplikace</a:t>
            </a:r>
            <a:endParaRPr lang="en-US" dirty="0"/>
          </a:p>
        </p:txBody>
      </p:sp>
      <p:sp>
        <p:nvSpPr>
          <p:cNvPr id="3" name="Content Placeholder 2"/>
          <p:cNvSpPr>
            <a:spLocks noGrp="1"/>
          </p:cNvSpPr>
          <p:nvPr>
            <p:ph idx="1"/>
          </p:nvPr>
        </p:nvSpPr>
        <p:spPr>
          <a:xfrm>
            <a:off x="381000" y="1412875"/>
            <a:ext cx="8382000" cy="1969770"/>
          </a:xfrm>
        </p:spPr>
        <p:txBody>
          <a:bodyPr/>
          <a:lstStyle/>
          <a:p>
            <a:r>
              <a:rPr lang="cs-CZ" dirty="0" smtClean="0"/>
              <a:t>Za běhu aplikace lze změnit konfigurační soubor (*.cscfg)</a:t>
            </a:r>
          </a:p>
          <a:p>
            <a:r>
              <a:rPr lang="cs-CZ" dirty="0" smtClean="0"/>
              <a:t>Aplikace může na změnu reagovat</a:t>
            </a:r>
          </a:p>
          <a:p>
            <a:r>
              <a:rPr lang="cs-CZ" dirty="0" smtClean="0"/>
              <a:t>Není nutné aplikaci restartovat</a:t>
            </a:r>
          </a:p>
        </p:txBody>
      </p:sp>
    </p:spTree>
    <p:extLst>
      <p:ext uri="{BB962C8B-B14F-4D97-AF65-F5344CB8AC3E}">
        <p14:creationId xmlns:p14="http://schemas.microsoft.com/office/powerpoint/2010/main" val="86110571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9" y="0"/>
            <a:ext cx="9108281" cy="6858000"/>
          </a:xfrm>
          <a:prstGeom prst="rect">
            <a:avLst/>
          </a:prstGeom>
        </p:spPr>
      </p:pic>
    </p:spTree>
    <p:extLst>
      <p:ext uri="{BB962C8B-B14F-4D97-AF65-F5344CB8AC3E}">
        <p14:creationId xmlns:p14="http://schemas.microsoft.com/office/powerpoint/2010/main" val="99769170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t>Verze operačního systému</a:t>
            </a:r>
            <a:endParaRPr lang="en-US" dirty="0"/>
          </a:p>
        </p:txBody>
      </p:sp>
      <p:sp>
        <p:nvSpPr>
          <p:cNvPr id="3" name="Content Placeholder 2"/>
          <p:cNvSpPr>
            <a:spLocks noGrp="1"/>
          </p:cNvSpPr>
          <p:nvPr>
            <p:ph idx="1"/>
          </p:nvPr>
        </p:nvSpPr>
        <p:spPr>
          <a:xfrm>
            <a:off x="381000" y="1412875"/>
            <a:ext cx="8382000" cy="4881336"/>
          </a:xfrm>
        </p:spPr>
        <p:txBody>
          <a:bodyPr/>
          <a:lstStyle/>
          <a:p>
            <a:r>
              <a:rPr lang="cs-CZ" dirty="0" smtClean="0"/>
              <a:t>Operační systém existuje ve dvou edicích (OS Family)</a:t>
            </a:r>
          </a:p>
          <a:p>
            <a:pPr lvl="1"/>
            <a:r>
              <a:rPr lang="cs-CZ" dirty="0" smtClean="0"/>
              <a:t>Windows Server 2008 SP1, 64 bit</a:t>
            </a:r>
          </a:p>
          <a:p>
            <a:pPr lvl="1"/>
            <a:r>
              <a:rPr lang="cs-CZ" dirty="0" smtClean="0"/>
              <a:t>Windows Server 2008 R2, 64 bit</a:t>
            </a:r>
          </a:p>
          <a:p>
            <a:r>
              <a:rPr lang="cs-CZ" dirty="0" smtClean="0"/>
              <a:t>Každá edice má několik verzí (OS Version)</a:t>
            </a:r>
          </a:p>
          <a:p>
            <a:pPr lvl="1"/>
            <a:r>
              <a:rPr lang="cs-CZ" dirty="0" smtClean="0"/>
              <a:t>Opravy, .NET Framework, MVC framework, ...</a:t>
            </a:r>
          </a:p>
          <a:p>
            <a:r>
              <a:rPr lang="cs-CZ" dirty="0" smtClean="0"/>
              <a:t>Edici vybírám vždy pevně</a:t>
            </a:r>
          </a:p>
          <a:p>
            <a:r>
              <a:rPr lang="cs-CZ" dirty="0" smtClean="0"/>
              <a:t>Verze </a:t>
            </a:r>
          </a:p>
          <a:p>
            <a:pPr lvl="1"/>
            <a:r>
              <a:rPr lang="cs-CZ" dirty="0" smtClean="0"/>
              <a:t>Automatický update na nejnovější (*)</a:t>
            </a:r>
          </a:p>
          <a:p>
            <a:pPr lvl="1"/>
            <a:r>
              <a:rPr lang="cs-CZ" dirty="0" smtClean="0"/>
              <a:t>Manuálně</a:t>
            </a:r>
          </a:p>
        </p:txBody>
      </p:sp>
    </p:spTree>
    <p:extLst>
      <p:ext uri="{BB962C8B-B14F-4D97-AF65-F5344CB8AC3E}">
        <p14:creationId xmlns:p14="http://schemas.microsoft.com/office/powerpoint/2010/main" val="36338538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81" y="0"/>
            <a:ext cx="9096437" cy="6858000"/>
          </a:xfrm>
          <a:prstGeom prst="rect">
            <a:avLst/>
          </a:prstGeom>
        </p:spPr>
      </p:pic>
    </p:spTree>
    <p:extLst>
      <p:ext uri="{BB962C8B-B14F-4D97-AF65-F5344CB8AC3E}">
        <p14:creationId xmlns:p14="http://schemas.microsoft.com/office/powerpoint/2010/main" val="45531039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cs-CZ" dirty="0" smtClean="0"/>
              <a:t>Správa - </a:t>
            </a:r>
            <a:r>
              <a:rPr lang="en-US" dirty="0" smtClean="0"/>
              <a:t>Windows </a:t>
            </a:r>
            <a:r>
              <a:rPr lang="en-US" dirty="0"/>
              <a:t>Azure </a:t>
            </a:r>
            <a:r>
              <a:rPr lang="en-US" dirty="0" smtClean="0"/>
              <a:t>MMC</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68275099"/>
              </p:ext>
            </p:extLst>
          </p:nvPr>
        </p:nvGraphicFramePr>
        <p:xfrm>
          <a:off x="432369" y="1794599"/>
          <a:ext cx="8382111" cy="3474720"/>
        </p:xfrm>
        <a:graphic>
          <a:graphicData uri="http://schemas.openxmlformats.org/drawingml/2006/table">
            <a:tbl>
              <a:tblPr bandRow="1">
                <a:tableStyleId>{D27102A9-8310-4765-A935-A1911B00CA55}</a:tableStyleId>
              </a:tblPr>
              <a:tblGrid>
                <a:gridCol w="906144"/>
                <a:gridCol w="3597128"/>
                <a:gridCol w="912668"/>
                <a:gridCol w="2966171"/>
              </a:tblGrid>
              <a:tr h="473763">
                <a:tc>
                  <a:txBody>
                    <a:bodyPr/>
                    <a:lstStyle/>
                    <a:p>
                      <a:endParaRPr lang="en-US" dirty="0"/>
                    </a:p>
                  </a:txBody>
                  <a:tcPr marL="96580" marR="96580"/>
                </a:tc>
                <a:tc>
                  <a:txBody>
                    <a:bodyPr/>
                    <a:lstStyle/>
                    <a:p>
                      <a:r>
                        <a:rPr lang="cs-CZ" dirty="0" smtClean="0"/>
                        <a:t>Nahrání,</a:t>
                      </a:r>
                      <a:r>
                        <a:rPr lang="cs-CZ" baseline="0" dirty="0" smtClean="0"/>
                        <a:t> spuštění, upgrade, správa aplikací</a:t>
                      </a:r>
                      <a:endParaRPr lang="en-US" dirty="0"/>
                    </a:p>
                  </a:txBody>
                  <a:tcPr marL="96580" marR="96580"/>
                </a:tc>
                <a:tc>
                  <a:txBody>
                    <a:bodyPr/>
                    <a:lstStyle/>
                    <a:p>
                      <a:endParaRPr lang="en-US" dirty="0"/>
                    </a:p>
                  </a:txBody>
                  <a:tcPr marL="96580" marR="96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dirty="0" smtClean="0"/>
                        <a:t>Přidání, vyčištění a odstranění</a:t>
                      </a:r>
                      <a:r>
                        <a:rPr lang="cs-CZ" baseline="0" dirty="0" smtClean="0"/>
                        <a:t> front</a:t>
                      </a:r>
                      <a:endParaRPr lang="en-US" dirty="0" smtClean="0"/>
                    </a:p>
                  </a:txBody>
                  <a:tcPr marL="96580" marR="96580"/>
                </a:tc>
              </a:tr>
              <a:tr h="473763">
                <a:tc>
                  <a:txBody>
                    <a:bodyPr/>
                    <a:lstStyle/>
                    <a:p>
                      <a:endParaRPr lang="en-US" dirty="0"/>
                    </a:p>
                  </a:txBody>
                  <a:tcPr marL="96580" marR="96580"/>
                </a:tc>
                <a:tc>
                  <a:txBody>
                    <a:bodyPr/>
                    <a:lstStyle/>
                    <a:p>
                      <a:r>
                        <a:rPr lang="cs-CZ" dirty="0" smtClean="0"/>
                        <a:t>Konfigurace</a:t>
                      </a:r>
                      <a:r>
                        <a:rPr lang="cs-CZ" baseline="0" dirty="0" smtClean="0"/>
                        <a:t> diagnostiky a přenosů dat, pohledy, analýza a export do Excelu</a:t>
                      </a:r>
                      <a:endParaRPr lang="en-US" dirty="0"/>
                    </a:p>
                  </a:txBody>
                  <a:tcPr marL="96580" marR="96580"/>
                </a:tc>
                <a:tc>
                  <a:txBody>
                    <a:bodyPr/>
                    <a:lstStyle/>
                    <a:p>
                      <a:endParaRPr lang="en-US" dirty="0"/>
                    </a:p>
                  </a:txBody>
                  <a:tcPr marL="96580" marR="96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dirty="0" smtClean="0"/>
                        <a:t>Dotazy a mazání Azure</a:t>
                      </a:r>
                      <a:r>
                        <a:rPr lang="cs-CZ" baseline="0" dirty="0" smtClean="0"/>
                        <a:t> tabulek</a:t>
                      </a:r>
                      <a:endParaRPr lang="en-US" dirty="0" smtClean="0"/>
                    </a:p>
                    <a:p>
                      <a:endParaRPr lang="en-US" dirty="0"/>
                    </a:p>
                  </a:txBody>
                  <a:tcPr marL="96580" marR="96580"/>
                </a:tc>
              </a:tr>
              <a:tr h="473763">
                <a:tc>
                  <a:txBody>
                    <a:bodyPr/>
                    <a:lstStyle/>
                    <a:p>
                      <a:endParaRPr lang="en-US" dirty="0"/>
                    </a:p>
                  </a:txBody>
                  <a:tcPr marL="96580" marR="96580"/>
                </a:tc>
                <a:tc>
                  <a:txBody>
                    <a:bodyPr/>
                    <a:lstStyle/>
                    <a:p>
                      <a:r>
                        <a:rPr lang="cs-CZ" dirty="0" smtClean="0"/>
                        <a:t>Nahrání</a:t>
                      </a:r>
                      <a:r>
                        <a:rPr lang="cs-CZ" baseline="0" dirty="0" smtClean="0"/>
                        <a:t> a konfigurace management certifikátů</a:t>
                      </a:r>
                      <a:endParaRPr lang="en-US" dirty="0"/>
                    </a:p>
                  </a:txBody>
                  <a:tcPr marL="96580" marR="96580"/>
                </a:tc>
                <a:tc>
                  <a:txBody>
                    <a:bodyPr/>
                    <a:lstStyle/>
                    <a:p>
                      <a:endParaRPr lang="en-US" dirty="0"/>
                    </a:p>
                  </a:txBody>
                  <a:tcPr marL="96580" marR="96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dirty="0" smtClean="0"/>
                        <a:t>Rozšiřitelnost</a:t>
                      </a:r>
                      <a:r>
                        <a:rPr lang="cs-CZ" baseline="0" dirty="0" smtClean="0"/>
                        <a:t> formou </a:t>
                      </a:r>
                      <a:r>
                        <a:rPr lang="cs-CZ" baseline="0" dirty="0" err="1" smtClean="0"/>
                        <a:t>pluginů</a:t>
                      </a:r>
                      <a:endParaRPr lang="en-US" dirty="0" smtClean="0"/>
                    </a:p>
                  </a:txBody>
                  <a:tcPr marL="96580" marR="96580"/>
                </a:tc>
              </a:tr>
              <a:tr h="473763">
                <a:tc>
                  <a:txBody>
                    <a:bodyPr/>
                    <a:lstStyle/>
                    <a:p>
                      <a:endParaRPr lang="en-US" dirty="0"/>
                    </a:p>
                  </a:txBody>
                  <a:tcPr marL="96580" marR="96580"/>
                </a:tc>
                <a:tc>
                  <a:txBody>
                    <a:bodyPr/>
                    <a:lstStyle/>
                    <a:p>
                      <a:r>
                        <a:rPr lang="cs-CZ" dirty="0" smtClean="0"/>
                        <a:t>Konfigurace služby úložiště</a:t>
                      </a:r>
                      <a:endParaRPr lang="en-US" dirty="0"/>
                    </a:p>
                  </a:txBody>
                  <a:tcPr marL="96580" marR="96580"/>
                </a:tc>
                <a:tc>
                  <a:txBody>
                    <a:bodyPr/>
                    <a:lstStyle/>
                    <a:p>
                      <a:endParaRPr lang="en-US" dirty="0"/>
                    </a:p>
                  </a:txBody>
                  <a:tcPr marL="96580" marR="96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dirty="0" smtClean="0"/>
                        <a:t>Interně používá</a:t>
                      </a:r>
                      <a:r>
                        <a:rPr lang="cs-CZ" baseline="0" dirty="0" smtClean="0"/>
                        <a:t> </a:t>
                      </a:r>
                      <a:r>
                        <a:rPr lang="cs-CZ" baseline="0" dirty="0" err="1" smtClean="0"/>
                        <a:t>PowerShell</a:t>
                      </a:r>
                      <a:r>
                        <a:rPr lang="cs-CZ" baseline="0" dirty="0" smtClean="0"/>
                        <a:t> </a:t>
                      </a:r>
                      <a:r>
                        <a:rPr lang="cs-CZ" baseline="0" dirty="0" err="1" smtClean="0"/>
                        <a:t>Cmdlets</a:t>
                      </a:r>
                      <a:endParaRPr lang="en-US" dirty="0" smtClean="0"/>
                    </a:p>
                  </a:txBody>
                  <a:tcPr marL="96580" marR="96580"/>
                </a:tc>
              </a:tr>
              <a:tr h="473763">
                <a:tc>
                  <a:txBody>
                    <a:bodyPr/>
                    <a:lstStyle/>
                    <a:p>
                      <a:endParaRPr lang="en-US" dirty="0"/>
                    </a:p>
                  </a:txBody>
                  <a:tcPr marL="96580" marR="96580"/>
                </a:tc>
                <a:tc>
                  <a:txBody>
                    <a:bodyPr/>
                    <a:lstStyle/>
                    <a:p>
                      <a:r>
                        <a:rPr lang="cs-CZ" dirty="0" smtClean="0"/>
                        <a:t>Přidání, nahrání, stažení</a:t>
                      </a:r>
                      <a:r>
                        <a:rPr lang="cs-CZ" baseline="0" dirty="0" smtClean="0"/>
                        <a:t> a odstranění </a:t>
                      </a:r>
                      <a:r>
                        <a:rPr lang="cs-CZ" baseline="0" dirty="0" err="1" smtClean="0"/>
                        <a:t>blobů</a:t>
                      </a:r>
                      <a:endParaRPr lang="en-US" dirty="0"/>
                    </a:p>
                  </a:txBody>
                  <a:tcPr marL="96580" marR="96580"/>
                </a:tc>
                <a:tc>
                  <a:txBody>
                    <a:bodyPr/>
                    <a:lstStyle/>
                    <a:p>
                      <a:endParaRPr lang="en-US" dirty="0"/>
                    </a:p>
                  </a:txBody>
                  <a:tcPr marL="96580" marR="96580"/>
                </a:tc>
                <a:tc>
                  <a:txBody>
                    <a:bodyPr/>
                    <a:lstStyle/>
                    <a:p>
                      <a:endParaRPr lang="en-US" dirty="0"/>
                    </a:p>
                  </a:txBody>
                  <a:tcPr marL="96580" marR="96580"/>
                </a:tc>
              </a:tr>
            </a:tbl>
          </a:graphicData>
        </a:graphic>
      </p:graphicFrame>
      <p:sp>
        <p:nvSpPr>
          <p:cNvPr id="4" name="Text Placeholder 3"/>
          <p:cNvSpPr>
            <a:spLocks noGrp="1"/>
          </p:cNvSpPr>
          <p:nvPr>
            <p:ph type="body" sz="quarter" idx="4294967295"/>
          </p:nvPr>
        </p:nvSpPr>
        <p:spPr>
          <a:xfrm>
            <a:off x="369864" y="911225"/>
            <a:ext cx="7848600" cy="332399"/>
          </a:xfrm>
        </p:spPr>
        <p:txBody>
          <a:bodyPr/>
          <a:lstStyle/>
          <a:p>
            <a:pPr marL="0" indent="0">
              <a:buNone/>
            </a:pPr>
            <a:r>
              <a:rPr lang="cs-CZ" sz="2400" dirty="0" err="1" smtClean="0"/>
              <a:t>Snap</a:t>
            </a:r>
            <a:r>
              <a:rPr lang="cs-CZ" sz="2400" dirty="0" smtClean="0"/>
              <a:t>-in do management konzoly</a:t>
            </a:r>
            <a:endParaRPr lang="en-US" sz="2400" dirty="0"/>
          </a:p>
        </p:txBody>
      </p:sp>
      <p:pic>
        <p:nvPicPr>
          <p:cNvPr id="2052" name="Picture 4" descr="diagnostic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250" y="2734251"/>
            <a:ext cx="371475" cy="3810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ertificat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388" y="3454331"/>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torage_servic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388" y="4030395"/>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blob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9388" y="4750475"/>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queue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2040" y="1923046"/>
            <a:ext cx="4667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table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2040" y="2683565"/>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extensibilit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22515" y="3454331"/>
            <a:ext cx="4667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powershell.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36789" y="4102403"/>
            <a:ext cx="638175" cy="4762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osted_services.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576" y="1874285"/>
            <a:ext cx="504825" cy="504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2720183"/>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9" y="0"/>
            <a:ext cx="9108281" cy="6858000"/>
          </a:xfrm>
          <a:prstGeom prst="rect">
            <a:avLst/>
          </a:prstGeom>
        </p:spPr>
      </p:pic>
    </p:spTree>
    <p:extLst>
      <p:ext uri="{BB962C8B-B14F-4D97-AF65-F5344CB8AC3E}">
        <p14:creationId xmlns:p14="http://schemas.microsoft.com/office/powerpoint/2010/main" val="374731694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28" y="0"/>
            <a:ext cx="9111343" cy="6858000"/>
          </a:xfrm>
          <a:prstGeom prst="rect">
            <a:avLst/>
          </a:prstGeom>
        </p:spPr>
      </p:pic>
    </p:spTree>
    <p:extLst>
      <p:ext uri="{BB962C8B-B14F-4D97-AF65-F5344CB8AC3E}">
        <p14:creationId xmlns:p14="http://schemas.microsoft.com/office/powerpoint/2010/main" val="249123149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28" y="0"/>
            <a:ext cx="9111343" cy="6858000"/>
          </a:xfrm>
          <a:prstGeom prst="rect">
            <a:avLst/>
          </a:prstGeom>
        </p:spPr>
      </p:pic>
    </p:spTree>
    <p:extLst>
      <p:ext uri="{BB962C8B-B14F-4D97-AF65-F5344CB8AC3E}">
        <p14:creationId xmlns:p14="http://schemas.microsoft.com/office/powerpoint/2010/main" val="107789856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cloud base"/>
          <p:cNvGrpSpPr/>
          <p:nvPr/>
        </p:nvGrpSpPr>
        <p:grpSpPr>
          <a:xfrm>
            <a:off x="387054" y="742950"/>
            <a:ext cx="8500894" cy="5543550"/>
            <a:chOff x="515938" y="742950"/>
            <a:chExt cx="11331574" cy="5543550"/>
          </a:xfrm>
        </p:grpSpPr>
        <p:grpSp>
          <p:nvGrpSpPr>
            <p:cNvPr id="5" name="Group 157"/>
            <p:cNvGrpSpPr/>
            <p:nvPr/>
          </p:nvGrpSpPr>
          <p:grpSpPr>
            <a:xfrm>
              <a:off x="515938" y="742950"/>
              <a:ext cx="11331574" cy="5543550"/>
              <a:chOff x="515938" y="742950"/>
              <a:chExt cx="11331574" cy="5543550"/>
            </a:xfrm>
          </p:grpSpPr>
          <p:grpSp>
            <p:nvGrpSpPr>
              <p:cNvPr id="6" name="Group 159"/>
              <p:cNvGrpSpPr/>
              <p:nvPr/>
            </p:nvGrpSpPr>
            <p:grpSpPr>
              <a:xfrm>
                <a:off x="515938" y="742950"/>
                <a:ext cx="11331574" cy="5276850"/>
                <a:chOff x="515938" y="742950"/>
                <a:chExt cx="11331574" cy="5276850"/>
              </a:xfrm>
            </p:grpSpPr>
            <p:grpSp>
              <p:nvGrpSpPr>
                <p:cNvPr id="7" name="Group 156"/>
                <p:cNvGrpSpPr/>
                <p:nvPr/>
              </p:nvGrpSpPr>
              <p:grpSpPr>
                <a:xfrm>
                  <a:off x="515938" y="742950"/>
                  <a:ext cx="11331574" cy="5276850"/>
                  <a:chOff x="515938" y="742950"/>
                  <a:chExt cx="11331574" cy="5276850"/>
                </a:xfrm>
              </p:grpSpPr>
              <p:pic>
                <p:nvPicPr>
                  <p:cNvPr id="302" name="Picture 2"/>
                  <p:cNvPicPr>
                    <a:picLocks noChangeAspect="1" noChangeArrowheads="1"/>
                  </p:cNvPicPr>
                  <p:nvPr/>
                </p:nvPicPr>
                <p:blipFill>
                  <a:blip r:embed="rId3"/>
                  <a:srcRect/>
                  <a:stretch>
                    <a:fillRect/>
                  </a:stretch>
                </p:blipFill>
                <p:spPr bwMode="auto">
                  <a:xfrm>
                    <a:off x="973138" y="1447800"/>
                    <a:ext cx="7152701" cy="4038600"/>
                  </a:xfrm>
                  <a:prstGeom prst="rect">
                    <a:avLst/>
                  </a:prstGeom>
                  <a:noFill/>
                  <a:ln w="9525">
                    <a:noFill/>
                    <a:miter lim="800000"/>
                    <a:headEnd/>
                    <a:tailEnd/>
                  </a:ln>
                  <a:effectLst/>
                </p:spPr>
              </p:pic>
              <p:pic>
                <p:nvPicPr>
                  <p:cNvPr id="303" name="Picture 2"/>
                  <p:cNvPicPr>
                    <a:picLocks noChangeAspect="1" noChangeArrowheads="1"/>
                  </p:cNvPicPr>
                  <p:nvPr/>
                </p:nvPicPr>
                <p:blipFill>
                  <a:blip r:embed="rId3"/>
                  <a:srcRect/>
                  <a:stretch>
                    <a:fillRect/>
                  </a:stretch>
                </p:blipFill>
                <p:spPr bwMode="auto">
                  <a:xfrm>
                    <a:off x="4504312" y="1219200"/>
                    <a:ext cx="7152701" cy="4038600"/>
                  </a:xfrm>
                  <a:prstGeom prst="rect">
                    <a:avLst/>
                  </a:prstGeom>
                  <a:noFill/>
                  <a:ln w="9525">
                    <a:noFill/>
                    <a:miter lim="800000"/>
                    <a:headEnd/>
                    <a:tailEnd/>
                  </a:ln>
                  <a:effectLst/>
                </p:spPr>
              </p:pic>
              <p:pic>
                <p:nvPicPr>
                  <p:cNvPr id="304" name="Picture 3"/>
                  <p:cNvPicPr>
                    <a:picLocks noChangeAspect="1" noChangeArrowheads="1"/>
                  </p:cNvPicPr>
                  <p:nvPr/>
                </p:nvPicPr>
                <p:blipFill>
                  <a:blip r:embed="rId4"/>
                  <a:srcRect/>
                  <a:stretch>
                    <a:fillRect/>
                  </a:stretch>
                </p:blipFill>
                <p:spPr bwMode="auto">
                  <a:xfrm>
                    <a:off x="515938" y="3276600"/>
                    <a:ext cx="5448300" cy="2743200"/>
                  </a:xfrm>
                  <a:prstGeom prst="rect">
                    <a:avLst/>
                  </a:prstGeom>
                  <a:noFill/>
                  <a:ln w="9525">
                    <a:noFill/>
                    <a:miter lim="800000"/>
                    <a:headEnd/>
                    <a:tailEnd/>
                  </a:ln>
                  <a:effectLst/>
                </p:spPr>
              </p:pic>
              <p:pic>
                <p:nvPicPr>
                  <p:cNvPr id="305" name="Picture 3"/>
                  <p:cNvPicPr>
                    <a:picLocks noChangeAspect="1" noChangeArrowheads="1"/>
                  </p:cNvPicPr>
                  <p:nvPr/>
                </p:nvPicPr>
                <p:blipFill>
                  <a:blip r:embed="rId4"/>
                  <a:srcRect/>
                  <a:stretch>
                    <a:fillRect/>
                  </a:stretch>
                </p:blipFill>
                <p:spPr bwMode="auto">
                  <a:xfrm>
                    <a:off x="2894012" y="3276600"/>
                    <a:ext cx="5448300" cy="2743200"/>
                  </a:xfrm>
                  <a:prstGeom prst="rect">
                    <a:avLst/>
                  </a:prstGeom>
                  <a:noFill/>
                  <a:ln w="9525">
                    <a:noFill/>
                    <a:miter lim="800000"/>
                    <a:headEnd/>
                    <a:tailEnd/>
                  </a:ln>
                  <a:effectLst/>
                </p:spPr>
              </p:pic>
              <p:pic>
                <p:nvPicPr>
                  <p:cNvPr id="306" name="Picture 3"/>
                  <p:cNvPicPr>
                    <a:picLocks noChangeAspect="1" noChangeArrowheads="1"/>
                  </p:cNvPicPr>
                  <p:nvPr/>
                </p:nvPicPr>
                <p:blipFill>
                  <a:blip r:embed="rId4"/>
                  <a:srcRect/>
                  <a:stretch>
                    <a:fillRect/>
                  </a:stretch>
                </p:blipFill>
                <p:spPr bwMode="auto">
                  <a:xfrm>
                    <a:off x="6399212" y="3276600"/>
                    <a:ext cx="5448300" cy="2743200"/>
                  </a:xfrm>
                  <a:prstGeom prst="rect">
                    <a:avLst/>
                  </a:prstGeom>
                  <a:noFill/>
                  <a:ln w="9525">
                    <a:noFill/>
                    <a:miter lim="800000"/>
                    <a:headEnd/>
                    <a:tailEnd/>
                  </a:ln>
                  <a:effectLst/>
                </p:spPr>
              </p:pic>
              <p:pic>
                <p:nvPicPr>
                  <p:cNvPr id="307" name="Picture 4"/>
                  <p:cNvPicPr>
                    <a:picLocks noChangeAspect="1" noChangeArrowheads="1"/>
                  </p:cNvPicPr>
                  <p:nvPr/>
                </p:nvPicPr>
                <p:blipFill>
                  <a:blip r:embed="rId5">
                    <a:lum bright="22000" contrast="1000"/>
                  </a:blip>
                  <a:srcRect/>
                  <a:stretch>
                    <a:fillRect/>
                  </a:stretch>
                </p:blipFill>
                <p:spPr bwMode="auto">
                  <a:xfrm>
                    <a:off x="3427412" y="742950"/>
                    <a:ext cx="6229350" cy="2324100"/>
                  </a:xfrm>
                  <a:prstGeom prst="rect">
                    <a:avLst/>
                  </a:prstGeom>
                  <a:noFill/>
                  <a:ln w="9525">
                    <a:noFill/>
                    <a:miter lim="800000"/>
                    <a:headEnd/>
                    <a:tailEnd/>
                  </a:ln>
                  <a:effectLst/>
                </p:spPr>
              </p:pic>
            </p:grpSp>
            <p:pic>
              <p:nvPicPr>
                <p:cNvPr id="300" name="Picture 5"/>
                <p:cNvPicPr>
                  <a:picLocks noChangeAspect="1" noChangeArrowheads="1"/>
                </p:cNvPicPr>
                <p:nvPr/>
              </p:nvPicPr>
              <p:blipFill>
                <a:blip r:embed="rId3"/>
                <a:srcRect/>
                <a:stretch>
                  <a:fillRect/>
                </a:stretch>
              </p:blipFill>
              <p:spPr bwMode="auto">
                <a:xfrm rot="9900000">
                  <a:off x="1286950" y="1509107"/>
                  <a:ext cx="5600700" cy="3162300"/>
                </a:xfrm>
                <a:prstGeom prst="rect">
                  <a:avLst/>
                </a:prstGeom>
                <a:noFill/>
                <a:ln w="9525">
                  <a:noFill/>
                  <a:miter lim="800000"/>
                  <a:headEnd/>
                  <a:tailEnd/>
                </a:ln>
                <a:effectLst/>
              </p:spPr>
            </p:pic>
            <p:pic>
              <p:nvPicPr>
                <p:cNvPr id="301" name="Picture 5"/>
                <p:cNvPicPr>
                  <a:picLocks noChangeAspect="1" noChangeArrowheads="1"/>
                </p:cNvPicPr>
                <p:nvPr/>
              </p:nvPicPr>
              <p:blipFill>
                <a:blip r:embed="rId3"/>
                <a:srcRect/>
                <a:stretch>
                  <a:fillRect/>
                </a:stretch>
              </p:blipFill>
              <p:spPr bwMode="auto">
                <a:xfrm rot="9900000">
                  <a:off x="5742502" y="1509107"/>
                  <a:ext cx="5600700" cy="3162300"/>
                </a:xfrm>
                <a:prstGeom prst="rect">
                  <a:avLst/>
                </a:prstGeom>
                <a:noFill/>
                <a:ln w="9525">
                  <a:noFill/>
                  <a:miter lim="800000"/>
                  <a:headEnd/>
                  <a:tailEnd/>
                </a:ln>
                <a:effectLst/>
              </p:spPr>
            </p:pic>
          </p:grpSp>
          <p:pic>
            <p:nvPicPr>
              <p:cNvPr id="296" name="Picture 6"/>
              <p:cNvPicPr>
                <a:picLocks noChangeAspect="1" noChangeArrowheads="1"/>
              </p:cNvPicPr>
              <p:nvPr/>
            </p:nvPicPr>
            <p:blipFill>
              <a:blip r:embed="rId3"/>
              <a:srcRect/>
              <a:stretch>
                <a:fillRect/>
              </a:stretch>
            </p:blipFill>
            <p:spPr bwMode="auto">
              <a:xfrm>
                <a:off x="1446212" y="3124200"/>
                <a:ext cx="5600700" cy="3162300"/>
              </a:xfrm>
              <a:prstGeom prst="rect">
                <a:avLst/>
              </a:prstGeom>
              <a:noFill/>
              <a:ln w="9525">
                <a:noFill/>
                <a:miter lim="800000"/>
                <a:headEnd/>
                <a:tailEnd/>
              </a:ln>
              <a:effectLst/>
            </p:spPr>
          </p:pic>
          <p:pic>
            <p:nvPicPr>
              <p:cNvPr id="297" name="Picture 6"/>
              <p:cNvPicPr>
                <a:picLocks noChangeAspect="1" noChangeArrowheads="1"/>
              </p:cNvPicPr>
              <p:nvPr/>
            </p:nvPicPr>
            <p:blipFill>
              <a:blip r:embed="rId3"/>
              <a:srcRect/>
              <a:stretch>
                <a:fillRect/>
              </a:stretch>
            </p:blipFill>
            <p:spPr bwMode="auto">
              <a:xfrm>
                <a:off x="5103812" y="3124200"/>
                <a:ext cx="5600700" cy="3162300"/>
              </a:xfrm>
              <a:prstGeom prst="rect">
                <a:avLst/>
              </a:prstGeom>
              <a:noFill/>
              <a:ln w="9525">
                <a:noFill/>
                <a:miter lim="800000"/>
                <a:headEnd/>
                <a:tailEnd/>
              </a:ln>
              <a:effectLst/>
            </p:spPr>
          </p:pic>
          <p:pic>
            <p:nvPicPr>
              <p:cNvPr id="298" name="Picture 6"/>
              <p:cNvPicPr>
                <a:picLocks noChangeAspect="1" noChangeArrowheads="1"/>
              </p:cNvPicPr>
              <p:nvPr/>
            </p:nvPicPr>
            <p:blipFill>
              <a:blip r:embed="rId3"/>
              <a:srcRect/>
              <a:stretch>
                <a:fillRect/>
              </a:stretch>
            </p:blipFill>
            <p:spPr bwMode="auto">
              <a:xfrm>
                <a:off x="6246812" y="3124200"/>
                <a:ext cx="5600700" cy="3162300"/>
              </a:xfrm>
              <a:prstGeom prst="rect">
                <a:avLst/>
              </a:prstGeom>
              <a:noFill/>
              <a:ln w="9525">
                <a:noFill/>
                <a:miter lim="800000"/>
                <a:headEnd/>
                <a:tailEnd/>
              </a:ln>
              <a:effectLst/>
            </p:spPr>
          </p:pic>
        </p:grpSp>
        <p:grpSp>
          <p:nvGrpSpPr>
            <p:cNvPr id="8" name="Group 156"/>
            <p:cNvGrpSpPr/>
            <p:nvPr/>
          </p:nvGrpSpPr>
          <p:grpSpPr>
            <a:xfrm>
              <a:off x="5419621" y="1829240"/>
              <a:ext cx="3887550" cy="2055186"/>
              <a:chOff x="4065772" y="1829241"/>
              <a:chExt cx="2916423" cy="2055186"/>
            </a:xfrm>
          </p:grpSpPr>
          <p:grpSp>
            <p:nvGrpSpPr>
              <p:cNvPr id="9" name="Group 13"/>
              <p:cNvGrpSpPr/>
              <p:nvPr/>
            </p:nvGrpSpPr>
            <p:grpSpPr>
              <a:xfrm>
                <a:off x="4065772" y="2424665"/>
                <a:ext cx="545363" cy="545362"/>
                <a:chOff x="4671828" y="3051986"/>
                <a:chExt cx="545363" cy="545362"/>
              </a:xfrm>
            </p:grpSpPr>
            <p:pic>
              <p:nvPicPr>
                <p:cNvPr id="29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9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9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0" name="Group 173"/>
              <p:cNvGrpSpPr/>
              <p:nvPr/>
            </p:nvGrpSpPr>
            <p:grpSpPr>
              <a:xfrm>
                <a:off x="4218172" y="2577065"/>
                <a:ext cx="545363" cy="545362"/>
                <a:chOff x="4671828" y="3051986"/>
                <a:chExt cx="545363" cy="545362"/>
              </a:xfrm>
            </p:grpSpPr>
            <p:pic>
              <p:nvPicPr>
                <p:cNvPr id="28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9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9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1" name="Group 21"/>
              <p:cNvGrpSpPr/>
              <p:nvPr/>
            </p:nvGrpSpPr>
            <p:grpSpPr>
              <a:xfrm>
                <a:off x="4370572" y="2729465"/>
                <a:ext cx="545363" cy="545362"/>
                <a:chOff x="4671828" y="3051986"/>
                <a:chExt cx="545363" cy="545362"/>
              </a:xfrm>
            </p:grpSpPr>
            <p:pic>
              <p:nvPicPr>
                <p:cNvPr id="28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8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8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2" name="Group 25"/>
              <p:cNvGrpSpPr/>
              <p:nvPr/>
            </p:nvGrpSpPr>
            <p:grpSpPr>
              <a:xfrm>
                <a:off x="4522972" y="2881865"/>
                <a:ext cx="545363" cy="545362"/>
                <a:chOff x="4671828" y="3051986"/>
                <a:chExt cx="545363" cy="545362"/>
              </a:xfrm>
            </p:grpSpPr>
            <p:pic>
              <p:nvPicPr>
                <p:cNvPr id="28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8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8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3" name="Group 29"/>
              <p:cNvGrpSpPr/>
              <p:nvPr/>
            </p:nvGrpSpPr>
            <p:grpSpPr>
              <a:xfrm>
                <a:off x="4675372" y="3034265"/>
                <a:ext cx="545363" cy="545362"/>
                <a:chOff x="4671828" y="3051986"/>
                <a:chExt cx="545363" cy="545362"/>
              </a:xfrm>
            </p:grpSpPr>
            <p:pic>
              <p:nvPicPr>
                <p:cNvPr id="28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8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8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4" name="Group 33"/>
              <p:cNvGrpSpPr/>
              <p:nvPr/>
            </p:nvGrpSpPr>
            <p:grpSpPr>
              <a:xfrm>
                <a:off x="4827772" y="3186665"/>
                <a:ext cx="545363" cy="545362"/>
                <a:chOff x="4671828" y="3051986"/>
                <a:chExt cx="545363" cy="545362"/>
              </a:xfrm>
            </p:grpSpPr>
            <p:pic>
              <p:nvPicPr>
                <p:cNvPr id="27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7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7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5" name="Group 37"/>
              <p:cNvGrpSpPr/>
              <p:nvPr/>
            </p:nvGrpSpPr>
            <p:grpSpPr>
              <a:xfrm>
                <a:off x="4735623" y="2063158"/>
                <a:ext cx="545363" cy="545362"/>
                <a:chOff x="4671828" y="3051986"/>
                <a:chExt cx="545363" cy="545362"/>
              </a:xfrm>
            </p:grpSpPr>
            <p:pic>
              <p:nvPicPr>
                <p:cNvPr id="27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7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7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6" name="Group 45"/>
              <p:cNvGrpSpPr/>
              <p:nvPr/>
            </p:nvGrpSpPr>
            <p:grpSpPr>
              <a:xfrm>
                <a:off x="4888023" y="2215558"/>
                <a:ext cx="545363" cy="545362"/>
                <a:chOff x="4671828" y="3051986"/>
                <a:chExt cx="545363" cy="545362"/>
              </a:xfrm>
            </p:grpSpPr>
            <p:pic>
              <p:nvPicPr>
                <p:cNvPr id="27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7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7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7" name="Group 49"/>
              <p:cNvGrpSpPr/>
              <p:nvPr/>
            </p:nvGrpSpPr>
            <p:grpSpPr>
              <a:xfrm>
                <a:off x="5040423" y="2367958"/>
                <a:ext cx="545363" cy="545362"/>
                <a:chOff x="4671828" y="3051986"/>
                <a:chExt cx="545363" cy="545362"/>
              </a:xfrm>
            </p:grpSpPr>
            <p:pic>
              <p:nvPicPr>
                <p:cNvPr id="26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6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7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8" name="Group 53"/>
              <p:cNvGrpSpPr/>
              <p:nvPr/>
            </p:nvGrpSpPr>
            <p:grpSpPr>
              <a:xfrm>
                <a:off x="5192823" y="2520358"/>
                <a:ext cx="545363" cy="545362"/>
                <a:chOff x="4671828" y="3051986"/>
                <a:chExt cx="545363" cy="545362"/>
              </a:xfrm>
            </p:grpSpPr>
            <p:pic>
              <p:nvPicPr>
                <p:cNvPr id="26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6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6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9" name="Group 57"/>
              <p:cNvGrpSpPr/>
              <p:nvPr/>
            </p:nvGrpSpPr>
            <p:grpSpPr>
              <a:xfrm>
                <a:off x="5345223" y="2672758"/>
                <a:ext cx="545363" cy="545362"/>
                <a:chOff x="4671828" y="3051986"/>
                <a:chExt cx="545363" cy="545362"/>
              </a:xfrm>
            </p:grpSpPr>
            <p:pic>
              <p:nvPicPr>
                <p:cNvPr id="26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6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6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0" name="Group 61"/>
              <p:cNvGrpSpPr/>
              <p:nvPr/>
            </p:nvGrpSpPr>
            <p:grpSpPr>
              <a:xfrm>
                <a:off x="5497623" y="2825158"/>
                <a:ext cx="545363" cy="545362"/>
                <a:chOff x="4671828" y="3051986"/>
                <a:chExt cx="545363" cy="545362"/>
              </a:xfrm>
            </p:grpSpPr>
            <p:pic>
              <p:nvPicPr>
                <p:cNvPr id="25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6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6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1" name="Group 65"/>
              <p:cNvGrpSpPr/>
              <p:nvPr/>
            </p:nvGrpSpPr>
            <p:grpSpPr>
              <a:xfrm>
                <a:off x="5522432" y="1829241"/>
                <a:ext cx="545363" cy="545362"/>
                <a:chOff x="4671828" y="3051986"/>
                <a:chExt cx="545363" cy="545362"/>
              </a:xfrm>
            </p:grpSpPr>
            <p:pic>
              <p:nvPicPr>
                <p:cNvPr id="25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5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5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2" name="Group 69"/>
              <p:cNvGrpSpPr/>
              <p:nvPr/>
            </p:nvGrpSpPr>
            <p:grpSpPr>
              <a:xfrm>
                <a:off x="5674832" y="1981641"/>
                <a:ext cx="545363" cy="545362"/>
                <a:chOff x="4671828" y="3051986"/>
                <a:chExt cx="545363" cy="545362"/>
              </a:xfrm>
            </p:grpSpPr>
            <p:pic>
              <p:nvPicPr>
                <p:cNvPr id="25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5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5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3" name="Group 73"/>
              <p:cNvGrpSpPr/>
              <p:nvPr/>
            </p:nvGrpSpPr>
            <p:grpSpPr>
              <a:xfrm>
                <a:off x="5827232" y="2134041"/>
                <a:ext cx="545363" cy="545362"/>
                <a:chOff x="4671828" y="3051986"/>
                <a:chExt cx="545363" cy="545362"/>
              </a:xfrm>
            </p:grpSpPr>
            <p:pic>
              <p:nvPicPr>
                <p:cNvPr id="25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5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5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4" name="Group 77"/>
              <p:cNvGrpSpPr/>
              <p:nvPr/>
            </p:nvGrpSpPr>
            <p:grpSpPr>
              <a:xfrm>
                <a:off x="5979632" y="2286441"/>
                <a:ext cx="545363" cy="545362"/>
                <a:chOff x="4671828" y="3051986"/>
                <a:chExt cx="545363" cy="545362"/>
              </a:xfrm>
            </p:grpSpPr>
            <p:pic>
              <p:nvPicPr>
                <p:cNvPr id="24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4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4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5" name="Group 81"/>
              <p:cNvGrpSpPr/>
              <p:nvPr/>
            </p:nvGrpSpPr>
            <p:grpSpPr>
              <a:xfrm>
                <a:off x="6132032" y="2438841"/>
                <a:ext cx="545363" cy="545362"/>
                <a:chOff x="4671828" y="3051986"/>
                <a:chExt cx="545363" cy="545362"/>
              </a:xfrm>
            </p:grpSpPr>
            <p:pic>
              <p:nvPicPr>
                <p:cNvPr id="24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4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4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6" name="Group 85"/>
              <p:cNvGrpSpPr/>
              <p:nvPr/>
            </p:nvGrpSpPr>
            <p:grpSpPr>
              <a:xfrm>
                <a:off x="6284432" y="2591241"/>
                <a:ext cx="545363" cy="545362"/>
                <a:chOff x="4671828" y="3051986"/>
                <a:chExt cx="545363" cy="545362"/>
              </a:xfrm>
            </p:grpSpPr>
            <p:pic>
              <p:nvPicPr>
                <p:cNvPr id="24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4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4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7" name="Group 89"/>
              <p:cNvGrpSpPr/>
              <p:nvPr/>
            </p:nvGrpSpPr>
            <p:grpSpPr>
              <a:xfrm>
                <a:off x="6436832" y="2743641"/>
                <a:ext cx="545363" cy="545362"/>
                <a:chOff x="4671828" y="3051986"/>
                <a:chExt cx="545363" cy="545362"/>
              </a:xfrm>
            </p:grpSpPr>
            <p:pic>
              <p:nvPicPr>
                <p:cNvPr id="23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3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4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8" name="Group 93"/>
              <p:cNvGrpSpPr/>
              <p:nvPr/>
            </p:nvGrpSpPr>
            <p:grpSpPr>
              <a:xfrm>
                <a:off x="5650023" y="2977558"/>
                <a:ext cx="545363" cy="545362"/>
                <a:chOff x="4671828" y="3051986"/>
                <a:chExt cx="545363" cy="545362"/>
              </a:xfrm>
            </p:grpSpPr>
            <p:pic>
              <p:nvPicPr>
                <p:cNvPr id="23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3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3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9" name="Group 97"/>
              <p:cNvGrpSpPr/>
              <p:nvPr/>
            </p:nvGrpSpPr>
            <p:grpSpPr>
              <a:xfrm>
                <a:off x="4980172" y="3339065"/>
                <a:ext cx="545363" cy="545362"/>
                <a:chOff x="4671828" y="3051986"/>
                <a:chExt cx="545363" cy="545362"/>
              </a:xfrm>
            </p:grpSpPr>
            <p:pic>
              <p:nvPicPr>
                <p:cNvPr id="23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3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3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grpSp>
          <p:nvGrpSpPr>
            <p:cNvPr id="30" name="Group 150"/>
            <p:cNvGrpSpPr/>
            <p:nvPr/>
          </p:nvGrpSpPr>
          <p:grpSpPr>
            <a:xfrm>
              <a:off x="7965259" y="3639882"/>
              <a:ext cx="1913361" cy="1088065"/>
              <a:chOff x="584791" y="4660605"/>
              <a:chExt cx="1435395" cy="1088065"/>
            </a:xfrm>
          </p:grpSpPr>
          <p:grpSp>
            <p:nvGrpSpPr>
              <p:cNvPr id="31" name="Group 109"/>
              <p:cNvGrpSpPr/>
              <p:nvPr/>
            </p:nvGrpSpPr>
            <p:grpSpPr>
              <a:xfrm>
                <a:off x="584791" y="4823638"/>
                <a:ext cx="326065" cy="315432"/>
                <a:chOff x="584791" y="4823638"/>
                <a:chExt cx="326065" cy="315432"/>
              </a:xfrm>
            </p:grpSpPr>
            <p:sp>
              <p:nvSpPr>
                <p:cNvPr id="208" name="Can 108"/>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09" name="Can 106"/>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10" name="Can 107"/>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224" name="Group 110"/>
              <p:cNvGrpSpPr/>
              <p:nvPr/>
            </p:nvGrpSpPr>
            <p:grpSpPr>
              <a:xfrm>
                <a:off x="737191" y="4976038"/>
                <a:ext cx="326065" cy="315432"/>
                <a:chOff x="584791" y="4823638"/>
                <a:chExt cx="326065" cy="315432"/>
              </a:xfrm>
            </p:grpSpPr>
            <p:sp>
              <p:nvSpPr>
                <p:cNvPr id="205" name="Can 111"/>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06" name="Can 112"/>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07" name="Can 206"/>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225" name="Group 114"/>
              <p:cNvGrpSpPr/>
              <p:nvPr/>
            </p:nvGrpSpPr>
            <p:grpSpPr>
              <a:xfrm>
                <a:off x="889591" y="5128438"/>
                <a:ext cx="326065" cy="315432"/>
                <a:chOff x="584791" y="4823638"/>
                <a:chExt cx="326065" cy="315432"/>
              </a:xfrm>
            </p:grpSpPr>
            <p:sp>
              <p:nvSpPr>
                <p:cNvPr id="202" name="Can 201"/>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03" name="Can 202"/>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04" name="Can 203"/>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226" name="Group 118"/>
              <p:cNvGrpSpPr/>
              <p:nvPr/>
            </p:nvGrpSpPr>
            <p:grpSpPr>
              <a:xfrm>
                <a:off x="1041991" y="5280838"/>
                <a:ext cx="326065" cy="315432"/>
                <a:chOff x="584791" y="4823638"/>
                <a:chExt cx="326065" cy="315432"/>
              </a:xfrm>
            </p:grpSpPr>
            <p:sp>
              <p:nvSpPr>
                <p:cNvPr id="199" name="Can 198"/>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00" name="Can 199"/>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01" name="Can 200"/>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227" name="Group 122"/>
              <p:cNvGrpSpPr/>
              <p:nvPr/>
            </p:nvGrpSpPr>
            <p:grpSpPr>
              <a:xfrm>
                <a:off x="1194391" y="5433238"/>
                <a:ext cx="326065" cy="315432"/>
                <a:chOff x="584791" y="4823638"/>
                <a:chExt cx="326065" cy="315432"/>
              </a:xfrm>
            </p:grpSpPr>
            <p:sp>
              <p:nvSpPr>
                <p:cNvPr id="196" name="Can 195"/>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97" name="Can 196"/>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98" name="Can 197"/>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228" name="Group 126"/>
              <p:cNvGrpSpPr/>
              <p:nvPr/>
            </p:nvGrpSpPr>
            <p:grpSpPr>
              <a:xfrm>
                <a:off x="932121" y="4660605"/>
                <a:ext cx="326065" cy="315432"/>
                <a:chOff x="584791" y="4823638"/>
                <a:chExt cx="326065" cy="315432"/>
              </a:xfrm>
            </p:grpSpPr>
            <p:sp>
              <p:nvSpPr>
                <p:cNvPr id="193" name="Can 192"/>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94" name="Can 193"/>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95" name="Can 194"/>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229" name="Group 130"/>
              <p:cNvGrpSpPr/>
              <p:nvPr/>
            </p:nvGrpSpPr>
            <p:grpSpPr>
              <a:xfrm>
                <a:off x="1084521" y="4813005"/>
                <a:ext cx="326065" cy="315432"/>
                <a:chOff x="584791" y="4823638"/>
                <a:chExt cx="326065" cy="315432"/>
              </a:xfrm>
            </p:grpSpPr>
            <p:sp>
              <p:nvSpPr>
                <p:cNvPr id="190" name="Can 189"/>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91" name="Can 190"/>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92" name="Can 191"/>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230" name="Group 134"/>
              <p:cNvGrpSpPr/>
              <p:nvPr/>
            </p:nvGrpSpPr>
            <p:grpSpPr>
              <a:xfrm>
                <a:off x="1236921" y="4965405"/>
                <a:ext cx="326065" cy="315432"/>
                <a:chOff x="584791" y="4823638"/>
                <a:chExt cx="326065" cy="315432"/>
              </a:xfrm>
            </p:grpSpPr>
            <p:sp>
              <p:nvSpPr>
                <p:cNvPr id="187" name="Can 186"/>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88" name="Can 187"/>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89" name="Can 188"/>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231" name="Group 138"/>
              <p:cNvGrpSpPr/>
              <p:nvPr/>
            </p:nvGrpSpPr>
            <p:grpSpPr>
              <a:xfrm>
                <a:off x="1389321" y="5117805"/>
                <a:ext cx="326065" cy="315432"/>
                <a:chOff x="584791" y="4823638"/>
                <a:chExt cx="326065" cy="315432"/>
              </a:xfrm>
            </p:grpSpPr>
            <p:sp>
              <p:nvSpPr>
                <p:cNvPr id="184" name="Can 183"/>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85" name="Can 184"/>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86" name="Can 185"/>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295" name="Group 142"/>
              <p:cNvGrpSpPr/>
              <p:nvPr/>
            </p:nvGrpSpPr>
            <p:grpSpPr>
              <a:xfrm>
                <a:off x="1541721" y="5270205"/>
                <a:ext cx="326065" cy="315432"/>
                <a:chOff x="584791" y="4823638"/>
                <a:chExt cx="326065" cy="315432"/>
              </a:xfrm>
            </p:grpSpPr>
            <p:sp>
              <p:nvSpPr>
                <p:cNvPr id="181" name="Can 180"/>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82" name="Can 181"/>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83" name="Can 182"/>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299" name="Group 146"/>
              <p:cNvGrpSpPr/>
              <p:nvPr/>
            </p:nvGrpSpPr>
            <p:grpSpPr>
              <a:xfrm>
                <a:off x="1694121" y="5422605"/>
                <a:ext cx="326065" cy="315432"/>
                <a:chOff x="584791" y="4823638"/>
                <a:chExt cx="326065" cy="315432"/>
              </a:xfrm>
            </p:grpSpPr>
            <p:sp>
              <p:nvSpPr>
                <p:cNvPr id="178" name="Can 177"/>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79" name="Can 178"/>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80" name="Can 179"/>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grpSp>
        </p:grpSp>
        <p:sp>
          <p:nvSpPr>
            <p:cNvPr id="164" name="Oval 163"/>
            <p:cNvSpPr/>
            <p:nvPr/>
          </p:nvSpPr>
          <p:spPr bwMode="auto">
            <a:xfrm>
              <a:off x="5073954" y="3019650"/>
              <a:ext cx="496059" cy="318977"/>
            </a:xfrm>
            <a:prstGeom prst="ellipse">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800" dirty="0" smtClean="0">
                  <a:solidFill>
                    <a:srgbClr val="FFFFFF"/>
                  </a:solidFill>
                  <a:effectLst>
                    <a:outerShdw blurRad="38100" dist="38100" dir="2700000" algn="tl">
                      <a:srgbClr val="000000">
                        <a:alpha val="43137"/>
                      </a:srgbClr>
                    </a:outerShdw>
                  </a:effectLst>
                  <a:latin typeface="Calibri" pitchFamily="34" charset="0"/>
                </a:rPr>
                <a:t>LB</a:t>
              </a:r>
            </a:p>
          </p:txBody>
        </p:sp>
        <p:sp>
          <p:nvSpPr>
            <p:cNvPr id="165" name="Oval 164"/>
            <p:cNvSpPr/>
            <p:nvPr/>
          </p:nvSpPr>
          <p:spPr bwMode="auto">
            <a:xfrm>
              <a:off x="7374713" y="4245938"/>
              <a:ext cx="496059" cy="318977"/>
            </a:xfrm>
            <a:prstGeom prst="ellipse">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800" dirty="0" smtClean="0">
                  <a:solidFill>
                    <a:srgbClr val="FFFFFF"/>
                  </a:solidFill>
                  <a:effectLst>
                    <a:outerShdw blurRad="38100" dist="38100" dir="2700000" algn="tl">
                      <a:srgbClr val="000000">
                        <a:alpha val="43137"/>
                      </a:srgbClr>
                    </a:outerShdw>
                  </a:effectLst>
                  <a:latin typeface="Calibri" pitchFamily="34" charset="0"/>
                </a:rPr>
                <a:t>LB</a:t>
              </a:r>
            </a:p>
          </p:txBody>
        </p:sp>
        <p:sp>
          <p:nvSpPr>
            <p:cNvPr id="166" name="Rounded Rectangle 165"/>
            <p:cNvSpPr/>
            <p:nvPr/>
          </p:nvSpPr>
          <p:spPr bwMode="auto">
            <a:xfrm>
              <a:off x="3557439" y="2009557"/>
              <a:ext cx="637787" cy="744279"/>
            </a:xfrm>
            <a:prstGeom prst="round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wordArtVert" wrap="square" lIns="121888" tIns="60944" rIns="121888" bIns="60944" numCol="1" rtlCol="0" anchor="ctr" anchorCtr="0" compatLnSpc="1">
              <a:prstTxWarp prst="textNoShape">
                <a:avLst/>
              </a:prstTxWarp>
            </a:bodyPr>
            <a:lstStyle/>
            <a:p>
              <a:pPr algn="ctr" defTabSz="1218535"/>
              <a:r>
                <a:rPr lang="en-US" sz="900" dirty="0" smtClean="0">
                  <a:solidFill>
                    <a:srgbClr val="FFFFFF"/>
                  </a:solidFill>
                  <a:effectLst>
                    <a:outerShdw blurRad="38100" dist="38100" dir="2700000" algn="tl">
                      <a:srgbClr val="000000">
                        <a:alpha val="43137"/>
                      </a:srgbClr>
                    </a:outerShdw>
                  </a:effectLst>
                  <a:latin typeface="Calibri" pitchFamily="34" charset="0"/>
                </a:rPr>
                <a:t>DNS</a:t>
              </a:r>
            </a:p>
          </p:txBody>
        </p:sp>
      </p:grpSp>
      <p:sp>
        <p:nvSpPr>
          <p:cNvPr id="2" name="Title 1"/>
          <p:cNvSpPr>
            <a:spLocks noGrp="1"/>
          </p:cNvSpPr>
          <p:nvPr>
            <p:ph type="title"/>
          </p:nvPr>
        </p:nvSpPr>
        <p:spPr/>
        <p:txBody>
          <a:bodyPr/>
          <a:lstStyle/>
          <a:p>
            <a:r>
              <a:rPr lang="cs-CZ" dirty="0" err="1" smtClean="0"/>
              <a:t>Škálování</a:t>
            </a:r>
            <a:r>
              <a:rPr lang="cs-CZ" dirty="0" smtClean="0"/>
              <a:t> služeb</a:t>
            </a:r>
            <a:endParaRPr lang="en-US" dirty="0"/>
          </a:p>
        </p:txBody>
      </p:sp>
      <p:sp>
        <p:nvSpPr>
          <p:cNvPr id="3" name="Rounded Rectangle 2"/>
          <p:cNvSpPr/>
          <p:nvPr/>
        </p:nvSpPr>
        <p:spPr bwMode="auto">
          <a:xfrm>
            <a:off x="353427" y="1167457"/>
            <a:ext cx="1113867" cy="788937"/>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cs-CZ" sz="2100" dirty="0" smtClean="0">
                <a:solidFill>
                  <a:srgbClr val="FFFFFF"/>
                </a:solidFill>
                <a:effectLst>
                  <a:outerShdw blurRad="38100" dist="38100" dir="2700000" algn="tl">
                    <a:srgbClr val="000000">
                      <a:alpha val="43137"/>
                    </a:srgbClr>
                  </a:outerShdw>
                </a:effectLst>
                <a:latin typeface="Calibri" pitchFamily="34" charset="0"/>
              </a:rPr>
              <a:t>Vaše služba</a:t>
            </a:r>
            <a:endParaRPr lang="en-US" sz="2100" dirty="0" smtClean="0">
              <a:solidFill>
                <a:srgbClr val="FFFFFF"/>
              </a:solidFill>
              <a:effectLst>
                <a:outerShdw blurRad="38100" dist="38100" dir="2700000" algn="tl">
                  <a:srgbClr val="000000">
                    <a:alpha val="43137"/>
                  </a:srgbClr>
                </a:outerShdw>
              </a:effectLst>
              <a:latin typeface="Calibri" pitchFamily="34" charset="0"/>
            </a:endParaRPr>
          </a:p>
        </p:txBody>
      </p:sp>
      <p:grpSp>
        <p:nvGrpSpPr>
          <p:cNvPr id="308" name="Group 103"/>
          <p:cNvGrpSpPr/>
          <p:nvPr/>
        </p:nvGrpSpPr>
        <p:grpSpPr>
          <a:xfrm>
            <a:off x="3062178" y="4178598"/>
            <a:ext cx="1509823" cy="978195"/>
            <a:chOff x="3615070" y="5103628"/>
            <a:chExt cx="2115879" cy="1244009"/>
          </a:xfrm>
        </p:grpSpPr>
        <p:sp>
          <p:nvSpPr>
            <p:cNvPr id="103" name="Rounded Rectangle 102"/>
            <p:cNvSpPr/>
            <p:nvPr/>
          </p:nvSpPr>
          <p:spPr bwMode="auto">
            <a:xfrm>
              <a:off x="3615070" y="5103628"/>
              <a:ext cx="2115879" cy="1244009"/>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t" anchorCtr="0" compatLnSpc="1">
              <a:prstTxWarp prst="textNoShape">
                <a:avLst/>
              </a:prstTxWarp>
            </a:bodyPr>
            <a:lstStyle/>
            <a:p>
              <a:pPr algn="r" defTabSz="1218535"/>
              <a:r>
                <a:rPr lang="en-US" sz="2000" dirty="0" smtClean="0">
                  <a:solidFill>
                    <a:srgbClr val="FFFFFF"/>
                  </a:solidFill>
                  <a:effectLst>
                    <a:outerShdw blurRad="38100" dist="38100" dir="2700000" algn="tl">
                      <a:srgbClr val="000000">
                        <a:alpha val="43137"/>
                      </a:srgbClr>
                    </a:outerShdw>
                  </a:effectLst>
                  <a:latin typeface="Calibri" pitchFamily="34" charset="0"/>
                </a:rPr>
                <a:t>Fabric</a:t>
              </a:r>
            </a:p>
            <a:p>
              <a:pPr algn="r" defTabSz="1218535"/>
              <a:r>
                <a:rPr lang="en-US" sz="2000" dirty="0" smtClean="0">
                  <a:solidFill>
                    <a:srgbClr val="FFFFFF"/>
                  </a:solidFill>
                  <a:effectLst>
                    <a:outerShdw blurRad="38100" dist="38100" dir="2700000" algn="tl">
                      <a:srgbClr val="000000">
                        <a:alpha val="43137"/>
                      </a:srgbClr>
                    </a:outerShdw>
                  </a:effectLst>
                  <a:latin typeface="Calibri" pitchFamily="34" charset="0"/>
                </a:rPr>
                <a:t>Controller</a:t>
              </a:r>
            </a:p>
          </p:txBody>
        </p:sp>
        <p:pic>
          <p:nvPicPr>
            <p:cNvPr id="1027" name="Picture 3" descr="C:\Users\daiken\AppData\Local\Microsoft\Windows\Temporary Internet Files\Content.IE5\KU64B59Z\MCBD05199_0000[1].wmf"/>
            <p:cNvPicPr>
              <a:picLocks noChangeAspect="1" noChangeArrowheads="1"/>
            </p:cNvPicPr>
            <p:nvPr/>
          </p:nvPicPr>
          <p:blipFill>
            <a:blip r:embed="rId7"/>
            <a:srcRect/>
            <a:stretch>
              <a:fillRect/>
            </a:stretch>
          </p:blipFill>
          <p:spPr bwMode="auto">
            <a:xfrm>
              <a:off x="3723353" y="5248941"/>
              <a:ext cx="554187" cy="471375"/>
            </a:xfrm>
            <a:prstGeom prst="rect">
              <a:avLst/>
            </a:prstGeom>
            <a:noFill/>
          </p:spPr>
        </p:pic>
      </p:grpSp>
      <p:sp>
        <p:nvSpPr>
          <p:cNvPr id="106" name="Rounded Rectangle 105"/>
          <p:cNvSpPr/>
          <p:nvPr/>
        </p:nvSpPr>
        <p:spPr bwMode="auto">
          <a:xfrm>
            <a:off x="733647" y="3561907"/>
            <a:ext cx="1297172" cy="800368"/>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1400" dirty="0" smtClean="0">
                <a:solidFill>
                  <a:srgbClr val="FFFFFF"/>
                </a:solidFill>
                <a:effectLst>
                  <a:outerShdw blurRad="38100" dist="38100" dir="2700000" algn="tl">
                    <a:srgbClr val="000000">
                      <a:alpha val="43137"/>
                    </a:srgbClr>
                  </a:outerShdw>
                </a:effectLst>
                <a:latin typeface="Calibri" pitchFamily="34" charset="0"/>
              </a:rPr>
              <a:t>Web Portal</a:t>
            </a:r>
          </a:p>
          <a:p>
            <a:pPr algn="ctr" defTabSz="1218535"/>
            <a:r>
              <a:rPr lang="en-US" sz="1400" dirty="0" smtClean="0">
                <a:solidFill>
                  <a:srgbClr val="FFFFFF"/>
                </a:solidFill>
                <a:effectLst>
                  <a:outerShdw blurRad="38100" dist="38100" dir="2700000" algn="tl">
                    <a:srgbClr val="000000">
                      <a:alpha val="43137"/>
                    </a:srgbClr>
                  </a:outerShdw>
                </a:effectLst>
                <a:latin typeface="Calibri" pitchFamily="34" charset="0"/>
              </a:rPr>
              <a:t>(API)</a:t>
            </a:r>
          </a:p>
        </p:txBody>
      </p:sp>
      <p:sp>
        <p:nvSpPr>
          <p:cNvPr id="143" name="Rounded Rectangle 142"/>
          <p:cNvSpPr/>
          <p:nvPr/>
        </p:nvSpPr>
        <p:spPr bwMode="auto">
          <a:xfrm>
            <a:off x="4611376" y="2797375"/>
            <a:ext cx="790670" cy="61865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cs-CZ" sz="1200" dirty="0" smtClean="0">
                <a:solidFill>
                  <a:srgbClr val="FFFFFF"/>
                </a:solidFill>
                <a:effectLst>
                  <a:outerShdw blurRad="38100" dist="38100" dir="2700000" algn="tl">
                    <a:srgbClr val="000000">
                      <a:alpha val="43137"/>
                    </a:srgbClr>
                  </a:outerShdw>
                </a:effectLst>
                <a:latin typeface="Calibri" pitchFamily="34" charset="0"/>
              </a:rPr>
              <a:t>Služba</a:t>
            </a:r>
            <a:endParaRPr lang="en-US" sz="12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52" name="Rounded Rectangle 151"/>
          <p:cNvSpPr/>
          <p:nvPr/>
        </p:nvSpPr>
        <p:spPr bwMode="auto">
          <a:xfrm>
            <a:off x="4658007" y="1969128"/>
            <a:ext cx="790670" cy="61865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cs-CZ" sz="1200" dirty="0" smtClean="0">
                <a:solidFill>
                  <a:srgbClr val="FFFFFF"/>
                </a:solidFill>
                <a:effectLst>
                  <a:outerShdw blurRad="38100" dist="38100" dir="2700000" algn="tl">
                    <a:srgbClr val="000000">
                      <a:alpha val="43137"/>
                    </a:srgbClr>
                  </a:outerShdw>
                </a:effectLst>
                <a:latin typeface="Calibri" pitchFamily="34" charset="0"/>
              </a:rPr>
              <a:t>Služba</a:t>
            </a:r>
            <a:endParaRPr lang="en-US" sz="12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53" name="Rounded Rectangle 152"/>
          <p:cNvSpPr/>
          <p:nvPr/>
        </p:nvSpPr>
        <p:spPr bwMode="auto">
          <a:xfrm>
            <a:off x="6160883" y="2403695"/>
            <a:ext cx="790670" cy="61865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cs-CZ" sz="1200" dirty="0" smtClean="0">
                <a:solidFill>
                  <a:srgbClr val="FFFFFF"/>
                </a:solidFill>
                <a:effectLst>
                  <a:outerShdw blurRad="38100" dist="38100" dir="2700000" algn="tl">
                    <a:srgbClr val="000000">
                      <a:alpha val="43137"/>
                    </a:srgbClr>
                  </a:outerShdw>
                </a:effectLst>
                <a:latin typeface="Calibri" pitchFamily="34" charset="0"/>
              </a:rPr>
              <a:t>Služba</a:t>
            </a:r>
            <a:endParaRPr lang="en-US" sz="12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57" name="Rounded Rectangle 156"/>
          <p:cNvSpPr/>
          <p:nvPr/>
        </p:nvSpPr>
        <p:spPr bwMode="auto">
          <a:xfrm>
            <a:off x="2424822" y="4633869"/>
            <a:ext cx="843480" cy="589985"/>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1600" dirty="0" smtClean="0">
                <a:solidFill>
                  <a:srgbClr val="FFFFFF"/>
                </a:solidFill>
                <a:effectLst>
                  <a:outerShdw blurRad="38100" dist="38100" dir="2700000" algn="tl">
                    <a:srgbClr val="000000">
                      <a:alpha val="43137"/>
                    </a:srgbClr>
                  </a:outerShdw>
                </a:effectLst>
                <a:latin typeface="Calibri" pitchFamily="34" charset="0"/>
              </a:rPr>
              <a:t>Model</a:t>
            </a:r>
          </a:p>
        </p:txBody>
      </p:sp>
      <p:sp>
        <p:nvSpPr>
          <p:cNvPr id="160" name="Rounded Rectangle 159"/>
          <p:cNvSpPr/>
          <p:nvPr/>
        </p:nvSpPr>
        <p:spPr bwMode="auto">
          <a:xfrm>
            <a:off x="5445659" y="2974063"/>
            <a:ext cx="790670" cy="61865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cs-CZ" sz="1100" dirty="0" smtClean="0">
                <a:solidFill>
                  <a:srgbClr val="FFFFFF"/>
                </a:solidFill>
                <a:effectLst>
                  <a:outerShdw blurRad="38100" dist="38100" dir="2700000" algn="tl">
                    <a:srgbClr val="000000">
                      <a:alpha val="43137"/>
                    </a:srgbClr>
                  </a:outerShdw>
                </a:effectLst>
                <a:latin typeface="Calibri" pitchFamily="34" charset="0"/>
              </a:rPr>
              <a:t>Služba</a:t>
            </a:r>
            <a:endParaRPr lang="en-US" sz="11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63" name="Rounded Rectangle 162"/>
          <p:cNvSpPr/>
          <p:nvPr/>
        </p:nvSpPr>
        <p:spPr bwMode="auto">
          <a:xfrm>
            <a:off x="5537499" y="1525422"/>
            <a:ext cx="790670" cy="61865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cs-CZ" sz="1200" dirty="0" smtClean="0">
                <a:solidFill>
                  <a:srgbClr val="FFFFFF"/>
                </a:solidFill>
                <a:effectLst>
                  <a:outerShdw blurRad="38100" dist="38100" dir="2700000" algn="tl">
                    <a:srgbClr val="000000">
                      <a:alpha val="43137"/>
                    </a:srgbClr>
                  </a:outerShdw>
                </a:effectLst>
                <a:latin typeface="Calibri" pitchFamily="34" charset="0"/>
              </a:rPr>
              <a:t>Služba</a:t>
            </a:r>
            <a:endParaRPr lang="en-US" sz="12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67" name="Rounded Rectangle 166"/>
          <p:cNvSpPr/>
          <p:nvPr/>
        </p:nvSpPr>
        <p:spPr bwMode="auto">
          <a:xfrm>
            <a:off x="3963676" y="2334315"/>
            <a:ext cx="790670" cy="61865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cs-CZ" sz="1200" dirty="0" smtClean="0">
                <a:solidFill>
                  <a:srgbClr val="FFFFFF"/>
                </a:solidFill>
                <a:effectLst>
                  <a:outerShdw blurRad="38100" dist="38100" dir="2700000" algn="tl">
                    <a:srgbClr val="000000">
                      <a:alpha val="43137"/>
                    </a:srgbClr>
                  </a:outerShdw>
                </a:effectLst>
                <a:latin typeface="Calibri" pitchFamily="34" charset="0"/>
              </a:rPr>
              <a:t>Služba</a:t>
            </a:r>
            <a:endParaRPr lang="en-US" sz="12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68" name="Rounded Rectangle 167"/>
          <p:cNvSpPr/>
          <p:nvPr/>
        </p:nvSpPr>
        <p:spPr bwMode="auto">
          <a:xfrm>
            <a:off x="5581461" y="2167261"/>
            <a:ext cx="790670" cy="61865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cs-CZ" sz="1200" dirty="0" smtClean="0">
                <a:solidFill>
                  <a:srgbClr val="FFFFFF"/>
                </a:solidFill>
                <a:effectLst>
                  <a:outerShdw blurRad="38100" dist="38100" dir="2700000" algn="tl">
                    <a:srgbClr val="000000">
                      <a:alpha val="43137"/>
                    </a:srgbClr>
                  </a:outerShdw>
                </a:effectLst>
                <a:latin typeface="Calibri" pitchFamily="34" charset="0"/>
              </a:rPr>
              <a:t>Služba</a:t>
            </a:r>
            <a:endParaRPr lang="en-US" sz="12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69" name="Rounded Rectangle 168"/>
          <p:cNvSpPr/>
          <p:nvPr/>
        </p:nvSpPr>
        <p:spPr bwMode="auto">
          <a:xfrm>
            <a:off x="4895660" y="3477314"/>
            <a:ext cx="790670" cy="61865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cs-CZ" sz="1200" dirty="0" smtClean="0">
                <a:solidFill>
                  <a:srgbClr val="FFFFFF"/>
                </a:solidFill>
                <a:effectLst>
                  <a:outerShdw blurRad="38100" dist="38100" dir="2700000" algn="tl">
                    <a:srgbClr val="000000">
                      <a:alpha val="43137"/>
                    </a:srgbClr>
                  </a:outerShdw>
                </a:effectLst>
                <a:latin typeface="Calibri" pitchFamily="34" charset="0"/>
              </a:rPr>
              <a:t>Služba</a:t>
            </a:r>
            <a:endParaRPr lang="en-US" sz="1200" dirty="0" smtClean="0">
              <a:solidFill>
                <a:srgbClr val="FFFFFF"/>
              </a:solidFill>
              <a:effectLst>
                <a:outerShdw blurRad="38100" dist="38100" dir="2700000" algn="tl">
                  <a:srgbClr val="000000">
                    <a:alpha val="43137"/>
                  </a:srgbClr>
                </a:outerShdw>
              </a:effectLst>
              <a:latin typeface="Calibri" pitchFamily="34" charset="0"/>
            </a:endParaRPr>
          </a:p>
        </p:txBody>
      </p:sp>
    </p:spTree>
    <p:extLst>
      <p:ext uri="{BB962C8B-B14F-4D97-AF65-F5344CB8AC3E}">
        <p14:creationId xmlns:p14="http://schemas.microsoft.com/office/powerpoint/2010/main" val="1553045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ccel="50000" decel="50000" autoRev="1" fill="hold" grpId="0" nodeType="clickEffect">
                                  <p:stCondLst>
                                    <p:cond delay="0"/>
                                  </p:stCondLst>
                                  <p:childTnLst>
                                    <p:animScale>
                                      <p:cBhvr>
                                        <p:cTn id="6" dur="500" fill="hold"/>
                                        <p:tgtEl>
                                          <p:spTgt spid="106"/>
                                        </p:tgtEl>
                                      </p:cBhvr>
                                      <p:by x="150000" y="150000"/>
                                    </p:animScale>
                                  </p:childTnLst>
                                </p:cTn>
                              </p:par>
                            </p:childTnLst>
                          </p:cTn>
                        </p:par>
                        <p:par>
                          <p:cTn id="7" fill="hold">
                            <p:stCondLst>
                              <p:cond delay="1000"/>
                            </p:stCondLst>
                            <p:childTnLst>
                              <p:par>
                                <p:cTn id="8" presetID="53" presetClass="entr" presetSubtype="0" fill="hold" grpId="0" nodeType="afterEffect">
                                  <p:stCondLst>
                                    <p:cond delay="0"/>
                                  </p:stCondLst>
                                  <p:childTnLst>
                                    <p:set>
                                      <p:cBhvr>
                                        <p:cTn id="9" dur="1" fill="hold">
                                          <p:stCondLst>
                                            <p:cond delay="0"/>
                                          </p:stCondLst>
                                        </p:cTn>
                                        <p:tgtEl>
                                          <p:spTgt spid="160"/>
                                        </p:tgtEl>
                                        <p:attrNameLst>
                                          <p:attrName>style.visibility</p:attrName>
                                        </p:attrNameLst>
                                      </p:cBhvr>
                                      <p:to>
                                        <p:strVal val="visible"/>
                                      </p:to>
                                    </p:set>
                                    <p:anim calcmode="lin" valueType="num">
                                      <p:cBhvr>
                                        <p:cTn id="10" dur="500" fill="hold"/>
                                        <p:tgtEl>
                                          <p:spTgt spid="160"/>
                                        </p:tgtEl>
                                        <p:attrNameLst>
                                          <p:attrName>ppt_w</p:attrName>
                                        </p:attrNameLst>
                                      </p:cBhvr>
                                      <p:tavLst>
                                        <p:tav tm="0">
                                          <p:val>
                                            <p:fltVal val="0"/>
                                          </p:val>
                                        </p:tav>
                                        <p:tav tm="100000">
                                          <p:val>
                                            <p:strVal val="#ppt_w"/>
                                          </p:val>
                                        </p:tav>
                                      </p:tavLst>
                                    </p:anim>
                                    <p:anim calcmode="lin" valueType="num">
                                      <p:cBhvr>
                                        <p:cTn id="11" dur="500" fill="hold"/>
                                        <p:tgtEl>
                                          <p:spTgt spid="160"/>
                                        </p:tgtEl>
                                        <p:attrNameLst>
                                          <p:attrName>ppt_h</p:attrName>
                                        </p:attrNameLst>
                                      </p:cBhvr>
                                      <p:tavLst>
                                        <p:tav tm="0">
                                          <p:val>
                                            <p:fltVal val="0"/>
                                          </p:val>
                                        </p:tav>
                                        <p:tav tm="100000">
                                          <p:val>
                                            <p:strVal val="#ppt_h"/>
                                          </p:val>
                                        </p:tav>
                                      </p:tavLst>
                                    </p:anim>
                                    <p:animEffect transition="in" filter="fade">
                                      <p:cBhvr>
                                        <p:cTn id="12" dur="500"/>
                                        <p:tgtEl>
                                          <p:spTgt spid="160"/>
                                        </p:tgtEl>
                                      </p:cBhvr>
                                    </p:animEffect>
                                  </p:childTnLst>
                                </p:cTn>
                              </p:par>
                            </p:childTnLst>
                          </p:cTn>
                        </p:par>
                        <p:par>
                          <p:cTn id="13" fill="hold">
                            <p:stCondLst>
                              <p:cond delay="1500"/>
                            </p:stCondLst>
                            <p:childTnLst>
                              <p:par>
                                <p:cTn id="14" presetID="10" presetClass="entr" presetSubtype="0" fill="hold" grpId="0" nodeType="afterEffect">
                                  <p:stCondLst>
                                    <p:cond delay="0"/>
                                  </p:stCondLst>
                                  <p:childTnLst>
                                    <p:set>
                                      <p:cBhvr>
                                        <p:cTn id="15" dur="1" fill="hold">
                                          <p:stCondLst>
                                            <p:cond delay="0"/>
                                          </p:stCondLst>
                                        </p:cTn>
                                        <p:tgtEl>
                                          <p:spTgt spid="143"/>
                                        </p:tgtEl>
                                        <p:attrNameLst>
                                          <p:attrName>style.visibility</p:attrName>
                                        </p:attrNameLst>
                                      </p:cBhvr>
                                      <p:to>
                                        <p:strVal val="visible"/>
                                      </p:to>
                                    </p:set>
                                    <p:animEffect transition="in" filter="fade">
                                      <p:cBhvr>
                                        <p:cTn id="16" dur="500"/>
                                        <p:tgtEl>
                                          <p:spTgt spid="143"/>
                                        </p:tgtEl>
                                      </p:cBhvr>
                                    </p:animEffec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167"/>
                                        </p:tgtEl>
                                        <p:attrNameLst>
                                          <p:attrName>style.visibility</p:attrName>
                                        </p:attrNameLst>
                                      </p:cBhvr>
                                      <p:to>
                                        <p:strVal val="visible"/>
                                      </p:to>
                                    </p:set>
                                    <p:animEffect transition="in" filter="fade">
                                      <p:cBhvr>
                                        <p:cTn id="20" dur="500"/>
                                        <p:tgtEl>
                                          <p:spTgt spid="167"/>
                                        </p:tgtEl>
                                      </p:cBhvr>
                                    </p:animEffect>
                                  </p:childTnLst>
                                </p:cTn>
                              </p:par>
                            </p:childTnLst>
                          </p:cTn>
                        </p:par>
                        <p:par>
                          <p:cTn id="21" fill="hold">
                            <p:stCondLst>
                              <p:cond delay="2500"/>
                            </p:stCondLst>
                            <p:childTnLst>
                              <p:par>
                                <p:cTn id="22" presetID="10" presetClass="entr" presetSubtype="0" fill="hold" grpId="0" nodeType="afterEffect">
                                  <p:stCondLst>
                                    <p:cond delay="0"/>
                                  </p:stCondLst>
                                  <p:childTnLst>
                                    <p:set>
                                      <p:cBhvr>
                                        <p:cTn id="23" dur="1" fill="hold">
                                          <p:stCondLst>
                                            <p:cond delay="0"/>
                                          </p:stCondLst>
                                        </p:cTn>
                                        <p:tgtEl>
                                          <p:spTgt spid="169"/>
                                        </p:tgtEl>
                                        <p:attrNameLst>
                                          <p:attrName>style.visibility</p:attrName>
                                        </p:attrNameLst>
                                      </p:cBhvr>
                                      <p:to>
                                        <p:strVal val="visible"/>
                                      </p:to>
                                    </p:set>
                                    <p:animEffect transition="in" filter="fade">
                                      <p:cBhvr>
                                        <p:cTn id="24" dur="500"/>
                                        <p:tgtEl>
                                          <p:spTgt spid="169"/>
                                        </p:tgtEl>
                                      </p:cBhvr>
                                    </p:animEffect>
                                  </p:childTnLst>
                                </p:cTn>
                              </p:par>
                            </p:childTnLst>
                          </p:cTn>
                        </p:par>
                        <p:par>
                          <p:cTn id="25" fill="hold">
                            <p:stCondLst>
                              <p:cond delay="3000"/>
                            </p:stCondLst>
                            <p:childTnLst>
                              <p:par>
                                <p:cTn id="26" presetID="10" presetClass="entr" presetSubtype="0" fill="hold" grpId="0" nodeType="afterEffect">
                                  <p:stCondLst>
                                    <p:cond delay="0"/>
                                  </p:stCondLst>
                                  <p:childTnLst>
                                    <p:set>
                                      <p:cBhvr>
                                        <p:cTn id="27" dur="1" fill="hold">
                                          <p:stCondLst>
                                            <p:cond delay="0"/>
                                          </p:stCondLst>
                                        </p:cTn>
                                        <p:tgtEl>
                                          <p:spTgt spid="168"/>
                                        </p:tgtEl>
                                        <p:attrNameLst>
                                          <p:attrName>style.visibility</p:attrName>
                                        </p:attrNameLst>
                                      </p:cBhvr>
                                      <p:to>
                                        <p:strVal val="visible"/>
                                      </p:to>
                                    </p:set>
                                    <p:animEffect transition="in" filter="fade">
                                      <p:cBhvr>
                                        <p:cTn id="28" dur="500"/>
                                        <p:tgtEl>
                                          <p:spTgt spid="168"/>
                                        </p:tgtEl>
                                      </p:cBhvr>
                                    </p:animEffect>
                                  </p:childTnLst>
                                </p:cTn>
                              </p:par>
                            </p:childTnLst>
                          </p:cTn>
                        </p:par>
                        <p:par>
                          <p:cTn id="29" fill="hold">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163"/>
                                        </p:tgtEl>
                                        <p:attrNameLst>
                                          <p:attrName>style.visibility</p:attrName>
                                        </p:attrNameLst>
                                      </p:cBhvr>
                                      <p:to>
                                        <p:strVal val="visible"/>
                                      </p:to>
                                    </p:set>
                                    <p:animEffect transition="in" filter="fade">
                                      <p:cBhvr>
                                        <p:cTn id="32" dur="500"/>
                                        <p:tgtEl>
                                          <p:spTgt spid="163"/>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mph" presetSubtype="0" accel="50000" decel="50000" autoRev="1" fill="hold" grpId="1" nodeType="clickEffect">
                                  <p:stCondLst>
                                    <p:cond delay="0"/>
                                  </p:stCondLst>
                                  <p:childTnLst>
                                    <p:animScale>
                                      <p:cBhvr>
                                        <p:cTn id="36" dur="500" fill="hold"/>
                                        <p:tgtEl>
                                          <p:spTgt spid="106"/>
                                        </p:tgtEl>
                                      </p:cBhvr>
                                      <p:by x="150000" y="150000"/>
                                    </p:animScale>
                                  </p:childTnLst>
                                </p:cTn>
                              </p:par>
                            </p:childTnLst>
                          </p:cTn>
                        </p:par>
                        <p:par>
                          <p:cTn id="37" fill="hold">
                            <p:stCondLst>
                              <p:cond delay="1000"/>
                            </p:stCondLst>
                            <p:childTnLst>
                              <p:par>
                                <p:cTn id="38" presetID="10" presetClass="exit" presetSubtype="0" fill="hold" grpId="0" nodeType="afterEffect">
                                  <p:stCondLst>
                                    <p:cond delay="0"/>
                                  </p:stCondLst>
                                  <p:childTnLst>
                                    <p:animEffect transition="out" filter="fade">
                                      <p:cBhvr>
                                        <p:cTn id="39" dur="500"/>
                                        <p:tgtEl>
                                          <p:spTgt spid="152"/>
                                        </p:tgtEl>
                                      </p:cBhvr>
                                    </p:animEffect>
                                    <p:set>
                                      <p:cBhvr>
                                        <p:cTn id="40" dur="1" fill="hold">
                                          <p:stCondLst>
                                            <p:cond delay="499"/>
                                          </p:stCondLst>
                                        </p:cTn>
                                        <p:tgtEl>
                                          <p:spTgt spid="152"/>
                                        </p:tgtEl>
                                        <p:attrNameLst>
                                          <p:attrName>style.visibility</p:attrName>
                                        </p:attrNameLst>
                                      </p:cBhvr>
                                      <p:to>
                                        <p:strVal val="hidden"/>
                                      </p:to>
                                    </p:set>
                                  </p:childTnLst>
                                </p:cTn>
                              </p:par>
                            </p:childTnLst>
                          </p:cTn>
                        </p:par>
                        <p:par>
                          <p:cTn id="41" fill="hold">
                            <p:stCondLst>
                              <p:cond delay="1500"/>
                            </p:stCondLst>
                            <p:childTnLst>
                              <p:par>
                                <p:cTn id="42" presetID="10" presetClass="exit" presetSubtype="0" fill="hold" grpId="1" nodeType="afterEffect">
                                  <p:stCondLst>
                                    <p:cond delay="0"/>
                                  </p:stCondLst>
                                  <p:childTnLst>
                                    <p:animEffect transition="out" filter="fade">
                                      <p:cBhvr>
                                        <p:cTn id="43" dur="500"/>
                                        <p:tgtEl>
                                          <p:spTgt spid="168"/>
                                        </p:tgtEl>
                                      </p:cBhvr>
                                    </p:animEffect>
                                    <p:set>
                                      <p:cBhvr>
                                        <p:cTn id="44" dur="1" fill="hold">
                                          <p:stCondLst>
                                            <p:cond delay="499"/>
                                          </p:stCondLst>
                                        </p:cTn>
                                        <p:tgtEl>
                                          <p:spTgt spid="168"/>
                                        </p:tgtEl>
                                        <p:attrNameLst>
                                          <p:attrName>style.visibility</p:attrName>
                                        </p:attrNameLst>
                                      </p:cBhvr>
                                      <p:to>
                                        <p:strVal val="hidden"/>
                                      </p:to>
                                    </p:set>
                                  </p:childTnLst>
                                </p:cTn>
                              </p:par>
                            </p:childTnLst>
                          </p:cTn>
                        </p:par>
                        <p:par>
                          <p:cTn id="45" fill="hold">
                            <p:stCondLst>
                              <p:cond delay="2000"/>
                            </p:stCondLst>
                            <p:childTnLst>
                              <p:par>
                                <p:cTn id="46" presetID="10" presetClass="exit" presetSubtype="0" fill="hold" grpId="0" nodeType="afterEffect">
                                  <p:stCondLst>
                                    <p:cond delay="0"/>
                                  </p:stCondLst>
                                  <p:childTnLst>
                                    <p:animEffect transition="out" filter="fade">
                                      <p:cBhvr>
                                        <p:cTn id="47" dur="500"/>
                                        <p:tgtEl>
                                          <p:spTgt spid="153"/>
                                        </p:tgtEl>
                                      </p:cBhvr>
                                    </p:animEffect>
                                    <p:set>
                                      <p:cBhvr>
                                        <p:cTn id="48" dur="1" fill="hold">
                                          <p:stCondLst>
                                            <p:cond delay="499"/>
                                          </p:stCondLst>
                                        </p:cTn>
                                        <p:tgtEl>
                                          <p:spTgt spid="153"/>
                                        </p:tgtEl>
                                        <p:attrNameLst>
                                          <p:attrName>style.visibility</p:attrName>
                                        </p:attrNameLst>
                                      </p:cBhvr>
                                      <p:to>
                                        <p:strVal val="hidden"/>
                                      </p:to>
                                    </p:set>
                                  </p:childTnLst>
                                </p:cTn>
                              </p:par>
                            </p:childTnLst>
                          </p:cTn>
                        </p:par>
                        <p:par>
                          <p:cTn id="49" fill="hold">
                            <p:stCondLst>
                              <p:cond delay="2500"/>
                            </p:stCondLst>
                            <p:childTnLst>
                              <p:par>
                                <p:cTn id="50" presetID="10" presetClass="exit" presetSubtype="0" fill="hold" grpId="1" nodeType="afterEffect">
                                  <p:stCondLst>
                                    <p:cond delay="0"/>
                                  </p:stCondLst>
                                  <p:childTnLst>
                                    <p:animEffect transition="out" filter="fade">
                                      <p:cBhvr>
                                        <p:cTn id="51" dur="500"/>
                                        <p:tgtEl>
                                          <p:spTgt spid="160"/>
                                        </p:tgtEl>
                                      </p:cBhvr>
                                    </p:animEffect>
                                    <p:set>
                                      <p:cBhvr>
                                        <p:cTn id="52" dur="1" fill="hold">
                                          <p:stCondLst>
                                            <p:cond delay="499"/>
                                          </p:stCondLst>
                                        </p:cTn>
                                        <p:tgtEl>
                                          <p:spTgt spid="160"/>
                                        </p:tgtEl>
                                        <p:attrNameLst>
                                          <p:attrName>style.visibility</p:attrName>
                                        </p:attrNameLst>
                                      </p:cBhvr>
                                      <p:to>
                                        <p:strVal val="hidden"/>
                                      </p:to>
                                    </p:set>
                                  </p:childTnLst>
                                </p:cTn>
                              </p:par>
                            </p:childTnLst>
                          </p:cTn>
                        </p:par>
                        <p:par>
                          <p:cTn id="53" fill="hold">
                            <p:stCondLst>
                              <p:cond delay="3000"/>
                            </p:stCondLst>
                            <p:childTnLst>
                              <p:par>
                                <p:cTn id="54" presetID="10" presetClass="exit" presetSubtype="0" fill="hold" grpId="1" nodeType="afterEffect">
                                  <p:stCondLst>
                                    <p:cond delay="0"/>
                                  </p:stCondLst>
                                  <p:childTnLst>
                                    <p:animEffect transition="out" filter="fade">
                                      <p:cBhvr>
                                        <p:cTn id="55" dur="500"/>
                                        <p:tgtEl>
                                          <p:spTgt spid="143"/>
                                        </p:tgtEl>
                                      </p:cBhvr>
                                    </p:animEffect>
                                    <p:set>
                                      <p:cBhvr>
                                        <p:cTn id="56" dur="1" fill="hold">
                                          <p:stCondLst>
                                            <p:cond delay="499"/>
                                          </p:stCondLst>
                                        </p:cTn>
                                        <p:tgtEl>
                                          <p:spTgt spid="1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6" grpId="1" animBg="1"/>
      <p:bldP spid="143" grpId="0" animBg="1"/>
      <p:bldP spid="143" grpId="1" animBg="1"/>
      <p:bldP spid="152" grpId="0" animBg="1"/>
      <p:bldP spid="153" grpId="0" animBg="1"/>
      <p:bldP spid="160" grpId="0" animBg="1"/>
      <p:bldP spid="160" grpId="1" animBg="1"/>
      <p:bldP spid="163" grpId="0" animBg="1"/>
      <p:bldP spid="167" grpId="0" animBg="1"/>
      <p:bldP spid="168" grpId="0" animBg="1"/>
      <p:bldP spid="168" grpId="1" animBg="1"/>
      <p:bldP spid="16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cs-CZ" dirty="0" smtClean="0"/>
              <a:t>Správa - </a:t>
            </a:r>
            <a:r>
              <a:rPr lang="en-US" dirty="0" smtClean="0"/>
              <a:t>Management </a:t>
            </a:r>
            <a:r>
              <a:rPr lang="en-US" dirty="0" err="1" smtClean="0"/>
              <a:t>CmdLets</a:t>
            </a:r>
            <a:endParaRPr lang="en-US" dirty="0"/>
          </a:p>
        </p:txBody>
      </p:sp>
      <p:sp>
        <p:nvSpPr>
          <p:cNvPr id="2" name="Content Placeholder 1"/>
          <p:cNvSpPr>
            <a:spLocks noGrp="1"/>
          </p:cNvSpPr>
          <p:nvPr>
            <p:ph idx="1"/>
          </p:nvPr>
        </p:nvSpPr>
        <p:spPr>
          <a:xfrm>
            <a:off x="381000" y="2029315"/>
            <a:ext cx="4971836" cy="2210862"/>
          </a:xfrm>
        </p:spPr>
        <p:txBody>
          <a:bodyPr>
            <a:normAutofit/>
          </a:bodyPr>
          <a:lstStyle/>
          <a:p>
            <a:r>
              <a:rPr lang="cs-CZ" sz="2200" dirty="0" smtClean="0"/>
              <a:t>Sada </a:t>
            </a:r>
            <a:r>
              <a:rPr lang="cs-CZ" sz="2200" dirty="0" err="1" smtClean="0"/>
              <a:t>PowerShell</a:t>
            </a:r>
            <a:r>
              <a:rPr lang="cs-CZ" sz="2200" dirty="0" smtClean="0"/>
              <a:t> knihoven umožňujících dávkovou správu Azure služeb</a:t>
            </a:r>
          </a:p>
          <a:p>
            <a:r>
              <a:rPr lang="cs-CZ" sz="2200" dirty="0" smtClean="0"/>
              <a:t>Zaobaluje Windows Azure Service Management API a </a:t>
            </a:r>
            <a:r>
              <a:rPr lang="cs-CZ" sz="2200" dirty="0" err="1" smtClean="0"/>
              <a:t>Diagnostics</a:t>
            </a:r>
            <a:r>
              <a:rPr lang="cs-CZ" sz="2200" dirty="0" smtClean="0"/>
              <a:t> API</a:t>
            </a:r>
          </a:p>
          <a:p>
            <a:r>
              <a:rPr lang="cs-CZ" sz="2200" dirty="0" smtClean="0"/>
              <a:t>Podporované skupiny operací</a:t>
            </a:r>
          </a:p>
          <a:p>
            <a:endParaRPr lang="cs-CZ" dirty="0"/>
          </a:p>
        </p:txBody>
      </p:sp>
      <p:sp>
        <p:nvSpPr>
          <p:cNvPr id="4" name="Text Placeholder 3"/>
          <p:cNvSpPr>
            <a:spLocks noGrp="1"/>
          </p:cNvSpPr>
          <p:nvPr>
            <p:ph type="body" sz="quarter" idx="4294967295"/>
          </p:nvPr>
        </p:nvSpPr>
        <p:spPr>
          <a:xfrm>
            <a:off x="400692" y="889375"/>
            <a:ext cx="7848600" cy="276999"/>
          </a:xfrm>
        </p:spPr>
        <p:txBody>
          <a:bodyPr/>
          <a:lstStyle/>
          <a:p>
            <a:pPr marL="0" indent="0">
              <a:buNone/>
            </a:pPr>
            <a:r>
              <a:rPr lang="cs-CZ" sz="2000" dirty="0" smtClean="0"/>
              <a:t>Snadná automatizace operací</a:t>
            </a:r>
            <a:endParaRPr lang="en-US" sz="2000" dirty="0"/>
          </a:p>
        </p:txBody>
      </p:sp>
      <p:pic>
        <p:nvPicPr>
          <p:cNvPr id="1026" name="Picture 2" descr="cmdlets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6315" y="1781919"/>
            <a:ext cx="4748213" cy="2943225"/>
          </a:xfrm>
          <a:prstGeom prst="rect">
            <a:avLst/>
          </a:prstGeom>
          <a:noFill/>
          <a:scene3d>
            <a:camera prst="perspectiveContrastingLeftFacing"/>
            <a:lightRig rig="threePt" dir="t"/>
          </a:scene3d>
          <a:extLst>
            <a:ext uri="{909E8E84-426E-40DD-AFC4-6F175D3DCCD1}">
              <a14:hiddenFill xmlns:a14="http://schemas.microsoft.com/office/drawing/2010/main">
                <a:solidFill>
                  <a:srgbClr val="FFFFFF"/>
                </a:solidFill>
              </a14:hiddenFill>
            </a:ext>
          </a:extLst>
        </p:spPr>
      </p:pic>
      <p:sp>
        <p:nvSpPr>
          <p:cNvPr id="7" name="Content Placeholder 1"/>
          <p:cNvSpPr txBox="1">
            <a:spLocks/>
          </p:cNvSpPr>
          <p:nvPr/>
        </p:nvSpPr>
        <p:spPr>
          <a:xfrm>
            <a:off x="-77068" y="4437112"/>
            <a:ext cx="3600400" cy="11521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D75229"/>
              </a:buClr>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75229"/>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75229"/>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75229"/>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75229"/>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cs-CZ" sz="2000" dirty="0"/>
              <a:t>Správa aplikací</a:t>
            </a:r>
          </a:p>
          <a:p>
            <a:pPr lvl="1"/>
            <a:r>
              <a:rPr lang="cs-CZ" sz="2000" dirty="0"/>
              <a:t>Práce s certifikáty</a:t>
            </a:r>
          </a:p>
          <a:p>
            <a:pPr lvl="1"/>
            <a:r>
              <a:rPr lang="cs-CZ" sz="2000" dirty="0"/>
              <a:t>Operace nad úložištěm</a:t>
            </a:r>
          </a:p>
        </p:txBody>
      </p:sp>
      <p:sp>
        <p:nvSpPr>
          <p:cNvPr id="8" name="Content Placeholder 1"/>
          <p:cNvSpPr txBox="1">
            <a:spLocks/>
          </p:cNvSpPr>
          <p:nvPr/>
        </p:nvSpPr>
        <p:spPr>
          <a:xfrm>
            <a:off x="3379316" y="4437112"/>
            <a:ext cx="3600400" cy="11521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D75229"/>
              </a:buClr>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75229"/>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75229"/>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75229"/>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75229"/>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cs-CZ" sz="2000" dirty="0"/>
              <a:t>Diagnostika</a:t>
            </a:r>
          </a:p>
          <a:p>
            <a:pPr lvl="1"/>
            <a:r>
              <a:rPr lang="cs-CZ" sz="2000" dirty="0"/>
              <a:t>Správa afinit</a:t>
            </a:r>
          </a:p>
          <a:p>
            <a:pPr lvl="1"/>
            <a:r>
              <a:rPr lang="cs-CZ" sz="2000" dirty="0"/>
              <a:t>Status operací</a:t>
            </a:r>
          </a:p>
        </p:txBody>
      </p:sp>
    </p:spTree>
    <p:extLst>
      <p:ext uri="{BB962C8B-B14F-4D97-AF65-F5344CB8AC3E}">
        <p14:creationId xmlns:p14="http://schemas.microsoft.com/office/powerpoint/2010/main" val="129661191"/>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cs-CZ" dirty="0" smtClean="0"/>
              <a:t>Demo</a:t>
            </a:r>
            <a:endParaRPr lang="en-US" dirty="0"/>
          </a:p>
        </p:txBody>
      </p:sp>
      <p:sp>
        <p:nvSpPr>
          <p:cNvPr id="3" name="Subtitle 2"/>
          <p:cNvSpPr>
            <a:spLocks noGrp="1"/>
          </p:cNvSpPr>
          <p:nvPr>
            <p:ph type="subTitle" idx="1"/>
          </p:nvPr>
        </p:nvSpPr>
        <p:spPr/>
        <p:txBody>
          <a:bodyPr/>
          <a:lstStyle/>
          <a:p>
            <a:r>
              <a:rPr lang="cs-CZ" dirty="0" smtClean="0"/>
              <a:t>Seznam běžících služeb a zastavení služby</a:t>
            </a:r>
            <a:endParaRPr lang="en-US" dirty="0"/>
          </a:p>
        </p:txBody>
      </p:sp>
    </p:spTree>
    <p:extLst>
      <p:ext uri="{BB962C8B-B14F-4D97-AF65-F5344CB8AC3E}">
        <p14:creationId xmlns:p14="http://schemas.microsoft.com/office/powerpoint/2010/main" val="262023636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cs-CZ" dirty="0" smtClean="0"/>
              <a:t>Správa - WA </a:t>
            </a:r>
            <a:r>
              <a:rPr lang="cs-CZ" dirty="0" err="1" smtClean="0"/>
              <a:t>tools</a:t>
            </a:r>
            <a:r>
              <a:rPr lang="cs-CZ" dirty="0" smtClean="0"/>
              <a:t> </a:t>
            </a:r>
            <a:r>
              <a:rPr lang="cs-CZ" dirty="0" err="1" smtClean="0"/>
              <a:t>for</a:t>
            </a:r>
            <a:r>
              <a:rPr lang="cs-CZ" dirty="0" smtClean="0"/>
              <a:t> </a:t>
            </a:r>
            <a:r>
              <a:rPr lang="en-US" dirty="0" smtClean="0"/>
              <a:t>Visual Studio</a:t>
            </a:r>
            <a:endParaRPr lang="en-US" dirty="0"/>
          </a:p>
        </p:txBody>
      </p:sp>
      <p:sp>
        <p:nvSpPr>
          <p:cNvPr id="2" name="Content Placeholder 1"/>
          <p:cNvSpPr>
            <a:spLocks noGrp="1"/>
          </p:cNvSpPr>
          <p:nvPr>
            <p:ph idx="1"/>
          </p:nvPr>
        </p:nvSpPr>
        <p:spPr>
          <a:xfrm>
            <a:off x="381000" y="1546437"/>
            <a:ext cx="8382000" cy="2210862"/>
          </a:xfrm>
        </p:spPr>
        <p:txBody>
          <a:bodyPr/>
          <a:lstStyle/>
          <a:p>
            <a:r>
              <a:rPr lang="cs-CZ" dirty="0" smtClean="0"/>
              <a:t>Funguje od Express verze VS 2008/2010</a:t>
            </a:r>
          </a:p>
          <a:p>
            <a:r>
              <a:rPr lang="cs-CZ" dirty="0" smtClean="0"/>
              <a:t>Šablony projektů pro .NET FX 3.5/4.0</a:t>
            </a:r>
          </a:p>
          <a:p>
            <a:r>
              <a:rPr lang="cs-CZ" dirty="0" err="1" smtClean="0"/>
              <a:t>Storage</a:t>
            </a:r>
            <a:r>
              <a:rPr lang="cs-CZ" dirty="0" smtClean="0"/>
              <a:t> Explorer</a:t>
            </a:r>
          </a:p>
          <a:p>
            <a:r>
              <a:rPr lang="cs-CZ" dirty="0" smtClean="0"/>
              <a:t>Integrované nasazení</a:t>
            </a:r>
          </a:p>
          <a:p>
            <a:r>
              <a:rPr lang="cs-CZ" dirty="0" smtClean="0"/>
              <a:t>Monitorování služeb</a:t>
            </a:r>
          </a:p>
          <a:p>
            <a:r>
              <a:rPr lang="cs-CZ" dirty="0" smtClean="0"/>
              <a:t>Podpora pro </a:t>
            </a:r>
            <a:r>
              <a:rPr lang="cs-CZ" dirty="0" err="1" smtClean="0"/>
              <a:t>IntelliTrace</a:t>
            </a:r>
            <a:endParaRPr lang="en-US" dirty="0"/>
          </a:p>
        </p:txBody>
      </p:sp>
      <p:sp>
        <p:nvSpPr>
          <p:cNvPr id="4" name="Text Placeholder 3"/>
          <p:cNvSpPr>
            <a:spLocks noGrp="1"/>
          </p:cNvSpPr>
          <p:nvPr>
            <p:ph type="body" sz="quarter" idx="4294967295"/>
          </p:nvPr>
        </p:nvSpPr>
        <p:spPr>
          <a:xfrm>
            <a:off x="390418" y="858552"/>
            <a:ext cx="7848600" cy="276999"/>
          </a:xfrm>
        </p:spPr>
        <p:txBody>
          <a:bodyPr/>
          <a:lstStyle/>
          <a:p>
            <a:pPr marL="0" indent="0">
              <a:buNone/>
            </a:pPr>
            <a:r>
              <a:rPr lang="cs-CZ" sz="2000" dirty="0" smtClean="0"/>
              <a:t>Jednoduchá správa aplikací pro vývojáře</a:t>
            </a:r>
            <a:endParaRPr lang="en-US" sz="2000" dirty="0"/>
          </a:p>
        </p:txBody>
      </p:sp>
    </p:spTree>
    <p:extLst>
      <p:ext uri="{BB962C8B-B14F-4D97-AF65-F5344CB8AC3E}">
        <p14:creationId xmlns:p14="http://schemas.microsoft.com/office/powerpoint/2010/main" val="411150427"/>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t>Monitorování aplikací</a:t>
            </a:r>
            <a:endParaRPr lang="en-US" dirty="0"/>
          </a:p>
        </p:txBody>
      </p:sp>
      <p:sp>
        <p:nvSpPr>
          <p:cNvPr id="3" name="Content Placeholder 2"/>
          <p:cNvSpPr>
            <a:spLocks noGrp="1"/>
          </p:cNvSpPr>
          <p:nvPr>
            <p:ph idx="1"/>
          </p:nvPr>
        </p:nvSpPr>
        <p:spPr>
          <a:xfrm>
            <a:off x="381000" y="1142709"/>
            <a:ext cx="8382000" cy="5127558"/>
          </a:xfrm>
        </p:spPr>
        <p:txBody>
          <a:bodyPr/>
          <a:lstStyle/>
          <a:p>
            <a:r>
              <a:rPr lang="cs-CZ" sz="2800" dirty="0" smtClean="0"/>
              <a:t>V </a:t>
            </a:r>
            <a:r>
              <a:rPr lang="cs-CZ" sz="2800" dirty="0" err="1" smtClean="0"/>
              <a:t>Cloudu</a:t>
            </a:r>
            <a:r>
              <a:rPr lang="cs-CZ" sz="2800" dirty="0" smtClean="0"/>
              <a:t> nelze aplikaci </a:t>
            </a:r>
            <a:r>
              <a:rPr lang="cs-CZ" sz="2800" dirty="0" err="1" smtClean="0"/>
              <a:t>debugovat</a:t>
            </a:r>
            <a:endParaRPr lang="en-US" sz="2800" dirty="0" smtClean="0"/>
          </a:p>
          <a:p>
            <a:r>
              <a:rPr lang="cs-CZ" sz="2800" dirty="0" smtClean="0"/>
              <a:t>Instrumentujte svou aplikaci pomocí </a:t>
            </a:r>
            <a:r>
              <a:rPr lang="en-US" sz="2800" dirty="0" smtClean="0"/>
              <a:t>Trace, Debug</a:t>
            </a:r>
            <a:endParaRPr lang="en-US" sz="2800" dirty="0"/>
          </a:p>
          <a:p>
            <a:pPr lvl="1"/>
            <a:r>
              <a:rPr lang="en-US" sz="2400" dirty="0" err="1" smtClean="0"/>
              <a:t>DiagnosticMonitorTraceListener</a:t>
            </a:r>
            <a:endParaRPr lang="en-US" sz="2400" dirty="0" smtClean="0"/>
          </a:p>
          <a:p>
            <a:r>
              <a:rPr lang="cs-CZ" sz="2800" dirty="0" smtClean="0"/>
              <a:t>Použijte </a:t>
            </a:r>
            <a:r>
              <a:rPr lang="en-US" sz="2800" dirty="0" smtClean="0"/>
              <a:t>Diagnostics API </a:t>
            </a:r>
            <a:r>
              <a:rPr lang="cs-CZ" sz="2800" dirty="0" smtClean="0"/>
              <a:t>pro konfiguraci a získání dat</a:t>
            </a:r>
            <a:endParaRPr lang="en-US" sz="2800" dirty="0" smtClean="0"/>
          </a:p>
          <a:p>
            <a:pPr lvl="1"/>
            <a:r>
              <a:rPr lang="en-US" sz="2400" dirty="0" smtClean="0"/>
              <a:t>Event Logs</a:t>
            </a:r>
          </a:p>
          <a:p>
            <a:pPr lvl="1"/>
            <a:r>
              <a:rPr lang="en-US" sz="2400" dirty="0" smtClean="0"/>
              <a:t>Performance Counters</a:t>
            </a:r>
          </a:p>
          <a:p>
            <a:pPr lvl="1"/>
            <a:r>
              <a:rPr lang="en-US" sz="2400" dirty="0" smtClean="0"/>
              <a:t>Trace/Debug </a:t>
            </a:r>
            <a:r>
              <a:rPr lang="cs-CZ" sz="2400" dirty="0" smtClean="0"/>
              <a:t>informace</a:t>
            </a:r>
            <a:r>
              <a:rPr lang="en-US" sz="2400" dirty="0" smtClean="0"/>
              <a:t> (logging)</a:t>
            </a:r>
          </a:p>
          <a:p>
            <a:pPr lvl="1"/>
            <a:r>
              <a:rPr lang="en-US" sz="2400" dirty="0" smtClean="0"/>
              <a:t>IIS Logs, Failed Request Logs</a:t>
            </a:r>
          </a:p>
          <a:p>
            <a:pPr lvl="1"/>
            <a:r>
              <a:rPr lang="en-US" sz="2400" dirty="0" smtClean="0"/>
              <a:t>Crash Dumps</a:t>
            </a:r>
          </a:p>
          <a:p>
            <a:r>
              <a:rPr lang="cs-CZ" sz="2800" dirty="0" smtClean="0"/>
              <a:t>Získejte data podle potřeby nebo pravidelně</a:t>
            </a:r>
            <a:endParaRPr lang="en-US" sz="2800" dirty="0" smtClean="0"/>
          </a:p>
          <a:p>
            <a:pPr lvl="1"/>
            <a:r>
              <a:rPr lang="cs-CZ" sz="2400" dirty="0" smtClean="0"/>
              <a:t>Uložte je do své tabulky a/nebo </a:t>
            </a:r>
            <a:r>
              <a:rPr lang="cs-CZ" sz="2400" dirty="0" err="1" smtClean="0"/>
              <a:t>blobu</a:t>
            </a:r>
            <a:endParaRPr lang="en-US" sz="2400" dirty="0"/>
          </a:p>
          <a:p>
            <a:r>
              <a:rPr lang="cs-CZ" sz="2800" dirty="0" smtClean="0"/>
              <a:t>Vše lze konfigurovat vzdáleně</a:t>
            </a:r>
            <a:endParaRPr lang="en-US" sz="2800" dirty="0" smtClean="0"/>
          </a:p>
        </p:txBody>
      </p:sp>
    </p:spTree>
    <p:extLst>
      <p:ext uri="{BB962C8B-B14F-4D97-AF65-F5344CB8AC3E}">
        <p14:creationId xmlns:p14="http://schemas.microsoft.com/office/powerpoint/2010/main" val="1256325767"/>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664797"/>
          </a:xfrm>
        </p:spPr>
        <p:txBody>
          <a:bodyPr/>
          <a:lstStyle/>
          <a:p>
            <a:r>
              <a:rPr lang="cs-CZ" dirty="0" smtClean="0"/>
              <a:t>Proč se role v </a:t>
            </a:r>
            <a:r>
              <a:rPr lang="cs-CZ" dirty="0" err="1" smtClean="0"/>
              <a:t>cloudu</a:t>
            </a:r>
            <a:r>
              <a:rPr lang="cs-CZ" dirty="0" smtClean="0"/>
              <a:t> restartuje?</a:t>
            </a:r>
            <a:endParaRPr lang="en-US" dirty="0"/>
          </a:p>
        </p:txBody>
      </p:sp>
      <p:sp>
        <p:nvSpPr>
          <p:cNvPr id="3" name="Content Placeholder 2"/>
          <p:cNvSpPr>
            <a:spLocks noGrp="1"/>
          </p:cNvSpPr>
          <p:nvPr>
            <p:ph idx="1"/>
          </p:nvPr>
        </p:nvSpPr>
        <p:spPr>
          <a:xfrm>
            <a:off x="381000" y="1412875"/>
            <a:ext cx="8382000" cy="4136517"/>
          </a:xfrm>
        </p:spPr>
        <p:txBody>
          <a:bodyPr/>
          <a:lstStyle/>
          <a:p>
            <a:r>
              <a:rPr lang="cs-CZ" dirty="0" smtClean="0"/>
              <a:t>Chybějící reference na </a:t>
            </a:r>
            <a:r>
              <a:rPr lang="cs-CZ" dirty="0" err="1" smtClean="0"/>
              <a:t>managed</a:t>
            </a:r>
            <a:r>
              <a:rPr lang="cs-CZ" dirty="0" smtClean="0"/>
              <a:t> knihovny</a:t>
            </a:r>
          </a:p>
          <a:p>
            <a:r>
              <a:rPr lang="cs-CZ" dirty="0" err="1" smtClean="0"/>
              <a:t>Assembly</a:t>
            </a:r>
            <a:r>
              <a:rPr lang="cs-CZ" dirty="0" smtClean="0"/>
              <a:t> pro 32-bit platformu</a:t>
            </a:r>
          </a:p>
          <a:p>
            <a:r>
              <a:rPr lang="cs-CZ" dirty="0" smtClean="0"/>
              <a:t>Role vyhodí nezpracovanou výjimku během </a:t>
            </a:r>
            <a:r>
              <a:rPr lang="cs-CZ" dirty="0" err="1" smtClean="0"/>
              <a:t>RoleEntryPoint</a:t>
            </a:r>
            <a:r>
              <a:rPr lang="cs-CZ" dirty="0" smtClean="0"/>
              <a:t> metod</a:t>
            </a:r>
          </a:p>
          <a:p>
            <a:r>
              <a:rPr lang="cs-CZ" dirty="0" smtClean="0"/>
              <a:t>Role se vrátí z Run metody</a:t>
            </a:r>
          </a:p>
          <a:p>
            <a:r>
              <a:rPr lang="cs-CZ" dirty="0" smtClean="0"/>
              <a:t>Role vyžaduje </a:t>
            </a:r>
            <a:r>
              <a:rPr lang="cs-CZ" dirty="0" err="1" smtClean="0"/>
              <a:t>Admin</a:t>
            </a:r>
            <a:r>
              <a:rPr lang="cs-CZ" dirty="0" smtClean="0"/>
              <a:t> práva</a:t>
            </a:r>
          </a:p>
          <a:p>
            <a:r>
              <a:rPr lang="cs-CZ" dirty="0" smtClean="0"/>
              <a:t>Špatný </a:t>
            </a:r>
            <a:r>
              <a:rPr lang="cs-CZ" dirty="0" err="1" smtClean="0"/>
              <a:t>DiagnosticsConnectionString</a:t>
            </a:r>
            <a:endParaRPr lang="cs-CZ" dirty="0" smtClean="0"/>
          </a:p>
          <a:p>
            <a:r>
              <a:rPr lang="cs-CZ" dirty="0" smtClean="0"/>
              <a:t>Exportované certifikáty neobsahují privátní klíč</a:t>
            </a:r>
            <a:endParaRPr lang="en-US" dirty="0"/>
          </a:p>
        </p:txBody>
      </p:sp>
    </p:spTree>
    <p:extLst>
      <p:ext uri="{BB962C8B-B14F-4D97-AF65-F5344CB8AC3E}">
        <p14:creationId xmlns:p14="http://schemas.microsoft.com/office/powerpoint/2010/main" val="1182022425"/>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t>Užitečné nástroje</a:t>
            </a:r>
            <a:endParaRPr lang="en-US" dirty="0"/>
          </a:p>
        </p:txBody>
      </p:sp>
      <p:sp>
        <p:nvSpPr>
          <p:cNvPr id="3" name="Content Placeholder 2"/>
          <p:cNvSpPr>
            <a:spLocks noGrp="1"/>
          </p:cNvSpPr>
          <p:nvPr>
            <p:ph idx="1"/>
          </p:nvPr>
        </p:nvSpPr>
        <p:spPr>
          <a:xfrm>
            <a:off x="381000" y="1412875"/>
            <a:ext cx="8382000" cy="1526572"/>
          </a:xfrm>
        </p:spPr>
        <p:txBody>
          <a:bodyPr/>
          <a:lstStyle/>
          <a:p>
            <a:r>
              <a:rPr lang="cs-CZ" dirty="0"/>
              <a:t>GreyBox - </a:t>
            </a:r>
            <a:r>
              <a:rPr lang="cs-CZ" dirty="0">
                <a:hlinkClick r:id="rId2"/>
              </a:rPr>
              <a:t>http://</a:t>
            </a:r>
            <a:r>
              <a:rPr lang="cs-CZ" dirty="0" smtClean="0">
                <a:hlinkClick r:id="rId2"/>
              </a:rPr>
              <a:t>greybox.codeplex.com</a:t>
            </a:r>
            <a:endParaRPr lang="cs-CZ" dirty="0" smtClean="0"/>
          </a:p>
          <a:p>
            <a:r>
              <a:rPr lang="cs-CZ" dirty="0" smtClean="0"/>
              <a:t>Storage management tools</a:t>
            </a:r>
            <a:r>
              <a:rPr lang="en-US" dirty="0" smtClean="0"/>
              <a:t>-</a:t>
            </a:r>
            <a:r>
              <a:rPr lang="cs-CZ" dirty="0" smtClean="0"/>
              <a:t> </a:t>
            </a:r>
            <a:r>
              <a:rPr lang="en-US" dirty="0" smtClean="0">
                <a:hlinkClick r:id="rId3"/>
              </a:rPr>
              <a:t>www.codeplex.com</a:t>
            </a:r>
            <a:endParaRPr lang="en-US" dirty="0" smtClean="0"/>
          </a:p>
          <a:p>
            <a:r>
              <a:rPr lang="en-US" dirty="0" err="1" smtClean="0"/>
              <a:t>Cerebrata</a:t>
            </a:r>
            <a:r>
              <a:rPr lang="en-US" dirty="0" smtClean="0"/>
              <a:t> </a:t>
            </a:r>
            <a:r>
              <a:rPr lang="en-US" smtClean="0"/>
              <a:t>tools – </a:t>
            </a:r>
            <a:r>
              <a:rPr lang="en-US" smtClean="0">
                <a:hlinkClick r:id="rId4"/>
              </a:rPr>
              <a:t>www.cerebrata.com</a:t>
            </a:r>
            <a:endParaRPr lang="en-US" smtClean="0"/>
          </a:p>
        </p:txBody>
      </p:sp>
    </p:spTree>
    <p:extLst>
      <p:ext uri="{BB962C8B-B14F-4D97-AF65-F5344CB8AC3E}">
        <p14:creationId xmlns:p14="http://schemas.microsoft.com/office/powerpoint/2010/main" val="742859760"/>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3"/>
          <a:stretch>
            <a:fillRect/>
          </a:stretch>
        </p:blipFill>
        <p:spPr bwMode="black">
          <a:xfrm>
            <a:off x="2286000" y="2590800"/>
            <a:ext cx="4572000" cy="986114"/>
          </a:xfrm>
          <a:prstGeom prst="rect">
            <a:avLst/>
          </a:prstGeom>
          <a:noFill/>
          <a:ln>
            <a:noFill/>
          </a:ln>
        </p:spPr>
      </p:pic>
      <p:sp>
        <p:nvSpPr>
          <p:cNvPr id="5" name="Text Box 3"/>
          <p:cNvSpPr txBox="1">
            <a:spLocks noChangeArrowheads="1"/>
          </p:cNvSpPr>
          <p:nvPr/>
        </p:nvSpPr>
        <p:spPr bwMode="blackWhite">
          <a:xfrm>
            <a:off x="398963" y="5638800"/>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latin typeface="Calibri" pitchFamily="34" charset="0"/>
                <a:cs typeface="Arial" charset="0"/>
              </a:rPr>
              <a:t>© </a:t>
            </a:r>
            <a:r>
              <a:rPr lang="en-US" sz="700" dirty="0" smtClean="0">
                <a:latin typeface="Calibri" pitchFamily="34" charset="0"/>
                <a:cs typeface="Arial" charset="0"/>
              </a:rPr>
              <a:t>2008 Microsoft </a:t>
            </a:r>
            <a:r>
              <a:rPr lang="en-US" sz="700" dirty="0">
                <a:latin typeface="Calibr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latin typeface="Calibr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latin typeface="Calibri" pitchFamily="34" charset="0"/>
                <a:cs typeface="Arial" charset="0"/>
              </a:rPr>
              <a:t>MICROSOFT </a:t>
            </a:r>
            <a:r>
              <a:rPr lang="en-US" sz="700" dirty="0">
                <a:latin typeface="Calibri" pitchFamily="34" charset="0"/>
                <a:cs typeface="Arial" charset="0"/>
              </a:rPr>
              <a:t>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cloud base"/>
          <p:cNvGrpSpPr/>
          <p:nvPr/>
        </p:nvGrpSpPr>
        <p:grpSpPr>
          <a:xfrm>
            <a:off x="387054" y="742950"/>
            <a:ext cx="8500894" cy="5543550"/>
            <a:chOff x="515938" y="742950"/>
            <a:chExt cx="11331574" cy="5543550"/>
          </a:xfrm>
        </p:grpSpPr>
        <p:grpSp>
          <p:nvGrpSpPr>
            <p:cNvPr id="5" name="Group 157"/>
            <p:cNvGrpSpPr/>
            <p:nvPr/>
          </p:nvGrpSpPr>
          <p:grpSpPr>
            <a:xfrm>
              <a:off x="515938" y="742950"/>
              <a:ext cx="11331574" cy="5543550"/>
              <a:chOff x="515938" y="742950"/>
              <a:chExt cx="11331574" cy="5543550"/>
            </a:xfrm>
          </p:grpSpPr>
          <p:grpSp>
            <p:nvGrpSpPr>
              <p:cNvPr id="6" name="Group 159"/>
              <p:cNvGrpSpPr/>
              <p:nvPr/>
            </p:nvGrpSpPr>
            <p:grpSpPr>
              <a:xfrm>
                <a:off x="515938" y="742950"/>
                <a:ext cx="11331574" cy="5276850"/>
                <a:chOff x="515938" y="742950"/>
                <a:chExt cx="11331574" cy="5276850"/>
              </a:xfrm>
            </p:grpSpPr>
            <p:grpSp>
              <p:nvGrpSpPr>
                <p:cNvPr id="7" name="Group 156"/>
                <p:cNvGrpSpPr/>
                <p:nvPr/>
              </p:nvGrpSpPr>
              <p:grpSpPr>
                <a:xfrm>
                  <a:off x="515938" y="742950"/>
                  <a:ext cx="11331574" cy="5276850"/>
                  <a:chOff x="515938" y="742950"/>
                  <a:chExt cx="11331574" cy="5276850"/>
                </a:xfrm>
              </p:grpSpPr>
              <p:pic>
                <p:nvPicPr>
                  <p:cNvPr id="302" name="Picture 2"/>
                  <p:cNvPicPr>
                    <a:picLocks noChangeAspect="1" noChangeArrowheads="1"/>
                  </p:cNvPicPr>
                  <p:nvPr/>
                </p:nvPicPr>
                <p:blipFill>
                  <a:blip r:embed="rId3"/>
                  <a:srcRect/>
                  <a:stretch>
                    <a:fillRect/>
                  </a:stretch>
                </p:blipFill>
                <p:spPr bwMode="auto">
                  <a:xfrm>
                    <a:off x="973138" y="1447800"/>
                    <a:ext cx="7152701" cy="4038600"/>
                  </a:xfrm>
                  <a:prstGeom prst="rect">
                    <a:avLst/>
                  </a:prstGeom>
                  <a:noFill/>
                  <a:ln w="9525">
                    <a:noFill/>
                    <a:miter lim="800000"/>
                    <a:headEnd/>
                    <a:tailEnd/>
                  </a:ln>
                  <a:effectLst/>
                </p:spPr>
              </p:pic>
              <p:pic>
                <p:nvPicPr>
                  <p:cNvPr id="303" name="Picture 2"/>
                  <p:cNvPicPr>
                    <a:picLocks noChangeAspect="1" noChangeArrowheads="1"/>
                  </p:cNvPicPr>
                  <p:nvPr/>
                </p:nvPicPr>
                <p:blipFill>
                  <a:blip r:embed="rId3"/>
                  <a:srcRect/>
                  <a:stretch>
                    <a:fillRect/>
                  </a:stretch>
                </p:blipFill>
                <p:spPr bwMode="auto">
                  <a:xfrm>
                    <a:off x="4504312" y="1219200"/>
                    <a:ext cx="7152701" cy="4038600"/>
                  </a:xfrm>
                  <a:prstGeom prst="rect">
                    <a:avLst/>
                  </a:prstGeom>
                  <a:noFill/>
                  <a:ln w="9525">
                    <a:noFill/>
                    <a:miter lim="800000"/>
                    <a:headEnd/>
                    <a:tailEnd/>
                  </a:ln>
                  <a:effectLst/>
                </p:spPr>
              </p:pic>
              <p:pic>
                <p:nvPicPr>
                  <p:cNvPr id="304" name="Picture 3"/>
                  <p:cNvPicPr>
                    <a:picLocks noChangeAspect="1" noChangeArrowheads="1"/>
                  </p:cNvPicPr>
                  <p:nvPr/>
                </p:nvPicPr>
                <p:blipFill>
                  <a:blip r:embed="rId4"/>
                  <a:srcRect/>
                  <a:stretch>
                    <a:fillRect/>
                  </a:stretch>
                </p:blipFill>
                <p:spPr bwMode="auto">
                  <a:xfrm>
                    <a:off x="515938" y="3276600"/>
                    <a:ext cx="5448300" cy="2743200"/>
                  </a:xfrm>
                  <a:prstGeom prst="rect">
                    <a:avLst/>
                  </a:prstGeom>
                  <a:noFill/>
                  <a:ln w="9525">
                    <a:noFill/>
                    <a:miter lim="800000"/>
                    <a:headEnd/>
                    <a:tailEnd/>
                  </a:ln>
                  <a:effectLst/>
                </p:spPr>
              </p:pic>
              <p:pic>
                <p:nvPicPr>
                  <p:cNvPr id="305" name="Picture 3"/>
                  <p:cNvPicPr>
                    <a:picLocks noChangeAspect="1" noChangeArrowheads="1"/>
                  </p:cNvPicPr>
                  <p:nvPr/>
                </p:nvPicPr>
                <p:blipFill>
                  <a:blip r:embed="rId4"/>
                  <a:srcRect/>
                  <a:stretch>
                    <a:fillRect/>
                  </a:stretch>
                </p:blipFill>
                <p:spPr bwMode="auto">
                  <a:xfrm>
                    <a:off x="2894012" y="3276600"/>
                    <a:ext cx="5448300" cy="2743200"/>
                  </a:xfrm>
                  <a:prstGeom prst="rect">
                    <a:avLst/>
                  </a:prstGeom>
                  <a:noFill/>
                  <a:ln w="9525">
                    <a:noFill/>
                    <a:miter lim="800000"/>
                    <a:headEnd/>
                    <a:tailEnd/>
                  </a:ln>
                  <a:effectLst/>
                </p:spPr>
              </p:pic>
              <p:pic>
                <p:nvPicPr>
                  <p:cNvPr id="306" name="Picture 3"/>
                  <p:cNvPicPr>
                    <a:picLocks noChangeAspect="1" noChangeArrowheads="1"/>
                  </p:cNvPicPr>
                  <p:nvPr/>
                </p:nvPicPr>
                <p:blipFill>
                  <a:blip r:embed="rId4"/>
                  <a:srcRect/>
                  <a:stretch>
                    <a:fillRect/>
                  </a:stretch>
                </p:blipFill>
                <p:spPr bwMode="auto">
                  <a:xfrm>
                    <a:off x="6399212" y="3276600"/>
                    <a:ext cx="5448300" cy="2743200"/>
                  </a:xfrm>
                  <a:prstGeom prst="rect">
                    <a:avLst/>
                  </a:prstGeom>
                  <a:noFill/>
                  <a:ln w="9525">
                    <a:noFill/>
                    <a:miter lim="800000"/>
                    <a:headEnd/>
                    <a:tailEnd/>
                  </a:ln>
                  <a:effectLst/>
                </p:spPr>
              </p:pic>
              <p:pic>
                <p:nvPicPr>
                  <p:cNvPr id="307" name="Picture 4"/>
                  <p:cNvPicPr>
                    <a:picLocks noChangeAspect="1" noChangeArrowheads="1"/>
                  </p:cNvPicPr>
                  <p:nvPr/>
                </p:nvPicPr>
                <p:blipFill>
                  <a:blip r:embed="rId5">
                    <a:lum bright="22000" contrast="1000"/>
                  </a:blip>
                  <a:srcRect/>
                  <a:stretch>
                    <a:fillRect/>
                  </a:stretch>
                </p:blipFill>
                <p:spPr bwMode="auto">
                  <a:xfrm>
                    <a:off x="3427412" y="742950"/>
                    <a:ext cx="6229350" cy="2324100"/>
                  </a:xfrm>
                  <a:prstGeom prst="rect">
                    <a:avLst/>
                  </a:prstGeom>
                  <a:noFill/>
                  <a:ln w="9525">
                    <a:noFill/>
                    <a:miter lim="800000"/>
                    <a:headEnd/>
                    <a:tailEnd/>
                  </a:ln>
                  <a:effectLst/>
                </p:spPr>
              </p:pic>
            </p:grpSp>
            <p:pic>
              <p:nvPicPr>
                <p:cNvPr id="300" name="Picture 5"/>
                <p:cNvPicPr>
                  <a:picLocks noChangeAspect="1" noChangeArrowheads="1"/>
                </p:cNvPicPr>
                <p:nvPr/>
              </p:nvPicPr>
              <p:blipFill>
                <a:blip r:embed="rId3"/>
                <a:srcRect/>
                <a:stretch>
                  <a:fillRect/>
                </a:stretch>
              </p:blipFill>
              <p:spPr bwMode="auto">
                <a:xfrm rot="9900000">
                  <a:off x="1286950" y="1509107"/>
                  <a:ext cx="5600700" cy="3162300"/>
                </a:xfrm>
                <a:prstGeom prst="rect">
                  <a:avLst/>
                </a:prstGeom>
                <a:noFill/>
                <a:ln w="9525">
                  <a:noFill/>
                  <a:miter lim="800000"/>
                  <a:headEnd/>
                  <a:tailEnd/>
                </a:ln>
                <a:effectLst/>
              </p:spPr>
            </p:pic>
            <p:pic>
              <p:nvPicPr>
                <p:cNvPr id="301" name="Picture 5"/>
                <p:cNvPicPr>
                  <a:picLocks noChangeAspect="1" noChangeArrowheads="1"/>
                </p:cNvPicPr>
                <p:nvPr/>
              </p:nvPicPr>
              <p:blipFill>
                <a:blip r:embed="rId3"/>
                <a:srcRect/>
                <a:stretch>
                  <a:fillRect/>
                </a:stretch>
              </p:blipFill>
              <p:spPr bwMode="auto">
                <a:xfrm rot="9900000">
                  <a:off x="5742502" y="1509107"/>
                  <a:ext cx="5600700" cy="3162300"/>
                </a:xfrm>
                <a:prstGeom prst="rect">
                  <a:avLst/>
                </a:prstGeom>
                <a:noFill/>
                <a:ln w="9525">
                  <a:noFill/>
                  <a:miter lim="800000"/>
                  <a:headEnd/>
                  <a:tailEnd/>
                </a:ln>
                <a:effectLst/>
              </p:spPr>
            </p:pic>
          </p:grpSp>
          <p:pic>
            <p:nvPicPr>
              <p:cNvPr id="296" name="Picture 6"/>
              <p:cNvPicPr>
                <a:picLocks noChangeAspect="1" noChangeArrowheads="1"/>
              </p:cNvPicPr>
              <p:nvPr/>
            </p:nvPicPr>
            <p:blipFill>
              <a:blip r:embed="rId3"/>
              <a:srcRect/>
              <a:stretch>
                <a:fillRect/>
              </a:stretch>
            </p:blipFill>
            <p:spPr bwMode="auto">
              <a:xfrm>
                <a:off x="1446212" y="3124200"/>
                <a:ext cx="5600700" cy="3162300"/>
              </a:xfrm>
              <a:prstGeom prst="rect">
                <a:avLst/>
              </a:prstGeom>
              <a:noFill/>
              <a:ln w="9525">
                <a:noFill/>
                <a:miter lim="800000"/>
                <a:headEnd/>
                <a:tailEnd/>
              </a:ln>
              <a:effectLst/>
            </p:spPr>
          </p:pic>
          <p:pic>
            <p:nvPicPr>
              <p:cNvPr id="297" name="Picture 6"/>
              <p:cNvPicPr>
                <a:picLocks noChangeAspect="1" noChangeArrowheads="1"/>
              </p:cNvPicPr>
              <p:nvPr/>
            </p:nvPicPr>
            <p:blipFill>
              <a:blip r:embed="rId3"/>
              <a:srcRect/>
              <a:stretch>
                <a:fillRect/>
              </a:stretch>
            </p:blipFill>
            <p:spPr bwMode="auto">
              <a:xfrm>
                <a:off x="5103812" y="3124200"/>
                <a:ext cx="5600700" cy="3162300"/>
              </a:xfrm>
              <a:prstGeom prst="rect">
                <a:avLst/>
              </a:prstGeom>
              <a:noFill/>
              <a:ln w="9525">
                <a:noFill/>
                <a:miter lim="800000"/>
                <a:headEnd/>
                <a:tailEnd/>
              </a:ln>
              <a:effectLst/>
            </p:spPr>
          </p:pic>
          <p:pic>
            <p:nvPicPr>
              <p:cNvPr id="298" name="Picture 6"/>
              <p:cNvPicPr>
                <a:picLocks noChangeAspect="1" noChangeArrowheads="1"/>
              </p:cNvPicPr>
              <p:nvPr/>
            </p:nvPicPr>
            <p:blipFill>
              <a:blip r:embed="rId3"/>
              <a:srcRect/>
              <a:stretch>
                <a:fillRect/>
              </a:stretch>
            </p:blipFill>
            <p:spPr bwMode="auto">
              <a:xfrm>
                <a:off x="6246812" y="3124200"/>
                <a:ext cx="5600700" cy="3162300"/>
              </a:xfrm>
              <a:prstGeom prst="rect">
                <a:avLst/>
              </a:prstGeom>
              <a:noFill/>
              <a:ln w="9525">
                <a:noFill/>
                <a:miter lim="800000"/>
                <a:headEnd/>
                <a:tailEnd/>
              </a:ln>
              <a:effectLst/>
            </p:spPr>
          </p:pic>
        </p:grpSp>
        <p:grpSp>
          <p:nvGrpSpPr>
            <p:cNvPr id="8" name="Group 156"/>
            <p:cNvGrpSpPr/>
            <p:nvPr/>
          </p:nvGrpSpPr>
          <p:grpSpPr>
            <a:xfrm>
              <a:off x="5419621" y="1829240"/>
              <a:ext cx="3887550" cy="2055186"/>
              <a:chOff x="4065772" y="1829241"/>
              <a:chExt cx="2916423" cy="2055186"/>
            </a:xfrm>
          </p:grpSpPr>
          <p:grpSp>
            <p:nvGrpSpPr>
              <p:cNvPr id="9" name="Group 13"/>
              <p:cNvGrpSpPr/>
              <p:nvPr/>
            </p:nvGrpSpPr>
            <p:grpSpPr>
              <a:xfrm>
                <a:off x="4065772" y="2424665"/>
                <a:ext cx="545363" cy="545362"/>
                <a:chOff x="4671828" y="3051986"/>
                <a:chExt cx="545363" cy="545362"/>
              </a:xfrm>
            </p:grpSpPr>
            <p:pic>
              <p:nvPicPr>
                <p:cNvPr id="29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9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9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0" name="Group 173"/>
              <p:cNvGrpSpPr/>
              <p:nvPr/>
            </p:nvGrpSpPr>
            <p:grpSpPr>
              <a:xfrm>
                <a:off x="4218172" y="2577065"/>
                <a:ext cx="545363" cy="545362"/>
                <a:chOff x="4671828" y="3051986"/>
                <a:chExt cx="545363" cy="545362"/>
              </a:xfrm>
            </p:grpSpPr>
            <p:pic>
              <p:nvPicPr>
                <p:cNvPr id="28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9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9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1" name="Group 21"/>
              <p:cNvGrpSpPr/>
              <p:nvPr/>
            </p:nvGrpSpPr>
            <p:grpSpPr>
              <a:xfrm>
                <a:off x="4370572" y="2729465"/>
                <a:ext cx="545363" cy="545362"/>
                <a:chOff x="4671828" y="3051986"/>
                <a:chExt cx="545363" cy="545362"/>
              </a:xfrm>
            </p:grpSpPr>
            <p:pic>
              <p:nvPicPr>
                <p:cNvPr id="28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8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8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2" name="Group 25"/>
              <p:cNvGrpSpPr/>
              <p:nvPr/>
            </p:nvGrpSpPr>
            <p:grpSpPr>
              <a:xfrm>
                <a:off x="4522972" y="2881865"/>
                <a:ext cx="545363" cy="545362"/>
                <a:chOff x="4671828" y="3051986"/>
                <a:chExt cx="545363" cy="545362"/>
              </a:xfrm>
            </p:grpSpPr>
            <p:pic>
              <p:nvPicPr>
                <p:cNvPr id="28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8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8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3" name="Group 29"/>
              <p:cNvGrpSpPr/>
              <p:nvPr/>
            </p:nvGrpSpPr>
            <p:grpSpPr>
              <a:xfrm>
                <a:off x="4675372" y="3034265"/>
                <a:ext cx="545363" cy="545362"/>
                <a:chOff x="4671828" y="3051986"/>
                <a:chExt cx="545363" cy="545362"/>
              </a:xfrm>
            </p:grpSpPr>
            <p:pic>
              <p:nvPicPr>
                <p:cNvPr id="28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8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8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4" name="Group 33"/>
              <p:cNvGrpSpPr/>
              <p:nvPr/>
            </p:nvGrpSpPr>
            <p:grpSpPr>
              <a:xfrm>
                <a:off x="4827772" y="3186665"/>
                <a:ext cx="545363" cy="545362"/>
                <a:chOff x="4671828" y="3051986"/>
                <a:chExt cx="545363" cy="545362"/>
              </a:xfrm>
            </p:grpSpPr>
            <p:pic>
              <p:nvPicPr>
                <p:cNvPr id="27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7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7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5" name="Group 37"/>
              <p:cNvGrpSpPr/>
              <p:nvPr/>
            </p:nvGrpSpPr>
            <p:grpSpPr>
              <a:xfrm>
                <a:off x="4735623" y="2063158"/>
                <a:ext cx="545363" cy="545362"/>
                <a:chOff x="4671828" y="3051986"/>
                <a:chExt cx="545363" cy="545362"/>
              </a:xfrm>
            </p:grpSpPr>
            <p:pic>
              <p:nvPicPr>
                <p:cNvPr id="27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7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7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6" name="Group 45"/>
              <p:cNvGrpSpPr/>
              <p:nvPr/>
            </p:nvGrpSpPr>
            <p:grpSpPr>
              <a:xfrm>
                <a:off x="4888023" y="2215558"/>
                <a:ext cx="545363" cy="545362"/>
                <a:chOff x="4671828" y="3051986"/>
                <a:chExt cx="545363" cy="545362"/>
              </a:xfrm>
            </p:grpSpPr>
            <p:pic>
              <p:nvPicPr>
                <p:cNvPr id="27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7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7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7" name="Group 49"/>
              <p:cNvGrpSpPr/>
              <p:nvPr/>
            </p:nvGrpSpPr>
            <p:grpSpPr>
              <a:xfrm>
                <a:off x="5040423" y="2367958"/>
                <a:ext cx="545363" cy="545362"/>
                <a:chOff x="4671828" y="3051986"/>
                <a:chExt cx="545363" cy="545362"/>
              </a:xfrm>
            </p:grpSpPr>
            <p:pic>
              <p:nvPicPr>
                <p:cNvPr id="26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6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7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8" name="Group 53"/>
              <p:cNvGrpSpPr/>
              <p:nvPr/>
            </p:nvGrpSpPr>
            <p:grpSpPr>
              <a:xfrm>
                <a:off x="5192823" y="2520358"/>
                <a:ext cx="545363" cy="545362"/>
                <a:chOff x="4671828" y="3051986"/>
                <a:chExt cx="545363" cy="545362"/>
              </a:xfrm>
            </p:grpSpPr>
            <p:pic>
              <p:nvPicPr>
                <p:cNvPr id="26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6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6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19" name="Group 57"/>
              <p:cNvGrpSpPr/>
              <p:nvPr/>
            </p:nvGrpSpPr>
            <p:grpSpPr>
              <a:xfrm>
                <a:off x="5345223" y="2672758"/>
                <a:ext cx="545363" cy="545362"/>
                <a:chOff x="4671828" y="3051986"/>
                <a:chExt cx="545363" cy="545362"/>
              </a:xfrm>
            </p:grpSpPr>
            <p:pic>
              <p:nvPicPr>
                <p:cNvPr id="26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6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6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0" name="Group 61"/>
              <p:cNvGrpSpPr/>
              <p:nvPr/>
            </p:nvGrpSpPr>
            <p:grpSpPr>
              <a:xfrm>
                <a:off x="5497623" y="2825158"/>
                <a:ext cx="545363" cy="545362"/>
                <a:chOff x="4671828" y="3051986"/>
                <a:chExt cx="545363" cy="545362"/>
              </a:xfrm>
            </p:grpSpPr>
            <p:pic>
              <p:nvPicPr>
                <p:cNvPr id="25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6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6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1" name="Group 65"/>
              <p:cNvGrpSpPr/>
              <p:nvPr/>
            </p:nvGrpSpPr>
            <p:grpSpPr>
              <a:xfrm>
                <a:off x="5522432" y="1829241"/>
                <a:ext cx="545363" cy="545362"/>
                <a:chOff x="4671828" y="3051986"/>
                <a:chExt cx="545363" cy="545362"/>
              </a:xfrm>
            </p:grpSpPr>
            <p:pic>
              <p:nvPicPr>
                <p:cNvPr id="25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5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5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2" name="Group 69"/>
              <p:cNvGrpSpPr/>
              <p:nvPr/>
            </p:nvGrpSpPr>
            <p:grpSpPr>
              <a:xfrm>
                <a:off x="5674832" y="1981641"/>
                <a:ext cx="545363" cy="545362"/>
                <a:chOff x="4671828" y="3051986"/>
                <a:chExt cx="545363" cy="545362"/>
              </a:xfrm>
            </p:grpSpPr>
            <p:pic>
              <p:nvPicPr>
                <p:cNvPr id="25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5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5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3" name="Group 73"/>
              <p:cNvGrpSpPr/>
              <p:nvPr/>
            </p:nvGrpSpPr>
            <p:grpSpPr>
              <a:xfrm>
                <a:off x="5827232" y="2134041"/>
                <a:ext cx="545363" cy="545362"/>
                <a:chOff x="4671828" y="3051986"/>
                <a:chExt cx="545363" cy="545362"/>
              </a:xfrm>
            </p:grpSpPr>
            <p:pic>
              <p:nvPicPr>
                <p:cNvPr id="25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5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5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4" name="Group 77"/>
              <p:cNvGrpSpPr/>
              <p:nvPr/>
            </p:nvGrpSpPr>
            <p:grpSpPr>
              <a:xfrm>
                <a:off x="5979632" y="2286441"/>
                <a:ext cx="545363" cy="545362"/>
                <a:chOff x="4671828" y="3051986"/>
                <a:chExt cx="545363" cy="545362"/>
              </a:xfrm>
            </p:grpSpPr>
            <p:pic>
              <p:nvPicPr>
                <p:cNvPr id="24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4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4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5" name="Group 81"/>
              <p:cNvGrpSpPr/>
              <p:nvPr/>
            </p:nvGrpSpPr>
            <p:grpSpPr>
              <a:xfrm>
                <a:off x="6132032" y="2438841"/>
                <a:ext cx="545363" cy="545362"/>
                <a:chOff x="4671828" y="3051986"/>
                <a:chExt cx="545363" cy="545362"/>
              </a:xfrm>
            </p:grpSpPr>
            <p:pic>
              <p:nvPicPr>
                <p:cNvPr id="24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4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4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6" name="Group 85"/>
              <p:cNvGrpSpPr/>
              <p:nvPr/>
            </p:nvGrpSpPr>
            <p:grpSpPr>
              <a:xfrm>
                <a:off x="6284432" y="2591241"/>
                <a:ext cx="545363" cy="545362"/>
                <a:chOff x="4671828" y="3051986"/>
                <a:chExt cx="545363" cy="545362"/>
              </a:xfrm>
            </p:grpSpPr>
            <p:pic>
              <p:nvPicPr>
                <p:cNvPr id="241"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4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4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7" name="Group 89"/>
              <p:cNvGrpSpPr/>
              <p:nvPr/>
            </p:nvGrpSpPr>
            <p:grpSpPr>
              <a:xfrm>
                <a:off x="6436832" y="2743641"/>
                <a:ext cx="545363" cy="545362"/>
                <a:chOff x="4671828" y="3051986"/>
                <a:chExt cx="545363" cy="545362"/>
              </a:xfrm>
            </p:grpSpPr>
            <p:pic>
              <p:nvPicPr>
                <p:cNvPr id="238"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39"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40"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8" name="Group 93"/>
              <p:cNvGrpSpPr/>
              <p:nvPr/>
            </p:nvGrpSpPr>
            <p:grpSpPr>
              <a:xfrm>
                <a:off x="5650023" y="2977558"/>
                <a:ext cx="545363" cy="545362"/>
                <a:chOff x="4671828" y="3051986"/>
                <a:chExt cx="545363" cy="545362"/>
              </a:xfrm>
            </p:grpSpPr>
            <p:pic>
              <p:nvPicPr>
                <p:cNvPr id="235"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36"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37"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nvGrpSpPr>
              <p:cNvPr id="29" name="Group 97"/>
              <p:cNvGrpSpPr/>
              <p:nvPr/>
            </p:nvGrpSpPr>
            <p:grpSpPr>
              <a:xfrm>
                <a:off x="4980172" y="3339065"/>
                <a:ext cx="545363" cy="545362"/>
                <a:chOff x="4671828" y="3051986"/>
                <a:chExt cx="545363" cy="545362"/>
              </a:xfrm>
            </p:grpSpPr>
            <p:pic>
              <p:nvPicPr>
                <p:cNvPr id="232"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91568" y="3051986"/>
                  <a:ext cx="325623" cy="325623"/>
                </a:xfrm>
                <a:prstGeom prst="rect">
                  <a:avLst/>
                </a:prstGeom>
                <a:noFill/>
              </p:spPr>
            </p:pic>
            <p:pic>
              <p:nvPicPr>
                <p:cNvPr id="233"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671828" y="3119325"/>
                  <a:ext cx="325623" cy="325623"/>
                </a:xfrm>
                <a:prstGeom prst="rect">
                  <a:avLst/>
                </a:prstGeom>
                <a:noFill/>
              </p:spPr>
            </p:pic>
            <p:pic>
              <p:nvPicPr>
                <p:cNvPr id="234" name="Picture 2" descr="C:\Users\daiken\AppData\Local\Microsoft\Windows\Temporary Internet Files\Content.IE5\UWY6LG0D\MCj04348450000[1].png"/>
                <p:cNvPicPr>
                  <a:picLocks noChangeAspect="1" noChangeArrowheads="1"/>
                </p:cNvPicPr>
                <p:nvPr/>
              </p:nvPicPr>
              <p:blipFill>
                <a:blip r:embed="rId6"/>
                <a:srcRect/>
                <a:stretch>
                  <a:fillRect/>
                </a:stretch>
              </p:blipFill>
              <p:spPr bwMode="auto">
                <a:xfrm>
                  <a:off x="4824228" y="3271725"/>
                  <a:ext cx="325623" cy="325623"/>
                </a:xfrm>
                <a:prstGeom prst="rect">
                  <a:avLst/>
                </a:prstGeom>
                <a:noFill/>
              </p:spPr>
            </p:pic>
          </p:grpSp>
        </p:grpSp>
        <p:grpSp>
          <p:nvGrpSpPr>
            <p:cNvPr id="30" name="Group 150"/>
            <p:cNvGrpSpPr/>
            <p:nvPr/>
          </p:nvGrpSpPr>
          <p:grpSpPr>
            <a:xfrm>
              <a:off x="7965259" y="3639882"/>
              <a:ext cx="1913361" cy="1088065"/>
              <a:chOff x="584791" y="4660605"/>
              <a:chExt cx="1435395" cy="1088065"/>
            </a:xfrm>
          </p:grpSpPr>
          <p:grpSp>
            <p:nvGrpSpPr>
              <p:cNvPr id="31" name="Group 109"/>
              <p:cNvGrpSpPr/>
              <p:nvPr/>
            </p:nvGrpSpPr>
            <p:grpSpPr>
              <a:xfrm>
                <a:off x="584791" y="4823638"/>
                <a:ext cx="326065" cy="315432"/>
                <a:chOff x="584791" y="4823638"/>
                <a:chExt cx="326065" cy="315432"/>
              </a:xfrm>
            </p:grpSpPr>
            <p:sp>
              <p:nvSpPr>
                <p:cNvPr id="208" name="Can 108"/>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09" name="Can 106"/>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10" name="Can 107"/>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224" name="Group 110"/>
              <p:cNvGrpSpPr/>
              <p:nvPr/>
            </p:nvGrpSpPr>
            <p:grpSpPr>
              <a:xfrm>
                <a:off x="737191" y="4976038"/>
                <a:ext cx="326065" cy="315432"/>
                <a:chOff x="584791" y="4823638"/>
                <a:chExt cx="326065" cy="315432"/>
              </a:xfrm>
            </p:grpSpPr>
            <p:sp>
              <p:nvSpPr>
                <p:cNvPr id="205" name="Can 111"/>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06" name="Can 112"/>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07" name="Can 206"/>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225" name="Group 114"/>
              <p:cNvGrpSpPr/>
              <p:nvPr/>
            </p:nvGrpSpPr>
            <p:grpSpPr>
              <a:xfrm>
                <a:off x="889591" y="5128438"/>
                <a:ext cx="326065" cy="315432"/>
                <a:chOff x="584791" y="4823638"/>
                <a:chExt cx="326065" cy="315432"/>
              </a:xfrm>
            </p:grpSpPr>
            <p:sp>
              <p:nvSpPr>
                <p:cNvPr id="202" name="Can 201"/>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03" name="Can 202"/>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04" name="Can 203"/>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226" name="Group 118"/>
              <p:cNvGrpSpPr/>
              <p:nvPr/>
            </p:nvGrpSpPr>
            <p:grpSpPr>
              <a:xfrm>
                <a:off x="1041991" y="5280838"/>
                <a:ext cx="326065" cy="315432"/>
                <a:chOff x="584791" y="4823638"/>
                <a:chExt cx="326065" cy="315432"/>
              </a:xfrm>
            </p:grpSpPr>
            <p:sp>
              <p:nvSpPr>
                <p:cNvPr id="199" name="Can 198"/>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00" name="Can 199"/>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01" name="Can 200"/>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227" name="Group 122"/>
              <p:cNvGrpSpPr/>
              <p:nvPr/>
            </p:nvGrpSpPr>
            <p:grpSpPr>
              <a:xfrm>
                <a:off x="1194391" y="5433238"/>
                <a:ext cx="326065" cy="315432"/>
                <a:chOff x="584791" y="4823638"/>
                <a:chExt cx="326065" cy="315432"/>
              </a:xfrm>
            </p:grpSpPr>
            <p:sp>
              <p:nvSpPr>
                <p:cNvPr id="196" name="Can 195"/>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97" name="Can 196"/>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98" name="Can 197"/>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228" name="Group 126"/>
              <p:cNvGrpSpPr/>
              <p:nvPr/>
            </p:nvGrpSpPr>
            <p:grpSpPr>
              <a:xfrm>
                <a:off x="932121" y="4660605"/>
                <a:ext cx="326065" cy="315432"/>
                <a:chOff x="584791" y="4823638"/>
                <a:chExt cx="326065" cy="315432"/>
              </a:xfrm>
            </p:grpSpPr>
            <p:sp>
              <p:nvSpPr>
                <p:cNvPr id="193" name="Can 192"/>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94" name="Can 193"/>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95" name="Can 194"/>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229" name="Group 130"/>
              <p:cNvGrpSpPr/>
              <p:nvPr/>
            </p:nvGrpSpPr>
            <p:grpSpPr>
              <a:xfrm>
                <a:off x="1084521" y="4813005"/>
                <a:ext cx="326065" cy="315432"/>
                <a:chOff x="584791" y="4823638"/>
                <a:chExt cx="326065" cy="315432"/>
              </a:xfrm>
            </p:grpSpPr>
            <p:sp>
              <p:nvSpPr>
                <p:cNvPr id="190" name="Can 189"/>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91" name="Can 190"/>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92" name="Can 191"/>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230" name="Group 134"/>
              <p:cNvGrpSpPr/>
              <p:nvPr/>
            </p:nvGrpSpPr>
            <p:grpSpPr>
              <a:xfrm>
                <a:off x="1236921" y="4965405"/>
                <a:ext cx="326065" cy="315432"/>
                <a:chOff x="584791" y="4823638"/>
                <a:chExt cx="326065" cy="315432"/>
              </a:xfrm>
            </p:grpSpPr>
            <p:sp>
              <p:nvSpPr>
                <p:cNvPr id="187" name="Can 186"/>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88" name="Can 187"/>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89" name="Can 188"/>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231" name="Group 138"/>
              <p:cNvGrpSpPr/>
              <p:nvPr/>
            </p:nvGrpSpPr>
            <p:grpSpPr>
              <a:xfrm>
                <a:off x="1389321" y="5117805"/>
                <a:ext cx="326065" cy="315432"/>
                <a:chOff x="584791" y="4823638"/>
                <a:chExt cx="326065" cy="315432"/>
              </a:xfrm>
            </p:grpSpPr>
            <p:sp>
              <p:nvSpPr>
                <p:cNvPr id="184" name="Can 183"/>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85" name="Can 184"/>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86" name="Can 185"/>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295" name="Group 142"/>
              <p:cNvGrpSpPr/>
              <p:nvPr/>
            </p:nvGrpSpPr>
            <p:grpSpPr>
              <a:xfrm>
                <a:off x="1541721" y="5270205"/>
                <a:ext cx="326065" cy="315432"/>
                <a:chOff x="584791" y="4823638"/>
                <a:chExt cx="326065" cy="315432"/>
              </a:xfrm>
            </p:grpSpPr>
            <p:sp>
              <p:nvSpPr>
                <p:cNvPr id="181" name="Can 180"/>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82" name="Can 181"/>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83" name="Can 182"/>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299" name="Group 146"/>
              <p:cNvGrpSpPr/>
              <p:nvPr/>
            </p:nvGrpSpPr>
            <p:grpSpPr>
              <a:xfrm>
                <a:off x="1694121" y="5422605"/>
                <a:ext cx="326065" cy="315432"/>
                <a:chOff x="584791" y="4823638"/>
                <a:chExt cx="326065" cy="315432"/>
              </a:xfrm>
            </p:grpSpPr>
            <p:sp>
              <p:nvSpPr>
                <p:cNvPr id="178" name="Can 177"/>
                <p:cNvSpPr/>
                <p:nvPr/>
              </p:nvSpPr>
              <p:spPr bwMode="auto">
                <a:xfrm>
                  <a:off x="740735" y="4823638"/>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79" name="Can 178"/>
                <p:cNvSpPr/>
                <p:nvPr/>
              </p:nvSpPr>
              <p:spPr bwMode="auto">
                <a:xfrm>
                  <a:off x="584791" y="4848447"/>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80" name="Can 179"/>
                <p:cNvSpPr/>
                <p:nvPr/>
              </p:nvSpPr>
              <p:spPr bwMode="auto">
                <a:xfrm>
                  <a:off x="715926" y="4926419"/>
                  <a:ext cx="170121" cy="212651"/>
                </a:xfrm>
                <a:prstGeom prst="can">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grpSp>
        </p:grpSp>
        <p:sp>
          <p:nvSpPr>
            <p:cNvPr id="164" name="Oval 163"/>
            <p:cNvSpPr/>
            <p:nvPr/>
          </p:nvSpPr>
          <p:spPr bwMode="auto">
            <a:xfrm>
              <a:off x="5073954" y="3019650"/>
              <a:ext cx="496059" cy="318977"/>
            </a:xfrm>
            <a:prstGeom prst="ellipse">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800" dirty="0" smtClean="0">
                  <a:solidFill>
                    <a:srgbClr val="FFFFFF"/>
                  </a:solidFill>
                  <a:effectLst>
                    <a:outerShdw blurRad="38100" dist="38100" dir="2700000" algn="tl">
                      <a:srgbClr val="000000">
                        <a:alpha val="43137"/>
                      </a:srgbClr>
                    </a:outerShdw>
                  </a:effectLst>
                  <a:latin typeface="Calibri" pitchFamily="34" charset="0"/>
                </a:rPr>
                <a:t>LB</a:t>
              </a:r>
            </a:p>
          </p:txBody>
        </p:sp>
        <p:sp>
          <p:nvSpPr>
            <p:cNvPr id="165" name="Oval 164"/>
            <p:cNvSpPr/>
            <p:nvPr/>
          </p:nvSpPr>
          <p:spPr bwMode="auto">
            <a:xfrm>
              <a:off x="7374713" y="4245938"/>
              <a:ext cx="496059" cy="318977"/>
            </a:xfrm>
            <a:prstGeom prst="ellipse">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800" dirty="0" smtClean="0">
                  <a:solidFill>
                    <a:srgbClr val="FFFFFF"/>
                  </a:solidFill>
                  <a:effectLst>
                    <a:outerShdw blurRad="38100" dist="38100" dir="2700000" algn="tl">
                      <a:srgbClr val="000000">
                        <a:alpha val="43137"/>
                      </a:srgbClr>
                    </a:outerShdw>
                  </a:effectLst>
                  <a:latin typeface="Calibri" pitchFamily="34" charset="0"/>
                </a:rPr>
                <a:t>LB</a:t>
              </a:r>
            </a:p>
          </p:txBody>
        </p:sp>
        <p:sp>
          <p:nvSpPr>
            <p:cNvPr id="166" name="Rounded Rectangle 165"/>
            <p:cNvSpPr/>
            <p:nvPr/>
          </p:nvSpPr>
          <p:spPr bwMode="auto">
            <a:xfrm>
              <a:off x="3557439" y="2009557"/>
              <a:ext cx="637787" cy="744279"/>
            </a:xfrm>
            <a:prstGeom prst="round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wordArtVert" wrap="square" lIns="121888" tIns="60944" rIns="121888" bIns="60944" numCol="1" rtlCol="0" anchor="ctr" anchorCtr="0" compatLnSpc="1">
              <a:prstTxWarp prst="textNoShape">
                <a:avLst/>
              </a:prstTxWarp>
            </a:bodyPr>
            <a:lstStyle/>
            <a:p>
              <a:pPr algn="ctr" defTabSz="1218535"/>
              <a:r>
                <a:rPr lang="en-US" sz="900" dirty="0" smtClean="0">
                  <a:solidFill>
                    <a:srgbClr val="FFFFFF"/>
                  </a:solidFill>
                  <a:effectLst>
                    <a:outerShdw blurRad="38100" dist="38100" dir="2700000" algn="tl">
                      <a:srgbClr val="000000">
                        <a:alpha val="43137"/>
                      </a:srgbClr>
                    </a:outerShdw>
                  </a:effectLst>
                  <a:latin typeface="Calibri" pitchFamily="34" charset="0"/>
                </a:rPr>
                <a:t>DNS</a:t>
              </a:r>
            </a:p>
          </p:txBody>
        </p:sp>
      </p:grpSp>
      <p:sp>
        <p:nvSpPr>
          <p:cNvPr id="2" name="Title 1"/>
          <p:cNvSpPr>
            <a:spLocks noGrp="1"/>
          </p:cNvSpPr>
          <p:nvPr>
            <p:ph type="title"/>
          </p:nvPr>
        </p:nvSpPr>
        <p:spPr/>
        <p:txBody>
          <a:bodyPr/>
          <a:lstStyle/>
          <a:p>
            <a:r>
              <a:rPr lang="cs-CZ" dirty="0" smtClean="0"/>
              <a:t>Monitorování </a:t>
            </a:r>
            <a:r>
              <a:rPr dirty="0" smtClean="0"/>
              <a:t>&amp; </a:t>
            </a:r>
            <a:r>
              <a:rPr lang="cs-CZ" dirty="0" smtClean="0"/>
              <a:t>zotavení služeb</a:t>
            </a:r>
            <a:endParaRPr lang="en-US" dirty="0"/>
          </a:p>
        </p:txBody>
      </p:sp>
      <p:sp>
        <p:nvSpPr>
          <p:cNvPr id="3" name="Rounded Rectangle 2"/>
          <p:cNvSpPr/>
          <p:nvPr/>
        </p:nvSpPr>
        <p:spPr bwMode="auto">
          <a:xfrm>
            <a:off x="353427" y="1167457"/>
            <a:ext cx="1113867" cy="788937"/>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cs-CZ" sz="2100" dirty="0" smtClean="0">
                <a:solidFill>
                  <a:srgbClr val="FFFFFF"/>
                </a:solidFill>
                <a:effectLst>
                  <a:outerShdw blurRad="38100" dist="38100" dir="2700000" algn="tl">
                    <a:srgbClr val="000000">
                      <a:alpha val="43137"/>
                    </a:srgbClr>
                  </a:outerShdw>
                </a:effectLst>
                <a:latin typeface="Calibri" pitchFamily="34" charset="0"/>
              </a:rPr>
              <a:t>Vaše služba</a:t>
            </a:r>
            <a:endParaRPr lang="en-US" sz="2100" dirty="0" smtClean="0">
              <a:solidFill>
                <a:srgbClr val="FFFFFF"/>
              </a:solidFill>
              <a:effectLst>
                <a:outerShdw blurRad="38100" dist="38100" dir="2700000" algn="tl">
                  <a:srgbClr val="000000">
                    <a:alpha val="43137"/>
                  </a:srgbClr>
                </a:outerShdw>
              </a:effectLst>
              <a:latin typeface="Calibri" pitchFamily="34" charset="0"/>
            </a:endParaRPr>
          </a:p>
        </p:txBody>
      </p:sp>
      <p:grpSp>
        <p:nvGrpSpPr>
          <p:cNvPr id="308" name="Group 103"/>
          <p:cNvGrpSpPr/>
          <p:nvPr/>
        </p:nvGrpSpPr>
        <p:grpSpPr>
          <a:xfrm>
            <a:off x="3062178" y="4178598"/>
            <a:ext cx="1509823" cy="978195"/>
            <a:chOff x="3615070" y="5103628"/>
            <a:chExt cx="2115879" cy="1244009"/>
          </a:xfrm>
        </p:grpSpPr>
        <p:sp>
          <p:nvSpPr>
            <p:cNvPr id="103" name="Rounded Rectangle 102"/>
            <p:cNvSpPr/>
            <p:nvPr/>
          </p:nvSpPr>
          <p:spPr bwMode="auto">
            <a:xfrm>
              <a:off x="3615070" y="5103628"/>
              <a:ext cx="2115879" cy="1244009"/>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t" anchorCtr="0" compatLnSpc="1">
              <a:prstTxWarp prst="textNoShape">
                <a:avLst/>
              </a:prstTxWarp>
            </a:bodyPr>
            <a:lstStyle/>
            <a:p>
              <a:pPr algn="r" defTabSz="1218535"/>
              <a:r>
                <a:rPr lang="en-US" sz="2000" dirty="0" smtClean="0">
                  <a:solidFill>
                    <a:srgbClr val="FFFFFF"/>
                  </a:solidFill>
                  <a:effectLst>
                    <a:outerShdw blurRad="38100" dist="38100" dir="2700000" algn="tl">
                      <a:srgbClr val="000000">
                        <a:alpha val="43137"/>
                      </a:srgbClr>
                    </a:outerShdw>
                  </a:effectLst>
                  <a:latin typeface="Calibri" pitchFamily="34" charset="0"/>
                </a:rPr>
                <a:t>Fabric</a:t>
              </a:r>
            </a:p>
            <a:p>
              <a:pPr algn="r" defTabSz="1218535"/>
              <a:r>
                <a:rPr lang="en-US" sz="2000" dirty="0" smtClean="0">
                  <a:solidFill>
                    <a:srgbClr val="FFFFFF"/>
                  </a:solidFill>
                  <a:effectLst>
                    <a:outerShdw blurRad="38100" dist="38100" dir="2700000" algn="tl">
                      <a:srgbClr val="000000">
                        <a:alpha val="43137"/>
                      </a:srgbClr>
                    </a:outerShdw>
                  </a:effectLst>
                  <a:latin typeface="Calibri" pitchFamily="34" charset="0"/>
                </a:rPr>
                <a:t>Controller</a:t>
              </a:r>
            </a:p>
          </p:txBody>
        </p:sp>
        <p:pic>
          <p:nvPicPr>
            <p:cNvPr id="1027" name="Picture 3" descr="C:\Users\daiken\AppData\Local\Microsoft\Windows\Temporary Internet Files\Content.IE5\KU64B59Z\MCBD05199_0000[1].wmf"/>
            <p:cNvPicPr>
              <a:picLocks noChangeAspect="1" noChangeArrowheads="1"/>
            </p:cNvPicPr>
            <p:nvPr/>
          </p:nvPicPr>
          <p:blipFill>
            <a:blip r:embed="rId7"/>
            <a:srcRect/>
            <a:stretch>
              <a:fillRect/>
            </a:stretch>
          </p:blipFill>
          <p:spPr bwMode="auto">
            <a:xfrm>
              <a:off x="3723353" y="5248941"/>
              <a:ext cx="554187" cy="471375"/>
            </a:xfrm>
            <a:prstGeom prst="rect">
              <a:avLst/>
            </a:prstGeom>
            <a:noFill/>
          </p:spPr>
        </p:pic>
      </p:grpSp>
      <p:sp>
        <p:nvSpPr>
          <p:cNvPr id="106" name="Rounded Rectangle 105"/>
          <p:cNvSpPr/>
          <p:nvPr/>
        </p:nvSpPr>
        <p:spPr bwMode="auto">
          <a:xfrm>
            <a:off x="733647" y="3561907"/>
            <a:ext cx="1297172" cy="800368"/>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1400" dirty="0" smtClean="0">
                <a:solidFill>
                  <a:srgbClr val="FFFFFF"/>
                </a:solidFill>
                <a:effectLst>
                  <a:outerShdw blurRad="38100" dist="38100" dir="2700000" algn="tl">
                    <a:srgbClr val="000000">
                      <a:alpha val="43137"/>
                    </a:srgbClr>
                  </a:outerShdw>
                </a:effectLst>
                <a:latin typeface="Calibri" pitchFamily="34" charset="0"/>
              </a:rPr>
              <a:t>Web Portal</a:t>
            </a:r>
          </a:p>
          <a:p>
            <a:pPr algn="ctr" defTabSz="1218535"/>
            <a:r>
              <a:rPr lang="en-US" sz="1400" dirty="0" smtClean="0">
                <a:solidFill>
                  <a:srgbClr val="FFFFFF"/>
                </a:solidFill>
                <a:effectLst>
                  <a:outerShdw blurRad="38100" dist="38100" dir="2700000" algn="tl">
                    <a:srgbClr val="000000">
                      <a:alpha val="43137"/>
                    </a:srgbClr>
                  </a:outerShdw>
                </a:effectLst>
                <a:latin typeface="Calibri" pitchFamily="34" charset="0"/>
              </a:rPr>
              <a:t>(API)</a:t>
            </a:r>
          </a:p>
        </p:txBody>
      </p:sp>
      <p:sp>
        <p:nvSpPr>
          <p:cNvPr id="143" name="Rounded Rectangle 142"/>
          <p:cNvSpPr/>
          <p:nvPr/>
        </p:nvSpPr>
        <p:spPr bwMode="auto">
          <a:xfrm>
            <a:off x="4514661" y="2894091"/>
            <a:ext cx="790670" cy="61865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cs-CZ" sz="1200" dirty="0" smtClean="0">
                <a:solidFill>
                  <a:srgbClr val="FFFFFF"/>
                </a:solidFill>
                <a:effectLst>
                  <a:outerShdw blurRad="38100" dist="38100" dir="2700000" algn="tl">
                    <a:srgbClr val="000000">
                      <a:alpha val="43137"/>
                    </a:srgbClr>
                  </a:outerShdw>
                </a:effectLst>
                <a:latin typeface="Calibri" pitchFamily="34" charset="0"/>
              </a:rPr>
              <a:t>Služba</a:t>
            </a:r>
            <a:endParaRPr lang="en-US" sz="12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52" name="Rounded Rectangle 151"/>
          <p:cNvSpPr/>
          <p:nvPr/>
        </p:nvSpPr>
        <p:spPr bwMode="auto">
          <a:xfrm>
            <a:off x="4658007" y="1969128"/>
            <a:ext cx="790670" cy="61865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cs-CZ" sz="1200" dirty="0" smtClean="0">
                <a:solidFill>
                  <a:srgbClr val="FFFFFF"/>
                </a:solidFill>
                <a:effectLst>
                  <a:outerShdw blurRad="38100" dist="38100" dir="2700000" algn="tl">
                    <a:srgbClr val="000000">
                      <a:alpha val="43137"/>
                    </a:srgbClr>
                  </a:outerShdw>
                </a:effectLst>
                <a:latin typeface="Calibri" pitchFamily="34" charset="0"/>
              </a:rPr>
              <a:t>Služba</a:t>
            </a:r>
            <a:endParaRPr lang="en-US" sz="12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53" name="Rounded Rectangle 152"/>
          <p:cNvSpPr/>
          <p:nvPr/>
        </p:nvSpPr>
        <p:spPr bwMode="auto">
          <a:xfrm>
            <a:off x="6160883" y="2403695"/>
            <a:ext cx="790670" cy="61865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cs-CZ" sz="1200" dirty="0" smtClean="0">
                <a:solidFill>
                  <a:srgbClr val="FFFFFF"/>
                </a:solidFill>
                <a:effectLst>
                  <a:outerShdw blurRad="38100" dist="38100" dir="2700000" algn="tl">
                    <a:srgbClr val="000000">
                      <a:alpha val="43137"/>
                    </a:srgbClr>
                  </a:outerShdw>
                </a:effectLst>
                <a:latin typeface="Calibri" pitchFamily="34" charset="0"/>
              </a:rPr>
              <a:t>Služba</a:t>
            </a:r>
            <a:endParaRPr lang="en-US" sz="12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57" name="Rounded Rectangle 156"/>
          <p:cNvSpPr/>
          <p:nvPr/>
        </p:nvSpPr>
        <p:spPr bwMode="auto">
          <a:xfrm>
            <a:off x="2424822" y="4633869"/>
            <a:ext cx="843480" cy="589985"/>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en-US" sz="1600" dirty="0" smtClean="0">
                <a:solidFill>
                  <a:srgbClr val="FFFFFF"/>
                </a:solidFill>
                <a:effectLst>
                  <a:outerShdw blurRad="38100" dist="38100" dir="2700000" algn="tl">
                    <a:srgbClr val="000000">
                      <a:alpha val="43137"/>
                    </a:srgbClr>
                  </a:outerShdw>
                </a:effectLst>
                <a:latin typeface="Calibri" pitchFamily="34" charset="0"/>
              </a:rPr>
              <a:t>Model</a:t>
            </a:r>
          </a:p>
        </p:txBody>
      </p:sp>
      <p:sp>
        <p:nvSpPr>
          <p:cNvPr id="158" name="&quot;No&quot; Symbol 157"/>
          <p:cNvSpPr/>
          <p:nvPr/>
        </p:nvSpPr>
        <p:spPr bwMode="auto">
          <a:xfrm>
            <a:off x="6283475" y="2382571"/>
            <a:ext cx="545485" cy="660903"/>
          </a:xfrm>
          <a:prstGeom prst="noSmoking">
            <a:avLst/>
          </a:prstGeom>
          <a:solidFill>
            <a:srgbClr val="C00000"/>
          </a:solidFill>
          <a:ln w="0">
            <a:solidFill>
              <a:schemeClr val="tx1"/>
            </a:solidFill>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12700" prstMaterial="matte">
            <a:bevelT w="63500" h="63500" prst="artDeco"/>
            <a:contourClr>
              <a:srgbClr val="FFFFFF"/>
            </a:contourClr>
          </a:sp3d>
        </p:spPr>
        <p:style>
          <a:lnRef idx="0">
            <a:schemeClr val="accent3"/>
          </a:lnRef>
          <a:fillRef idx="3">
            <a:schemeClr val="accent3"/>
          </a:fillRef>
          <a:effectRef idx="3">
            <a:schemeClr val="accent3"/>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endParaRPr lang="en-US" sz="27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59" name="TextBox 158"/>
          <p:cNvSpPr txBox="1"/>
          <p:nvPr/>
        </p:nvSpPr>
        <p:spPr>
          <a:xfrm>
            <a:off x="4227971" y="3920154"/>
            <a:ext cx="655510" cy="1600412"/>
          </a:xfrm>
          <a:prstGeom prst="rect">
            <a:avLst/>
          </a:prstGeom>
          <a:noFill/>
        </p:spPr>
        <p:txBody>
          <a:bodyPr wrap="none" lIns="121893" tIns="60947" rIns="121893" bIns="60947"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9600" b="1" spc="67" dirty="0" smtClean="0">
                <a:ln w="11430"/>
                <a:solidFill>
                  <a:srgbClr val="C00000"/>
                </a:solidFill>
                <a:effectLst>
                  <a:outerShdw blurRad="76200" dist="50800" dir="5400000" algn="tl" rotWithShape="0">
                    <a:srgbClr val="000000">
                      <a:alpha val="65000"/>
                    </a:srgbClr>
                  </a:outerShdw>
                </a:effectLst>
              </a:rPr>
              <a:t>!</a:t>
            </a:r>
            <a:endParaRPr lang="en-US" sz="9600" b="1" spc="67" dirty="0">
              <a:ln w="11430"/>
              <a:solidFill>
                <a:srgbClr val="C00000"/>
              </a:solidFill>
              <a:effectLst>
                <a:outerShdw blurRad="76200" dist="50800" dir="5400000" algn="tl" rotWithShape="0">
                  <a:srgbClr val="000000">
                    <a:alpha val="65000"/>
                  </a:srgbClr>
                </a:outerShdw>
              </a:effectLst>
            </a:endParaRPr>
          </a:p>
        </p:txBody>
      </p:sp>
      <p:sp>
        <p:nvSpPr>
          <p:cNvPr id="160" name="Rounded Rectangle 159"/>
          <p:cNvSpPr/>
          <p:nvPr/>
        </p:nvSpPr>
        <p:spPr bwMode="auto">
          <a:xfrm>
            <a:off x="5445659" y="2974063"/>
            <a:ext cx="790670" cy="61865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r>
              <a:rPr lang="cs-CZ" sz="1100" dirty="0" smtClean="0">
                <a:solidFill>
                  <a:srgbClr val="FFFFFF"/>
                </a:solidFill>
                <a:effectLst>
                  <a:outerShdw blurRad="38100" dist="38100" dir="2700000" algn="tl">
                    <a:srgbClr val="000000">
                      <a:alpha val="43137"/>
                    </a:srgbClr>
                  </a:outerShdw>
                </a:effectLst>
                <a:latin typeface="Calibri" pitchFamily="34" charset="0"/>
              </a:rPr>
              <a:t>Služba</a:t>
            </a:r>
            <a:endParaRPr lang="en-US" sz="1100" dirty="0" smtClean="0">
              <a:solidFill>
                <a:srgbClr val="FFFFFF"/>
              </a:solidFill>
              <a:effectLst>
                <a:outerShdw blurRad="38100" dist="38100" dir="2700000" algn="tl">
                  <a:srgbClr val="000000">
                    <a:alpha val="43137"/>
                  </a:srgbClr>
                </a:outerShdw>
              </a:effectLst>
              <a:latin typeface="Calibri" pitchFamily="34" charset="0"/>
            </a:endParaRPr>
          </a:p>
        </p:txBody>
      </p:sp>
    </p:spTree>
    <p:extLst>
      <p:ext uri="{BB962C8B-B14F-4D97-AF65-F5344CB8AC3E}">
        <p14:creationId xmlns:p14="http://schemas.microsoft.com/office/powerpoint/2010/main" val="1085634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58"/>
                                        </p:tgtEl>
                                        <p:attrNameLst>
                                          <p:attrName>style.visibility</p:attrName>
                                        </p:attrNameLst>
                                      </p:cBhvr>
                                      <p:to>
                                        <p:strVal val="visible"/>
                                      </p:to>
                                    </p:set>
                                    <p:anim calcmode="lin" valueType="num">
                                      <p:cBhvr>
                                        <p:cTn id="7" dur="1000" fill="hold"/>
                                        <p:tgtEl>
                                          <p:spTgt spid="158"/>
                                        </p:tgtEl>
                                        <p:attrNameLst>
                                          <p:attrName>ppt_w</p:attrName>
                                        </p:attrNameLst>
                                      </p:cBhvr>
                                      <p:tavLst>
                                        <p:tav tm="0">
                                          <p:val>
                                            <p:strVal val="#ppt_w*0.70"/>
                                          </p:val>
                                        </p:tav>
                                        <p:tav tm="100000">
                                          <p:val>
                                            <p:strVal val="#ppt_w"/>
                                          </p:val>
                                        </p:tav>
                                      </p:tavLst>
                                    </p:anim>
                                    <p:anim calcmode="lin" valueType="num">
                                      <p:cBhvr>
                                        <p:cTn id="8" dur="1000" fill="hold"/>
                                        <p:tgtEl>
                                          <p:spTgt spid="158"/>
                                        </p:tgtEl>
                                        <p:attrNameLst>
                                          <p:attrName>ppt_h</p:attrName>
                                        </p:attrNameLst>
                                      </p:cBhvr>
                                      <p:tavLst>
                                        <p:tav tm="0">
                                          <p:val>
                                            <p:strVal val="#ppt_h"/>
                                          </p:val>
                                        </p:tav>
                                        <p:tav tm="100000">
                                          <p:val>
                                            <p:strVal val="#ppt_h"/>
                                          </p:val>
                                        </p:tav>
                                      </p:tavLst>
                                    </p:anim>
                                    <p:animEffect transition="in" filter="fade">
                                      <p:cBhvr>
                                        <p:cTn id="9" dur="1000"/>
                                        <p:tgtEl>
                                          <p:spTgt spid="15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159"/>
                                        </p:tgtEl>
                                        <p:attrNameLst>
                                          <p:attrName>style.visibility</p:attrName>
                                        </p:attrNameLst>
                                      </p:cBhvr>
                                      <p:to>
                                        <p:strVal val="visible"/>
                                      </p:to>
                                    </p:set>
                                    <p:anim calcmode="lin" valueType="num">
                                      <p:cBhvr>
                                        <p:cTn id="14" dur="500" fill="hold"/>
                                        <p:tgtEl>
                                          <p:spTgt spid="159"/>
                                        </p:tgtEl>
                                        <p:attrNameLst>
                                          <p:attrName>ppt_w</p:attrName>
                                        </p:attrNameLst>
                                      </p:cBhvr>
                                      <p:tavLst>
                                        <p:tav tm="0">
                                          <p:val>
                                            <p:fltVal val="0"/>
                                          </p:val>
                                        </p:tav>
                                        <p:tav tm="100000">
                                          <p:val>
                                            <p:strVal val="#ppt_w"/>
                                          </p:val>
                                        </p:tav>
                                      </p:tavLst>
                                    </p:anim>
                                    <p:anim calcmode="lin" valueType="num">
                                      <p:cBhvr>
                                        <p:cTn id="15" dur="500" fill="hold"/>
                                        <p:tgtEl>
                                          <p:spTgt spid="159"/>
                                        </p:tgtEl>
                                        <p:attrNameLst>
                                          <p:attrName>ppt_h</p:attrName>
                                        </p:attrNameLst>
                                      </p:cBhvr>
                                      <p:tavLst>
                                        <p:tav tm="0">
                                          <p:val>
                                            <p:fltVal val="0"/>
                                          </p:val>
                                        </p:tav>
                                        <p:tav tm="100000">
                                          <p:val>
                                            <p:strVal val="#ppt_h"/>
                                          </p:val>
                                        </p:tav>
                                      </p:tavLst>
                                    </p:anim>
                                    <p:animEffect transition="in" filter="fade">
                                      <p:cBhvr>
                                        <p:cTn id="16" dur="500"/>
                                        <p:tgtEl>
                                          <p:spTgt spid="15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160"/>
                                        </p:tgtEl>
                                        <p:attrNameLst>
                                          <p:attrName>style.visibility</p:attrName>
                                        </p:attrNameLst>
                                      </p:cBhvr>
                                      <p:to>
                                        <p:strVal val="visible"/>
                                      </p:to>
                                    </p:set>
                                    <p:anim calcmode="lin" valueType="num">
                                      <p:cBhvr>
                                        <p:cTn id="21" dur="500" fill="hold"/>
                                        <p:tgtEl>
                                          <p:spTgt spid="160"/>
                                        </p:tgtEl>
                                        <p:attrNameLst>
                                          <p:attrName>ppt_w</p:attrName>
                                        </p:attrNameLst>
                                      </p:cBhvr>
                                      <p:tavLst>
                                        <p:tav tm="0">
                                          <p:val>
                                            <p:fltVal val="0"/>
                                          </p:val>
                                        </p:tav>
                                        <p:tav tm="100000">
                                          <p:val>
                                            <p:strVal val="#ppt_w"/>
                                          </p:val>
                                        </p:tav>
                                      </p:tavLst>
                                    </p:anim>
                                    <p:anim calcmode="lin" valueType="num">
                                      <p:cBhvr>
                                        <p:cTn id="22" dur="500" fill="hold"/>
                                        <p:tgtEl>
                                          <p:spTgt spid="160"/>
                                        </p:tgtEl>
                                        <p:attrNameLst>
                                          <p:attrName>ppt_h</p:attrName>
                                        </p:attrNameLst>
                                      </p:cBhvr>
                                      <p:tavLst>
                                        <p:tav tm="0">
                                          <p:val>
                                            <p:fltVal val="0"/>
                                          </p:val>
                                        </p:tav>
                                        <p:tav tm="100000">
                                          <p:val>
                                            <p:strVal val="#ppt_h"/>
                                          </p:val>
                                        </p:tav>
                                      </p:tavLst>
                                    </p:anim>
                                    <p:animEffect transition="in" filter="fade">
                                      <p:cBhvr>
                                        <p:cTn id="23" dur="500"/>
                                        <p:tgtEl>
                                          <p:spTgt spid="16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xit" presetSubtype="0" fill="hold" grpId="0" nodeType="clickEffect">
                                  <p:stCondLst>
                                    <p:cond delay="0"/>
                                  </p:stCondLst>
                                  <p:childTnLst>
                                    <p:anim calcmode="lin" valueType="num">
                                      <p:cBhvr>
                                        <p:cTn id="27" dur="500"/>
                                        <p:tgtEl>
                                          <p:spTgt spid="153"/>
                                        </p:tgtEl>
                                        <p:attrNameLst>
                                          <p:attrName>ppt_w</p:attrName>
                                        </p:attrNameLst>
                                      </p:cBhvr>
                                      <p:tavLst>
                                        <p:tav tm="0">
                                          <p:val>
                                            <p:strVal val="ppt_w"/>
                                          </p:val>
                                        </p:tav>
                                        <p:tav tm="100000">
                                          <p:val>
                                            <p:fltVal val="0"/>
                                          </p:val>
                                        </p:tav>
                                      </p:tavLst>
                                    </p:anim>
                                    <p:anim calcmode="lin" valueType="num">
                                      <p:cBhvr>
                                        <p:cTn id="28" dur="500"/>
                                        <p:tgtEl>
                                          <p:spTgt spid="153"/>
                                        </p:tgtEl>
                                        <p:attrNameLst>
                                          <p:attrName>ppt_h</p:attrName>
                                        </p:attrNameLst>
                                      </p:cBhvr>
                                      <p:tavLst>
                                        <p:tav tm="0">
                                          <p:val>
                                            <p:strVal val="ppt_h"/>
                                          </p:val>
                                        </p:tav>
                                        <p:tav tm="100000">
                                          <p:val>
                                            <p:fltVal val="0"/>
                                          </p:val>
                                        </p:tav>
                                      </p:tavLst>
                                    </p:anim>
                                    <p:animEffect transition="out" filter="fade">
                                      <p:cBhvr>
                                        <p:cTn id="29" dur="500"/>
                                        <p:tgtEl>
                                          <p:spTgt spid="153"/>
                                        </p:tgtEl>
                                      </p:cBhvr>
                                    </p:animEffect>
                                    <p:set>
                                      <p:cBhvr>
                                        <p:cTn id="30" dur="1" fill="hold">
                                          <p:stCondLst>
                                            <p:cond delay="499"/>
                                          </p:stCondLst>
                                        </p:cTn>
                                        <p:tgtEl>
                                          <p:spTgt spid="153"/>
                                        </p:tgtEl>
                                        <p:attrNameLst>
                                          <p:attrName>style.visibility</p:attrName>
                                        </p:attrNameLst>
                                      </p:cBhvr>
                                      <p:to>
                                        <p:strVal val="hidden"/>
                                      </p:to>
                                    </p:set>
                                  </p:childTnLst>
                                </p:cTn>
                              </p:par>
                              <p:par>
                                <p:cTn id="31" presetID="53" presetClass="exit" presetSubtype="0" fill="hold" grpId="1" nodeType="withEffect">
                                  <p:stCondLst>
                                    <p:cond delay="0"/>
                                  </p:stCondLst>
                                  <p:childTnLst>
                                    <p:anim calcmode="lin" valueType="num">
                                      <p:cBhvr>
                                        <p:cTn id="32" dur="500"/>
                                        <p:tgtEl>
                                          <p:spTgt spid="158"/>
                                        </p:tgtEl>
                                        <p:attrNameLst>
                                          <p:attrName>ppt_w</p:attrName>
                                        </p:attrNameLst>
                                      </p:cBhvr>
                                      <p:tavLst>
                                        <p:tav tm="0">
                                          <p:val>
                                            <p:strVal val="ppt_w"/>
                                          </p:val>
                                        </p:tav>
                                        <p:tav tm="100000">
                                          <p:val>
                                            <p:fltVal val="0"/>
                                          </p:val>
                                        </p:tav>
                                      </p:tavLst>
                                    </p:anim>
                                    <p:anim calcmode="lin" valueType="num">
                                      <p:cBhvr>
                                        <p:cTn id="33" dur="500"/>
                                        <p:tgtEl>
                                          <p:spTgt spid="158"/>
                                        </p:tgtEl>
                                        <p:attrNameLst>
                                          <p:attrName>ppt_h</p:attrName>
                                        </p:attrNameLst>
                                      </p:cBhvr>
                                      <p:tavLst>
                                        <p:tav tm="0">
                                          <p:val>
                                            <p:strVal val="ppt_h"/>
                                          </p:val>
                                        </p:tav>
                                        <p:tav tm="100000">
                                          <p:val>
                                            <p:fltVal val="0"/>
                                          </p:val>
                                        </p:tav>
                                      </p:tavLst>
                                    </p:anim>
                                    <p:animEffect transition="out" filter="fade">
                                      <p:cBhvr>
                                        <p:cTn id="34" dur="500"/>
                                        <p:tgtEl>
                                          <p:spTgt spid="158"/>
                                        </p:tgtEl>
                                      </p:cBhvr>
                                    </p:animEffect>
                                    <p:set>
                                      <p:cBhvr>
                                        <p:cTn id="35" dur="1" fill="hold">
                                          <p:stCondLst>
                                            <p:cond delay="499"/>
                                          </p:stCondLst>
                                        </p:cTn>
                                        <p:tgtEl>
                                          <p:spTgt spid="158"/>
                                        </p:tgtEl>
                                        <p:attrNameLst>
                                          <p:attrName>style.visibility</p:attrName>
                                        </p:attrNameLst>
                                      </p:cBhvr>
                                      <p:to>
                                        <p:strVal val="hidden"/>
                                      </p:to>
                                    </p:set>
                                  </p:childTnLst>
                                </p:cTn>
                              </p:par>
                            </p:childTnLst>
                          </p:cTn>
                        </p:par>
                        <p:par>
                          <p:cTn id="36" fill="hold">
                            <p:stCondLst>
                              <p:cond delay="500"/>
                            </p:stCondLst>
                            <p:childTnLst>
                              <p:par>
                                <p:cTn id="37" presetID="53" presetClass="exit" presetSubtype="0" fill="hold" grpId="1" nodeType="afterEffect">
                                  <p:stCondLst>
                                    <p:cond delay="0"/>
                                  </p:stCondLst>
                                  <p:childTnLst>
                                    <p:anim calcmode="lin" valueType="num">
                                      <p:cBhvr>
                                        <p:cTn id="38" dur="500"/>
                                        <p:tgtEl>
                                          <p:spTgt spid="159"/>
                                        </p:tgtEl>
                                        <p:attrNameLst>
                                          <p:attrName>ppt_w</p:attrName>
                                        </p:attrNameLst>
                                      </p:cBhvr>
                                      <p:tavLst>
                                        <p:tav tm="0">
                                          <p:val>
                                            <p:strVal val="ppt_w"/>
                                          </p:val>
                                        </p:tav>
                                        <p:tav tm="100000">
                                          <p:val>
                                            <p:fltVal val="0"/>
                                          </p:val>
                                        </p:tav>
                                      </p:tavLst>
                                    </p:anim>
                                    <p:anim calcmode="lin" valueType="num">
                                      <p:cBhvr>
                                        <p:cTn id="39" dur="500"/>
                                        <p:tgtEl>
                                          <p:spTgt spid="159"/>
                                        </p:tgtEl>
                                        <p:attrNameLst>
                                          <p:attrName>ppt_h</p:attrName>
                                        </p:attrNameLst>
                                      </p:cBhvr>
                                      <p:tavLst>
                                        <p:tav tm="0">
                                          <p:val>
                                            <p:strVal val="ppt_h"/>
                                          </p:val>
                                        </p:tav>
                                        <p:tav tm="100000">
                                          <p:val>
                                            <p:fltVal val="0"/>
                                          </p:val>
                                        </p:tav>
                                      </p:tavLst>
                                    </p:anim>
                                    <p:animEffect transition="out" filter="fade">
                                      <p:cBhvr>
                                        <p:cTn id="40" dur="500"/>
                                        <p:tgtEl>
                                          <p:spTgt spid="159"/>
                                        </p:tgtEl>
                                      </p:cBhvr>
                                    </p:animEffect>
                                    <p:set>
                                      <p:cBhvr>
                                        <p:cTn id="41" dur="1" fill="hold">
                                          <p:stCondLst>
                                            <p:cond delay="499"/>
                                          </p:stCondLst>
                                        </p:cTn>
                                        <p:tgtEl>
                                          <p:spTgt spid="1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animBg="1"/>
      <p:bldP spid="158" grpId="0" animBg="1"/>
      <p:bldP spid="158" grpId="1" animBg="1"/>
      <p:bldP spid="159" grpId="0"/>
      <p:bldP spid="159" grpId="1"/>
      <p:bldP spid="16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cs-CZ" dirty="0" smtClean="0"/>
              <a:t>Životní cyklus  služby</a:t>
            </a:r>
            <a:endParaRPr lang="en-US" dirty="0"/>
          </a:p>
        </p:txBody>
      </p:sp>
      <p:sp>
        <p:nvSpPr>
          <p:cNvPr id="5" name="Content Placeholder 4"/>
          <p:cNvSpPr>
            <a:spLocks noGrp="1"/>
          </p:cNvSpPr>
          <p:nvPr>
            <p:ph idx="1"/>
          </p:nvPr>
        </p:nvSpPr>
        <p:spPr>
          <a:xfrm>
            <a:off x="381000" y="1412875"/>
            <a:ext cx="8382000" cy="3970318"/>
          </a:xfrm>
        </p:spPr>
        <p:txBody>
          <a:bodyPr/>
          <a:lstStyle/>
          <a:p>
            <a:r>
              <a:rPr lang="cs-CZ" dirty="0" smtClean="0"/>
              <a:t>Vytvořte </a:t>
            </a:r>
            <a:r>
              <a:rPr lang="en-US" dirty="0" smtClean="0"/>
              <a:t>service package</a:t>
            </a:r>
          </a:p>
          <a:p>
            <a:pPr lvl="1">
              <a:buNone/>
            </a:pPr>
            <a:r>
              <a:rPr lang="cs-CZ" dirty="0" smtClean="0"/>
              <a:t>Binární kód</a:t>
            </a:r>
            <a:r>
              <a:rPr lang="en-US" dirty="0" smtClean="0"/>
              <a:t> + </a:t>
            </a:r>
            <a:r>
              <a:rPr lang="cs-CZ" dirty="0" smtClean="0"/>
              <a:t>Obsah (obr, </a:t>
            </a:r>
            <a:r>
              <a:rPr lang="cs-CZ" dirty="0" err="1" smtClean="0"/>
              <a:t>css</a:t>
            </a:r>
            <a:r>
              <a:rPr lang="cs-CZ" dirty="0" smtClean="0"/>
              <a:t>)</a:t>
            </a:r>
            <a:r>
              <a:rPr lang="en-US" dirty="0" smtClean="0"/>
              <a:t> + Service Metadata</a:t>
            </a:r>
          </a:p>
          <a:p>
            <a:r>
              <a:rPr lang="cs-CZ" dirty="0" smtClean="0"/>
              <a:t>Nasadit přes web portál nebo</a:t>
            </a:r>
            <a:r>
              <a:rPr lang="en-US" dirty="0" smtClean="0"/>
              <a:t> Service Management API</a:t>
            </a:r>
          </a:p>
          <a:p>
            <a:r>
              <a:rPr lang="cs-CZ" dirty="0" smtClean="0"/>
              <a:t>Přidat </a:t>
            </a:r>
            <a:r>
              <a:rPr lang="en-US" dirty="0" smtClean="0"/>
              <a:t>&amp; </a:t>
            </a:r>
            <a:r>
              <a:rPr lang="cs-CZ" dirty="0" smtClean="0"/>
              <a:t>odstranit možnosti přes </a:t>
            </a:r>
            <a:r>
              <a:rPr lang="en-US" dirty="0" smtClean="0"/>
              <a:t>web portal </a:t>
            </a:r>
            <a:r>
              <a:rPr lang="cs-CZ" dirty="0" smtClean="0"/>
              <a:t>nebo</a:t>
            </a:r>
            <a:r>
              <a:rPr lang="en-US" dirty="0" smtClean="0"/>
              <a:t> API</a:t>
            </a:r>
          </a:p>
          <a:p>
            <a:r>
              <a:rPr lang="cs-CZ" dirty="0" smtClean="0"/>
              <a:t>Nasazen napříč </a:t>
            </a:r>
            <a:r>
              <a:rPr lang="en-US" dirty="0" smtClean="0"/>
              <a:t>fault domains</a:t>
            </a:r>
          </a:p>
          <a:p>
            <a:r>
              <a:rPr lang="cs-CZ" dirty="0" smtClean="0"/>
              <a:t>Upgrade s nulovou nedostupností služby</a:t>
            </a:r>
            <a:endParaRPr lang="en-US" dirty="0" smtClean="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1329595"/>
          </a:xfrm>
        </p:spPr>
        <p:txBody>
          <a:bodyPr/>
          <a:lstStyle/>
          <a:p>
            <a:r>
              <a:rPr lang="cs-CZ" dirty="0" smtClean="0"/>
              <a:t>Vytvoření managemenet API certifikátu</a:t>
            </a:r>
            <a:endParaRPr lang="en-US" dirty="0"/>
          </a:p>
        </p:txBody>
      </p:sp>
      <p:sp>
        <p:nvSpPr>
          <p:cNvPr id="3" name="Content Placeholder 2"/>
          <p:cNvSpPr>
            <a:spLocks noGrp="1"/>
          </p:cNvSpPr>
          <p:nvPr>
            <p:ph idx="1"/>
          </p:nvPr>
        </p:nvSpPr>
        <p:spPr>
          <a:xfrm>
            <a:off x="381000" y="1839019"/>
            <a:ext cx="8382000" cy="4001095"/>
          </a:xfrm>
        </p:spPr>
        <p:txBody>
          <a:bodyPr/>
          <a:lstStyle/>
          <a:p>
            <a:pPr>
              <a:buFont typeface="+mj-lt"/>
              <a:buAutoNum type="arabicPeriod"/>
            </a:pPr>
            <a:r>
              <a:rPr lang="cs-CZ" sz="2000" dirty="0" smtClean="0"/>
              <a:t>Spuťte </a:t>
            </a:r>
            <a:r>
              <a:rPr lang="en-US" sz="2000" dirty="0" smtClean="0"/>
              <a:t>IIS </a:t>
            </a:r>
            <a:r>
              <a:rPr lang="en-US" sz="2000" dirty="0"/>
              <a:t>7 management </a:t>
            </a:r>
            <a:r>
              <a:rPr lang="en-US" sz="2000" dirty="0" smtClean="0"/>
              <a:t>console</a:t>
            </a:r>
            <a:endParaRPr lang="en-US" sz="2000" dirty="0"/>
          </a:p>
          <a:p>
            <a:pPr>
              <a:buFont typeface="+mj-lt"/>
              <a:buAutoNum type="arabicPeriod"/>
            </a:pPr>
            <a:r>
              <a:rPr lang="cs-CZ" sz="2000" dirty="0" smtClean="0"/>
              <a:t>Klikněte na </a:t>
            </a:r>
            <a:r>
              <a:rPr lang="en-US" sz="2000" dirty="0" smtClean="0"/>
              <a:t>Server </a:t>
            </a:r>
            <a:endParaRPr lang="en-US" sz="2000" dirty="0"/>
          </a:p>
          <a:p>
            <a:pPr>
              <a:buFont typeface="+mj-lt"/>
              <a:buAutoNum type="arabicPeriod"/>
            </a:pPr>
            <a:r>
              <a:rPr lang="cs-CZ" sz="2000" dirty="0" smtClean="0"/>
              <a:t>Dvojklik na </a:t>
            </a:r>
            <a:r>
              <a:rPr lang="en-US" sz="2000" dirty="0" smtClean="0"/>
              <a:t>Server Certificates</a:t>
            </a:r>
            <a:endParaRPr lang="en-US" sz="2000" dirty="0"/>
          </a:p>
          <a:p>
            <a:pPr>
              <a:buFont typeface="+mj-lt"/>
              <a:buAutoNum type="arabicPeriod"/>
            </a:pPr>
            <a:r>
              <a:rPr lang="cs-CZ" sz="2000" dirty="0" smtClean="0"/>
              <a:t>Klik na </a:t>
            </a:r>
            <a:r>
              <a:rPr lang="en-US" sz="2000" dirty="0" smtClean="0"/>
              <a:t>Create </a:t>
            </a:r>
            <a:r>
              <a:rPr lang="en-US" sz="2000" dirty="0"/>
              <a:t>Self-Signed </a:t>
            </a:r>
            <a:r>
              <a:rPr lang="en-US" sz="2000" dirty="0" smtClean="0"/>
              <a:t>Certificate</a:t>
            </a:r>
            <a:r>
              <a:rPr lang="cs-CZ" sz="2000" dirty="0" smtClean="0"/>
              <a:t> </a:t>
            </a:r>
            <a:r>
              <a:rPr lang="cs-CZ" sz="1400" dirty="0" smtClean="0"/>
              <a:t>(v</a:t>
            </a:r>
            <a:r>
              <a:rPr lang="en-US" sz="1400" dirty="0" smtClean="0"/>
              <a:t> </a:t>
            </a:r>
            <a:r>
              <a:rPr lang="en-US" sz="1400" dirty="0"/>
              <a:t>Actions </a:t>
            </a:r>
            <a:r>
              <a:rPr lang="en-US" sz="1400" dirty="0" smtClean="0"/>
              <a:t>panel</a:t>
            </a:r>
            <a:r>
              <a:rPr lang="cs-CZ" sz="1400" dirty="0"/>
              <a:t>)</a:t>
            </a:r>
            <a:endParaRPr lang="en-US" sz="2000" dirty="0"/>
          </a:p>
          <a:p>
            <a:pPr>
              <a:buFont typeface="+mj-lt"/>
              <a:buAutoNum type="arabicPeriod"/>
            </a:pPr>
            <a:r>
              <a:rPr lang="cs-CZ" sz="2000" dirty="0" smtClean="0"/>
              <a:t>Nastavte </a:t>
            </a:r>
            <a:r>
              <a:rPr lang="en-US" sz="2000" dirty="0" smtClean="0"/>
              <a:t>Friendly Name</a:t>
            </a:r>
            <a:r>
              <a:rPr lang="cs-CZ" sz="2000" dirty="0" smtClean="0"/>
              <a:t>, zavřít IIS</a:t>
            </a:r>
            <a:endParaRPr lang="en-US" sz="2000" dirty="0"/>
          </a:p>
          <a:p>
            <a:pPr>
              <a:buFont typeface="+mj-lt"/>
              <a:buAutoNum type="arabicPeriod"/>
            </a:pPr>
            <a:r>
              <a:rPr lang="cs-CZ" sz="2000" dirty="0" smtClean="0"/>
              <a:t>Otevřít </a:t>
            </a:r>
            <a:r>
              <a:rPr lang="en-US" sz="2000" dirty="0" smtClean="0"/>
              <a:t>Certificate </a:t>
            </a:r>
            <a:r>
              <a:rPr lang="en-US" sz="2000" dirty="0"/>
              <a:t>Manager </a:t>
            </a:r>
            <a:r>
              <a:rPr lang="en-US" sz="1400" dirty="0"/>
              <a:t>(Start-&gt;Run-&gt;</a:t>
            </a:r>
            <a:r>
              <a:rPr lang="en-US" sz="1400" dirty="0" err="1"/>
              <a:t>certmgr.msc</a:t>
            </a:r>
            <a:r>
              <a:rPr lang="en-US" sz="1400" dirty="0"/>
              <a:t>) </a:t>
            </a:r>
            <a:endParaRPr lang="en-US" sz="2000" dirty="0"/>
          </a:p>
          <a:p>
            <a:pPr>
              <a:buFont typeface="+mj-lt"/>
              <a:buAutoNum type="arabicPeriod"/>
            </a:pPr>
            <a:r>
              <a:rPr lang="cs-CZ" sz="2000" dirty="0" smtClean="0"/>
              <a:t>Otvevřít </a:t>
            </a:r>
            <a:r>
              <a:rPr lang="en-US" sz="2000" dirty="0" smtClean="0"/>
              <a:t>Trusted </a:t>
            </a:r>
            <a:r>
              <a:rPr lang="en-US" sz="2000" dirty="0"/>
              <a:t>Root Certification </a:t>
            </a:r>
            <a:r>
              <a:rPr lang="en-US" sz="2000" dirty="0" smtClean="0"/>
              <a:t>Authorities</a:t>
            </a:r>
            <a:r>
              <a:rPr lang="cs-CZ" sz="2000" dirty="0" smtClean="0"/>
              <a:t>/</a:t>
            </a:r>
            <a:r>
              <a:rPr lang="en-US" sz="2000" dirty="0" smtClean="0"/>
              <a:t>Certificates</a:t>
            </a:r>
            <a:r>
              <a:rPr lang="en-US" sz="2000" dirty="0"/>
              <a:t>. </a:t>
            </a:r>
          </a:p>
          <a:p>
            <a:pPr>
              <a:buFont typeface="+mj-lt"/>
              <a:buAutoNum type="arabicPeriod"/>
            </a:pPr>
            <a:r>
              <a:rPr lang="cs-CZ" sz="2000" dirty="0" smtClean="0"/>
              <a:t>Vyhledat vygenerovaný certifikát</a:t>
            </a:r>
            <a:endParaRPr lang="en-US" sz="2000" dirty="0"/>
          </a:p>
          <a:p>
            <a:pPr>
              <a:buFont typeface="+mj-lt"/>
              <a:buAutoNum type="arabicPeriod"/>
            </a:pPr>
            <a:r>
              <a:rPr lang="cs-CZ" sz="2000" dirty="0" smtClean="0"/>
              <a:t>Pravý klik na certifikát -&gt;</a:t>
            </a:r>
            <a:r>
              <a:rPr lang="en-US" sz="2000" dirty="0" smtClean="0"/>
              <a:t>All Tasks</a:t>
            </a:r>
            <a:r>
              <a:rPr lang="cs-CZ" sz="2000" dirty="0" smtClean="0"/>
              <a:t>-&gt;</a:t>
            </a:r>
            <a:r>
              <a:rPr lang="en-US" sz="2000" dirty="0" smtClean="0"/>
              <a:t>Export</a:t>
            </a:r>
            <a:r>
              <a:rPr lang="en-US" sz="2000" dirty="0"/>
              <a:t>… </a:t>
            </a:r>
          </a:p>
          <a:p>
            <a:pPr>
              <a:buFont typeface="+mj-lt"/>
              <a:buAutoNum type="arabicPeriod"/>
            </a:pPr>
            <a:r>
              <a:rPr lang="cs-CZ" sz="2000" dirty="0" smtClean="0"/>
              <a:t>V průvodci - </a:t>
            </a:r>
            <a:r>
              <a:rPr lang="en-US" sz="2000" dirty="0" smtClean="0"/>
              <a:t>No</a:t>
            </a:r>
            <a:r>
              <a:rPr lang="en-US" sz="2000" dirty="0"/>
              <a:t>, do not export the private key, </a:t>
            </a:r>
            <a:r>
              <a:rPr lang="cs-CZ" sz="2000" dirty="0" smtClean="0"/>
              <a:t>a vybrat </a:t>
            </a:r>
            <a:r>
              <a:rPr lang="en-US" sz="2000" dirty="0" smtClean="0"/>
              <a:t>DER </a:t>
            </a:r>
            <a:r>
              <a:rPr lang="en-US" sz="2000" dirty="0"/>
              <a:t>file </a:t>
            </a:r>
            <a:r>
              <a:rPr lang="cs-CZ" sz="2000" dirty="0" smtClean="0"/>
              <a:t>formát</a:t>
            </a:r>
            <a:endParaRPr lang="en-US" sz="2000" dirty="0"/>
          </a:p>
          <a:p>
            <a:pPr>
              <a:buFont typeface="+mj-lt"/>
              <a:buAutoNum type="arabicPeriod"/>
            </a:pPr>
            <a:r>
              <a:rPr lang="cs-CZ" sz="2000" dirty="0" smtClean="0"/>
              <a:t>Pojmenovat certifikát </a:t>
            </a:r>
            <a:r>
              <a:rPr lang="en-US" sz="2000" dirty="0" smtClean="0"/>
              <a:t>(</a:t>
            </a:r>
            <a:r>
              <a:rPr lang="cs-CZ" sz="2000" dirty="0"/>
              <a:t>*</a:t>
            </a:r>
            <a:r>
              <a:rPr lang="en-US" sz="2000" dirty="0" smtClean="0"/>
              <a:t>.</a:t>
            </a:r>
            <a:r>
              <a:rPr lang="en-US" sz="2000" dirty="0" err="1" smtClean="0"/>
              <a:t>cer</a:t>
            </a:r>
            <a:r>
              <a:rPr lang="en-US" sz="2000" dirty="0"/>
              <a:t>). </a:t>
            </a:r>
          </a:p>
          <a:p>
            <a:pPr>
              <a:buFont typeface="+mj-lt"/>
              <a:buAutoNum type="arabicPeriod"/>
            </a:pPr>
            <a:r>
              <a:rPr lang="cs-CZ" sz="2000" dirty="0" smtClean="0"/>
              <a:t>Uloadovat na provisioning portál</a:t>
            </a:r>
            <a:endParaRPr lang="en-US" sz="2000" dirty="0"/>
          </a:p>
        </p:txBody>
      </p:sp>
    </p:spTree>
    <p:extLst>
      <p:ext uri="{BB962C8B-B14F-4D97-AF65-F5344CB8AC3E}">
        <p14:creationId xmlns:p14="http://schemas.microsoft.com/office/powerpoint/2010/main" val="175331866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cs-CZ" dirty="0" smtClean="0"/>
              <a:t>Demo</a:t>
            </a:r>
            <a:endParaRPr lang="en-US" dirty="0"/>
          </a:p>
        </p:txBody>
      </p:sp>
      <p:sp>
        <p:nvSpPr>
          <p:cNvPr id="5" name="Subtitle 4"/>
          <p:cNvSpPr>
            <a:spLocks noGrp="1"/>
          </p:cNvSpPr>
          <p:nvPr>
            <p:ph type="subTitle" idx="1"/>
          </p:nvPr>
        </p:nvSpPr>
        <p:spPr/>
        <p:txBody>
          <a:bodyPr/>
          <a:lstStyle/>
          <a:p>
            <a:r>
              <a:rPr lang="cs-CZ" dirty="0" smtClean="0"/>
              <a:t>Nasazení certifikátu na provisioning portál</a:t>
            </a:r>
            <a:endParaRPr lang="en-US" dirty="0"/>
          </a:p>
        </p:txBody>
      </p:sp>
    </p:spTree>
    <p:extLst>
      <p:ext uri="{BB962C8B-B14F-4D97-AF65-F5344CB8AC3E}">
        <p14:creationId xmlns:p14="http://schemas.microsoft.com/office/powerpoint/2010/main" val="375097296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270"/>
            <a:ext cx="9144000" cy="6815459"/>
          </a:xfrm>
          <a:prstGeom prst="rect">
            <a:avLst/>
          </a:prstGeom>
        </p:spPr>
      </p:pic>
    </p:spTree>
    <p:extLst>
      <p:ext uri="{BB962C8B-B14F-4D97-AF65-F5344CB8AC3E}">
        <p14:creationId xmlns:p14="http://schemas.microsoft.com/office/powerpoint/2010/main" val="2555103655"/>
      </p:ext>
    </p:extLst>
  </p:cSld>
  <p:clrMapOvr>
    <a:masterClrMapping/>
  </p:clrMapOvr>
  <p:transition>
    <p:fade/>
  </p:transition>
</p:sld>
</file>

<file path=ppt/theme/theme1.xml><?xml version="1.0" encoding="utf-8"?>
<a:theme xmlns:a="http://schemas.openxmlformats.org/drawingml/2006/main" name="TechEd2008_Dev_4-3 (2)">
  <a:themeElements>
    <a:clrScheme name="TechEd 2008 Developer">
      <a:dk1>
        <a:srgbClr val="000000"/>
      </a:dk1>
      <a:lt1>
        <a:srgbClr val="FFFFFF"/>
      </a:lt1>
      <a:dk2>
        <a:srgbClr val="5F5F5F"/>
      </a:dk2>
      <a:lt2>
        <a:srgbClr val="F2803A"/>
      </a:lt2>
      <a:accent1>
        <a:srgbClr val="FFC000"/>
      </a:accent1>
      <a:accent2>
        <a:srgbClr val="2DB557"/>
      </a:accent2>
      <a:accent3>
        <a:srgbClr val="DF8045"/>
      </a:accent3>
      <a:accent4>
        <a:srgbClr val="2A86DA"/>
      </a:accent4>
      <a:accent5>
        <a:srgbClr val="FF9929"/>
      </a:accent5>
      <a:accent6>
        <a:srgbClr val="808080"/>
      </a:accent6>
      <a:hlink>
        <a:srgbClr val="F9B883"/>
      </a:hlink>
      <a:folHlink>
        <a:srgbClr val="F0ED7B"/>
      </a:folHlink>
    </a:clrScheme>
    <a:fontScheme name="Custom 2">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000" dirty="0" smtClean="0">
            <a:solidFill>
              <a:srgbClr val="FFFFFF"/>
            </a:solidFill>
            <a:effectLst>
              <a:outerShdw blurRad="38100" dist="38100" dir="2700000" algn="tl">
                <a:srgbClr val="000000">
                  <a:alpha val="43137"/>
                </a:srgbClr>
              </a:outerShdw>
            </a:effectLst>
            <a:latin typeface="Calibri" pitchFamily="34" charset="0"/>
          </a:defRPr>
        </a:defPPr>
      </a:lstStyle>
      <a:style>
        <a:lnRef idx="0">
          <a:schemeClr val="accent4"/>
        </a:lnRef>
        <a:fillRef idx="3">
          <a:schemeClr val="accent4"/>
        </a:fillRef>
        <a:effectRef idx="3">
          <a:schemeClr val="accent4"/>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TechEd2008_Dev_4-3 (2)</Template>
  <TotalTime>0</TotalTime>
  <Words>1209</Words>
  <Application>Microsoft Office PowerPoint</Application>
  <PresentationFormat>On-screen Show (4:3)</PresentationFormat>
  <Paragraphs>242</Paragraphs>
  <Slides>46</Slides>
  <Notes>11</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TechEd2008_Dev_4-3 (2)</vt:lpstr>
      <vt:lpstr>Windows Azure – nasazení a správa aplikací  Azure akademie II, 1. díl</vt:lpstr>
      <vt:lpstr>Windows Azure</vt:lpstr>
      <vt:lpstr>Nasazení služby</vt:lpstr>
      <vt:lpstr>Škálování služeb</vt:lpstr>
      <vt:lpstr>Monitorování &amp; zotavení služeb</vt:lpstr>
      <vt:lpstr>Životní cyklus  služby</vt:lpstr>
      <vt:lpstr>Vytvoření managemenet API certifikátu</vt:lpstr>
      <vt:lpstr>Demo</vt:lpstr>
      <vt:lpstr>PowerPoint Presentation</vt:lpstr>
      <vt:lpstr>PowerPoint Presentation</vt:lpstr>
      <vt:lpstr>PowerPoint Presentation</vt:lpstr>
      <vt:lpstr>Nasazení aplikace</vt:lpstr>
      <vt:lpstr>Správa - webový portál</vt:lpstr>
      <vt:lpstr>Demo</vt:lpstr>
      <vt:lpstr>PowerPoint Presentation</vt:lpstr>
      <vt:lpstr>PowerPoint Presentation</vt:lpstr>
      <vt:lpstr>Demo</vt:lpstr>
      <vt:lpstr>PowerPoint Presentation</vt:lpstr>
      <vt:lpstr>PowerPoint Presentation</vt:lpstr>
      <vt:lpstr>PowerPoint Presentation</vt:lpstr>
      <vt:lpstr>PowerPoint Presentation</vt:lpstr>
      <vt:lpstr>Konfigurace</vt:lpstr>
      <vt:lpstr>Nastavení připojení ke storage</vt:lpstr>
      <vt:lpstr>Upgrade vaší aplikace</vt:lpstr>
      <vt:lpstr>Deployment z Azure Storage</vt:lpstr>
      <vt:lpstr>Demo</vt:lpstr>
      <vt:lpstr>PowerPoint Presentation</vt:lpstr>
      <vt:lpstr>PowerPoint Presentation</vt:lpstr>
      <vt:lpstr>PowerPoint Presentation</vt:lpstr>
      <vt:lpstr>PowerPoint Presentation</vt:lpstr>
      <vt:lpstr>PowerPoint Presentation</vt:lpstr>
      <vt:lpstr>Změna konfigurace aplikace</vt:lpstr>
      <vt:lpstr>PowerPoint Presentation</vt:lpstr>
      <vt:lpstr>Verze operačního systému</vt:lpstr>
      <vt:lpstr>PowerPoint Presentation</vt:lpstr>
      <vt:lpstr>Správa - Windows Azure MMC</vt:lpstr>
      <vt:lpstr>PowerPoint Presentation</vt:lpstr>
      <vt:lpstr>PowerPoint Presentation</vt:lpstr>
      <vt:lpstr>PowerPoint Presentation</vt:lpstr>
      <vt:lpstr>Správa - Management CmdLets</vt:lpstr>
      <vt:lpstr>Demo</vt:lpstr>
      <vt:lpstr>Správa - WA tools for Visual Studio</vt:lpstr>
      <vt:lpstr>Monitorování aplikací</vt:lpstr>
      <vt:lpstr>Proč se role v cloudu restartuje?</vt:lpstr>
      <vt:lpstr>Užitečné nástroje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deep dive</dc:title>
  <dc:creator/>
  <cp:lastModifiedBy/>
  <cp:revision>1</cp:revision>
  <dcterms:created xsi:type="dcterms:W3CDTF">2010-10-18T15:54:33Z</dcterms:created>
  <dcterms:modified xsi:type="dcterms:W3CDTF">2011-03-28T08:33:48Z</dcterms:modified>
  <cp:version/>
</cp:coreProperties>
</file>