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7" r:id="rId1"/>
  </p:sldMasterIdLst>
  <p:notesMasterIdLst>
    <p:notesMasterId r:id="rId34"/>
  </p:notesMasterIdLst>
  <p:handoutMasterIdLst>
    <p:handoutMasterId r:id="rId35"/>
  </p:handoutMasterIdLst>
  <p:sldIdLst>
    <p:sldId id="260" r:id="rId2"/>
    <p:sldId id="390" r:id="rId3"/>
    <p:sldId id="396" r:id="rId4"/>
    <p:sldId id="401" r:id="rId5"/>
    <p:sldId id="402" r:id="rId6"/>
    <p:sldId id="403" r:id="rId7"/>
    <p:sldId id="412" r:id="rId8"/>
    <p:sldId id="410" r:id="rId9"/>
    <p:sldId id="411" r:id="rId10"/>
    <p:sldId id="337" r:id="rId11"/>
    <p:sldId id="378" r:id="rId12"/>
    <p:sldId id="376" r:id="rId13"/>
    <p:sldId id="372" r:id="rId14"/>
    <p:sldId id="374" r:id="rId15"/>
    <p:sldId id="379" r:id="rId16"/>
    <p:sldId id="380" r:id="rId17"/>
    <p:sldId id="381" r:id="rId18"/>
    <p:sldId id="389" r:id="rId19"/>
    <p:sldId id="382" r:id="rId20"/>
    <p:sldId id="413" r:id="rId21"/>
    <p:sldId id="414" r:id="rId22"/>
    <p:sldId id="415" r:id="rId23"/>
    <p:sldId id="416" r:id="rId24"/>
    <p:sldId id="417" r:id="rId25"/>
    <p:sldId id="418" r:id="rId26"/>
    <p:sldId id="384" r:id="rId27"/>
    <p:sldId id="383" r:id="rId28"/>
    <p:sldId id="392" r:id="rId29"/>
    <p:sldId id="419" r:id="rId30"/>
    <p:sldId id="393" r:id="rId31"/>
    <p:sldId id="388" r:id="rId32"/>
    <p:sldId id="281" r:id="rId3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FFF"/>
    <a:srgbClr val="F2B486"/>
    <a:srgbClr val="F4C19A"/>
    <a:srgbClr val="F6C9A8"/>
    <a:srgbClr val="ED9655"/>
    <a:srgbClr val="EA883E"/>
    <a:srgbClr val="F0A770"/>
    <a:srgbClr val="99C8DF"/>
    <a:srgbClr val="A2CDE2"/>
    <a:srgbClr val="9BC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3" autoAdjust="0"/>
    <p:restoredTop sz="86272" autoAdjust="0"/>
  </p:normalViewPr>
  <p:slideViewPr>
    <p:cSldViewPr snapToGrid="0">
      <p:cViewPr varScale="1">
        <p:scale>
          <a:sx n="100" d="100"/>
          <a:sy n="100" d="100"/>
        </p:scale>
        <p:origin x="-2028" y="-102"/>
      </p:cViewPr>
      <p:guideLst>
        <p:guide orient="horz" pos="144"/>
        <p:guide orient="horz" pos="1488"/>
        <p:guide orient="horz" pos="1200"/>
        <p:guide orient="horz" pos="2304"/>
        <p:guide orient="horz" pos="891"/>
        <p:guide orient="horz" pos="4175"/>
        <p:guide pos="2880"/>
        <p:guide pos="240"/>
        <p:guide pos="460"/>
        <p:guide pos="5520"/>
        <p:guide pos="86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7" d="100"/>
          <a:sy n="57" d="100"/>
        </p:scale>
        <p:origin x="-24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3/15/2011</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27768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3/15/2011</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915442831"/>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3/15/2011 6:24 AM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0FC219-F98D-41C4-9306-6B29EB27F674}"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8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3/15/2011 6:25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219700" y="1466589"/>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114816"/>
            <a:ext cx="8382000" cy="2382191"/>
          </a:xfrm>
        </p:spPr>
        <p:txBody>
          <a:bodyPr/>
          <a:lstStyle>
            <a:lvl1pPr>
              <a:buClr>
                <a:schemeClr val="tx1"/>
              </a:buClr>
              <a:buSzPct val="70000"/>
              <a:buFont typeface="Wingdings" pitchFamily="2" charset="2"/>
              <a:buChar char="l"/>
              <a:defRPr sz="1800"/>
            </a:lvl1pPr>
            <a:lvl2pPr>
              <a:buClr>
                <a:schemeClr val="tx1"/>
              </a:buClr>
              <a:buSzPct val="70000"/>
              <a:buFont typeface="Wingdings" pitchFamily="2" charset="2"/>
              <a:buChar char="l"/>
              <a:defRPr sz="1800"/>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a:p>
            <a:pPr lvl="1"/>
            <a:r>
              <a:rPr lang="en-US" dirty="0" smtClean="0"/>
              <a:t>…</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24379"/>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Interactive </a:t>
            </a:r>
            <a:r>
              <a:rPr lang="en-US" dirty="0" smtClean="0">
                <a:solidFill>
                  <a:srgbClr val="FFFFFF"/>
                </a:solidFill>
                <a:effectLst>
                  <a:outerShdw blurRad="38100" dist="38100" dir="2700000" algn="tl">
                    <a:srgbClr val="000000">
                      <a:alpha val="43137"/>
                    </a:srgbClr>
                  </a:outerShdw>
                </a:effectLst>
              </a:rPr>
              <a:t>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226"/>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baseline="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Other Resources (books, websites, etc.)</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28800"/>
            <a:ext cx="8219256" cy="4181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184448"/>
            <a:ext cx="1296144" cy="556920"/>
          </a:xfrm>
          <a:prstGeom prst="rect">
            <a:avLst/>
          </a:prstGeom>
        </p:spPr>
      </p:pic>
      <p:sp>
        <p:nvSpPr>
          <p:cNvPr id="9" name="Title 1"/>
          <p:cNvSpPr>
            <a:spLocks noGrp="1"/>
          </p:cNvSpPr>
          <p:nvPr>
            <p:ph type="ctrTitle"/>
          </p:nvPr>
        </p:nvSpPr>
        <p:spPr>
          <a:xfrm>
            <a:off x="467544" y="834281"/>
            <a:ext cx="7990656" cy="506487"/>
          </a:xfrm>
        </p:spPr>
        <p:txBody>
          <a:bodyPr>
            <a:noAutofit/>
          </a:bodyPr>
          <a:lstStyle>
            <a:lvl1pPr>
              <a:defRPr sz="4400"/>
            </a:lvl1pPr>
          </a:lstStyle>
          <a:p>
            <a:pPr algn="l"/>
            <a:r>
              <a:rPr lang="en-US" smtClean="0"/>
              <a:t>Click to edit Master title style</a:t>
            </a:r>
            <a:endParaRPr lang="cs-CZ" dirty="0"/>
          </a:p>
        </p:txBody>
      </p:sp>
      <p:sp>
        <p:nvSpPr>
          <p:cNvPr id="5" name="Text Placeholder 4"/>
          <p:cNvSpPr>
            <a:spLocks noGrp="1"/>
          </p:cNvSpPr>
          <p:nvPr>
            <p:ph type="body" sz="quarter" idx="10"/>
          </p:nvPr>
        </p:nvSpPr>
        <p:spPr>
          <a:xfrm>
            <a:off x="485300" y="1340768"/>
            <a:ext cx="7848872" cy="359941"/>
          </a:xfrm>
        </p:spPr>
        <p:txBody>
          <a:bodyPr>
            <a:noAutofit/>
          </a:bodyPr>
          <a:lstStyle>
            <a:lvl1pPr marL="0" indent="0">
              <a:buNone/>
              <a:defRPr sz="1800">
                <a:solidFill>
                  <a:srgbClr val="D75229"/>
                </a:solidFill>
              </a:defRPr>
            </a:lvl1pPr>
          </a:lstStyle>
          <a:p>
            <a:pPr lvl="0"/>
            <a:r>
              <a:rPr lang="en-US" smtClean="0"/>
              <a:t>Click to edit Master text styles</a:t>
            </a:r>
          </a:p>
        </p:txBody>
      </p:sp>
    </p:spTree>
    <p:extLst>
      <p:ext uri="{BB962C8B-B14F-4D97-AF65-F5344CB8AC3E}">
        <p14:creationId xmlns:p14="http://schemas.microsoft.com/office/powerpoint/2010/main" val="276081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28800"/>
            <a:ext cx="8219256" cy="4181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184448"/>
            <a:ext cx="1296144" cy="556920"/>
          </a:xfrm>
          <a:prstGeom prst="rect">
            <a:avLst/>
          </a:prstGeom>
        </p:spPr>
      </p:pic>
      <p:sp>
        <p:nvSpPr>
          <p:cNvPr id="9" name="Title 1"/>
          <p:cNvSpPr>
            <a:spLocks noGrp="1"/>
          </p:cNvSpPr>
          <p:nvPr>
            <p:ph type="ctrTitle"/>
          </p:nvPr>
        </p:nvSpPr>
        <p:spPr>
          <a:xfrm>
            <a:off x="467544" y="834281"/>
            <a:ext cx="7990656" cy="506487"/>
          </a:xfrm>
        </p:spPr>
        <p:txBody>
          <a:bodyPr>
            <a:noAutofit/>
          </a:bodyPr>
          <a:lstStyle>
            <a:lvl1pPr>
              <a:defRPr sz="4400"/>
            </a:lvl1pPr>
          </a:lstStyle>
          <a:p>
            <a:pPr algn="l"/>
            <a:r>
              <a:rPr lang="en-US" smtClean="0"/>
              <a:t>Click to edit Master title style</a:t>
            </a:r>
            <a:endParaRPr lang="cs-CZ" dirty="0"/>
          </a:p>
        </p:txBody>
      </p:sp>
      <p:sp>
        <p:nvSpPr>
          <p:cNvPr id="5" name="Text Placeholder 4"/>
          <p:cNvSpPr>
            <a:spLocks noGrp="1"/>
          </p:cNvSpPr>
          <p:nvPr>
            <p:ph type="body" sz="quarter" idx="10"/>
          </p:nvPr>
        </p:nvSpPr>
        <p:spPr>
          <a:xfrm>
            <a:off x="485300" y="1340768"/>
            <a:ext cx="7848872" cy="359941"/>
          </a:xfrm>
        </p:spPr>
        <p:txBody>
          <a:bodyPr>
            <a:noAutofit/>
          </a:bodyPr>
          <a:lstStyle>
            <a:lvl1pPr marL="0" indent="0">
              <a:buNone/>
              <a:defRPr sz="1800">
                <a:solidFill>
                  <a:srgbClr val="D75229"/>
                </a:solidFill>
              </a:defRPr>
            </a:lvl1pPr>
          </a:lstStyle>
          <a:p>
            <a:pPr lvl="0"/>
            <a:r>
              <a:rPr lang="en-US" smtClean="0"/>
              <a:t>Click to edit Master text styles</a:t>
            </a:r>
          </a:p>
        </p:txBody>
      </p:sp>
    </p:spTree>
    <p:extLst>
      <p:ext uri="{BB962C8B-B14F-4D97-AF65-F5344CB8AC3E}">
        <p14:creationId xmlns:p14="http://schemas.microsoft.com/office/powerpoint/2010/main" val="152250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28800"/>
            <a:ext cx="8219256" cy="4181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184448"/>
            <a:ext cx="1296144" cy="556920"/>
          </a:xfrm>
          <a:prstGeom prst="rect">
            <a:avLst/>
          </a:prstGeom>
        </p:spPr>
      </p:pic>
      <p:sp>
        <p:nvSpPr>
          <p:cNvPr id="9" name="Title 1"/>
          <p:cNvSpPr>
            <a:spLocks noGrp="1"/>
          </p:cNvSpPr>
          <p:nvPr>
            <p:ph type="ctrTitle"/>
          </p:nvPr>
        </p:nvSpPr>
        <p:spPr>
          <a:xfrm>
            <a:off x="467544" y="834281"/>
            <a:ext cx="7990656" cy="506487"/>
          </a:xfrm>
        </p:spPr>
        <p:txBody>
          <a:bodyPr>
            <a:noAutofit/>
          </a:bodyPr>
          <a:lstStyle>
            <a:lvl1pPr>
              <a:defRPr sz="4400"/>
            </a:lvl1pPr>
          </a:lstStyle>
          <a:p>
            <a:pPr algn="l"/>
            <a:r>
              <a:rPr lang="en-US" smtClean="0"/>
              <a:t>Click to edit Master title style</a:t>
            </a:r>
            <a:endParaRPr lang="cs-CZ" dirty="0"/>
          </a:p>
        </p:txBody>
      </p:sp>
      <p:sp>
        <p:nvSpPr>
          <p:cNvPr id="5" name="Text Placeholder 4"/>
          <p:cNvSpPr>
            <a:spLocks noGrp="1"/>
          </p:cNvSpPr>
          <p:nvPr>
            <p:ph type="body" sz="quarter" idx="10"/>
          </p:nvPr>
        </p:nvSpPr>
        <p:spPr>
          <a:xfrm>
            <a:off x="485300" y="1340768"/>
            <a:ext cx="7848872" cy="359941"/>
          </a:xfrm>
        </p:spPr>
        <p:txBody>
          <a:bodyPr>
            <a:noAutofit/>
          </a:bodyPr>
          <a:lstStyle>
            <a:lvl1pPr marL="0" indent="0">
              <a:buNone/>
              <a:defRPr sz="1800">
                <a:solidFill>
                  <a:srgbClr val="D75229"/>
                </a:solidFill>
              </a:defRPr>
            </a:lvl1pPr>
          </a:lstStyle>
          <a:p>
            <a:pPr lvl="0"/>
            <a:r>
              <a:rPr lang="en-US" smtClean="0"/>
              <a:t>Click to edit Master text styles</a:t>
            </a:r>
          </a:p>
        </p:txBody>
      </p:sp>
    </p:spTree>
    <p:extLst>
      <p:ext uri="{BB962C8B-B14F-4D97-AF65-F5344CB8AC3E}">
        <p14:creationId xmlns:p14="http://schemas.microsoft.com/office/powerpoint/2010/main" val="152250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28800"/>
            <a:ext cx="8219256" cy="4181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184448"/>
            <a:ext cx="1296144" cy="556920"/>
          </a:xfrm>
          <a:prstGeom prst="rect">
            <a:avLst/>
          </a:prstGeom>
        </p:spPr>
      </p:pic>
      <p:sp>
        <p:nvSpPr>
          <p:cNvPr id="9" name="Title 1"/>
          <p:cNvSpPr>
            <a:spLocks noGrp="1"/>
          </p:cNvSpPr>
          <p:nvPr>
            <p:ph type="ctrTitle"/>
          </p:nvPr>
        </p:nvSpPr>
        <p:spPr>
          <a:xfrm>
            <a:off x="467544" y="834281"/>
            <a:ext cx="7990656" cy="506487"/>
          </a:xfrm>
        </p:spPr>
        <p:txBody>
          <a:bodyPr>
            <a:noAutofit/>
          </a:bodyPr>
          <a:lstStyle>
            <a:lvl1pPr>
              <a:defRPr sz="4400"/>
            </a:lvl1pPr>
          </a:lstStyle>
          <a:p>
            <a:pPr algn="l"/>
            <a:r>
              <a:rPr lang="en-US" smtClean="0"/>
              <a:t>Click to edit Master title style</a:t>
            </a:r>
            <a:endParaRPr lang="cs-CZ" dirty="0"/>
          </a:p>
        </p:txBody>
      </p:sp>
      <p:sp>
        <p:nvSpPr>
          <p:cNvPr id="5" name="Text Placeholder 4"/>
          <p:cNvSpPr>
            <a:spLocks noGrp="1"/>
          </p:cNvSpPr>
          <p:nvPr>
            <p:ph type="body" sz="quarter" idx="10"/>
          </p:nvPr>
        </p:nvSpPr>
        <p:spPr>
          <a:xfrm>
            <a:off x="485300" y="1340768"/>
            <a:ext cx="7848872" cy="359941"/>
          </a:xfrm>
        </p:spPr>
        <p:txBody>
          <a:bodyPr>
            <a:noAutofit/>
          </a:bodyPr>
          <a:lstStyle>
            <a:lvl1pPr marL="0" indent="0">
              <a:buNone/>
              <a:defRPr sz="1800">
                <a:solidFill>
                  <a:srgbClr val="D75229"/>
                </a:solidFill>
              </a:defRPr>
            </a:lvl1pPr>
          </a:lstStyle>
          <a:p>
            <a:pPr lvl="0"/>
            <a:r>
              <a:rPr lang="en-US" smtClean="0"/>
              <a:t>Click to edit Master text styles</a:t>
            </a:r>
          </a:p>
        </p:txBody>
      </p:sp>
    </p:spTree>
    <p:extLst>
      <p:ext uri="{BB962C8B-B14F-4D97-AF65-F5344CB8AC3E}">
        <p14:creationId xmlns:p14="http://schemas.microsoft.com/office/powerpoint/2010/main" val="152250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38" r:id="rId1"/>
    <p:sldLayoutId id="2147483757" r:id="rId2"/>
    <p:sldLayoutId id="2147483739" r:id="rId3"/>
    <p:sldLayoutId id="2147483741" r:id="rId4"/>
    <p:sldLayoutId id="2147483742" r:id="rId5"/>
    <p:sldLayoutId id="2147483743" r:id="rId6"/>
    <p:sldLayoutId id="2147483744" r:id="rId7"/>
    <p:sldLayoutId id="2147483745" r:id="rId8"/>
    <p:sldLayoutId id="2147483746" r:id="rId9"/>
    <p:sldLayoutId id="2147483747" r:id="rId10"/>
    <p:sldLayoutId id="2147483756" r:id="rId11"/>
    <p:sldLayoutId id="2147483755" r:id="rId12"/>
    <p:sldLayoutId id="2147483753" r:id="rId13"/>
    <p:sldLayoutId id="2147483749" r:id="rId14"/>
    <p:sldLayoutId id="2147483758" r:id="rId15"/>
    <p:sldLayoutId id="2147483759" r:id="rId16"/>
    <p:sldLayoutId id="2147483760" r:id="rId17"/>
    <p:sldLayoutId id="2147483761" r:id="rId18"/>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1"/>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1"/>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a:t>
            </a:r>
            <a:r>
              <a:rPr lang="cs-CZ" dirty="0" smtClean="0"/>
              <a:t> </a:t>
            </a:r>
            <a:r>
              <a:rPr lang="en-US" dirty="0" smtClean="0"/>
              <a:t>– </a:t>
            </a:r>
            <a:r>
              <a:rPr lang="cs-CZ" dirty="0" smtClean="0"/>
              <a:t>vývoj řešení</a:t>
            </a:r>
            <a:br>
              <a:rPr lang="cs-CZ" dirty="0" smtClean="0"/>
            </a:br>
            <a:r>
              <a:rPr lang="cs-CZ" dirty="0" smtClean="0"/>
              <a:t>Azure akademie II, II. díl</a:t>
            </a:r>
            <a:endParaRPr lang="en-US" dirty="0"/>
          </a:p>
        </p:txBody>
      </p:sp>
      <p:sp>
        <p:nvSpPr>
          <p:cNvPr id="3" name="Subtitle 2"/>
          <p:cNvSpPr>
            <a:spLocks noGrp="1"/>
          </p:cNvSpPr>
          <p:nvPr>
            <p:ph type="subTitle" idx="1"/>
          </p:nvPr>
        </p:nvSpPr>
        <p:spPr/>
        <p:txBody>
          <a:bodyPr/>
          <a:lstStyle/>
          <a:p>
            <a:r>
              <a:rPr lang="cs-CZ" dirty="0" smtClean="0"/>
              <a:t>Dalibor Kačmář</a:t>
            </a:r>
          </a:p>
          <a:p>
            <a:r>
              <a:rPr lang="cs-CZ" dirty="0" smtClean="0"/>
              <a:t>Michael Juřek</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Servisní architektura</a:t>
            </a:r>
            <a:endParaRPr lang="en-US" dirty="0"/>
          </a:p>
        </p:txBody>
      </p:sp>
      <p:sp>
        <p:nvSpPr>
          <p:cNvPr id="46" name="Rounded Rectangle 45"/>
          <p:cNvSpPr/>
          <p:nvPr/>
        </p:nvSpPr>
        <p:spPr bwMode="auto">
          <a:xfrm>
            <a:off x="228600" y="2870525"/>
            <a:ext cx="8599515" cy="3276600"/>
          </a:xfrm>
          <a:prstGeom prst="roundRect">
            <a:avLst/>
          </a:prstGeom>
          <a:solidFill>
            <a:schemeClr val="bg1"/>
          </a:solidFill>
          <a:ln w="19050">
            <a:solidFill>
              <a:schemeClr val="tx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0" rIns="91436" bIns="0" numCol="1" rtlCol="0" anchor="t" anchorCtr="0" compatLnSpc="1">
            <a:prstTxWarp prst="textNoShape">
              <a:avLst/>
            </a:prstTxWarp>
          </a:bodyPr>
          <a:lstStyle/>
          <a:p>
            <a:pPr algn="ctr" defTabSz="914099" fontAlgn="base">
              <a:spcBef>
                <a:spcPct val="0"/>
              </a:spcBef>
              <a:spcAft>
                <a:spcPct val="0"/>
              </a:spcAft>
            </a:pPr>
            <a:endParaRPr lang="en-US" sz="2300" dirty="0" smtClean="0">
              <a:solidFill>
                <a:schemeClr val="bg1"/>
              </a:solidFill>
            </a:endParaRPr>
          </a:p>
        </p:txBody>
      </p:sp>
      <p:sp>
        <p:nvSpPr>
          <p:cNvPr id="47" name="Cloud 46"/>
          <p:cNvSpPr/>
          <p:nvPr/>
        </p:nvSpPr>
        <p:spPr>
          <a:xfrm>
            <a:off x="533400" y="1018690"/>
            <a:ext cx="1828800" cy="1219200"/>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Internet</a:t>
            </a:r>
            <a:endParaRPr lang="en-US" dirty="0">
              <a:solidFill>
                <a:schemeClr val="bg1"/>
              </a:solidFill>
            </a:endParaRPr>
          </a:p>
        </p:txBody>
      </p:sp>
      <p:sp>
        <p:nvSpPr>
          <p:cNvPr id="48" name="Rounded Rectangle 47"/>
          <p:cNvSpPr/>
          <p:nvPr/>
        </p:nvSpPr>
        <p:spPr>
          <a:xfrm>
            <a:off x="3200400" y="4066690"/>
            <a:ext cx="2743200" cy="1676400"/>
          </a:xfrm>
          <a:prstGeom prst="roundRect">
            <a:avLst/>
          </a:prstGeom>
          <a:solidFill>
            <a:schemeClr val="accent1">
              <a:alpha val="45000"/>
            </a:schemeClr>
          </a:solidFill>
        </p:spPr>
        <p:style>
          <a:lnRef idx="1">
            <a:schemeClr val="dk1"/>
          </a:lnRef>
          <a:fillRef idx="2">
            <a:schemeClr val="dk1"/>
          </a:fillRef>
          <a:effectRef idx="1">
            <a:schemeClr val="dk1"/>
          </a:effectRef>
          <a:fontRef idx="minor">
            <a:schemeClr val="dk1"/>
          </a:fontRef>
        </p:style>
        <p:txBody>
          <a:bodyPr rtlCol="0" anchor="b"/>
          <a:lstStyle/>
          <a:p>
            <a:pPr algn="ctr"/>
            <a:r>
              <a:rPr lang="en-US" dirty="0" smtClean="0">
                <a:solidFill>
                  <a:schemeClr val="tx1"/>
                </a:solidFill>
              </a:rPr>
              <a:t>Storage</a:t>
            </a:r>
            <a:endParaRPr lang="en-US" dirty="0">
              <a:solidFill>
                <a:schemeClr val="tx1"/>
              </a:solidFill>
            </a:endParaRPr>
          </a:p>
        </p:txBody>
      </p:sp>
      <p:grpSp>
        <p:nvGrpSpPr>
          <p:cNvPr id="49" name="Group 85"/>
          <p:cNvGrpSpPr/>
          <p:nvPr/>
        </p:nvGrpSpPr>
        <p:grpSpPr>
          <a:xfrm>
            <a:off x="3429000" y="4752490"/>
            <a:ext cx="685800" cy="762000"/>
            <a:chOff x="6172200" y="1905000"/>
            <a:chExt cx="685800" cy="762000"/>
          </a:xfrm>
          <a:solidFill>
            <a:schemeClr val="accent1"/>
          </a:solidFill>
        </p:grpSpPr>
        <p:sp>
          <p:nvSpPr>
            <p:cNvPr id="50" name="Can 49"/>
            <p:cNvSpPr/>
            <p:nvPr/>
          </p:nvSpPr>
          <p:spPr>
            <a:xfrm>
              <a:off x="6172200" y="1905000"/>
              <a:ext cx="381000" cy="381000"/>
            </a:xfrm>
            <a:prstGeom prst="can">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bg1">
                    <a:lumMod val="65000"/>
                  </a:schemeClr>
                </a:solidFill>
              </a:endParaRPr>
            </a:p>
          </p:txBody>
        </p:sp>
        <p:sp>
          <p:nvSpPr>
            <p:cNvPr id="51" name="Can 50"/>
            <p:cNvSpPr/>
            <p:nvPr/>
          </p:nvSpPr>
          <p:spPr>
            <a:xfrm>
              <a:off x="6477000" y="1981200"/>
              <a:ext cx="381000" cy="381000"/>
            </a:xfrm>
            <a:prstGeom prst="can">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bg1">
                    <a:lumMod val="65000"/>
                  </a:schemeClr>
                </a:solidFill>
              </a:endParaRPr>
            </a:p>
          </p:txBody>
        </p:sp>
        <p:sp>
          <p:nvSpPr>
            <p:cNvPr id="52" name="Can 51"/>
            <p:cNvSpPr/>
            <p:nvPr/>
          </p:nvSpPr>
          <p:spPr>
            <a:xfrm>
              <a:off x="6324600" y="2057400"/>
              <a:ext cx="381000" cy="381000"/>
            </a:xfrm>
            <a:prstGeom prst="can">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bg1">
                    <a:lumMod val="65000"/>
                  </a:schemeClr>
                </a:solidFill>
              </a:endParaRPr>
            </a:p>
          </p:txBody>
        </p:sp>
        <p:sp>
          <p:nvSpPr>
            <p:cNvPr id="53" name="TextBox 52"/>
            <p:cNvSpPr txBox="1"/>
            <p:nvPr/>
          </p:nvSpPr>
          <p:spPr>
            <a:xfrm>
              <a:off x="6172200" y="2405390"/>
              <a:ext cx="551754" cy="261610"/>
            </a:xfrm>
            <a:prstGeom prst="rect">
              <a:avLst/>
            </a:prstGeom>
            <a:grpFill/>
          </p:spPr>
          <p:style>
            <a:lnRef idx="1">
              <a:schemeClr val="dk1"/>
            </a:lnRef>
            <a:fillRef idx="2">
              <a:schemeClr val="dk1"/>
            </a:fillRef>
            <a:effectRef idx="1">
              <a:schemeClr val="dk1"/>
            </a:effectRef>
            <a:fontRef idx="minor">
              <a:schemeClr val="dk1"/>
            </a:fontRef>
          </p:style>
          <p:txBody>
            <a:bodyPr wrap="none" rtlCol="0">
              <a:spAutoFit/>
            </a:bodyPr>
            <a:lstStyle/>
            <a:p>
              <a:r>
                <a:rPr lang="en-US" sz="1100" dirty="0" smtClean="0">
                  <a:solidFill>
                    <a:schemeClr val="bg1"/>
                  </a:solidFill>
                </a:rPr>
                <a:t>Tables</a:t>
              </a:r>
              <a:endParaRPr lang="en-US" sz="1100" dirty="0">
                <a:solidFill>
                  <a:schemeClr val="bg1"/>
                </a:solidFill>
              </a:endParaRPr>
            </a:p>
          </p:txBody>
        </p:sp>
      </p:grpSp>
      <p:sp>
        <p:nvSpPr>
          <p:cNvPr id="54" name="Oval 53"/>
          <p:cNvSpPr/>
          <p:nvPr/>
        </p:nvSpPr>
        <p:spPr>
          <a:xfrm>
            <a:off x="1219200" y="307609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b="1" dirty="0" smtClean="0">
                <a:solidFill>
                  <a:schemeClr val="bg1"/>
                </a:solidFill>
              </a:rPr>
              <a:t>LB</a:t>
            </a:r>
            <a:endParaRPr lang="en-US" sz="1100" b="1" dirty="0">
              <a:solidFill>
                <a:schemeClr val="bg1"/>
              </a:solidFill>
            </a:endParaRPr>
          </a:p>
        </p:txBody>
      </p:sp>
      <p:cxnSp>
        <p:nvCxnSpPr>
          <p:cNvPr id="55" name="Elbow Connector 54"/>
          <p:cNvCxnSpPr>
            <a:stCxn id="47" idx="1"/>
            <a:endCxn id="54" idx="0"/>
          </p:cNvCxnSpPr>
          <p:nvPr/>
        </p:nvCxnSpPr>
        <p:spPr>
          <a:xfrm rot="5400000">
            <a:off x="1028051" y="2656341"/>
            <a:ext cx="839498" cy="1588"/>
          </a:xfrm>
          <a:prstGeom prst="bentConnector3">
            <a:avLst>
              <a:gd name="adj1" fmla="val 50000"/>
            </a:avLst>
          </a:prstGeom>
          <a:ln w="19050">
            <a:solidFill>
              <a:schemeClr val="accent1"/>
            </a:solidFill>
            <a:tailEnd type="arrow"/>
          </a:ln>
        </p:spPr>
        <p:style>
          <a:lnRef idx="1">
            <a:schemeClr val="dk1"/>
          </a:lnRef>
          <a:fillRef idx="2">
            <a:schemeClr val="dk1"/>
          </a:fillRef>
          <a:effectRef idx="1">
            <a:schemeClr val="dk1"/>
          </a:effectRef>
          <a:fontRef idx="minor">
            <a:schemeClr val="dk1"/>
          </a:fontRef>
        </p:style>
      </p:cxnSp>
      <p:grpSp>
        <p:nvGrpSpPr>
          <p:cNvPr id="57" name="Group 45"/>
          <p:cNvGrpSpPr/>
          <p:nvPr/>
        </p:nvGrpSpPr>
        <p:grpSpPr>
          <a:xfrm>
            <a:off x="5029200" y="4752490"/>
            <a:ext cx="533400" cy="685800"/>
            <a:chOff x="5029200" y="5029200"/>
            <a:chExt cx="533400" cy="685800"/>
          </a:xfrm>
          <a:solidFill>
            <a:schemeClr val="accent1"/>
          </a:solidFill>
        </p:grpSpPr>
        <p:sp>
          <p:nvSpPr>
            <p:cNvPr id="58" name="Flowchart: Multidocument 57"/>
            <p:cNvSpPr/>
            <p:nvPr/>
          </p:nvSpPr>
          <p:spPr>
            <a:xfrm>
              <a:off x="5029200" y="5029200"/>
              <a:ext cx="533400" cy="457200"/>
            </a:xfrm>
            <a:prstGeom prst="flowChartMultidocument">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bg1">
                    <a:lumMod val="65000"/>
                  </a:schemeClr>
                </a:solidFill>
              </a:endParaRPr>
            </a:p>
          </p:txBody>
        </p:sp>
        <p:sp>
          <p:nvSpPr>
            <p:cNvPr id="60" name="TextBox 59"/>
            <p:cNvSpPr txBox="1"/>
            <p:nvPr/>
          </p:nvSpPr>
          <p:spPr>
            <a:xfrm>
              <a:off x="5029200" y="5453390"/>
              <a:ext cx="495649" cy="261610"/>
            </a:xfrm>
            <a:prstGeom prst="rect">
              <a:avLst/>
            </a:prstGeom>
            <a:grpFill/>
          </p:spPr>
          <p:style>
            <a:lnRef idx="1">
              <a:schemeClr val="dk1"/>
            </a:lnRef>
            <a:fillRef idx="2">
              <a:schemeClr val="dk1"/>
            </a:fillRef>
            <a:effectRef idx="1">
              <a:schemeClr val="dk1"/>
            </a:effectRef>
            <a:fontRef idx="minor">
              <a:schemeClr val="dk1"/>
            </a:fontRef>
          </p:style>
          <p:txBody>
            <a:bodyPr wrap="none" rtlCol="0">
              <a:spAutoFit/>
            </a:bodyPr>
            <a:lstStyle/>
            <a:p>
              <a:r>
                <a:rPr lang="en-US" sz="1100" dirty="0" smtClean="0">
                  <a:solidFill>
                    <a:schemeClr val="bg1"/>
                  </a:solidFill>
                </a:rPr>
                <a:t>Blobs</a:t>
              </a:r>
              <a:endParaRPr lang="en-US" sz="1100" dirty="0">
                <a:solidFill>
                  <a:schemeClr val="bg1"/>
                </a:solidFill>
              </a:endParaRPr>
            </a:p>
          </p:txBody>
        </p:sp>
      </p:grpSp>
      <p:cxnSp>
        <p:nvCxnSpPr>
          <p:cNvPr id="61" name="Shape 89"/>
          <p:cNvCxnSpPr/>
          <p:nvPr/>
        </p:nvCxnSpPr>
        <p:spPr>
          <a:xfrm rot="16200000" flipH="1">
            <a:off x="2133600" y="4447690"/>
            <a:ext cx="381000" cy="1752600"/>
          </a:xfrm>
          <a:prstGeom prst="bentConnector2">
            <a:avLst/>
          </a:prstGeom>
          <a:ln w="19050">
            <a:solidFill>
              <a:schemeClr val="accent1"/>
            </a:solidFill>
            <a:tailEnd type="arrow"/>
          </a:ln>
        </p:spPr>
        <p:style>
          <a:lnRef idx="1">
            <a:schemeClr val="dk1"/>
          </a:lnRef>
          <a:fillRef idx="2">
            <a:schemeClr val="dk1"/>
          </a:fillRef>
          <a:effectRef idx="1">
            <a:schemeClr val="dk1"/>
          </a:effectRef>
          <a:fontRef idx="minor">
            <a:schemeClr val="dk1"/>
          </a:fontRef>
        </p:style>
      </p:cxnSp>
      <p:cxnSp>
        <p:nvCxnSpPr>
          <p:cNvPr id="62" name="Shape 96"/>
          <p:cNvCxnSpPr/>
          <p:nvPr/>
        </p:nvCxnSpPr>
        <p:spPr>
          <a:xfrm rot="5400000">
            <a:off x="6579783" y="4497307"/>
            <a:ext cx="404035" cy="1676400"/>
          </a:xfrm>
          <a:prstGeom prst="bentConnector2">
            <a:avLst/>
          </a:prstGeom>
          <a:ln w="19050">
            <a:solidFill>
              <a:schemeClr val="accent1"/>
            </a:solidFill>
            <a:tailEnd type="arrow"/>
          </a:ln>
        </p:spPr>
        <p:style>
          <a:lnRef idx="1">
            <a:schemeClr val="dk1"/>
          </a:lnRef>
          <a:fillRef idx="2">
            <a:schemeClr val="dk1"/>
          </a:fillRef>
          <a:effectRef idx="1">
            <a:schemeClr val="dk1"/>
          </a:effectRef>
          <a:fontRef idx="minor">
            <a:schemeClr val="dk1"/>
          </a:fontRef>
        </p:style>
      </p:cxnSp>
      <p:grpSp>
        <p:nvGrpSpPr>
          <p:cNvPr id="63" name="Group 40"/>
          <p:cNvGrpSpPr/>
          <p:nvPr/>
        </p:nvGrpSpPr>
        <p:grpSpPr>
          <a:xfrm>
            <a:off x="6858000" y="4066690"/>
            <a:ext cx="1676400" cy="1066800"/>
            <a:chOff x="6858000" y="4343400"/>
            <a:chExt cx="1676400" cy="1066800"/>
          </a:xfrm>
          <a:solidFill>
            <a:schemeClr val="accent1"/>
          </a:solidFill>
        </p:grpSpPr>
        <p:sp>
          <p:nvSpPr>
            <p:cNvPr id="64" name="Rounded Rectangle 63"/>
            <p:cNvSpPr/>
            <p:nvPr/>
          </p:nvSpPr>
          <p:spPr>
            <a:xfrm>
              <a:off x="7010400" y="4343400"/>
              <a:ext cx="1524000" cy="914400"/>
            </a:xfrm>
            <a:prstGeom prst="round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bg1"/>
                  </a:solidFill>
                </a:rPr>
                <a:t>Worker Service</a:t>
              </a:r>
              <a:endParaRPr lang="en-US" sz="1100" dirty="0">
                <a:solidFill>
                  <a:schemeClr val="bg1"/>
                </a:solidFill>
              </a:endParaRPr>
            </a:p>
          </p:txBody>
        </p:sp>
        <p:sp>
          <p:nvSpPr>
            <p:cNvPr id="69" name="Rounded Rectangle 68"/>
            <p:cNvSpPr/>
            <p:nvPr/>
          </p:nvSpPr>
          <p:spPr>
            <a:xfrm>
              <a:off x="6934200" y="4419600"/>
              <a:ext cx="1524000" cy="914400"/>
            </a:xfrm>
            <a:prstGeom prst="round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bg1"/>
                  </a:solidFill>
                </a:rPr>
                <a:t>Worker Service</a:t>
              </a:r>
              <a:endParaRPr lang="en-US" sz="1100" dirty="0">
                <a:solidFill>
                  <a:schemeClr val="bg1"/>
                </a:solidFill>
              </a:endParaRPr>
            </a:p>
          </p:txBody>
        </p:sp>
        <p:sp>
          <p:nvSpPr>
            <p:cNvPr id="74" name="Rounded Rectangle 73"/>
            <p:cNvSpPr/>
            <p:nvPr/>
          </p:nvSpPr>
          <p:spPr>
            <a:xfrm>
              <a:off x="6858000" y="4495800"/>
              <a:ext cx="1524000" cy="914400"/>
            </a:xfrm>
            <a:prstGeom prst="round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bg1"/>
                  </a:solidFill>
                </a:rPr>
                <a:t>Worker Service</a:t>
              </a:r>
              <a:endParaRPr lang="en-US" sz="1100" dirty="0">
                <a:solidFill>
                  <a:schemeClr val="bg1"/>
                </a:solidFill>
              </a:endParaRPr>
            </a:p>
          </p:txBody>
        </p:sp>
      </p:grpSp>
      <p:grpSp>
        <p:nvGrpSpPr>
          <p:cNvPr id="83" name="Group 38"/>
          <p:cNvGrpSpPr/>
          <p:nvPr/>
        </p:nvGrpSpPr>
        <p:grpSpPr>
          <a:xfrm>
            <a:off x="685800" y="4066690"/>
            <a:ext cx="1676400" cy="1066800"/>
            <a:chOff x="685800" y="4343400"/>
            <a:chExt cx="1676400" cy="1066800"/>
          </a:xfrm>
          <a:solidFill>
            <a:schemeClr val="accent1"/>
          </a:solidFill>
        </p:grpSpPr>
        <p:sp>
          <p:nvSpPr>
            <p:cNvPr id="86" name="Rounded Rectangle 85"/>
            <p:cNvSpPr/>
            <p:nvPr/>
          </p:nvSpPr>
          <p:spPr>
            <a:xfrm>
              <a:off x="838200" y="4343400"/>
              <a:ext cx="1524000" cy="914400"/>
            </a:xfrm>
            <a:prstGeom prst="roundRect">
              <a:avLst/>
            </a:prstGeom>
            <a:grp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1"/>
                  </a:solidFill>
                </a:rPr>
                <a:t>Web Site</a:t>
              </a:r>
            </a:p>
            <a:p>
              <a:pPr algn="ctr"/>
              <a:r>
                <a:rPr lang="en-US" sz="1100" dirty="0" smtClean="0">
                  <a:solidFill>
                    <a:schemeClr val="bg1"/>
                  </a:solidFill>
                </a:rPr>
                <a:t>(ASPX, ASMX, WCF)</a:t>
              </a:r>
              <a:endParaRPr lang="en-US" sz="1100" dirty="0">
                <a:solidFill>
                  <a:schemeClr val="bg1"/>
                </a:solidFill>
              </a:endParaRPr>
            </a:p>
          </p:txBody>
        </p:sp>
        <p:sp>
          <p:nvSpPr>
            <p:cNvPr id="87" name="Rounded Rectangle 86"/>
            <p:cNvSpPr/>
            <p:nvPr/>
          </p:nvSpPr>
          <p:spPr>
            <a:xfrm>
              <a:off x="762000" y="4419600"/>
              <a:ext cx="1524000" cy="914400"/>
            </a:xfrm>
            <a:prstGeom prst="roundRect">
              <a:avLst/>
            </a:prstGeom>
            <a:grp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1"/>
                  </a:solidFill>
                </a:rPr>
                <a:t>Web Site</a:t>
              </a:r>
            </a:p>
            <a:p>
              <a:pPr algn="ctr"/>
              <a:r>
                <a:rPr lang="en-US" sz="1100" dirty="0" smtClean="0">
                  <a:solidFill>
                    <a:schemeClr val="bg1"/>
                  </a:solidFill>
                </a:rPr>
                <a:t>(ASPX, ASMX, WCF)</a:t>
              </a:r>
              <a:endParaRPr lang="en-US" sz="1100" dirty="0">
                <a:solidFill>
                  <a:schemeClr val="bg1"/>
                </a:solidFill>
              </a:endParaRPr>
            </a:p>
          </p:txBody>
        </p:sp>
        <p:sp>
          <p:nvSpPr>
            <p:cNvPr id="89" name="Rounded Rectangle 88"/>
            <p:cNvSpPr/>
            <p:nvPr/>
          </p:nvSpPr>
          <p:spPr>
            <a:xfrm>
              <a:off x="685800" y="4495800"/>
              <a:ext cx="1524000" cy="914400"/>
            </a:xfrm>
            <a:prstGeom prst="roundRect">
              <a:avLst/>
            </a:prstGeom>
            <a:grp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1"/>
                  </a:solidFill>
                </a:rPr>
                <a:t>Web Site</a:t>
              </a:r>
            </a:p>
            <a:p>
              <a:pPr algn="ctr"/>
              <a:r>
                <a:rPr lang="en-US" sz="1100" dirty="0" smtClean="0">
                  <a:solidFill>
                    <a:schemeClr val="bg1"/>
                  </a:solidFill>
                </a:rPr>
                <a:t>(ASPX, WCF, etc.)</a:t>
              </a:r>
              <a:endParaRPr lang="en-US" sz="1100" dirty="0">
                <a:solidFill>
                  <a:schemeClr val="bg1"/>
                </a:solidFill>
              </a:endParaRPr>
            </a:p>
          </p:txBody>
        </p:sp>
      </p:grpSp>
      <p:cxnSp>
        <p:nvCxnSpPr>
          <p:cNvPr id="90" name="Elbow Connector 89"/>
          <p:cNvCxnSpPr>
            <a:stCxn id="54" idx="4"/>
          </p:cNvCxnSpPr>
          <p:nvPr/>
        </p:nvCxnSpPr>
        <p:spPr>
          <a:xfrm rot="5400000">
            <a:off x="1104900" y="3876190"/>
            <a:ext cx="685800" cy="1588"/>
          </a:xfrm>
          <a:prstGeom prst="bentConnector3">
            <a:avLst>
              <a:gd name="adj1" fmla="val 50000"/>
            </a:avLst>
          </a:prstGeom>
          <a:ln w="19050">
            <a:solidFill>
              <a:schemeClr val="accent1"/>
            </a:solidFill>
            <a:tailEnd type="arrow"/>
          </a:ln>
        </p:spPr>
        <p:style>
          <a:lnRef idx="1">
            <a:schemeClr val="accent2"/>
          </a:lnRef>
          <a:fillRef idx="2">
            <a:schemeClr val="accent2"/>
          </a:fillRef>
          <a:effectRef idx="1">
            <a:schemeClr val="accent2"/>
          </a:effectRef>
          <a:fontRef idx="minor">
            <a:schemeClr val="dk1"/>
          </a:fontRef>
        </p:style>
      </p:cxnSp>
      <p:grpSp>
        <p:nvGrpSpPr>
          <p:cNvPr id="91" name="Group 41"/>
          <p:cNvGrpSpPr/>
          <p:nvPr/>
        </p:nvGrpSpPr>
        <p:grpSpPr>
          <a:xfrm>
            <a:off x="3581400" y="4033030"/>
            <a:ext cx="2057400" cy="443235"/>
            <a:chOff x="3581400" y="4309740"/>
            <a:chExt cx="2057400" cy="443235"/>
          </a:xfrm>
          <a:solidFill>
            <a:schemeClr val="accent1"/>
          </a:solidFill>
        </p:grpSpPr>
        <p:grpSp>
          <p:nvGrpSpPr>
            <p:cNvPr id="92" name="Group 41"/>
            <p:cNvGrpSpPr/>
            <p:nvPr/>
          </p:nvGrpSpPr>
          <p:grpSpPr>
            <a:xfrm>
              <a:off x="3581400" y="4371975"/>
              <a:ext cx="2057400" cy="381000"/>
              <a:chOff x="3581400" y="4419600"/>
              <a:chExt cx="2057400" cy="381000"/>
            </a:xfrm>
            <a:grpFill/>
          </p:grpSpPr>
          <p:sp>
            <p:nvSpPr>
              <p:cNvPr id="94" name="Rectangle 93"/>
              <p:cNvSpPr/>
              <p:nvPr/>
            </p:nvSpPr>
            <p:spPr>
              <a:xfrm>
                <a:off x="3581400" y="4419600"/>
                <a:ext cx="2057400" cy="381000"/>
              </a:xfrm>
              <a:prstGeom prst="rect">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96" name="Rounded Rectangle 95"/>
              <p:cNvSpPr/>
              <p:nvPr/>
            </p:nvSpPr>
            <p:spPr>
              <a:xfrm>
                <a:off x="3657600" y="4495800"/>
                <a:ext cx="304800" cy="228600"/>
              </a:xfrm>
              <a:prstGeom prst="roundRect">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98" name="Rounded Rectangle 97"/>
              <p:cNvSpPr/>
              <p:nvPr/>
            </p:nvSpPr>
            <p:spPr>
              <a:xfrm>
                <a:off x="4038600" y="4495800"/>
                <a:ext cx="304800" cy="228600"/>
              </a:xfrm>
              <a:prstGeom prst="roundRect">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100" name="Rounded Rectangle 99"/>
              <p:cNvSpPr/>
              <p:nvPr/>
            </p:nvSpPr>
            <p:spPr>
              <a:xfrm>
                <a:off x="4876800" y="4495800"/>
                <a:ext cx="304800" cy="228600"/>
              </a:xfrm>
              <a:prstGeom prst="roundRect">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101" name="Rounded Rectangle 100"/>
              <p:cNvSpPr/>
              <p:nvPr/>
            </p:nvSpPr>
            <p:spPr>
              <a:xfrm>
                <a:off x="5257800" y="4495800"/>
                <a:ext cx="304800" cy="228600"/>
              </a:xfrm>
              <a:prstGeom prst="roundRect">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103" name="Oval 102"/>
              <p:cNvSpPr/>
              <p:nvPr/>
            </p:nvSpPr>
            <p:spPr>
              <a:xfrm>
                <a:off x="4373881" y="4572000"/>
                <a:ext cx="45719" cy="45719"/>
              </a:xfrm>
              <a:prstGeom prst="ellipse">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104" name="Oval 103"/>
              <p:cNvSpPr/>
              <p:nvPr/>
            </p:nvSpPr>
            <p:spPr>
              <a:xfrm>
                <a:off x="4450081" y="4572000"/>
                <a:ext cx="45719" cy="45719"/>
              </a:xfrm>
              <a:prstGeom prst="ellipse">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105" name="Oval 104"/>
              <p:cNvSpPr/>
              <p:nvPr/>
            </p:nvSpPr>
            <p:spPr>
              <a:xfrm>
                <a:off x="4526281" y="4572000"/>
                <a:ext cx="45719" cy="45719"/>
              </a:xfrm>
              <a:prstGeom prst="ellipse">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106" name="Oval 105"/>
              <p:cNvSpPr/>
              <p:nvPr/>
            </p:nvSpPr>
            <p:spPr>
              <a:xfrm>
                <a:off x="4602481" y="4572000"/>
                <a:ext cx="45719" cy="45719"/>
              </a:xfrm>
              <a:prstGeom prst="ellipse">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107" name="Oval 106"/>
              <p:cNvSpPr/>
              <p:nvPr/>
            </p:nvSpPr>
            <p:spPr>
              <a:xfrm>
                <a:off x="4678681" y="4572000"/>
                <a:ext cx="45719" cy="45719"/>
              </a:xfrm>
              <a:prstGeom prst="ellipse">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sp>
            <p:nvSpPr>
              <p:cNvPr id="108" name="Oval 107"/>
              <p:cNvSpPr/>
              <p:nvPr/>
            </p:nvSpPr>
            <p:spPr>
              <a:xfrm>
                <a:off x="4754881" y="4572000"/>
                <a:ext cx="45719" cy="45719"/>
              </a:xfrm>
              <a:prstGeom prst="ellipse">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bg1">
                      <a:lumMod val="65000"/>
                    </a:schemeClr>
                  </a:solidFill>
                </a:endParaRPr>
              </a:p>
            </p:txBody>
          </p:sp>
        </p:grpSp>
        <p:sp>
          <p:nvSpPr>
            <p:cNvPr id="93" name="TextBox 92"/>
            <p:cNvSpPr txBox="1"/>
            <p:nvPr/>
          </p:nvSpPr>
          <p:spPr>
            <a:xfrm>
              <a:off x="4301065" y="4309740"/>
              <a:ext cx="622286" cy="261610"/>
            </a:xfrm>
            <a:prstGeom prst="rect">
              <a:avLst/>
            </a:prstGeom>
            <a:grpFill/>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1100" dirty="0" smtClean="0">
                  <a:solidFill>
                    <a:schemeClr val="bg1"/>
                  </a:solidFill>
                </a:rPr>
                <a:t>Queues</a:t>
              </a:r>
              <a:endParaRPr lang="en-US" sz="1100" dirty="0">
                <a:solidFill>
                  <a:schemeClr val="bg1"/>
                </a:solidFill>
              </a:endParaRPr>
            </a:p>
          </p:txBody>
        </p:sp>
      </p:grpSp>
      <p:sp>
        <p:nvSpPr>
          <p:cNvPr id="109" name="Rectangle 108"/>
          <p:cNvSpPr/>
          <p:nvPr/>
        </p:nvSpPr>
        <p:spPr>
          <a:xfrm>
            <a:off x="3394883" y="2967624"/>
            <a:ext cx="2137316" cy="461665"/>
          </a:xfrm>
          <a:prstGeom prst="rect">
            <a:avLst/>
          </a:prstGeom>
        </p:spPr>
        <p:txBody>
          <a:bodyPr wrap="none">
            <a:spAutoFit/>
          </a:bodyPr>
          <a:lstStyle/>
          <a:p>
            <a:r>
              <a:rPr lang="en-US" sz="2400" dirty="0" smtClean="0"/>
              <a:t>Windows Azure</a:t>
            </a:r>
            <a:endParaRPr lang="en-US" sz="2400" dirty="0"/>
          </a:p>
        </p:txBody>
      </p:sp>
      <p:sp>
        <p:nvSpPr>
          <p:cNvPr id="110" name="Cloud 109"/>
          <p:cNvSpPr/>
          <p:nvPr/>
        </p:nvSpPr>
        <p:spPr>
          <a:xfrm>
            <a:off x="6705600" y="1041725"/>
            <a:ext cx="1828800" cy="1219200"/>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Internet</a:t>
            </a:r>
            <a:endParaRPr lang="en-US" dirty="0">
              <a:solidFill>
                <a:schemeClr val="bg1"/>
              </a:solidFill>
            </a:endParaRPr>
          </a:p>
        </p:txBody>
      </p:sp>
      <p:sp>
        <p:nvSpPr>
          <p:cNvPr id="111" name="Oval 110"/>
          <p:cNvSpPr/>
          <p:nvPr/>
        </p:nvSpPr>
        <p:spPr>
          <a:xfrm>
            <a:off x="7391400" y="3099125"/>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b="1" dirty="0" smtClean="0">
                <a:solidFill>
                  <a:schemeClr val="bg1"/>
                </a:solidFill>
              </a:rPr>
              <a:t>LB</a:t>
            </a:r>
            <a:endParaRPr lang="en-US" sz="1100" b="1" dirty="0">
              <a:solidFill>
                <a:schemeClr val="bg1"/>
              </a:solidFill>
            </a:endParaRPr>
          </a:p>
        </p:txBody>
      </p:sp>
      <p:cxnSp>
        <p:nvCxnSpPr>
          <p:cNvPr id="112" name="Elbow Connector 111"/>
          <p:cNvCxnSpPr>
            <a:stCxn id="110" idx="1"/>
            <a:endCxn id="111" idx="0"/>
          </p:cNvCxnSpPr>
          <p:nvPr/>
        </p:nvCxnSpPr>
        <p:spPr>
          <a:xfrm rot="5400000">
            <a:off x="7200251" y="2679376"/>
            <a:ext cx="839498" cy="1588"/>
          </a:xfrm>
          <a:prstGeom prst="bentConnector3">
            <a:avLst>
              <a:gd name="adj1" fmla="val 50000"/>
            </a:avLst>
          </a:prstGeom>
          <a:ln w="19050">
            <a:solidFill>
              <a:schemeClr val="accent1"/>
            </a:solidFill>
            <a:tailEnd type="arrow"/>
          </a:ln>
        </p:spPr>
        <p:style>
          <a:lnRef idx="1">
            <a:schemeClr val="dk1"/>
          </a:lnRef>
          <a:fillRef idx="2">
            <a:schemeClr val="dk1"/>
          </a:fillRef>
          <a:effectRef idx="1">
            <a:schemeClr val="dk1"/>
          </a:effectRef>
          <a:fontRef idx="minor">
            <a:schemeClr val="dk1"/>
          </a:fontRef>
        </p:style>
      </p:cxnSp>
      <p:cxnSp>
        <p:nvCxnSpPr>
          <p:cNvPr id="113" name="Elbow Connector 112"/>
          <p:cNvCxnSpPr>
            <a:stCxn id="111" idx="4"/>
          </p:cNvCxnSpPr>
          <p:nvPr/>
        </p:nvCxnSpPr>
        <p:spPr>
          <a:xfrm rot="5400000">
            <a:off x="7277100" y="3899225"/>
            <a:ext cx="685800" cy="1588"/>
          </a:xfrm>
          <a:prstGeom prst="bentConnector3">
            <a:avLst>
              <a:gd name="adj1" fmla="val 50000"/>
            </a:avLst>
          </a:prstGeom>
          <a:ln w="19050">
            <a:solidFill>
              <a:schemeClr val="accent1"/>
            </a:solidFill>
            <a:tailEnd type="arrow"/>
          </a:ln>
        </p:spPr>
        <p:style>
          <a:lnRef idx="1">
            <a:schemeClr val="accent2"/>
          </a:lnRef>
          <a:fillRef idx="2">
            <a:schemeClr val="accent2"/>
          </a:fillRef>
          <a:effectRef idx="1">
            <a:schemeClr val="accent2"/>
          </a:effectRef>
          <a:fontRef idx="minor">
            <a:schemeClr val="dk1"/>
          </a:fontRef>
        </p:style>
      </p:cxnSp>
      <p:cxnSp>
        <p:nvCxnSpPr>
          <p:cNvPr id="114" name="Shape 89"/>
          <p:cNvCxnSpPr/>
          <p:nvPr/>
        </p:nvCxnSpPr>
        <p:spPr>
          <a:xfrm rot="5400000" flipH="1" flipV="1">
            <a:off x="2869020" y="2287508"/>
            <a:ext cx="510363" cy="3048002"/>
          </a:xfrm>
          <a:prstGeom prst="bentConnector2">
            <a:avLst/>
          </a:prstGeom>
          <a:ln w="19050">
            <a:solidFill>
              <a:schemeClr val="accent1"/>
            </a:solidFill>
            <a:tailEnd type="arrow"/>
          </a:ln>
        </p:spPr>
        <p:style>
          <a:lnRef idx="1">
            <a:schemeClr val="dk1"/>
          </a:lnRef>
          <a:fillRef idx="2">
            <a:schemeClr val="dk1"/>
          </a:fillRef>
          <a:effectRef idx="1">
            <a:schemeClr val="dk1"/>
          </a:effectRef>
          <a:fontRef idx="minor">
            <a:schemeClr val="dk1"/>
          </a:fontRef>
        </p:style>
      </p:cxnSp>
      <p:cxnSp>
        <p:nvCxnSpPr>
          <p:cNvPr id="115" name="Shape 96"/>
          <p:cNvCxnSpPr/>
          <p:nvPr/>
        </p:nvCxnSpPr>
        <p:spPr>
          <a:xfrm rot="10800000">
            <a:off x="4648200" y="3556325"/>
            <a:ext cx="2819400" cy="533402"/>
          </a:xfrm>
          <a:prstGeom prst="bentConnector3">
            <a:avLst>
              <a:gd name="adj1" fmla="val 290"/>
            </a:avLst>
          </a:prstGeom>
          <a:ln w="19050">
            <a:solidFill>
              <a:schemeClr val="accent1"/>
            </a:solidFill>
            <a:tailEnd type="arrow"/>
          </a:ln>
        </p:spPr>
        <p:style>
          <a:lnRef idx="1">
            <a:schemeClr val="dk1"/>
          </a:lnRef>
          <a:fillRef idx="2">
            <a:schemeClr val="dk1"/>
          </a:fillRef>
          <a:effectRef idx="1">
            <a:schemeClr val="dk1"/>
          </a:effectRef>
          <a:fontRef idx="minor">
            <a:schemeClr val="dk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20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2000"/>
                                        <p:tgtEl>
                                          <p:spTgt spid="1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2000"/>
                                        <p:tgtEl>
                                          <p:spTgt spid="111"/>
                                        </p:tgtEl>
                                      </p:cBhvr>
                                    </p:animEffect>
                                  </p:childTnLst>
                                </p:cTn>
                              </p:par>
                              <p:par>
                                <p:cTn id="14" presetID="10" presetClass="entr" presetSubtype="0" fill="hold"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fade">
                                      <p:cBhvr>
                                        <p:cTn id="16" dur="2000"/>
                                        <p:tgtEl>
                                          <p:spTgt spid="113"/>
                                        </p:tgtEl>
                                      </p:cBhvr>
                                    </p:animEffect>
                                  </p:childTnLst>
                                </p:cTn>
                              </p:par>
                              <p:par>
                                <p:cTn id="17" presetID="10"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2000"/>
                                        <p:tgtEl>
                                          <p:spTgt spid="115"/>
                                        </p:tgtEl>
                                      </p:cBhvr>
                                    </p:animEffect>
                                  </p:childTnLst>
                                </p:cTn>
                              </p:par>
                              <p:par>
                                <p:cTn id="20" presetID="10" presetClass="entr" presetSubtype="0" fill="hold" nodeType="with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2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Windows Azure služba = role</a:t>
            </a:r>
            <a:endParaRPr lang="en-US" dirty="0"/>
          </a:p>
        </p:txBody>
      </p:sp>
      <p:sp>
        <p:nvSpPr>
          <p:cNvPr id="3" name="Content Placeholder 2"/>
          <p:cNvSpPr>
            <a:spLocks noGrp="1"/>
          </p:cNvSpPr>
          <p:nvPr>
            <p:ph idx="1"/>
          </p:nvPr>
        </p:nvSpPr>
        <p:spPr>
          <a:xfrm>
            <a:off x="381000" y="1412875"/>
            <a:ext cx="8382000" cy="5035225"/>
          </a:xfrm>
        </p:spPr>
        <p:txBody>
          <a:bodyPr/>
          <a:lstStyle/>
          <a:p>
            <a:r>
              <a:rPr lang="cs-CZ" sz="2800" dirty="0" smtClean="0"/>
              <a:t>Web nebo </a:t>
            </a:r>
            <a:r>
              <a:rPr lang="cs-CZ" sz="2800" dirty="0" err="1" smtClean="0"/>
              <a:t>Worker</a:t>
            </a:r>
            <a:endParaRPr lang="cs-CZ" sz="2800" dirty="0" smtClean="0"/>
          </a:p>
          <a:p>
            <a:r>
              <a:rPr lang="cs-CZ" sz="2800" dirty="0"/>
              <a:t>Pro každou roli dedikován Windows </a:t>
            </a:r>
            <a:r>
              <a:rPr lang="en-US" sz="2800" dirty="0"/>
              <a:t>Server 2008 </a:t>
            </a:r>
            <a:r>
              <a:rPr lang="cs-CZ" sz="2800" dirty="0"/>
              <a:t>R2 </a:t>
            </a:r>
            <a:r>
              <a:rPr lang="en-US" sz="2800" dirty="0"/>
              <a:t>– 64bit</a:t>
            </a:r>
          </a:p>
          <a:p>
            <a:r>
              <a:rPr lang="en-US" sz="2800" dirty="0"/>
              <a:t>.</a:t>
            </a:r>
            <a:r>
              <a:rPr lang="en-US" sz="2800" dirty="0" smtClean="0"/>
              <a:t>NET</a:t>
            </a:r>
            <a:r>
              <a:rPr lang="cs-CZ" sz="2800" dirty="0" smtClean="0"/>
              <a:t> 3.5 i</a:t>
            </a:r>
            <a:r>
              <a:rPr lang="en-US" sz="2800" dirty="0" smtClean="0"/>
              <a:t> </a:t>
            </a:r>
            <a:r>
              <a:rPr lang="en-US" sz="2800" dirty="0"/>
              <a:t>4.0</a:t>
            </a:r>
            <a:r>
              <a:rPr lang="cs-CZ" sz="2800" dirty="0"/>
              <a:t> </a:t>
            </a:r>
            <a:endParaRPr lang="cs-CZ" sz="2800" dirty="0" smtClean="0"/>
          </a:p>
          <a:p>
            <a:r>
              <a:rPr lang="en-US" sz="2800" dirty="0" smtClean="0"/>
              <a:t>Partial </a:t>
            </a:r>
            <a:r>
              <a:rPr lang="en-US" sz="2800" dirty="0"/>
              <a:t>/ Full Trust</a:t>
            </a:r>
          </a:p>
          <a:p>
            <a:r>
              <a:rPr lang="cs-CZ" sz="2800" dirty="0" smtClean="0"/>
              <a:t>Volitelný počet instancí</a:t>
            </a:r>
          </a:p>
          <a:p>
            <a:pPr lvl="1"/>
            <a:r>
              <a:rPr lang="cs-CZ" sz="2400" dirty="0" smtClean="0"/>
              <a:t>Možné kdykoli v průběhu zvýšit/snížit</a:t>
            </a:r>
          </a:p>
          <a:p>
            <a:pPr lvl="1"/>
            <a:r>
              <a:rPr lang="cs-CZ" sz="2400" dirty="0" smtClean="0"/>
              <a:t>Aplikace musí mít alespoň jednu</a:t>
            </a:r>
          </a:p>
          <a:p>
            <a:pPr lvl="1"/>
            <a:r>
              <a:rPr lang="cs-CZ" sz="2400" dirty="0" smtClean="0"/>
              <a:t>Různé velikosti (XS – XL)</a:t>
            </a:r>
          </a:p>
          <a:p>
            <a:pPr lvl="1"/>
            <a:r>
              <a:rPr lang="cs-CZ" sz="2400" dirty="0" err="1" smtClean="0"/>
              <a:t>Load</a:t>
            </a:r>
            <a:r>
              <a:rPr lang="cs-CZ" sz="2400" dirty="0" smtClean="0"/>
              <a:t>-balancované</a:t>
            </a:r>
          </a:p>
          <a:p>
            <a:pPr lvl="1"/>
            <a:r>
              <a:rPr lang="cs-CZ" sz="2400" dirty="0" smtClean="0"/>
              <a:t>Automaticky recyklované (zdraví, konfigurace, update OS, přesun na jiný node)</a:t>
            </a:r>
          </a:p>
        </p:txBody>
      </p:sp>
    </p:spTree>
    <p:extLst>
      <p:ext uri="{BB962C8B-B14F-4D97-AF65-F5344CB8AC3E}">
        <p14:creationId xmlns:p14="http://schemas.microsoft.com/office/powerpoint/2010/main" val="167751192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Web role a </a:t>
            </a:r>
            <a:r>
              <a:rPr lang="cs-CZ" dirty="0" err="1" smtClean="0"/>
              <a:t>Worker</a:t>
            </a:r>
            <a:r>
              <a:rPr lang="cs-CZ" dirty="0" smtClean="0"/>
              <a:t> role</a:t>
            </a:r>
            <a:endParaRPr lang="en-US" dirty="0"/>
          </a:p>
        </p:txBody>
      </p:sp>
      <p:sp>
        <p:nvSpPr>
          <p:cNvPr id="3" name="Content Placeholder 2"/>
          <p:cNvSpPr>
            <a:spLocks noGrp="1"/>
          </p:cNvSpPr>
          <p:nvPr>
            <p:ph sz="half" idx="1"/>
          </p:nvPr>
        </p:nvSpPr>
        <p:spPr>
          <a:xfrm>
            <a:off x="381001" y="1411553"/>
            <a:ext cx="4114800" cy="3342453"/>
          </a:xfrm>
        </p:spPr>
        <p:txBody>
          <a:bodyPr/>
          <a:lstStyle/>
          <a:p>
            <a:r>
              <a:rPr lang="cs-CZ" dirty="0" smtClean="0"/>
              <a:t>Web aplikace</a:t>
            </a:r>
          </a:p>
          <a:p>
            <a:pPr lvl="1"/>
            <a:r>
              <a:rPr lang="en-US" dirty="0" smtClean="0"/>
              <a:t>IIS7</a:t>
            </a:r>
            <a:r>
              <a:rPr lang="cs-CZ" dirty="0" smtClean="0"/>
              <a:t>.5</a:t>
            </a:r>
            <a:r>
              <a:rPr lang="en-US" dirty="0" smtClean="0"/>
              <a:t> Web Sites ASP.NET</a:t>
            </a:r>
            <a:r>
              <a:rPr lang="cs-CZ" dirty="0" smtClean="0"/>
              <a:t> nebo </a:t>
            </a:r>
            <a:r>
              <a:rPr lang="en-US" dirty="0" smtClean="0"/>
              <a:t> </a:t>
            </a:r>
            <a:r>
              <a:rPr lang="en-US" dirty="0" err="1" smtClean="0"/>
              <a:t>FastCGI</a:t>
            </a:r>
            <a:endParaRPr lang="cs-CZ" dirty="0" smtClean="0"/>
          </a:p>
          <a:p>
            <a:pPr lvl="1"/>
            <a:r>
              <a:rPr lang="cs-CZ" dirty="0" err="1" smtClean="0"/>
              <a:t>WebForm</a:t>
            </a:r>
            <a:r>
              <a:rPr lang="cs-CZ" dirty="0" smtClean="0"/>
              <a:t> a MVC</a:t>
            </a:r>
            <a:endParaRPr lang="en-US" dirty="0" smtClean="0"/>
          </a:p>
          <a:p>
            <a:r>
              <a:rPr lang="en-US" dirty="0" smtClean="0"/>
              <a:t>Web </a:t>
            </a:r>
            <a:r>
              <a:rPr lang="en-US" dirty="0"/>
              <a:t>Services (WCF)</a:t>
            </a:r>
          </a:p>
          <a:p>
            <a:r>
              <a:rPr lang="en-US" dirty="0" err="1"/>
              <a:t>Nestavové</a:t>
            </a:r>
            <a:r>
              <a:rPr lang="en-US" dirty="0"/>
              <a:t> </a:t>
            </a:r>
            <a:r>
              <a:rPr lang="en-US" dirty="0" err="1"/>
              <a:t>servery</a:t>
            </a:r>
            <a:endParaRPr lang="en-US" dirty="0"/>
          </a:p>
          <a:p>
            <a:r>
              <a:rPr lang="cs-CZ" dirty="0" smtClean="0"/>
              <a:t>Definuje jeden </a:t>
            </a:r>
            <a:r>
              <a:rPr lang="cs-CZ" dirty="0" err="1" smtClean="0"/>
              <a:t>endpoint</a:t>
            </a:r>
            <a:r>
              <a:rPr lang="cs-CZ" dirty="0" smtClean="0"/>
              <a:t> na protokolu </a:t>
            </a:r>
            <a:r>
              <a:rPr lang="en-US" dirty="0" smtClean="0"/>
              <a:t>HTTP/HTTPS </a:t>
            </a:r>
            <a:endParaRPr lang="en-US" dirty="0"/>
          </a:p>
        </p:txBody>
      </p:sp>
      <p:sp>
        <p:nvSpPr>
          <p:cNvPr id="4" name="Content Placeholder 3"/>
          <p:cNvSpPr>
            <a:spLocks noGrp="1"/>
          </p:cNvSpPr>
          <p:nvPr>
            <p:ph sz="half" idx="2"/>
          </p:nvPr>
        </p:nvSpPr>
        <p:spPr>
          <a:xfrm>
            <a:off x="4648200" y="1411553"/>
            <a:ext cx="4114800" cy="4105739"/>
          </a:xfrm>
        </p:spPr>
        <p:txBody>
          <a:bodyPr/>
          <a:lstStyle/>
          <a:p>
            <a:r>
              <a:rPr lang="cs-CZ" dirty="0" smtClean="0"/>
              <a:t>Podobné Windows službě</a:t>
            </a:r>
          </a:p>
          <a:p>
            <a:pPr lvl="1"/>
            <a:r>
              <a:rPr lang="cs-CZ" dirty="0" smtClean="0"/>
              <a:t>Zpracování úloh na pozadí</a:t>
            </a:r>
          </a:p>
          <a:p>
            <a:pPr lvl="1"/>
            <a:r>
              <a:rPr lang="cs-CZ" dirty="0" smtClean="0"/>
              <a:t>Výpočty</a:t>
            </a:r>
          </a:p>
          <a:p>
            <a:r>
              <a:rPr lang="cs-CZ" dirty="0" smtClean="0"/>
              <a:t>Typicky komunikují přes Azure </a:t>
            </a:r>
            <a:r>
              <a:rPr lang="cs-CZ" dirty="0" err="1" smtClean="0"/>
              <a:t>storage</a:t>
            </a:r>
            <a:endParaRPr lang="cs-CZ" dirty="0" smtClean="0"/>
          </a:p>
          <a:p>
            <a:r>
              <a:rPr lang="cs-CZ" dirty="0" smtClean="0"/>
              <a:t>Mohou otevřít 5 </a:t>
            </a:r>
            <a:r>
              <a:rPr lang="cs-CZ" dirty="0" err="1" smtClean="0"/>
              <a:t>endpoints</a:t>
            </a:r>
            <a:r>
              <a:rPr lang="cs-CZ" dirty="0" smtClean="0"/>
              <a:t> na HTTP/S nebo TCP – na různých portech</a:t>
            </a:r>
          </a:p>
          <a:p>
            <a:pPr lvl="1"/>
            <a:endParaRPr lang="en-US" dirty="0"/>
          </a:p>
        </p:txBody>
      </p:sp>
    </p:spTree>
    <p:extLst>
      <p:ext uri="{BB962C8B-B14F-4D97-AF65-F5344CB8AC3E}">
        <p14:creationId xmlns:p14="http://schemas.microsoft.com/office/powerpoint/2010/main" val="119955226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cs-CZ" dirty="0" smtClean="0"/>
              <a:t>Programový model </a:t>
            </a:r>
            <a:r>
              <a:rPr lang="en-US" dirty="0" smtClean="0"/>
              <a:t>Role</a:t>
            </a:r>
            <a:endParaRPr lang="en-US" dirty="0"/>
          </a:p>
        </p:txBody>
      </p:sp>
      <p:sp>
        <p:nvSpPr>
          <p:cNvPr id="3" name="Content Placeholder 2"/>
          <p:cNvSpPr>
            <a:spLocks noGrp="1"/>
          </p:cNvSpPr>
          <p:nvPr>
            <p:ph idx="1"/>
          </p:nvPr>
        </p:nvSpPr>
        <p:spPr>
          <a:xfrm>
            <a:off x="381000" y="1412875"/>
            <a:ext cx="8382000" cy="4985980"/>
          </a:xfrm>
        </p:spPr>
        <p:txBody>
          <a:bodyPr/>
          <a:lstStyle/>
          <a:p>
            <a:r>
              <a:rPr lang="cs-CZ" sz="2800" dirty="0" err="1" smtClean="0"/>
              <a:t>Fabric</a:t>
            </a:r>
            <a:r>
              <a:rPr lang="cs-CZ" sz="2800" dirty="0" smtClean="0"/>
              <a:t> hledá třídu odvozenou z</a:t>
            </a:r>
            <a:r>
              <a:rPr lang="en-US" sz="2800" dirty="0" smtClean="0"/>
              <a:t> </a:t>
            </a:r>
            <a:r>
              <a:rPr lang="en-US" sz="2800" dirty="0" err="1" smtClean="0"/>
              <a:t>RoleEntryPoint</a:t>
            </a:r>
            <a:endParaRPr lang="cs-CZ" sz="2800" dirty="0" smtClean="0"/>
          </a:p>
          <a:p>
            <a:pPr lvl="1"/>
            <a:r>
              <a:rPr lang="cs-CZ" sz="2400" dirty="0" smtClean="0"/>
              <a:t>Web role volitelně</a:t>
            </a:r>
          </a:p>
          <a:p>
            <a:pPr lvl="1"/>
            <a:r>
              <a:rPr lang="cs-CZ" sz="2400" dirty="0" err="1" smtClean="0"/>
              <a:t>Worker</a:t>
            </a:r>
            <a:r>
              <a:rPr lang="cs-CZ" sz="2400" dirty="0"/>
              <a:t> </a:t>
            </a:r>
            <a:r>
              <a:rPr lang="cs-CZ" sz="2400" dirty="0" smtClean="0"/>
              <a:t>role povinně</a:t>
            </a:r>
            <a:endParaRPr lang="en-US" sz="2400" dirty="0" smtClean="0"/>
          </a:p>
          <a:p>
            <a:r>
              <a:rPr lang="cs-CZ" sz="2800" dirty="0" smtClean="0"/>
              <a:t>Metoda </a:t>
            </a:r>
            <a:r>
              <a:rPr lang="en-US" sz="2800" dirty="0" err="1" smtClean="0"/>
              <a:t>OnStart</a:t>
            </a:r>
            <a:r>
              <a:rPr lang="en-US" sz="2800" dirty="0" smtClean="0"/>
              <a:t>()</a:t>
            </a:r>
          </a:p>
          <a:p>
            <a:pPr lvl="1"/>
            <a:r>
              <a:rPr lang="cs-CZ" sz="2400" dirty="0" smtClean="0"/>
              <a:t>Volána po spuštění</a:t>
            </a:r>
            <a:r>
              <a:rPr lang="en-US" sz="2400" dirty="0" smtClean="0"/>
              <a:t>, </a:t>
            </a:r>
            <a:r>
              <a:rPr lang="cs-CZ" sz="2400" dirty="0" smtClean="0"/>
              <a:t>umožňuje provést inicializační úkony</a:t>
            </a:r>
            <a:endParaRPr lang="en-US" sz="2400" dirty="0" smtClean="0"/>
          </a:p>
          <a:p>
            <a:pPr lvl="1"/>
            <a:r>
              <a:rPr lang="cs-CZ" sz="2400" dirty="0" smtClean="0"/>
              <a:t>Reportuje </a:t>
            </a:r>
            <a:r>
              <a:rPr lang="en-US" sz="2400" dirty="0" smtClean="0"/>
              <a:t>Busy status </a:t>
            </a:r>
            <a:r>
              <a:rPr lang="cs-CZ" sz="2400" dirty="0" smtClean="0"/>
              <a:t>k </a:t>
            </a:r>
            <a:r>
              <a:rPr lang="en-US" sz="2400" dirty="0" smtClean="0"/>
              <a:t>load </a:t>
            </a:r>
            <a:r>
              <a:rPr lang="cs-CZ" sz="2400" dirty="0" err="1" smtClean="0"/>
              <a:t>balanceru</a:t>
            </a:r>
            <a:r>
              <a:rPr lang="cs-CZ" sz="2400" dirty="0" smtClean="0"/>
              <a:t> dokud nevrátíme </a:t>
            </a:r>
            <a:r>
              <a:rPr lang="en-US" sz="2400" dirty="0" smtClean="0"/>
              <a:t>true</a:t>
            </a:r>
          </a:p>
          <a:p>
            <a:r>
              <a:rPr lang="cs-CZ" sz="2800" dirty="0" smtClean="0"/>
              <a:t>Metoda </a:t>
            </a:r>
            <a:r>
              <a:rPr lang="en-US" sz="2800" dirty="0" err="1" smtClean="0"/>
              <a:t>OnStop</a:t>
            </a:r>
            <a:r>
              <a:rPr lang="en-US" sz="2800" dirty="0" smtClean="0"/>
              <a:t>()</a:t>
            </a:r>
          </a:p>
          <a:p>
            <a:pPr lvl="1"/>
            <a:r>
              <a:rPr lang="cs-CZ" sz="2400" dirty="0" smtClean="0"/>
              <a:t>Volána, když se role ukončuje - úklid</a:t>
            </a:r>
            <a:endParaRPr lang="en-US" sz="2400" dirty="0" smtClean="0"/>
          </a:p>
          <a:p>
            <a:r>
              <a:rPr lang="cs-CZ" sz="2800" dirty="0" smtClean="0"/>
              <a:t>Metoda </a:t>
            </a:r>
            <a:r>
              <a:rPr lang="en-US" sz="2800" dirty="0" smtClean="0"/>
              <a:t>Run()</a:t>
            </a:r>
            <a:r>
              <a:rPr lang="cs-CZ" sz="2800" dirty="0" smtClean="0"/>
              <a:t> – u </a:t>
            </a:r>
            <a:r>
              <a:rPr lang="cs-CZ" sz="2800" dirty="0" err="1" smtClean="0"/>
              <a:t>Worker</a:t>
            </a:r>
            <a:r>
              <a:rPr lang="cs-CZ" sz="2800" dirty="0" smtClean="0"/>
              <a:t> role</a:t>
            </a:r>
            <a:endParaRPr lang="en-US" sz="2800" dirty="0" smtClean="0"/>
          </a:p>
          <a:p>
            <a:pPr lvl="1"/>
            <a:r>
              <a:rPr lang="cs-CZ" sz="2400" dirty="0" smtClean="0"/>
              <a:t>Je zde hlavní logika – zde lze dělat cokoli, typicky nekonečný cyklus</a:t>
            </a:r>
          </a:p>
          <a:p>
            <a:pPr lvl="1"/>
            <a:r>
              <a:rPr lang="cs-CZ" sz="2400" dirty="0" smtClean="0"/>
              <a:t>Nesmí se ukončit, jinak se role recykluje</a:t>
            </a:r>
            <a:endParaRPr lang="cs-CZ" sz="2400" dirty="0"/>
          </a:p>
        </p:txBody>
      </p:sp>
    </p:spTree>
    <p:extLst>
      <p:ext uri="{BB962C8B-B14F-4D97-AF65-F5344CB8AC3E}">
        <p14:creationId xmlns:p14="http://schemas.microsoft.com/office/powerpoint/2010/main" val="84606918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Konfigurace</a:t>
            </a:r>
            <a:endParaRPr lang="en-US" dirty="0"/>
          </a:p>
        </p:txBody>
      </p:sp>
      <p:sp>
        <p:nvSpPr>
          <p:cNvPr id="3" name="Content Placeholder 2"/>
          <p:cNvSpPr>
            <a:spLocks noGrp="1"/>
          </p:cNvSpPr>
          <p:nvPr>
            <p:ph idx="1"/>
          </p:nvPr>
        </p:nvSpPr>
        <p:spPr>
          <a:xfrm>
            <a:off x="381000" y="1412875"/>
            <a:ext cx="8382000" cy="4185761"/>
          </a:xfrm>
        </p:spPr>
        <p:txBody>
          <a:bodyPr/>
          <a:lstStyle/>
          <a:p>
            <a:r>
              <a:rPr lang="cs-CZ" dirty="0"/>
              <a:t>Konfigurace služeb</a:t>
            </a:r>
            <a:endParaRPr lang="en-US" dirty="0"/>
          </a:p>
          <a:p>
            <a:pPr lvl="1"/>
            <a:r>
              <a:rPr lang="en-US" dirty="0" err="1"/>
              <a:t>Serviceconfiguration.csdef</a:t>
            </a:r>
            <a:r>
              <a:rPr lang="en-US" dirty="0"/>
              <a:t> – Service Model</a:t>
            </a:r>
          </a:p>
          <a:p>
            <a:pPr lvl="1"/>
            <a:r>
              <a:rPr lang="en-US" dirty="0" err="1"/>
              <a:t>ServiceConfiguration.cscfg</a:t>
            </a:r>
            <a:r>
              <a:rPr lang="en-US" dirty="0"/>
              <a:t> – </a:t>
            </a:r>
            <a:r>
              <a:rPr lang="cs-CZ" dirty="0" smtClean="0"/>
              <a:t>instanční </a:t>
            </a:r>
            <a:r>
              <a:rPr lang="en-US" dirty="0" smtClean="0"/>
              <a:t>data</a:t>
            </a:r>
            <a:endParaRPr lang="en-US" dirty="0"/>
          </a:p>
          <a:p>
            <a:pPr lvl="1"/>
            <a:r>
              <a:rPr lang="en-US" dirty="0" err="1"/>
              <a:t>RoleEnvironment.GetConfigurationSettingValue</a:t>
            </a:r>
            <a:r>
              <a:rPr lang="en-US" dirty="0"/>
              <a:t>()</a:t>
            </a:r>
          </a:p>
          <a:p>
            <a:r>
              <a:rPr lang="cs-CZ" dirty="0" smtClean="0"/>
              <a:t>Nepoužívejte</a:t>
            </a:r>
            <a:r>
              <a:rPr lang="en-US" dirty="0" smtClean="0"/>
              <a:t> </a:t>
            </a:r>
            <a:r>
              <a:rPr lang="en-US" dirty="0" err="1"/>
              <a:t>web.config</a:t>
            </a:r>
            <a:r>
              <a:rPr lang="en-US" dirty="0"/>
              <a:t> </a:t>
            </a:r>
            <a:r>
              <a:rPr lang="cs-CZ" dirty="0"/>
              <a:t>pro hodnoty, které je nutné měnit za běhu</a:t>
            </a:r>
            <a:endParaRPr lang="en-US" dirty="0"/>
          </a:p>
          <a:p>
            <a:pPr lvl="1"/>
            <a:r>
              <a:rPr lang="cs-CZ" dirty="0"/>
              <a:t>Změny ve </a:t>
            </a:r>
            <a:r>
              <a:rPr lang="en-US" dirty="0" err="1"/>
              <a:t>Web.config</a:t>
            </a:r>
            <a:r>
              <a:rPr lang="en-US" dirty="0"/>
              <a:t> </a:t>
            </a:r>
            <a:r>
              <a:rPr lang="cs-CZ" dirty="0"/>
              <a:t>vyžadují nové </a:t>
            </a:r>
            <a:r>
              <a:rPr lang="cs-CZ" dirty="0" smtClean="0"/>
              <a:t>nasazení</a:t>
            </a:r>
          </a:p>
          <a:p>
            <a:pPr lvl="1"/>
            <a:r>
              <a:rPr lang="cs-CZ" dirty="0" smtClean="0"/>
              <a:t>Použijte </a:t>
            </a:r>
            <a:r>
              <a:rPr lang="en-US" dirty="0" err="1" smtClean="0"/>
              <a:t>ServiceConfiguration.cscfg</a:t>
            </a:r>
            <a:r>
              <a:rPr lang="cs-CZ" dirty="0" smtClean="0"/>
              <a:t>, není nutná rekompilace</a:t>
            </a:r>
          </a:p>
        </p:txBody>
      </p:sp>
    </p:spTree>
    <p:extLst>
      <p:ext uri="{BB962C8B-B14F-4D97-AF65-F5344CB8AC3E}">
        <p14:creationId xmlns:p14="http://schemas.microsoft.com/office/powerpoint/2010/main" val="86660736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Konfigurace - detaily</a:t>
            </a:r>
            <a:endParaRPr lang="en-US" dirty="0"/>
          </a:p>
        </p:txBody>
      </p:sp>
      <p:sp>
        <p:nvSpPr>
          <p:cNvPr id="3" name="Content Placeholder 2"/>
          <p:cNvSpPr>
            <a:spLocks noGrp="1"/>
          </p:cNvSpPr>
          <p:nvPr>
            <p:ph idx="1"/>
          </p:nvPr>
        </p:nvSpPr>
        <p:spPr>
          <a:xfrm>
            <a:off x="381000" y="1412875"/>
            <a:ext cx="8382000" cy="4395049"/>
          </a:xfrm>
        </p:spPr>
        <p:txBody>
          <a:bodyPr/>
          <a:lstStyle/>
          <a:p>
            <a:r>
              <a:rPr lang="cs-CZ" sz="2400" dirty="0" smtClean="0"/>
              <a:t>Velikost VM – </a:t>
            </a:r>
            <a:r>
              <a:rPr lang="cs-CZ" sz="2400" dirty="0" err="1" smtClean="0"/>
              <a:t>impl</a:t>
            </a:r>
            <a:r>
              <a:rPr lang="cs-CZ" sz="2400" dirty="0" smtClean="0"/>
              <a:t>. S = 1 CPU (1.7 GHz), 1.7 GB, 250 GB</a:t>
            </a:r>
            <a:endParaRPr lang="cs-CZ" sz="2400" dirty="0"/>
          </a:p>
          <a:p>
            <a:pPr lvl="1"/>
            <a:r>
              <a:rPr lang="cs-CZ" sz="2000" dirty="0" smtClean="0"/>
              <a:t>XS = 1 (1GHz)/0.768/20,  M = 2/3.5/500, L = 4/7/1000,  XL = 8/14/2000</a:t>
            </a:r>
          </a:p>
          <a:p>
            <a:r>
              <a:rPr lang="cs-CZ" sz="2400" dirty="0" err="1" smtClean="0"/>
              <a:t>Connection</a:t>
            </a:r>
            <a:r>
              <a:rPr lang="cs-CZ" sz="2400" dirty="0" smtClean="0"/>
              <a:t> </a:t>
            </a:r>
            <a:r>
              <a:rPr lang="cs-CZ" sz="2400" dirty="0" err="1" smtClean="0"/>
              <a:t>strings</a:t>
            </a:r>
            <a:endParaRPr lang="cs-CZ" sz="2400" dirty="0" smtClean="0"/>
          </a:p>
          <a:p>
            <a:pPr lvl="1"/>
            <a:r>
              <a:rPr lang="cs-CZ" sz="2000" dirty="0" smtClean="0"/>
              <a:t>Speciální nastavení pro </a:t>
            </a:r>
            <a:r>
              <a:rPr lang="cs-CZ" sz="2000" dirty="0" err="1" smtClean="0"/>
              <a:t>DevStorage</a:t>
            </a:r>
            <a:endParaRPr lang="cs-CZ" sz="2000" dirty="0" smtClean="0"/>
          </a:p>
          <a:p>
            <a:r>
              <a:rPr lang="cs-CZ" sz="2400" dirty="0" smtClean="0"/>
              <a:t>Počet instancí služeb</a:t>
            </a:r>
          </a:p>
          <a:p>
            <a:r>
              <a:rPr lang="cs-CZ" sz="2400" dirty="0" smtClean="0"/>
              <a:t>Verze OS</a:t>
            </a:r>
          </a:p>
          <a:p>
            <a:pPr lvl="1"/>
            <a:r>
              <a:rPr lang="cs-CZ" sz="2000" dirty="0" smtClean="0"/>
              <a:t>Implicitně – poslední verze s automatickým update</a:t>
            </a:r>
          </a:p>
          <a:p>
            <a:r>
              <a:rPr lang="cs-CZ" sz="2400" dirty="0" smtClean="0"/>
              <a:t>Lokální FS</a:t>
            </a:r>
          </a:p>
          <a:p>
            <a:pPr lvl="1"/>
            <a:r>
              <a:rPr lang="cs-CZ" sz="2000" dirty="0" smtClean="0"/>
              <a:t>Definuje alokovanou kapacitu z lokálního FS</a:t>
            </a:r>
          </a:p>
          <a:p>
            <a:r>
              <a:rPr lang="cs-CZ" sz="2400" dirty="0" err="1" smtClean="0"/>
              <a:t>Endpoints</a:t>
            </a:r>
            <a:endParaRPr lang="cs-CZ" sz="2400" dirty="0" smtClean="0"/>
          </a:p>
          <a:p>
            <a:pPr lvl="1"/>
            <a:r>
              <a:rPr lang="cs-CZ" sz="2000" dirty="0" smtClean="0"/>
              <a:t>5 na jednu roli = Web role (HTTP/S), Worker role (HTTP/S, TCP)</a:t>
            </a:r>
          </a:p>
          <a:p>
            <a:pPr lvl="1"/>
            <a:r>
              <a:rPr lang="cs-CZ" sz="2000" dirty="0" smtClean="0"/>
              <a:t>Interní / Externí</a:t>
            </a:r>
          </a:p>
        </p:txBody>
      </p:sp>
    </p:spTree>
    <p:extLst>
      <p:ext uri="{BB962C8B-B14F-4D97-AF65-F5344CB8AC3E}">
        <p14:creationId xmlns:p14="http://schemas.microsoft.com/office/powerpoint/2010/main" val="33338691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Definice služby (*.</a:t>
            </a:r>
            <a:r>
              <a:rPr lang="cs-CZ" dirty="0" err="1" smtClean="0"/>
              <a:t>csdef</a:t>
            </a:r>
            <a:r>
              <a:rPr lang="cs-CZ" dirty="0" smtClean="0"/>
              <a:t>)</a:t>
            </a:r>
            <a:endParaRPr lang="en-US" dirty="0"/>
          </a:p>
        </p:txBody>
      </p:sp>
      <p:sp>
        <p:nvSpPr>
          <p:cNvPr id="3" name="Content Placeholder 2"/>
          <p:cNvSpPr>
            <a:spLocks noGrp="1"/>
          </p:cNvSpPr>
          <p:nvPr>
            <p:ph idx="1"/>
          </p:nvPr>
        </p:nvSpPr>
        <p:spPr>
          <a:xfrm>
            <a:off x="380999" y="1125203"/>
            <a:ext cx="8557517" cy="5153398"/>
          </a:xfrm>
          <a:solidFill>
            <a:schemeClr val="tx1"/>
          </a:solidFill>
        </p:spPr>
        <p:txBody>
          <a:bodyPr/>
          <a:lstStyle/>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&lt;?</a:t>
            </a:r>
            <a:r>
              <a:rPr lang="en-US" sz="1400" noProof="1" smtClean="0">
                <a:solidFill>
                  <a:srgbClr val="A31515"/>
                </a:solidFill>
                <a:latin typeface="Consolas"/>
                <a:ea typeface="Calibri"/>
                <a:cs typeface="Times New Roman"/>
              </a:rPr>
              <a:t>xml</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version</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1.0</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encoding</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utf-8</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&lt;</a:t>
            </a:r>
            <a:r>
              <a:rPr lang="en-US" sz="1400" noProof="1" smtClean="0">
                <a:solidFill>
                  <a:srgbClr val="A31515"/>
                </a:solidFill>
                <a:latin typeface="Consolas"/>
                <a:ea typeface="Calibri"/>
                <a:cs typeface="Times New Roman"/>
              </a:rPr>
              <a:t>ServiceDefinition</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GuestBook</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xmlns</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http://schemas.microsoft.com/ServiceHosting/2008/10/ServiceDefinition</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r>
              <a:rPr lang="cs-CZ" sz="1400" noProof="1" smtClean="0">
                <a:solidFill>
                  <a:srgbClr val="0000FF"/>
                </a:solidFill>
                <a:latin typeface="Consolas"/>
                <a:ea typeface="Calibri"/>
                <a:cs typeface="Times New Roman"/>
              </a:rPr>
              <a:t> </a:t>
            </a:r>
            <a:endParaRPr lang="en-US" sz="1400" noProof="1" smtClean="0">
              <a:latin typeface="Calibri"/>
              <a:ea typeface="Calibri"/>
              <a:cs typeface="Times New Roman"/>
            </a:endParaRPr>
          </a:p>
          <a:p>
            <a:pPr marL="0" indent="0">
              <a:lnSpc>
                <a:spcPct val="120000"/>
              </a:lnSpc>
              <a:spcBef>
                <a:spcPts val="0"/>
              </a:spcBef>
              <a:spcAft>
                <a:spcPts val="0"/>
              </a:spcAft>
              <a:buNone/>
            </a:pPr>
            <a:r>
              <a:rPr lang="cs-CZ" sz="1400" noProof="1" smtClean="0">
                <a:solidFill>
                  <a:srgbClr val="0000FF"/>
                </a:solidFill>
                <a:latin typeface="Consolas"/>
                <a:ea typeface="Calibri"/>
                <a:cs typeface="Times New Roman"/>
              </a:rPr>
              <a:t>  </a:t>
            </a:r>
            <a:r>
              <a:rPr lang="en-US" sz="1400" noProof="1" smtClean="0">
                <a:solidFill>
                  <a:srgbClr val="0000FF"/>
                </a:solidFill>
                <a:latin typeface="Consolas"/>
                <a:ea typeface="Calibri"/>
                <a:cs typeface="Times New Roman"/>
              </a:rPr>
              <a:t>&lt;</a:t>
            </a:r>
            <a:r>
              <a:rPr lang="en-US" sz="1400" noProof="1" smtClean="0">
                <a:solidFill>
                  <a:srgbClr val="A31515"/>
                </a:solidFill>
                <a:latin typeface="Consolas"/>
                <a:ea typeface="Calibri"/>
                <a:cs typeface="Times New Roman"/>
              </a:rPr>
              <a:t>WorkerRole</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GuestBook_WorkerRole</a:t>
            </a:r>
            <a:r>
              <a:rPr lang="en-US" sz="1400" noProof="1" smtClean="0">
                <a:latin typeface="Consolas"/>
                <a:ea typeface="Calibri"/>
                <a:cs typeface="Times New Roman"/>
              </a:rPr>
              <a:t>"</a:t>
            </a:r>
            <a:r>
              <a:rPr lang="en-US" sz="1400" noProof="1" smtClean="0">
                <a:solidFill>
                  <a:srgbClr val="FF0000"/>
                </a:solidFill>
                <a:latin typeface="Consolas"/>
                <a:ea typeface="Calibri"/>
                <a:cs typeface="Times New Roman"/>
              </a:rPr>
              <a:t>vmsize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Medium&gt;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ConfigurationSettings</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Setting</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DiagnosticsConnectionString</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Setting</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DataConnectionString</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ConfigurationSettings</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Endpoints</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InputEndpoint</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 =</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StringReverseService</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protocol</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http</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port</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2202</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InternalEndpoint</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StringReverse_Interni</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protocol</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tcp</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Endpoints</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WorkerRole</a:t>
            </a:r>
            <a:r>
              <a:rPr lang="en-US" sz="1400" noProof="1" smtClean="0">
                <a:solidFill>
                  <a:srgbClr val="0000FF"/>
                </a:solidFill>
                <a:latin typeface="Consolas"/>
                <a:ea typeface="Calibri"/>
                <a:cs typeface="Times New Roman"/>
              </a:rPr>
              <a:t>&gt;</a:t>
            </a:r>
            <a:endParaRPr lang="cs-CZ" sz="1400" noProof="1" smtClean="0">
              <a:solidFill>
                <a:srgbClr val="0000FF"/>
              </a:solidFill>
              <a:latin typeface="Consolas"/>
              <a:ea typeface="Calibri"/>
              <a:cs typeface="Times New Roman"/>
            </a:endParaRPr>
          </a:p>
          <a:p>
            <a:pPr marL="0" indent="0">
              <a:lnSpc>
                <a:spcPct val="120000"/>
              </a:lnSpc>
              <a:spcBef>
                <a:spcPts val="0"/>
              </a:spcBef>
              <a:spcAft>
                <a:spcPts val="0"/>
              </a:spcAft>
              <a:buNone/>
            </a:pPr>
            <a:endParaRPr lang="cs-CZ" sz="1400" noProof="1" smtClean="0">
              <a:solidFill>
                <a:srgbClr val="0000FF"/>
              </a:solidFill>
              <a:latin typeface="Consolas"/>
              <a:ea typeface="Calibri"/>
              <a:cs typeface="Times New Roman"/>
            </a:endParaRPr>
          </a:p>
          <a:p>
            <a:pPr marL="0" indent="0">
              <a:lnSpc>
                <a:spcPct val="120000"/>
              </a:lnSpc>
              <a:spcBef>
                <a:spcPts val="0"/>
              </a:spcBef>
              <a:spcAft>
                <a:spcPts val="0"/>
              </a:spcAft>
              <a:buNone/>
            </a:pPr>
            <a:r>
              <a:rPr lang="cs-CZ" sz="1400" noProof="1" smtClean="0">
                <a:solidFill>
                  <a:srgbClr val="0000FF"/>
                </a:solidFill>
                <a:latin typeface="Consolas"/>
                <a:ea typeface="Calibri"/>
                <a:cs typeface="Times New Roman"/>
              </a:rPr>
              <a:t> </a:t>
            </a: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WebRole</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GuestBook_WebRole</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cs-CZ" sz="1400" noProof="1" smtClean="0">
              <a:solidFill>
                <a:srgbClr val="0000FF"/>
              </a:solidFill>
              <a:latin typeface="Consolas"/>
              <a:ea typeface="Calibri"/>
              <a:cs typeface="Times New Roman"/>
            </a:endParaRPr>
          </a:p>
          <a:p>
            <a:pPr marL="0" indent="0">
              <a:lnSpc>
                <a:spcPct val="120000"/>
              </a:lnSpc>
              <a:spcBef>
                <a:spcPts val="0"/>
              </a:spcBef>
              <a:spcAft>
                <a:spcPts val="0"/>
              </a:spcAft>
              <a:buNone/>
            </a:pPr>
            <a:r>
              <a:rPr lang="cs-CZ" sz="1400" noProof="1" smtClean="0">
                <a:solidFill>
                  <a:srgbClr val="0000FF"/>
                </a:solidFill>
                <a:latin typeface="Consolas"/>
                <a:ea typeface="Calibri"/>
                <a:cs typeface="Times New Roman"/>
              </a:rPr>
              <a:t>    ...</a:t>
            </a:r>
            <a:endParaRPr lang="en-US" sz="1400" noProof="1" smtClean="0">
              <a:latin typeface="Calibri"/>
              <a:ea typeface="Calibri"/>
              <a:cs typeface="Times New Roman"/>
            </a:endParaRPr>
          </a:p>
          <a:p>
            <a:pPr marL="0" indent="0">
              <a:lnSpc>
                <a:spcPct val="120000"/>
              </a:lnSpc>
              <a:spcBef>
                <a:spcPts val="0"/>
              </a:spcBef>
              <a:spcAft>
                <a:spcPts val="0"/>
              </a:spcAft>
              <a:buNone/>
            </a:pPr>
            <a:r>
              <a:rPr lang="cs-CZ" sz="1400" noProof="1" smtClean="0">
                <a:solidFill>
                  <a:srgbClr val="0000FF"/>
                </a:solidFill>
                <a:latin typeface="Consolas"/>
                <a:ea typeface="Calibri"/>
                <a:cs typeface="Times New Roman"/>
              </a:rPr>
              <a:t>  </a:t>
            </a:r>
            <a:r>
              <a:rPr lang="en-US" sz="1400" noProof="1" smtClean="0">
                <a:solidFill>
                  <a:srgbClr val="0000FF"/>
                </a:solidFill>
                <a:latin typeface="Consolas"/>
                <a:ea typeface="Calibri"/>
                <a:cs typeface="Times New Roman"/>
              </a:rPr>
              <a:t>&lt;/</a:t>
            </a:r>
            <a:r>
              <a:rPr lang="en-US" sz="1400" noProof="1" smtClean="0">
                <a:solidFill>
                  <a:srgbClr val="A31515"/>
                </a:solidFill>
                <a:latin typeface="Consolas"/>
                <a:ea typeface="Calibri"/>
                <a:cs typeface="Times New Roman"/>
              </a:rPr>
              <a:t>WebRole</a:t>
            </a:r>
            <a:r>
              <a:rPr lang="en-US" sz="1400" noProof="1" smtClean="0">
                <a:solidFill>
                  <a:srgbClr val="0000FF"/>
                </a:solidFill>
                <a:latin typeface="Consolas"/>
                <a:ea typeface="Calibri"/>
                <a:cs typeface="Times New Roman"/>
              </a:rPr>
              <a:t>&gt;</a:t>
            </a:r>
            <a:endParaRPr lang="cs-CZ" sz="1400" noProof="1" smtClean="0">
              <a:solidFill>
                <a:srgbClr val="0000FF"/>
              </a:solidFill>
              <a:latin typeface="Consolas"/>
              <a:ea typeface="Calibri"/>
              <a:cs typeface="Times New Roman"/>
            </a:endParaRPr>
          </a:p>
          <a:p>
            <a:pPr marL="0" indent="0">
              <a:lnSpc>
                <a:spcPct val="120000"/>
              </a:lnSpc>
              <a:spcBef>
                <a:spcPts val="0"/>
              </a:spcBef>
              <a:spcAft>
                <a:spcPts val="0"/>
              </a:spcAft>
              <a:buNone/>
            </a:pPr>
            <a:endParaRPr lang="en-US" sz="1400" noProof="1" smtClean="0">
              <a:latin typeface="Calibri"/>
              <a:ea typeface="Calibri"/>
              <a:cs typeface="Times New Roman"/>
            </a:endParaRPr>
          </a:p>
          <a:p>
            <a:pPr marL="0" indent="0">
              <a:lnSpc>
                <a:spcPct val="120000"/>
              </a:lnSpc>
              <a:spcBef>
                <a:spcPts val="0"/>
              </a:spcBef>
              <a:spcAft>
                <a:spcPts val="0"/>
              </a:spcAft>
              <a:buNone/>
            </a:pPr>
            <a:r>
              <a:rPr lang="en-US" sz="1400" noProof="1" smtClean="0">
                <a:solidFill>
                  <a:srgbClr val="0000FF"/>
                </a:solidFill>
                <a:latin typeface="Consolas"/>
                <a:ea typeface="Calibri"/>
                <a:cs typeface="Times New Roman"/>
              </a:rPr>
              <a:t>&lt;/</a:t>
            </a:r>
            <a:r>
              <a:rPr lang="en-US" sz="1400" noProof="1" smtClean="0">
                <a:solidFill>
                  <a:srgbClr val="A31515"/>
                </a:solidFill>
                <a:latin typeface="Consolas"/>
                <a:ea typeface="Calibri"/>
                <a:cs typeface="Times New Roman"/>
              </a:rPr>
              <a:t>ServiceDefinition</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20000"/>
              </a:lnSpc>
              <a:spcBef>
                <a:spcPts val="0"/>
              </a:spcBef>
              <a:spcAft>
                <a:spcPts val="0"/>
              </a:spcAft>
              <a:buNone/>
            </a:pPr>
            <a:endParaRPr lang="en-US" sz="1400" dirty="0">
              <a:latin typeface="Calibri"/>
              <a:ea typeface="Calibri"/>
              <a:cs typeface="Times New Roman"/>
            </a:endParaRPr>
          </a:p>
        </p:txBody>
      </p:sp>
      <p:sp>
        <p:nvSpPr>
          <p:cNvPr id="4" name="Rectangle 3"/>
          <p:cNvSpPr/>
          <p:nvPr/>
        </p:nvSpPr>
        <p:spPr bwMode="auto">
          <a:xfrm>
            <a:off x="4345969" y="1910994"/>
            <a:ext cx="1633591" cy="267128"/>
          </a:xfrm>
          <a:prstGeom prst="rect">
            <a:avLst/>
          </a:prstGeom>
          <a:noFill/>
          <a:ln>
            <a:solidFill>
              <a:srgbClr val="FF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Rectangle 4"/>
          <p:cNvSpPr/>
          <p:nvPr/>
        </p:nvSpPr>
        <p:spPr bwMode="auto">
          <a:xfrm>
            <a:off x="924675" y="2434975"/>
            <a:ext cx="4613096" cy="513707"/>
          </a:xfrm>
          <a:prstGeom prst="rect">
            <a:avLst/>
          </a:prstGeom>
          <a:noFill/>
          <a:ln>
            <a:solidFill>
              <a:srgbClr val="FF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Rectangle 5"/>
          <p:cNvSpPr/>
          <p:nvPr/>
        </p:nvSpPr>
        <p:spPr bwMode="auto">
          <a:xfrm>
            <a:off x="729465" y="3184989"/>
            <a:ext cx="7438489" cy="1006867"/>
          </a:xfrm>
          <a:prstGeom prst="rect">
            <a:avLst/>
          </a:prstGeom>
          <a:noFill/>
          <a:ln>
            <a:solidFill>
              <a:srgbClr val="FF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 name="Rectangle 6"/>
          <p:cNvSpPr/>
          <p:nvPr/>
        </p:nvSpPr>
        <p:spPr bwMode="auto">
          <a:xfrm>
            <a:off x="421241" y="1910994"/>
            <a:ext cx="1304817" cy="267128"/>
          </a:xfrm>
          <a:prstGeom prst="rect">
            <a:avLst/>
          </a:prstGeom>
          <a:noFill/>
          <a:ln>
            <a:solidFill>
              <a:srgbClr val="FF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235842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Konfigurace služeb (*.</a:t>
            </a:r>
            <a:r>
              <a:rPr lang="cs-CZ" dirty="0" err="1" smtClean="0"/>
              <a:t>cscfg</a:t>
            </a:r>
            <a:r>
              <a:rPr lang="cs-CZ" dirty="0" smtClean="0"/>
              <a:t>)</a:t>
            </a:r>
            <a:endParaRPr lang="en-US" dirty="0"/>
          </a:p>
        </p:txBody>
      </p:sp>
      <p:sp>
        <p:nvSpPr>
          <p:cNvPr id="3" name="Content Placeholder 2"/>
          <p:cNvSpPr>
            <a:spLocks noGrp="1"/>
          </p:cNvSpPr>
          <p:nvPr>
            <p:ph idx="1"/>
          </p:nvPr>
        </p:nvSpPr>
        <p:spPr>
          <a:xfrm>
            <a:off x="236307" y="1073833"/>
            <a:ext cx="8691936" cy="5644622"/>
          </a:xfrm>
          <a:solidFill>
            <a:schemeClr val="tx1"/>
          </a:solidFill>
        </p:spPr>
        <p:txBody>
          <a:bodyPr/>
          <a:lstStyle/>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&lt;?</a:t>
            </a:r>
            <a:r>
              <a:rPr lang="en-US" sz="1400" noProof="1" smtClean="0">
                <a:solidFill>
                  <a:srgbClr val="A31515"/>
                </a:solidFill>
                <a:latin typeface="Consolas"/>
                <a:ea typeface="Calibri"/>
                <a:cs typeface="Times New Roman"/>
              </a:rPr>
              <a:t>xml</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version</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1.0</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&lt;</a:t>
            </a:r>
            <a:r>
              <a:rPr lang="en-US" sz="1400" noProof="1" smtClean="0">
                <a:solidFill>
                  <a:srgbClr val="A31515"/>
                </a:solidFill>
                <a:latin typeface="Consolas"/>
                <a:ea typeface="Calibri"/>
                <a:cs typeface="Times New Roman"/>
              </a:rPr>
              <a:t>ServiceConfiguration</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serviceName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GuestBook</a:t>
            </a:r>
            <a:endParaRPr lang="cs-CZ" sz="1400" noProof="1">
              <a:latin typeface="Consolas"/>
              <a:ea typeface="Calibri"/>
              <a:cs typeface="Times New Roman"/>
            </a:endParaRPr>
          </a:p>
          <a:p>
            <a:pPr marL="0" indent="0">
              <a:lnSpc>
                <a:spcPct val="115000"/>
              </a:lnSpc>
              <a:spcBef>
                <a:spcPts val="0"/>
              </a:spcBef>
              <a:spcAft>
                <a:spcPts val="0"/>
              </a:spcAft>
              <a:buNone/>
            </a:pPr>
            <a:r>
              <a:rPr lang="cs-CZ"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xmlns</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http://schemas.microsoft.com/ServiceHosting/2008/10/ServiceConfiguration</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a:t>
            </a:r>
            <a:endParaRPr lang="cs-CZ" sz="1400" noProof="1">
              <a:solidFill>
                <a:srgbClr val="0000FF"/>
              </a:solidFill>
              <a:latin typeface="Consolas"/>
              <a:ea typeface="Calibri"/>
              <a:cs typeface="Times New Roman"/>
            </a:endParaRPr>
          </a:p>
          <a:p>
            <a:pPr marL="0" indent="0">
              <a:lnSpc>
                <a:spcPct val="115000"/>
              </a:lnSpc>
              <a:spcBef>
                <a:spcPts val="0"/>
              </a:spcBef>
              <a:spcAft>
                <a:spcPts val="0"/>
              </a:spcAft>
              <a:buNone/>
            </a:pPr>
            <a:r>
              <a:rPr lang="cs-CZ"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osVersion</a:t>
            </a:r>
            <a:r>
              <a:rPr lang="en-US" sz="1400" noProof="1" smtClean="0">
                <a:solidFill>
                  <a:srgbClr val="0000FF"/>
                </a:solidFill>
                <a:latin typeface="Consolas"/>
                <a:ea typeface="Calibri"/>
                <a:cs typeface="Times New Roman"/>
              </a:rPr>
              <a:t>=</a:t>
            </a:r>
            <a:r>
              <a:rPr lang="cs-CZ" sz="1400" noProof="1" smtClean="0">
                <a:solidFill>
                  <a:srgbClr val="0000FF"/>
                </a:solidFill>
                <a:latin typeface="Consolas"/>
                <a:ea typeface="Calibri"/>
                <a:cs typeface="Times New Roman"/>
              </a:rPr>
              <a:t> "WA-GUEST-OS-1.7_201009-01" </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Role</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GuestBook_WebRole</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Instances</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count</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2</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ConfigurationSettings</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cs-CZ" sz="1400" noProof="1" smtClean="0">
                <a:solidFill>
                  <a:srgbClr val="0000FF"/>
                </a:solidFill>
                <a:latin typeface="Consolas"/>
                <a:ea typeface="Calibri"/>
                <a:cs typeface="Times New Roman"/>
              </a:rPr>
              <a:t> </a:t>
            </a:r>
            <a:r>
              <a:rPr lang="en-US" sz="1400" noProof="1" smtClean="0">
                <a:solidFill>
                  <a:srgbClr val="008000"/>
                </a:solidFill>
                <a:latin typeface="Consolas"/>
                <a:ea typeface="Calibri"/>
                <a:cs typeface="Times New Roman"/>
              </a:rPr>
              <a:t>&lt;Setting name="DataConnectionString" value="UseDevelopmentStorage=true" /&gt;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8000"/>
                </a:solidFill>
                <a:latin typeface="Consolas"/>
                <a:ea typeface="Calibri"/>
                <a:cs typeface="Times New Roman"/>
              </a:rPr>
              <a:t>      &lt;Setting name="DiagnosticsConnectionString" value="UseDevelopmentStorage=true" /&gt;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8000"/>
                </a:solidFill>
                <a:latin typeface="Consolas"/>
                <a:ea typeface="Calibri"/>
                <a:cs typeface="Times New Roman"/>
              </a:rPr>
              <a:t> </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Setting</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DataConnectionString</a:t>
            </a:r>
            <a:r>
              <a:rPr lang="cs-CZ" sz="1400" noProof="1">
                <a:latin typeface="Consolas"/>
                <a:ea typeface="Calibri"/>
                <a:cs typeface="Times New Roman"/>
              </a:rPr>
              <a:t> </a:t>
            </a:r>
            <a:r>
              <a:rPr lang="en-US" sz="1400" noProof="1" smtClean="0">
                <a:solidFill>
                  <a:srgbClr val="FF0000"/>
                </a:solidFill>
                <a:latin typeface="Consolas"/>
                <a:ea typeface="Calibri"/>
                <a:cs typeface="Times New Roman"/>
              </a:rPr>
              <a:t>value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DefaultEndpointsProtocol=https;</a:t>
            </a:r>
            <a:r>
              <a:rPr lang="cs-CZ" sz="1400" noProof="1" smtClean="0">
                <a:solidFill>
                  <a:srgbClr val="0000FF"/>
                </a:solidFill>
                <a:latin typeface="Consolas"/>
                <a:ea typeface="Calibri"/>
                <a:cs typeface="Times New Roman"/>
              </a:rPr>
              <a:t> 			</a:t>
            </a:r>
            <a:r>
              <a:rPr lang="en-US" sz="1400" noProof="1" smtClean="0">
                <a:solidFill>
                  <a:srgbClr val="0000FF"/>
                </a:solidFill>
                <a:latin typeface="Consolas"/>
                <a:ea typeface="Calibri"/>
                <a:cs typeface="Times New Roman"/>
              </a:rPr>
              <a:t>AccountName=dkgbdata;AccountKey=</a:t>
            </a:r>
            <a:r>
              <a:rPr lang="cs-CZ" sz="1400" noProof="1" smtClean="0">
                <a:solidFill>
                  <a:srgbClr val="0000FF"/>
                </a:solidFill>
                <a:latin typeface="Consolas"/>
                <a:ea typeface="Calibri"/>
                <a:cs typeface="Times New Roman"/>
              </a:rPr>
              <a:t> [priv. klíč]</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Setting</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DiagnosticsConnectionString</a:t>
            </a:r>
            <a:r>
              <a:rPr lang="en-US" sz="1400" noProof="1" smtClean="0">
                <a:latin typeface="Consolas"/>
                <a:ea typeface="Calibri"/>
                <a:cs typeface="Times New Roman"/>
              </a:rPr>
              <a:t>"</a:t>
            </a:r>
            <a:r>
              <a:rPr lang="en-US" sz="1400" noProof="1" smtClean="0">
                <a:solidFill>
                  <a:srgbClr val="FF0000"/>
                </a:solidFill>
                <a:latin typeface="Consolas"/>
                <a:ea typeface="Calibri"/>
                <a:cs typeface="Times New Roman"/>
              </a:rPr>
              <a:t>value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DefaultEndpointsProtocol=https;</a:t>
            </a:r>
            <a:r>
              <a:rPr lang="cs-CZ" sz="1400" noProof="1" smtClean="0">
                <a:solidFill>
                  <a:srgbClr val="0000FF"/>
                </a:solidFill>
                <a:latin typeface="Consolas"/>
                <a:ea typeface="Calibri"/>
                <a:cs typeface="Times New Roman"/>
              </a:rPr>
              <a:t> 		</a:t>
            </a:r>
            <a:r>
              <a:rPr lang="en-US" sz="1400" noProof="1" smtClean="0">
                <a:solidFill>
                  <a:srgbClr val="0000FF"/>
                </a:solidFill>
                <a:latin typeface="Consolas"/>
                <a:ea typeface="Calibri"/>
                <a:cs typeface="Times New Roman"/>
              </a:rPr>
              <a:t>AccountName=dkgbdata;AccountKey=</a:t>
            </a:r>
            <a:r>
              <a:rPr lang="cs-CZ" sz="1400" noProof="1" smtClean="0">
                <a:solidFill>
                  <a:srgbClr val="0000FF"/>
                </a:solidFill>
                <a:latin typeface="Consolas"/>
                <a:ea typeface="Calibri"/>
                <a:cs typeface="Times New Roman"/>
              </a:rPr>
              <a:t> [priv. klíč]</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ConfigurationSettings</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Role</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Role</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GuestBook_WorkerRole</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Instances</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count</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1</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a:t>
            </a:r>
            <a:r>
              <a:rPr lang="cs-CZ" sz="1400" noProof="1" smtClean="0">
                <a:solidFill>
                  <a:srgbClr val="0000FF"/>
                </a:solidFill>
                <a:latin typeface="Consolas"/>
                <a:ea typeface="Calibri"/>
                <a:cs typeface="Times New Roman"/>
              </a:rPr>
              <a: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ConfigurationSettings</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Role</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lnSpc>
                <a:spcPct val="115000"/>
              </a:lnSpc>
              <a:spcBef>
                <a:spcPts val="0"/>
              </a:spcBef>
              <a:spcAft>
                <a:spcPts val="0"/>
              </a:spcAft>
              <a:buNone/>
            </a:pPr>
            <a:r>
              <a:rPr lang="en-US" sz="1400" noProof="1" smtClean="0">
                <a:solidFill>
                  <a:srgbClr val="0000FF"/>
                </a:solidFill>
                <a:latin typeface="Consolas"/>
                <a:ea typeface="Calibri"/>
                <a:cs typeface="Times New Roman"/>
              </a:rPr>
              <a:t>&lt;/</a:t>
            </a:r>
            <a:r>
              <a:rPr lang="en-US" sz="1400" noProof="1" smtClean="0">
                <a:solidFill>
                  <a:srgbClr val="A31515"/>
                </a:solidFill>
                <a:latin typeface="Consolas"/>
                <a:ea typeface="Calibri"/>
                <a:cs typeface="Times New Roman"/>
              </a:rPr>
              <a:t>ServiceConfiguration</a:t>
            </a:r>
            <a:r>
              <a:rPr lang="en-US" sz="1400" noProof="1" smtClean="0">
                <a:solidFill>
                  <a:srgbClr val="0000FF"/>
                </a:solidFill>
                <a:latin typeface="Consolas"/>
                <a:ea typeface="Calibri"/>
                <a:cs typeface="Times New Roman"/>
              </a:rPr>
              <a:t>&gt;</a:t>
            </a:r>
            <a:endParaRPr lang="en-US" sz="1400" noProof="1" smtClean="0">
              <a:latin typeface="Calibri"/>
              <a:ea typeface="Calibri"/>
              <a:cs typeface="Times New Roman"/>
            </a:endParaRPr>
          </a:p>
          <a:p>
            <a:pPr marL="0" indent="0">
              <a:spcBef>
                <a:spcPts val="0"/>
              </a:spcBef>
              <a:buNone/>
            </a:pPr>
            <a:endParaRPr lang="en-US" sz="1400" noProof="1"/>
          </a:p>
        </p:txBody>
      </p:sp>
      <p:sp>
        <p:nvSpPr>
          <p:cNvPr id="4" name="Rectangle 3"/>
          <p:cNvSpPr/>
          <p:nvPr/>
        </p:nvSpPr>
        <p:spPr bwMode="auto">
          <a:xfrm>
            <a:off x="390415" y="1808253"/>
            <a:ext cx="3811712" cy="267128"/>
          </a:xfrm>
          <a:prstGeom prst="rect">
            <a:avLst/>
          </a:prstGeom>
          <a:noFill/>
          <a:ln>
            <a:solidFill>
              <a:srgbClr val="FF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Rectangle 4"/>
          <p:cNvSpPr/>
          <p:nvPr/>
        </p:nvSpPr>
        <p:spPr bwMode="auto">
          <a:xfrm>
            <a:off x="544530" y="2291139"/>
            <a:ext cx="2373331" cy="267128"/>
          </a:xfrm>
          <a:prstGeom prst="rect">
            <a:avLst/>
          </a:prstGeom>
          <a:noFill/>
          <a:ln>
            <a:solidFill>
              <a:srgbClr val="FF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Rectangle 5"/>
          <p:cNvSpPr/>
          <p:nvPr/>
        </p:nvSpPr>
        <p:spPr bwMode="auto">
          <a:xfrm>
            <a:off x="801384" y="2804846"/>
            <a:ext cx="8003569" cy="452061"/>
          </a:xfrm>
          <a:prstGeom prst="rect">
            <a:avLst/>
          </a:prstGeom>
          <a:noFill/>
          <a:ln>
            <a:solidFill>
              <a:srgbClr val="FF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 name="Rectangle 6"/>
          <p:cNvSpPr/>
          <p:nvPr/>
        </p:nvSpPr>
        <p:spPr bwMode="auto">
          <a:xfrm>
            <a:off x="801383" y="3544585"/>
            <a:ext cx="8003569" cy="955496"/>
          </a:xfrm>
          <a:prstGeom prst="rect">
            <a:avLst/>
          </a:prstGeom>
          <a:noFill/>
          <a:ln>
            <a:solidFill>
              <a:srgbClr val="FF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3627140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Reakce na změnu konfigurace</a:t>
            </a:r>
            <a:endParaRPr lang="en-US" dirty="0"/>
          </a:p>
        </p:txBody>
      </p:sp>
      <p:sp>
        <p:nvSpPr>
          <p:cNvPr id="3" name="Content Placeholder 2"/>
          <p:cNvSpPr>
            <a:spLocks noGrp="1"/>
          </p:cNvSpPr>
          <p:nvPr>
            <p:ph idx="1"/>
          </p:nvPr>
        </p:nvSpPr>
        <p:spPr>
          <a:xfrm>
            <a:off x="381000" y="1412875"/>
            <a:ext cx="8382000" cy="1674305"/>
          </a:xfrm>
        </p:spPr>
        <p:txBody>
          <a:bodyPr/>
          <a:lstStyle/>
          <a:p>
            <a:r>
              <a:rPr lang="cs-CZ" sz="2800" dirty="0" smtClean="0"/>
              <a:t>Za běhu aplikace lze změnit konfigurační soubor služby</a:t>
            </a:r>
          </a:p>
          <a:p>
            <a:r>
              <a:rPr lang="cs-CZ" sz="2800" dirty="0" smtClean="0"/>
              <a:t>Aplikace upozorněna přes události</a:t>
            </a:r>
          </a:p>
          <a:p>
            <a:pPr lvl="1"/>
            <a:r>
              <a:rPr lang="cs-CZ" sz="2400" dirty="0" err="1" smtClean="0"/>
              <a:t>RoleEnvironment.Changing</a:t>
            </a:r>
            <a:endParaRPr lang="cs-CZ" sz="2400" dirty="0" smtClean="0"/>
          </a:p>
          <a:p>
            <a:pPr lvl="1"/>
            <a:r>
              <a:rPr lang="cs-CZ" sz="2400" dirty="0" err="1" smtClean="0"/>
              <a:t>RoleEnvironment.Changed</a:t>
            </a:r>
            <a:endParaRPr lang="cs-CZ" sz="2400" dirty="0" smtClean="0"/>
          </a:p>
        </p:txBody>
      </p:sp>
      <p:sp>
        <p:nvSpPr>
          <p:cNvPr id="4" name="TextBox 3"/>
          <p:cNvSpPr txBox="1"/>
          <p:nvPr/>
        </p:nvSpPr>
        <p:spPr>
          <a:xfrm>
            <a:off x="400692" y="3256906"/>
            <a:ext cx="8496728" cy="3108543"/>
          </a:xfrm>
          <a:prstGeom prst="rect">
            <a:avLst/>
          </a:prstGeom>
          <a:solidFill>
            <a:schemeClr val="tx1"/>
          </a:solidFill>
        </p:spPr>
        <p:txBody>
          <a:bodyPr wrap="square" rtlCol="0">
            <a:spAutoFit/>
          </a:bodyPr>
          <a:lstStyle/>
          <a:p>
            <a:r>
              <a:rPr lang="en-US" sz="1400" dirty="0">
                <a:solidFill>
                  <a:schemeClr val="bg1"/>
                </a:solidFill>
              </a:rPr>
              <a:t>public class </a:t>
            </a:r>
            <a:r>
              <a:rPr lang="en-US" sz="1400" dirty="0" err="1">
                <a:solidFill>
                  <a:schemeClr val="bg1"/>
                </a:solidFill>
              </a:rPr>
              <a:t>WebRole</a:t>
            </a:r>
            <a:r>
              <a:rPr lang="en-US" sz="1400" dirty="0">
                <a:solidFill>
                  <a:schemeClr val="bg1"/>
                </a:solidFill>
              </a:rPr>
              <a:t> : </a:t>
            </a:r>
            <a:r>
              <a:rPr lang="en-US" sz="1400" dirty="0" err="1">
                <a:solidFill>
                  <a:schemeClr val="bg1"/>
                </a:solidFill>
              </a:rPr>
              <a:t>RoleEntryPoint</a:t>
            </a:r>
            <a:endParaRPr lang="en-US" sz="1400" dirty="0">
              <a:solidFill>
                <a:schemeClr val="bg1"/>
              </a:solidFill>
            </a:endParaRPr>
          </a:p>
          <a:p>
            <a:r>
              <a:rPr lang="en-US" sz="1400" dirty="0">
                <a:solidFill>
                  <a:schemeClr val="bg1"/>
                </a:solidFill>
              </a:rPr>
              <a:t> </a:t>
            </a:r>
            <a:r>
              <a:rPr lang="en-US" sz="1400" dirty="0" smtClean="0">
                <a:solidFill>
                  <a:schemeClr val="bg1"/>
                </a:solidFill>
              </a:rPr>
              <a:t>{</a:t>
            </a:r>
            <a:endParaRPr lang="en-US" sz="1400" dirty="0">
              <a:solidFill>
                <a:schemeClr val="bg1"/>
              </a:solidFill>
            </a:endParaRPr>
          </a:p>
          <a:p>
            <a:r>
              <a:rPr lang="en-US" sz="1400" dirty="0">
                <a:solidFill>
                  <a:schemeClr val="bg1"/>
                </a:solidFill>
              </a:rPr>
              <a:t>        public override </a:t>
            </a:r>
            <a:r>
              <a:rPr lang="en-US" sz="1400" dirty="0" err="1">
                <a:solidFill>
                  <a:schemeClr val="bg1"/>
                </a:solidFill>
              </a:rPr>
              <a:t>bool</a:t>
            </a:r>
            <a:r>
              <a:rPr lang="en-US" sz="1400" dirty="0">
                <a:solidFill>
                  <a:schemeClr val="bg1"/>
                </a:solidFill>
              </a:rPr>
              <a:t> </a:t>
            </a:r>
            <a:r>
              <a:rPr lang="en-US" sz="1400" dirty="0" err="1">
                <a:solidFill>
                  <a:schemeClr val="bg1"/>
                </a:solidFill>
              </a:rPr>
              <a:t>OnStart</a:t>
            </a:r>
            <a:r>
              <a:rPr lang="en-US" sz="1400" dirty="0" smtClean="0">
                <a:solidFill>
                  <a:schemeClr val="bg1"/>
                </a:solidFill>
              </a:rPr>
              <a:t>()  </a:t>
            </a:r>
            <a:r>
              <a:rPr lang="en-US" sz="1400" dirty="0">
                <a:solidFill>
                  <a:schemeClr val="bg1"/>
                </a:solidFill>
              </a:rPr>
              <a:t>{</a:t>
            </a:r>
          </a:p>
          <a:p>
            <a:r>
              <a:rPr lang="cs-CZ" sz="1400" dirty="0">
                <a:solidFill>
                  <a:schemeClr val="bg1"/>
                </a:solidFill>
              </a:rPr>
              <a:t> </a:t>
            </a:r>
            <a:r>
              <a:rPr lang="cs-CZ" sz="1400" dirty="0" smtClean="0">
                <a:solidFill>
                  <a:schemeClr val="bg1"/>
                </a:solidFill>
              </a:rPr>
              <a:t>           </a:t>
            </a:r>
            <a:r>
              <a:rPr lang="en-US" sz="1400" dirty="0" err="1" smtClean="0">
                <a:solidFill>
                  <a:schemeClr val="bg1"/>
                </a:solidFill>
              </a:rPr>
              <a:t>RoleEnvironment.Changing</a:t>
            </a:r>
            <a:r>
              <a:rPr lang="en-US" sz="1400" dirty="0" smtClean="0">
                <a:solidFill>
                  <a:schemeClr val="bg1"/>
                </a:solidFill>
              </a:rPr>
              <a:t> </a:t>
            </a:r>
            <a:r>
              <a:rPr lang="en-US" sz="1400" dirty="0">
                <a:solidFill>
                  <a:schemeClr val="bg1"/>
                </a:solidFill>
              </a:rPr>
              <a:t>+= </a:t>
            </a:r>
            <a:r>
              <a:rPr lang="en-US" sz="1400" dirty="0" err="1">
                <a:solidFill>
                  <a:schemeClr val="bg1"/>
                </a:solidFill>
              </a:rPr>
              <a:t>RoleEnvironmentChanging</a:t>
            </a:r>
            <a:r>
              <a:rPr lang="en-US" sz="1400" dirty="0">
                <a:solidFill>
                  <a:schemeClr val="bg1"/>
                </a:solidFill>
              </a:rPr>
              <a:t>;</a:t>
            </a:r>
          </a:p>
          <a:p>
            <a:r>
              <a:rPr lang="en-US" sz="1400" dirty="0">
                <a:solidFill>
                  <a:schemeClr val="bg1"/>
                </a:solidFill>
              </a:rPr>
              <a:t>            return </a:t>
            </a:r>
            <a:r>
              <a:rPr lang="en-US" sz="1400" dirty="0" err="1">
                <a:solidFill>
                  <a:schemeClr val="bg1"/>
                </a:solidFill>
              </a:rPr>
              <a:t>base.OnStart</a:t>
            </a:r>
            <a:r>
              <a:rPr lang="en-US" sz="1400" dirty="0">
                <a:solidFill>
                  <a:schemeClr val="bg1"/>
                </a:solidFill>
              </a:rPr>
              <a:t>();</a:t>
            </a:r>
          </a:p>
          <a:p>
            <a:r>
              <a:rPr lang="en-US" sz="1400" dirty="0">
                <a:solidFill>
                  <a:schemeClr val="bg1"/>
                </a:solidFill>
              </a:rPr>
              <a:t>        }</a:t>
            </a:r>
          </a:p>
          <a:p>
            <a:endParaRPr lang="en-US" sz="1400" dirty="0">
              <a:solidFill>
                <a:schemeClr val="bg1"/>
              </a:solidFill>
            </a:endParaRPr>
          </a:p>
          <a:p>
            <a:r>
              <a:rPr lang="en-US" sz="1400" dirty="0">
                <a:solidFill>
                  <a:schemeClr val="bg1"/>
                </a:solidFill>
              </a:rPr>
              <a:t>        private void </a:t>
            </a:r>
            <a:r>
              <a:rPr lang="en-US" sz="1400" dirty="0" err="1">
                <a:solidFill>
                  <a:schemeClr val="bg1"/>
                </a:solidFill>
              </a:rPr>
              <a:t>RoleEnvironmentChanging</a:t>
            </a:r>
            <a:r>
              <a:rPr lang="en-US" sz="1400" dirty="0">
                <a:solidFill>
                  <a:schemeClr val="bg1"/>
                </a:solidFill>
              </a:rPr>
              <a:t>(object sender, </a:t>
            </a:r>
            <a:r>
              <a:rPr lang="en-US" sz="1400" dirty="0" err="1">
                <a:solidFill>
                  <a:schemeClr val="bg1"/>
                </a:solidFill>
              </a:rPr>
              <a:t>RoleEnvironmentChangingEventArgs</a:t>
            </a:r>
            <a:r>
              <a:rPr lang="en-US" sz="1400" dirty="0">
                <a:solidFill>
                  <a:schemeClr val="bg1"/>
                </a:solidFill>
              </a:rPr>
              <a:t> e</a:t>
            </a:r>
            <a:r>
              <a:rPr lang="en-US" sz="1400" dirty="0" smtClean="0">
                <a:solidFill>
                  <a:schemeClr val="bg1"/>
                </a:solidFill>
              </a:rPr>
              <a:t>)</a:t>
            </a:r>
            <a:r>
              <a:rPr lang="cs-CZ" sz="1400" dirty="0" smtClean="0">
                <a:solidFill>
                  <a:schemeClr val="bg1"/>
                </a:solidFill>
              </a:rPr>
              <a:t> </a:t>
            </a:r>
            <a:r>
              <a:rPr lang="en-US" sz="1400" dirty="0" smtClean="0">
                <a:solidFill>
                  <a:schemeClr val="bg1"/>
                </a:solidFill>
              </a:rPr>
              <a:t>{</a:t>
            </a:r>
            <a:endParaRPr lang="en-US" sz="1400" dirty="0">
              <a:solidFill>
                <a:schemeClr val="bg1"/>
              </a:solidFill>
            </a:endParaRPr>
          </a:p>
          <a:p>
            <a:r>
              <a:rPr lang="cs-CZ" sz="1400" dirty="0">
                <a:solidFill>
                  <a:schemeClr val="bg1"/>
                </a:solidFill>
              </a:rPr>
              <a:t> </a:t>
            </a:r>
            <a:r>
              <a:rPr lang="cs-CZ" sz="1400" dirty="0" smtClean="0">
                <a:solidFill>
                  <a:schemeClr val="bg1"/>
                </a:solidFill>
              </a:rPr>
              <a:t>           </a:t>
            </a:r>
            <a:r>
              <a:rPr lang="en-US" sz="1400" dirty="0" smtClean="0">
                <a:solidFill>
                  <a:schemeClr val="bg1"/>
                </a:solidFill>
              </a:rPr>
              <a:t>if </a:t>
            </a:r>
            <a:r>
              <a:rPr lang="en-US" sz="1400" dirty="0">
                <a:solidFill>
                  <a:schemeClr val="bg1"/>
                </a:solidFill>
              </a:rPr>
              <a:t>(</a:t>
            </a:r>
            <a:r>
              <a:rPr lang="en-US" sz="1400" dirty="0" err="1">
                <a:solidFill>
                  <a:schemeClr val="bg1"/>
                </a:solidFill>
              </a:rPr>
              <a:t>e.Changes.Any</a:t>
            </a:r>
            <a:r>
              <a:rPr lang="en-US" sz="1400" dirty="0">
                <a:solidFill>
                  <a:schemeClr val="bg1"/>
                </a:solidFill>
              </a:rPr>
              <a:t>(change =&gt; change is </a:t>
            </a:r>
            <a:r>
              <a:rPr lang="en-US" sz="1400" dirty="0" err="1">
                <a:solidFill>
                  <a:schemeClr val="bg1"/>
                </a:solidFill>
              </a:rPr>
              <a:t>RoleEnvironmentConfigurationSettingChange</a:t>
            </a:r>
            <a:r>
              <a:rPr lang="en-US" sz="1400" dirty="0">
                <a:solidFill>
                  <a:schemeClr val="bg1"/>
                </a:solidFill>
              </a:rPr>
              <a:t>))</a:t>
            </a:r>
          </a:p>
          <a:p>
            <a:r>
              <a:rPr lang="en-US" sz="1400" dirty="0">
                <a:solidFill>
                  <a:schemeClr val="bg1"/>
                </a:solidFill>
              </a:rPr>
              <a:t>            {</a:t>
            </a:r>
          </a:p>
          <a:p>
            <a:r>
              <a:rPr lang="en-US" sz="1400" dirty="0">
                <a:solidFill>
                  <a:schemeClr val="bg1"/>
                </a:solidFill>
              </a:rPr>
              <a:t>                </a:t>
            </a:r>
            <a:r>
              <a:rPr lang="en-US" sz="1400" dirty="0" err="1">
                <a:solidFill>
                  <a:schemeClr val="bg1"/>
                </a:solidFill>
              </a:rPr>
              <a:t>e.Cancel</a:t>
            </a:r>
            <a:r>
              <a:rPr lang="en-US" sz="1400" dirty="0">
                <a:solidFill>
                  <a:schemeClr val="bg1"/>
                </a:solidFill>
              </a:rPr>
              <a:t> = true</a:t>
            </a:r>
            <a:r>
              <a:rPr lang="en-US" sz="1400" dirty="0" smtClean="0">
                <a:solidFill>
                  <a:schemeClr val="bg1"/>
                </a:solidFill>
              </a:rPr>
              <a:t>;</a:t>
            </a:r>
            <a:r>
              <a:rPr lang="cs-CZ" sz="1400" dirty="0" smtClean="0">
                <a:solidFill>
                  <a:schemeClr val="bg1"/>
                </a:solidFill>
              </a:rPr>
              <a:t>  // restart role</a:t>
            </a:r>
            <a:endParaRPr lang="en-US" sz="1400" dirty="0">
              <a:solidFill>
                <a:schemeClr val="bg1"/>
              </a:solidFill>
            </a:endParaRPr>
          </a:p>
          <a:p>
            <a:r>
              <a:rPr lang="en-US" sz="1400" dirty="0">
                <a:solidFill>
                  <a:schemeClr val="bg1"/>
                </a:solidFill>
              </a:rPr>
              <a:t>            }</a:t>
            </a:r>
          </a:p>
          <a:p>
            <a:r>
              <a:rPr lang="en-US" sz="1400" dirty="0">
                <a:solidFill>
                  <a:schemeClr val="bg1"/>
                </a:solidFill>
              </a:rPr>
              <a:t>        }</a:t>
            </a:r>
          </a:p>
          <a:p>
            <a:r>
              <a:rPr lang="en-US" sz="1400" dirty="0">
                <a:solidFill>
                  <a:schemeClr val="bg1"/>
                </a:solidFill>
              </a:rPr>
              <a:t>    }</a:t>
            </a:r>
          </a:p>
        </p:txBody>
      </p:sp>
    </p:spTree>
    <p:extLst>
      <p:ext uri="{BB962C8B-B14F-4D97-AF65-F5344CB8AC3E}">
        <p14:creationId xmlns:p14="http://schemas.microsoft.com/office/powerpoint/2010/main" val="32786122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Úrovně důvěry služby</a:t>
            </a:r>
            <a:endParaRPr lang="en-US" dirty="0"/>
          </a:p>
        </p:txBody>
      </p:sp>
      <p:sp>
        <p:nvSpPr>
          <p:cNvPr id="3" name="Content Placeholder 2"/>
          <p:cNvSpPr>
            <a:spLocks noGrp="1"/>
          </p:cNvSpPr>
          <p:nvPr>
            <p:ph idx="1"/>
          </p:nvPr>
        </p:nvSpPr>
        <p:spPr>
          <a:xfrm>
            <a:off x="381000" y="1412875"/>
            <a:ext cx="8382000" cy="3151632"/>
          </a:xfrm>
        </p:spPr>
        <p:txBody>
          <a:bodyPr/>
          <a:lstStyle/>
          <a:p>
            <a:r>
              <a:rPr lang="cs-CZ" dirty="0" smtClean="0"/>
              <a:t>Implicitně služby běží v „</a:t>
            </a:r>
            <a:r>
              <a:rPr lang="cs-CZ" dirty="0" err="1" smtClean="0"/>
              <a:t>Partial</a:t>
            </a:r>
            <a:r>
              <a:rPr lang="cs-CZ" dirty="0" smtClean="0"/>
              <a:t> Trust“ úrovni</a:t>
            </a:r>
          </a:p>
          <a:p>
            <a:r>
              <a:rPr lang="cs-CZ" dirty="0" smtClean="0"/>
              <a:t>Full Trust</a:t>
            </a:r>
          </a:p>
          <a:p>
            <a:pPr lvl="1"/>
            <a:r>
              <a:rPr lang="cs-CZ" dirty="0" smtClean="0"/>
              <a:t>Konfigurace role </a:t>
            </a:r>
            <a:r>
              <a:rPr lang="en-US" dirty="0" err="1" smtClean="0"/>
              <a:t>enableNativeCodeExecution</a:t>
            </a:r>
            <a:r>
              <a:rPr lang="cs-CZ" dirty="0" smtClean="0"/>
              <a:t>=</a:t>
            </a:r>
            <a:r>
              <a:rPr lang="cs-CZ" dirty="0" err="1" smtClean="0"/>
              <a:t>true</a:t>
            </a:r>
            <a:endParaRPr lang="cs-CZ" dirty="0" smtClean="0"/>
          </a:p>
          <a:p>
            <a:pPr lvl="1"/>
            <a:r>
              <a:rPr lang="cs-CZ" dirty="0" smtClean="0"/>
              <a:t>Přístup </a:t>
            </a:r>
          </a:p>
          <a:p>
            <a:pPr lvl="2"/>
            <a:r>
              <a:rPr lang="cs-CZ" dirty="0" smtClean="0"/>
              <a:t>k systémovým zdrojům</a:t>
            </a:r>
          </a:p>
          <a:p>
            <a:pPr lvl="2"/>
            <a:r>
              <a:rPr lang="cs-CZ" dirty="0" err="1" smtClean="0"/>
              <a:t>Managed</a:t>
            </a:r>
            <a:r>
              <a:rPr lang="cs-CZ" dirty="0" smtClean="0"/>
              <a:t> i </a:t>
            </a:r>
            <a:r>
              <a:rPr lang="cs-CZ" dirty="0" err="1" smtClean="0"/>
              <a:t>native</a:t>
            </a:r>
            <a:r>
              <a:rPr lang="cs-CZ" dirty="0" smtClean="0"/>
              <a:t> (P/</a:t>
            </a:r>
            <a:r>
              <a:rPr lang="cs-CZ" dirty="0" err="1" smtClean="0"/>
              <a:t>Invoke</a:t>
            </a:r>
            <a:r>
              <a:rPr lang="cs-CZ" dirty="0" smtClean="0"/>
              <a:t>) knihovnám</a:t>
            </a:r>
          </a:p>
          <a:p>
            <a:pPr lvl="2"/>
            <a:r>
              <a:rPr lang="cs-CZ" dirty="0" smtClean="0"/>
              <a:t>R/O do lokálních registry a R/W do HKEY_CURRENT_USER</a:t>
            </a:r>
          </a:p>
        </p:txBody>
      </p:sp>
    </p:spTree>
    <p:extLst>
      <p:ext uri="{BB962C8B-B14F-4D97-AF65-F5344CB8AC3E}">
        <p14:creationId xmlns:p14="http://schemas.microsoft.com/office/powerpoint/2010/main" val="37848663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smtClean="0"/>
              <a:t>Nástroje pro vývoj</a:t>
            </a:r>
            <a:endParaRPr lang="en-US" dirty="0"/>
          </a:p>
        </p:txBody>
      </p:sp>
      <p:sp>
        <p:nvSpPr>
          <p:cNvPr id="5" name="Content Placeholder 4"/>
          <p:cNvSpPr>
            <a:spLocks noGrp="1"/>
          </p:cNvSpPr>
          <p:nvPr>
            <p:ph idx="1"/>
          </p:nvPr>
        </p:nvSpPr>
        <p:spPr>
          <a:xfrm>
            <a:off x="381000" y="1412875"/>
            <a:ext cx="8382000" cy="4856714"/>
          </a:xfrm>
        </p:spPr>
        <p:txBody>
          <a:bodyPr/>
          <a:lstStyle/>
          <a:p>
            <a:r>
              <a:rPr lang="cs-CZ" sz="2800" dirty="0" smtClean="0"/>
              <a:t>Windows Azure SDK</a:t>
            </a:r>
          </a:p>
          <a:p>
            <a:pPr lvl="1"/>
            <a:r>
              <a:rPr lang="cs-CZ" sz="2400" dirty="0" smtClean="0"/>
              <a:t>Knihovny, příklady</a:t>
            </a:r>
          </a:p>
          <a:p>
            <a:pPr lvl="1"/>
            <a:r>
              <a:rPr lang="cs-CZ" sz="2400" dirty="0" smtClean="0"/>
              <a:t>WA Storage Emulator, WA Compute Emulator</a:t>
            </a:r>
          </a:p>
          <a:p>
            <a:pPr lvl="1"/>
            <a:r>
              <a:rPr lang="cs-CZ" sz="2400" dirty="0" smtClean="0"/>
              <a:t>Cmd tooly: CSPack, CSRun, DSInit, CSUpload*</a:t>
            </a:r>
          </a:p>
          <a:p>
            <a:r>
              <a:rPr lang="cs-CZ" sz="2800" dirty="0" smtClean="0"/>
              <a:t>Windows Azure Tools for Visual Studio</a:t>
            </a:r>
          </a:p>
          <a:p>
            <a:pPr lvl="1"/>
            <a:r>
              <a:rPr lang="cs-CZ" sz="2400" dirty="0" smtClean="0"/>
              <a:t>VS 2010, Visual Web Developer 2010</a:t>
            </a:r>
          </a:p>
          <a:p>
            <a:pPr lvl="1"/>
            <a:r>
              <a:rPr lang="cs-CZ" sz="2400" dirty="0" smtClean="0"/>
              <a:t>Podporovány i free edice</a:t>
            </a:r>
          </a:p>
          <a:p>
            <a:pPr lvl="1"/>
            <a:r>
              <a:rPr lang="cs-CZ" sz="2400" dirty="0" smtClean="0"/>
              <a:t>Funkce</a:t>
            </a:r>
          </a:p>
          <a:p>
            <a:pPr lvl="2"/>
            <a:r>
              <a:rPr lang="cs-CZ" sz="2000" dirty="0" smtClean="0"/>
              <a:t>Šablony projektů</a:t>
            </a:r>
          </a:p>
          <a:p>
            <a:pPr lvl="2"/>
            <a:r>
              <a:rPr lang="cs-CZ" sz="2000" dirty="0" smtClean="0"/>
              <a:t>Konfigurace aplikací</a:t>
            </a:r>
          </a:p>
          <a:p>
            <a:pPr lvl="2"/>
            <a:r>
              <a:rPr lang="cs-CZ" sz="2000" dirty="0" smtClean="0"/>
              <a:t>Storage &amp; Service explorer</a:t>
            </a:r>
          </a:p>
          <a:p>
            <a:r>
              <a:rPr lang="cs-CZ" sz="2800" dirty="0" smtClean="0"/>
              <a:t>AppFabric SDK – separátně</a:t>
            </a:r>
          </a:p>
        </p:txBody>
      </p:sp>
      <p:sp>
        <p:nvSpPr>
          <p:cNvPr id="6" name="TextBox 5"/>
          <p:cNvSpPr txBox="1"/>
          <p:nvPr/>
        </p:nvSpPr>
        <p:spPr>
          <a:xfrm>
            <a:off x="482138" y="6209602"/>
            <a:ext cx="4343690" cy="369332"/>
          </a:xfrm>
          <a:prstGeom prst="rect">
            <a:avLst/>
          </a:prstGeom>
          <a:noFill/>
        </p:spPr>
        <p:txBody>
          <a:bodyPr wrap="none" rtlCol="0">
            <a:spAutoFit/>
          </a:bodyPr>
          <a:lstStyle/>
          <a:p>
            <a:r>
              <a:rPr lang="cs-CZ" dirty="0" smtClean="0"/>
              <a:t>* Určen pro VM roli, v tuto chvíli v beta verzi</a:t>
            </a:r>
            <a:endParaRPr lang="en-US" dirty="0"/>
          </a:p>
        </p:txBody>
      </p:sp>
      <p:sp>
        <p:nvSpPr>
          <p:cNvPr id="8" name="Content Placeholder 4"/>
          <p:cNvSpPr txBox="1">
            <a:spLocks/>
          </p:cNvSpPr>
          <p:nvPr/>
        </p:nvSpPr>
        <p:spPr>
          <a:xfrm>
            <a:off x="4602328" y="4729985"/>
            <a:ext cx="4030133" cy="954107"/>
          </a:xfrm>
          <a:prstGeom prst="rect">
            <a:avLst/>
          </a:prstGeom>
        </p:spPr>
        <p:txBody>
          <a:bodyPr vert="horz" wrap="square" lIns="0" tIns="0" rIns="0" bIns="0" rtlCol="0">
            <a:spAutoFit/>
          </a:bodyPr>
          <a:lstStyle>
            <a:lvl1pPr marL="463550" indent="-463550" algn="l" defTabSz="914363" rtl="0" eaLnBrk="1" latinLnBrk="0" hangingPunct="1">
              <a:lnSpc>
                <a:spcPct val="90000"/>
              </a:lnSpc>
              <a:spcBef>
                <a:spcPct val="20000"/>
              </a:spcBef>
              <a:buSzPct val="120000"/>
              <a:buFontTx/>
              <a:buBlip>
                <a:blip r:embed="rId2"/>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cs-CZ" sz="2000" dirty="0"/>
              <a:t>Ladění </a:t>
            </a:r>
            <a:r>
              <a:rPr lang="cs-CZ" sz="2000" dirty="0" smtClean="0"/>
              <a:t>aplikací</a:t>
            </a:r>
          </a:p>
          <a:p>
            <a:pPr lvl="2"/>
            <a:r>
              <a:rPr lang="cs-CZ" sz="2000" dirty="0" smtClean="0"/>
              <a:t>Nasazení aplikace</a:t>
            </a:r>
          </a:p>
          <a:p>
            <a:pPr lvl="2"/>
            <a:r>
              <a:rPr lang="cs-CZ" sz="2000" dirty="0" smtClean="0"/>
              <a:t>Konfigurace RDP</a:t>
            </a:r>
          </a:p>
        </p:txBody>
      </p:sp>
    </p:spTree>
    <p:extLst>
      <p:ext uri="{BB962C8B-B14F-4D97-AF65-F5344CB8AC3E}">
        <p14:creationId xmlns:p14="http://schemas.microsoft.com/office/powerpoint/2010/main" val="10690115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s-CZ" dirty="0" smtClean="0"/>
              <a:t>Demo</a:t>
            </a:r>
            <a:endParaRPr lang="en-US" dirty="0"/>
          </a:p>
        </p:txBody>
      </p:sp>
      <p:sp>
        <p:nvSpPr>
          <p:cNvPr id="3" name="Subtitle 2"/>
          <p:cNvSpPr>
            <a:spLocks noGrp="1"/>
          </p:cNvSpPr>
          <p:nvPr>
            <p:ph type="subTitle" idx="1"/>
          </p:nvPr>
        </p:nvSpPr>
        <p:spPr/>
        <p:txBody>
          <a:bodyPr/>
          <a:lstStyle/>
          <a:p>
            <a:r>
              <a:rPr lang="cs-CZ" dirty="0" smtClean="0"/>
              <a:t>Konfigurace</a:t>
            </a:r>
          </a:p>
          <a:p>
            <a:r>
              <a:rPr lang="cs-CZ" dirty="0" smtClean="0"/>
              <a:t>Nasazení do Windows Azure</a:t>
            </a:r>
            <a:endParaRPr lang="en-US" dirty="0"/>
          </a:p>
        </p:txBody>
      </p:sp>
    </p:spTree>
    <p:extLst>
      <p:ext uri="{BB962C8B-B14F-4D97-AF65-F5344CB8AC3E}">
        <p14:creationId xmlns:p14="http://schemas.microsoft.com/office/powerpoint/2010/main" val="26093209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4" y="0"/>
            <a:ext cx="9049732" cy="6858000"/>
          </a:xfrm>
          <a:prstGeom prst="rect">
            <a:avLst/>
          </a:prstGeom>
        </p:spPr>
      </p:pic>
    </p:spTree>
    <p:extLst>
      <p:ext uri="{BB962C8B-B14F-4D97-AF65-F5344CB8AC3E}">
        <p14:creationId xmlns:p14="http://schemas.microsoft.com/office/powerpoint/2010/main" val="224003423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4" y="0"/>
            <a:ext cx="9049732" cy="6858000"/>
          </a:xfrm>
          <a:prstGeom prst="rect">
            <a:avLst/>
          </a:prstGeom>
        </p:spPr>
      </p:pic>
    </p:spTree>
    <p:extLst>
      <p:ext uri="{BB962C8B-B14F-4D97-AF65-F5344CB8AC3E}">
        <p14:creationId xmlns:p14="http://schemas.microsoft.com/office/powerpoint/2010/main" val="305200377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1" y="0"/>
            <a:ext cx="909969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2401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94" y="436829"/>
            <a:ext cx="4286849" cy="4039164"/>
          </a:xfrm>
          <a:prstGeom prst="rect">
            <a:avLst/>
          </a:prstGeom>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557" y="1460442"/>
            <a:ext cx="48768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726" y="3233650"/>
            <a:ext cx="486727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56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89" y="4081455"/>
            <a:ext cx="7297169" cy="137179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889" y="401671"/>
            <a:ext cx="7306695" cy="2829320"/>
          </a:xfrm>
          <a:prstGeom prst="rect">
            <a:avLst/>
          </a:prstGeom>
        </p:spPr>
      </p:pic>
      <p:sp>
        <p:nvSpPr>
          <p:cNvPr id="4" name="Down Arrow 3"/>
          <p:cNvSpPr/>
          <p:nvPr/>
        </p:nvSpPr>
        <p:spPr bwMode="auto">
          <a:xfrm>
            <a:off x="3757353" y="3391593"/>
            <a:ext cx="556952" cy="573578"/>
          </a:xfrm>
          <a:prstGeom prst="down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129804081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Rozdíly mezi </a:t>
            </a:r>
            <a:r>
              <a:rPr lang="cs-CZ" dirty="0" err="1" smtClean="0"/>
              <a:t>cloudem</a:t>
            </a:r>
            <a:r>
              <a:rPr lang="cs-CZ" dirty="0" smtClean="0"/>
              <a:t> a </a:t>
            </a:r>
            <a:r>
              <a:rPr lang="cs-CZ" dirty="0" err="1" smtClean="0"/>
              <a:t>DevFabric</a:t>
            </a:r>
            <a:endParaRPr lang="en-US" dirty="0"/>
          </a:p>
        </p:txBody>
      </p:sp>
      <p:sp>
        <p:nvSpPr>
          <p:cNvPr id="3" name="Content Placeholder 2"/>
          <p:cNvSpPr>
            <a:spLocks noGrp="1"/>
          </p:cNvSpPr>
          <p:nvPr>
            <p:ph idx="1"/>
          </p:nvPr>
        </p:nvSpPr>
        <p:spPr>
          <a:xfrm>
            <a:off x="381000" y="1412875"/>
            <a:ext cx="8382000" cy="4918269"/>
          </a:xfrm>
        </p:spPr>
        <p:txBody>
          <a:bodyPr/>
          <a:lstStyle/>
          <a:p>
            <a:r>
              <a:rPr lang="cs-CZ" sz="2800" dirty="0" err="1" smtClean="0"/>
              <a:t>DevFabric</a:t>
            </a:r>
            <a:r>
              <a:rPr lang="cs-CZ" sz="2800" dirty="0" smtClean="0"/>
              <a:t> umožňuje připojit </a:t>
            </a:r>
            <a:r>
              <a:rPr lang="cs-CZ" sz="2800" dirty="0" err="1" smtClean="0"/>
              <a:t>debuger</a:t>
            </a:r>
            <a:endParaRPr lang="cs-CZ" sz="2800" dirty="0" smtClean="0"/>
          </a:p>
          <a:p>
            <a:r>
              <a:rPr lang="cs-CZ" sz="2800" dirty="0" smtClean="0"/>
              <a:t>DF umí běžet </a:t>
            </a:r>
            <a:r>
              <a:rPr lang="cs-CZ" sz="2800" dirty="0" err="1" smtClean="0"/>
              <a:t>běžet</a:t>
            </a:r>
            <a:r>
              <a:rPr lang="cs-CZ" sz="2800" dirty="0" smtClean="0"/>
              <a:t> 32 i 64 bit, </a:t>
            </a:r>
            <a:r>
              <a:rPr lang="cs-CZ" sz="2800" dirty="0" err="1" smtClean="0"/>
              <a:t>cloud</a:t>
            </a:r>
            <a:r>
              <a:rPr lang="cs-CZ" sz="2800" dirty="0" smtClean="0"/>
              <a:t> 64 bit </a:t>
            </a:r>
          </a:p>
          <a:p>
            <a:r>
              <a:rPr lang="cs-CZ" sz="2800" dirty="0" smtClean="0"/>
              <a:t>Aplikace v DF mají přístup k lokálnímu GAC, Registry, konfiguraci OS a dalším komponentám lokálního systému</a:t>
            </a:r>
          </a:p>
          <a:p>
            <a:r>
              <a:rPr lang="cs-CZ" sz="2800" dirty="0" smtClean="0"/>
              <a:t>Výstup z logu v DF jde do okna konzole i Azure </a:t>
            </a:r>
            <a:r>
              <a:rPr lang="cs-CZ" sz="2800" dirty="0" err="1" smtClean="0"/>
              <a:t>Diagnostics</a:t>
            </a:r>
            <a:endParaRPr lang="cs-CZ" sz="2800" dirty="0"/>
          </a:p>
          <a:p>
            <a:r>
              <a:rPr lang="cs-CZ" sz="2800" dirty="0" smtClean="0"/>
              <a:t>Role v DF běží s plnými </a:t>
            </a:r>
            <a:r>
              <a:rPr lang="cs-CZ" sz="2800" dirty="0" err="1" smtClean="0"/>
              <a:t>admin</a:t>
            </a:r>
            <a:r>
              <a:rPr lang="cs-CZ" sz="2800" dirty="0" smtClean="0"/>
              <a:t> právy, v </a:t>
            </a:r>
            <a:r>
              <a:rPr lang="cs-CZ" sz="2800" dirty="0" err="1" smtClean="0"/>
              <a:t>cloudu</a:t>
            </a:r>
            <a:r>
              <a:rPr lang="cs-CZ" sz="2800" dirty="0" smtClean="0"/>
              <a:t> podle nastavení</a:t>
            </a:r>
          </a:p>
          <a:p>
            <a:r>
              <a:rPr lang="cs-CZ" sz="2800" dirty="0" smtClean="0"/>
              <a:t>V DF nelze za běhu měnit počet instancí rolí</a:t>
            </a:r>
          </a:p>
          <a:p>
            <a:r>
              <a:rPr lang="cs-CZ" sz="2800" dirty="0" smtClean="0"/>
              <a:t>DF plně nesimuluje chování </a:t>
            </a:r>
            <a:r>
              <a:rPr lang="cs-CZ" sz="2800" dirty="0" err="1" smtClean="0"/>
              <a:t>load</a:t>
            </a:r>
            <a:r>
              <a:rPr lang="cs-CZ" sz="2800" dirty="0" smtClean="0"/>
              <a:t> </a:t>
            </a:r>
            <a:r>
              <a:rPr lang="cs-CZ" sz="2800" dirty="0" err="1" smtClean="0"/>
              <a:t>balanceru</a:t>
            </a:r>
            <a:endParaRPr lang="en-US" sz="2800" dirty="0"/>
          </a:p>
        </p:txBody>
      </p:sp>
    </p:spTree>
    <p:extLst>
      <p:ext uri="{BB962C8B-B14F-4D97-AF65-F5344CB8AC3E}">
        <p14:creationId xmlns:p14="http://schemas.microsoft.com/office/powerpoint/2010/main" val="207671391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Práce s lokálním FS</a:t>
            </a:r>
            <a:endParaRPr lang="en-US" dirty="0"/>
          </a:p>
        </p:txBody>
      </p:sp>
      <p:sp>
        <p:nvSpPr>
          <p:cNvPr id="3" name="Content Placeholder 2"/>
          <p:cNvSpPr>
            <a:spLocks noGrp="1"/>
          </p:cNvSpPr>
          <p:nvPr>
            <p:ph idx="1"/>
          </p:nvPr>
        </p:nvSpPr>
        <p:spPr>
          <a:xfrm>
            <a:off x="381000" y="1412875"/>
            <a:ext cx="8382000" cy="4136517"/>
          </a:xfrm>
        </p:spPr>
        <p:txBody>
          <a:bodyPr/>
          <a:lstStyle/>
          <a:p>
            <a:r>
              <a:rPr lang="cs-CZ" dirty="0" smtClean="0"/>
              <a:t>Každá role může definovat určitou velikost lokálního souborového systému</a:t>
            </a:r>
            <a:endParaRPr lang="en-US" dirty="0"/>
          </a:p>
          <a:p>
            <a:r>
              <a:rPr lang="cs-CZ" dirty="0" smtClean="0"/>
              <a:t>Chráněný prostor na lokálním disku</a:t>
            </a:r>
            <a:endParaRPr lang="en-US" dirty="0"/>
          </a:p>
          <a:p>
            <a:r>
              <a:rPr lang="cs-CZ" dirty="0" smtClean="0"/>
              <a:t>Vždy považujete jako neperzistentní</a:t>
            </a:r>
            <a:endParaRPr lang="en-US" dirty="0"/>
          </a:p>
          <a:p>
            <a:r>
              <a:rPr lang="cs-CZ" dirty="0" smtClean="0"/>
              <a:t>Můžete definovat více zdrojů</a:t>
            </a:r>
            <a:endParaRPr lang="en-US" dirty="0"/>
          </a:p>
          <a:p>
            <a:r>
              <a:rPr lang="cs-CZ" dirty="0" smtClean="0"/>
              <a:t>Velikost mezi </a:t>
            </a:r>
            <a:r>
              <a:rPr lang="en-US" dirty="0" smtClean="0"/>
              <a:t>1MB </a:t>
            </a:r>
            <a:r>
              <a:rPr lang="cs-CZ" dirty="0" smtClean="0"/>
              <a:t>a </a:t>
            </a:r>
            <a:r>
              <a:rPr lang="en-US" dirty="0" smtClean="0"/>
              <a:t>20GB</a:t>
            </a:r>
            <a:endParaRPr lang="en-US" dirty="0"/>
          </a:p>
          <a:p>
            <a:r>
              <a:rPr lang="cs-CZ" dirty="0" smtClean="0"/>
              <a:t>Definice v </a:t>
            </a:r>
            <a:r>
              <a:rPr lang="en-US" dirty="0" smtClean="0"/>
              <a:t>.</a:t>
            </a:r>
            <a:r>
              <a:rPr lang="en-US" dirty="0" err="1" smtClean="0"/>
              <a:t>csdef</a:t>
            </a:r>
            <a:endParaRPr lang="en-US" dirty="0"/>
          </a:p>
          <a:p>
            <a:endParaRPr lang="en-US" dirty="0"/>
          </a:p>
        </p:txBody>
      </p:sp>
      <p:sp>
        <p:nvSpPr>
          <p:cNvPr id="4" name="TextBox 3"/>
          <p:cNvSpPr txBox="1"/>
          <p:nvPr/>
        </p:nvSpPr>
        <p:spPr>
          <a:xfrm>
            <a:off x="821931" y="5123815"/>
            <a:ext cx="7613151" cy="1366528"/>
          </a:xfrm>
          <a:prstGeom prst="rect">
            <a:avLst/>
          </a:prstGeom>
          <a:solidFill>
            <a:schemeClr val="tx1"/>
          </a:solidFill>
        </p:spPr>
        <p:txBody>
          <a:bodyPr wrap="square" rtlCol="0">
            <a:spAutoFit/>
          </a:bodyPr>
          <a:lstStyle/>
          <a:p>
            <a:pPr>
              <a:lnSpc>
                <a:spcPct val="115000"/>
              </a:lnSpc>
              <a:spcAft>
                <a:spcPts val="0"/>
              </a:spcAft>
            </a:pPr>
            <a:r>
              <a:rPr lang="cs-CZ" sz="1400" noProof="1" smtClean="0"/>
              <a:t>c</a:t>
            </a: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LocalResources</a:t>
            </a:r>
            <a:r>
              <a:rPr lang="en-US" sz="1400" noProof="1" smtClean="0">
                <a:solidFill>
                  <a:srgbClr val="0000FF"/>
                </a:solidFill>
                <a:latin typeface="Consolas"/>
                <a:ea typeface="Calibri"/>
                <a:cs typeface="Times New Roman"/>
              </a:rPr>
              <a:t>&gt;</a:t>
            </a:r>
            <a:endParaRPr lang="en-US" noProof="1" smtClean="0">
              <a:ea typeface="Calibri"/>
              <a:cs typeface="Times New Roman"/>
            </a:endParaRPr>
          </a:p>
          <a:p>
            <a:pPr>
              <a:lnSpc>
                <a:spcPct val="115000"/>
              </a:lnSpc>
              <a:spcAft>
                <a:spcPts val="0"/>
              </a:spcAft>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LocalStorage</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 =</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localNonePersist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sizeInMB</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50</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noProof="1" smtClean="0">
              <a:ea typeface="Calibri"/>
              <a:cs typeface="Times New Roman"/>
            </a:endParaRPr>
          </a:p>
          <a:p>
            <a:pPr>
              <a:lnSpc>
                <a:spcPct val="115000"/>
              </a:lnSpc>
              <a:spcAft>
                <a:spcPts val="0"/>
              </a:spcAft>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LocalStorage</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name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localSemiPersist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cleanOnRoleRecycle</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false</a:t>
            </a:r>
            <a:endParaRPr lang="cs-CZ" sz="1400" noProof="1" smtClean="0">
              <a:solidFill>
                <a:srgbClr val="0000FF"/>
              </a:solidFill>
              <a:latin typeface="Consolas"/>
              <a:ea typeface="Calibri"/>
              <a:cs typeface="Times New Roman"/>
            </a:endParaRPr>
          </a:p>
          <a:p>
            <a:pPr>
              <a:lnSpc>
                <a:spcPct val="115000"/>
              </a:lnSpc>
              <a:spcAft>
                <a:spcPts val="0"/>
              </a:spcAft>
            </a:pPr>
            <a:r>
              <a:rPr lang="cs-CZ" sz="1400" noProof="1" smtClean="0">
                <a:solidFill>
                  <a:srgbClr val="0000FF"/>
                </a:solidFill>
                <a:latin typeface="Consolas"/>
                <a:ea typeface="Calibri"/>
                <a:cs typeface="Times New Roman"/>
              </a:rPr>
              <a:t>		</a:t>
            </a:r>
            <a:r>
              <a:rPr lang="en-US" sz="1400" noProof="1" smtClean="0">
                <a:solidFill>
                  <a:srgbClr val="0000FF"/>
                </a:solidFill>
                <a:latin typeface="Consolas"/>
                <a:ea typeface="Calibri"/>
                <a:cs typeface="Times New Roman"/>
              </a:rPr>
              <a:t> </a:t>
            </a:r>
            <a:r>
              <a:rPr lang="en-US" sz="1400" noProof="1" smtClean="0">
                <a:solidFill>
                  <a:srgbClr val="FF0000"/>
                </a:solidFill>
                <a:latin typeface="Consolas"/>
                <a:ea typeface="Calibri"/>
                <a:cs typeface="Times New Roman"/>
              </a:rPr>
              <a:t>sizeInMB</a:t>
            </a:r>
            <a:r>
              <a:rPr lang="en-US" sz="1400" noProof="1" smtClean="0">
                <a:solidFill>
                  <a:srgbClr val="0000FF"/>
                </a:solidFill>
                <a:latin typeface="Consolas"/>
                <a:ea typeface="Calibri"/>
                <a:cs typeface="Times New Roman"/>
              </a:rPr>
              <a:t>=</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10</a:t>
            </a:r>
            <a:r>
              <a:rPr lang="en-US" sz="1400" noProof="1" smtClean="0">
                <a:latin typeface="Consolas"/>
                <a:ea typeface="Calibri"/>
                <a:cs typeface="Times New Roman"/>
              </a:rPr>
              <a:t>"</a:t>
            </a:r>
            <a:r>
              <a:rPr lang="en-US" sz="1400" noProof="1" smtClean="0">
                <a:solidFill>
                  <a:srgbClr val="0000FF"/>
                </a:solidFill>
                <a:latin typeface="Consolas"/>
                <a:ea typeface="Calibri"/>
                <a:cs typeface="Times New Roman"/>
              </a:rPr>
              <a:t>/&gt;</a:t>
            </a:r>
            <a:endParaRPr lang="en-US" noProof="1" smtClean="0">
              <a:ea typeface="Calibri"/>
              <a:cs typeface="Times New Roman"/>
            </a:endParaRPr>
          </a:p>
          <a:p>
            <a:pPr>
              <a:lnSpc>
                <a:spcPct val="115000"/>
              </a:lnSpc>
              <a:spcAft>
                <a:spcPts val="0"/>
              </a:spcAft>
            </a:pPr>
            <a:r>
              <a:rPr lang="en-US" sz="1400" noProof="1" smtClean="0">
                <a:solidFill>
                  <a:srgbClr val="0000FF"/>
                </a:solidFill>
                <a:latin typeface="Consolas"/>
                <a:ea typeface="Calibri"/>
                <a:cs typeface="Times New Roman"/>
              </a:rPr>
              <a:t>    &lt;/</a:t>
            </a:r>
            <a:r>
              <a:rPr lang="en-US" sz="1400" noProof="1" smtClean="0">
                <a:solidFill>
                  <a:srgbClr val="A31515"/>
                </a:solidFill>
                <a:latin typeface="Consolas"/>
                <a:ea typeface="Calibri"/>
                <a:cs typeface="Times New Roman"/>
              </a:rPr>
              <a:t>LocalResources</a:t>
            </a:r>
            <a:r>
              <a:rPr lang="en-US" sz="1400" noProof="1" smtClean="0">
                <a:solidFill>
                  <a:srgbClr val="0000FF"/>
                </a:solidFill>
                <a:latin typeface="Consolas"/>
                <a:ea typeface="Calibri"/>
                <a:cs typeface="Times New Roman"/>
              </a:rPr>
              <a:t>&gt;</a:t>
            </a:r>
            <a:endParaRPr lang="en-US" sz="1400" noProof="1"/>
          </a:p>
        </p:txBody>
      </p:sp>
      <p:sp>
        <p:nvSpPr>
          <p:cNvPr id="5" name="Rectangle 4"/>
          <p:cNvSpPr/>
          <p:nvPr/>
        </p:nvSpPr>
        <p:spPr bwMode="auto">
          <a:xfrm>
            <a:off x="5198722" y="5663241"/>
            <a:ext cx="2599363" cy="267128"/>
          </a:xfrm>
          <a:prstGeom prst="rect">
            <a:avLst/>
          </a:prstGeom>
          <a:noFill/>
          <a:ln>
            <a:solidFill>
              <a:srgbClr val="FF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4120828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Logování a trasování aplikace</a:t>
            </a:r>
            <a:endParaRPr lang="en-US" dirty="0"/>
          </a:p>
        </p:txBody>
      </p:sp>
      <p:sp>
        <p:nvSpPr>
          <p:cNvPr id="3" name="Content Placeholder 2"/>
          <p:cNvSpPr>
            <a:spLocks noGrp="1"/>
          </p:cNvSpPr>
          <p:nvPr>
            <p:ph idx="1"/>
          </p:nvPr>
        </p:nvSpPr>
        <p:spPr>
          <a:xfrm>
            <a:off x="381000" y="1412875"/>
            <a:ext cx="8382000" cy="1477328"/>
          </a:xfrm>
        </p:spPr>
        <p:txBody>
          <a:bodyPr/>
          <a:lstStyle/>
          <a:p>
            <a:r>
              <a:rPr lang="cs-CZ" sz="2400" dirty="0" smtClean="0"/>
              <a:t>Všechny výstupy trasování se implicitně ukládají do lokálního FS</a:t>
            </a:r>
          </a:p>
          <a:p>
            <a:r>
              <a:rPr lang="cs-CZ" sz="2400" dirty="0" smtClean="0"/>
              <a:t>Stejně jako crash dump, IIS Logy, Event logy a perf. počítadla</a:t>
            </a:r>
          </a:p>
          <a:p>
            <a:r>
              <a:rPr lang="cs-CZ" sz="2400" dirty="0" smtClean="0"/>
              <a:t>Diagnostický monitor s definovanou periodou / na vyžádání kopíruje informace do Azure Storage</a:t>
            </a:r>
            <a:endParaRPr lang="en-US" sz="2400" dirty="0"/>
          </a:p>
        </p:txBody>
      </p:sp>
      <p:pic>
        <p:nvPicPr>
          <p:cNvPr id="1028" name="Picture 4" descr="Windows Azure Diagnostic Monito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590" y="3762375"/>
            <a:ext cx="60960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9096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Nastavení diagnostického monitoru</a:t>
            </a:r>
            <a:endParaRPr lang="en-US" dirty="0"/>
          </a:p>
        </p:txBody>
      </p:sp>
      <p:sp>
        <p:nvSpPr>
          <p:cNvPr id="3" name="Content Placeholder 2"/>
          <p:cNvSpPr>
            <a:spLocks noGrp="1"/>
          </p:cNvSpPr>
          <p:nvPr>
            <p:ph idx="1"/>
          </p:nvPr>
        </p:nvSpPr>
        <p:spPr>
          <a:xfrm>
            <a:off x="381000" y="1412875"/>
            <a:ext cx="8382000" cy="3877985"/>
          </a:xfrm>
        </p:spPr>
        <p:txBody>
          <a:bodyPr/>
          <a:lstStyle/>
          <a:p>
            <a:r>
              <a:rPr lang="cs-CZ" dirty="0" smtClean="0"/>
              <a:t>Implicitní Trace Listerer – konfigurace v *.cscfg</a:t>
            </a:r>
          </a:p>
          <a:p>
            <a:r>
              <a:rPr lang="cs-CZ" dirty="0" smtClean="0"/>
              <a:t>Nastavení monitorovaných zdrojů</a:t>
            </a:r>
          </a:p>
          <a:p>
            <a:pPr lvl="1"/>
            <a:r>
              <a:rPr lang="cs-CZ" dirty="0" smtClean="0"/>
              <a:t>WA log, II7 log, Crash Dump, Perf counter, Windows events, ...</a:t>
            </a:r>
          </a:p>
          <a:p>
            <a:pPr lvl="1"/>
            <a:r>
              <a:rPr lang="cs-CZ" dirty="0" smtClean="0"/>
              <a:t>Ukládány podle podstaty dat v table nebo blob</a:t>
            </a:r>
          </a:p>
          <a:p>
            <a:pPr lvl="1"/>
            <a:r>
              <a:rPr lang="cs-CZ" dirty="0" smtClean="0"/>
              <a:t>Programově v OnStart</a:t>
            </a:r>
          </a:p>
          <a:p>
            <a:r>
              <a:rPr lang="cs-CZ" dirty="0" smtClean="0"/>
              <a:t>Nastavení periody přednášení dat</a:t>
            </a:r>
          </a:p>
          <a:p>
            <a:r>
              <a:rPr lang="cs-CZ" dirty="0" smtClean="0"/>
              <a:t>Spuštění diagnostického monitoru</a:t>
            </a:r>
            <a:endParaRPr lang="en-US" dirty="0"/>
          </a:p>
        </p:txBody>
      </p:sp>
    </p:spTree>
    <p:extLst>
      <p:ext uri="{BB962C8B-B14F-4D97-AF65-F5344CB8AC3E}">
        <p14:creationId xmlns:p14="http://schemas.microsoft.com/office/powerpoint/2010/main" val="26662588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cs-CZ" dirty="0" smtClean="0"/>
              <a:t>Demo</a:t>
            </a:r>
            <a:endParaRPr lang="en-US" dirty="0"/>
          </a:p>
        </p:txBody>
      </p:sp>
      <p:sp>
        <p:nvSpPr>
          <p:cNvPr id="8" name="Subtitle 7"/>
          <p:cNvSpPr>
            <a:spLocks noGrp="1"/>
          </p:cNvSpPr>
          <p:nvPr>
            <p:ph type="subTitle" idx="1"/>
          </p:nvPr>
        </p:nvSpPr>
        <p:spPr/>
        <p:txBody>
          <a:bodyPr/>
          <a:lstStyle/>
          <a:p>
            <a:r>
              <a:rPr lang="cs-CZ" dirty="0" smtClean="0"/>
              <a:t>Vytvoření nového projektu</a:t>
            </a:r>
          </a:p>
          <a:p>
            <a:r>
              <a:rPr lang="cs-CZ" dirty="0" smtClean="0"/>
              <a:t>Překlad a lokální nasazení</a:t>
            </a:r>
          </a:p>
          <a:p>
            <a:r>
              <a:rPr lang="cs-CZ" dirty="0" smtClean="0"/>
              <a:t>Ladění aplikace</a:t>
            </a:r>
            <a:endParaRPr lang="en-US" dirty="0"/>
          </a:p>
        </p:txBody>
      </p:sp>
    </p:spTree>
    <p:extLst>
      <p:ext uri="{BB962C8B-B14F-4D97-AF65-F5344CB8AC3E}">
        <p14:creationId xmlns:p14="http://schemas.microsoft.com/office/powerpoint/2010/main" val="156938174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a:t>
            </a:r>
            <a:r>
              <a:rPr lang="cs-CZ" dirty="0" smtClean="0"/>
              <a:t>běr a analýza logů</a:t>
            </a:r>
            <a:endParaRPr lang="en-US" dirty="0"/>
          </a:p>
        </p:txBody>
      </p:sp>
    </p:spTree>
    <p:extLst>
      <p:ext uri="{BB962C8B-B14F-4D97-AF65-F5344CB8AC3E}">
        <p14:creationId xmlns:p14="http://schemas.microsoft.com/office/powerpoint/2010/main" val="4698160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bwMode="auto">
          <a:xfrm>
            <a:off x="77612" y="1071524"/>
            <a:ext cx="1709662" cy="2667815"/>
          </a:xfrm>
          <a:prstGeom prst="roundRect">
            <a:avLst>
              <a:gd name="adj" fmla="val 8190"/>
            </a:avLst>
          </a:prstGeom>
          <a:gradFill flip="none" rotWithShape="1">
            <a:gsLst>
              <a:gs pos="0">
                <a:srgbClr val="041E3A">
                  <a:alpha val="20000"/>
                </a:srgbClr>
              </a:gs>
              <a:gs pos="39000">
                <a:schemeClr val="tx1">
                  <a:alpha val="17000"/>
                </a:schemeClr>
              </a:gs>
              <a:gs pos="88000">
                <a:srgbClr val="05284F">
                  <a:alpha val="20000"/>
                </a:srgbClr>
              </a:gs>
            </a:gsLst>
            <a:lin ang="3000000" scaled="0"/>
            <a:tileRect/>
          </a:gradFill>
          <a:ln w="9525">
            <a:solidFill>
              <a:schemeClr val="tx1"/>
            </a:solid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218585"/>
            <a:r>
              <a:rPr lang="en-US" sz="2400" dirty="0" smtClean="0">
                <a:solidFill>
                  <a:srgbClr val="FFFFFF"/>
                </a:solidFill>
                <a:latin typeface="Segoe" pitchFamily="34" charset="0"/>
              </a:rPr>
              <a:t>  </a:t>
            </a:r>
          </a:p>
        </p:txBody>
      </p:sp>
      <p:sp>
        <p:nvSpPr>
          <p:cNvPr id="4" name="Rectangle 3"/>
          <p:cNvSpPr/>
          <p:nvPr/>
        </p:nvSpPr>
        <p:spPr bwMode="auto">
          <a:xfrm rot="10800000">
            <a:off x="2381" y="0"/>
            <a:ext cx="9141619" cy="6785594"/>
          </a:xfrm>
          <a:prstGeom prst="rect">
            <a:avLst/>
          </a:prstGeom>
          <a:gradFill>
            <a:gsLst>
              <a:gs pos="0">
                <a:srgbClr val="000000">
                  <a:alpha val="70000"/>
                </a:srgbClr>
              </a:gs>
              <a:gs pos="100000">
                <a:srgbClr val="000000">
                  <a:alpha val="0"/>
                </a:srgbClr>
              </a:gs>
            </a:gsLst>
          </a:gradFill>
          <a:ln>
            <a:headEnd type="none" w="med" len="med"/>
            <a:tailEnd type="none" w="med" len="med"/>
          </a:ln>
          <a:effectLst/>
          <a:scene3d>
            <a:camera prst="orthographicFront"/>
            <a:lightRig rig="threePt" dir="t"/>
          </a:scene3d>
          <a:sp3d prstMaterial="matte">
            <a:contourClr>
              <a:schemeClr val="accent2">
                <a:lumMod val="40000"/>
                <a:lumOff val="6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chemeClr val="tx1">
                      <a:lumMod val="85000"/>
                      <a:lumOff val="15000"/>
                    </a:schemeClr>
                  </a:gs>
                  <a:gs pos="100000">
                    <a:schemeClr val="tx1">
                      <a:lumMod val="85000"/>
                      <a:lumOff val="15000"/>
                    </a:schemeClr>
                  </a:gs>
                </a:gsLst>
                <a:lin ang="5400000" scaled="0"/>
              </a:gradFill>
              <a:latin typeface="Segoe" pitchFamily="34" charset="0"/>
            </a:endParaRPr>
          </a:p>
        </p:txBody>
      </p:sp>
      <p:sp>
        <p:nvSpPr>
          <p:cNvPr id="10" name="Rectangle 9"/>
          <p:cNvSpPr/>
          <p:nvPr/>
        </p:nvSpPr>
        <p:spPr>
          <a:xfrm>
            <a:off x="1892763" y="3000253"/>
            <a:ext cx="1730687" cy="241689"/>
          </a:xfrm>
          <a:prstGeom prst="rect">
            <a:avLst/>
          </a:prstGeom>
        </p:spPr>
        <p:txBody>
          <a:bodyPr wrap="square" anchor="ctr" anchorCtr="0">
            <a:noAutofit/>
          </a:bodyPr>
          <a:lstStyle/>
          <a:p>
            <a:pPr algn="ctr"/>
            <a:r>
              <a:rPr lang="en-US" sz="1400" b="1" kern="0" dirty="0" smtClean="0">
                <a:solidFill>
                  <a:srgbClr val="FFFFFF"/>
                </a:solidFill>
                <a:latin typeface="Kozuka Gothic Pro M"/>
              </a:rPr>
              <a:t>$0.12 </a:t>
            </a:r>
          </a:p>
        </p:txBody>
      </p:sp>
      <p:sp>
        <p:nvSpPr>
          <p:cNvPr id="11" name="Rectangle 10"/>
          <p:cNvSpPr/>
          <p:nvPr/>
        </p:nvSpPr>
        <p:spPr>
          <a:xfrm>
            <a:off x="1898597" y="3332705"/>
            <a:ext cx="1724848" cy="276999"/>
          </a:xfrm>
          <a:prstGeom prst="rect">
            <a:avLst/>
          </a:prstGeom>
        </p:spPr>
        <p:txBody>
          <a:bodyPr wrap="square">
            <a:spAutoFit/>
          </a:bodyPr>
          <a:lstStyle/>
          <a:p>
            <a:pPr algn="ctr"/>
            <a:r>
              <a:rPr lang="cs-CZ" sz="1200" b="1" kern="0" dirty="0" smtClean="0">
                <a:gradFill>
                  <a:gsLst>
                    <a:gs pos="0">
                      <a:srgbClr val="FFFFFF"/>
                    </a:gs>
                    <a:gs pos="100000">
                      <a:srgbClr val="FFFFFF"/>
                    </a:gs>
                  </a:gsLst>
                  <a:lin ang="16200000" scaled="0"/>
                </a:gradFill>
                <a:latin typeface="Kozuka Gothic Pro M"/>
              </a:rPr>
              <a:t>Za servisní hodinu</a:t>
            </a:r>
            <a:endParaRPr lang="en-US" sz="2800" b="1" dirty="0">
              <a:gradFill>
                <a:gsLst>
                  <a:gs pos="0">
                    <a:srgbClr val="FFFFFF"/>
                  </a:gs>
                  <a:gs pos="100000">
                    <a:srgbClr val="FFFFFF"/>
                  </a:gs>
                </a:gsLst>
                <a:lin ang="16200000" scaled="0"/>
              </a:gradFill>
              <a:latin typeface="Kozuka Gothic Pro M"/>
            </a:endParaRPr>
          </a:p>
        </p:txBody>
      </p:sp>
      <p:sp>
        <p:nvSpPr>
          <p:cNvPr id="14" name="Rectangle 13"/>
          <p:cNvSpPr/>
          <p:nvPr/>
        </p:nvSpPr>
        <p:spPr>
          <a:xfrm>
            <a:off x="3659803" y="2998665"/>
            <a:ext cx="1730687" cy="241689"/>
          </a:xfrm>
          <a:prstGeom prst="rect">
            <a:avLst/>
          </a:prstGeom>
        </p:spPr>
        <p:txBody>
          <a:bodyPr wrap="square" anchor="ctr" anchorCtr="0">
            <a:noAutofit/>
          </a:bodyPr>
          <a:lstStyle/>
          <a:p>
            <a:pPr algn="ctr"/>
            <a:r>
              <a:rPr lang="en-US" sz="1400" b="1" kern="0" dirty="0" smtClean="0">
                <a:solidFill>
                  <a:srgbClr val="FFFFFF"/>
                </a:solidFill>
                <a:latin typeface="Kozuka Gothic Pro M"/>
              </a:rPr>
              <a:t>$0.24 </a:t>
            </a:r>
          </a:p>
        </p:txBody>
      </p:sp>
      <p:sp>
        <p:nvSpPr>
          <p:cNvPr id="15" name="Rectangle 14"/>
          <p:cNvSpPr/>
          <p:nvPr/>
        </p:nvSpPr>
        <p:spPr>
          <a:xfrm>
            <a:off x="3665637" y="3331117"/>
            <a:ext cx="1724848" cy="276999"/>
          </a:xfrm>
          <a:prstGeom prst="rect">
            <a:avLst/>
          </a:prstGeom>
        </p:spPr>
        <p:txBody>
          <a:bodyPr wrap="square">
            <a:spAutoFit/>
          </a:bodyPr>
          <a:lstStyle/>
          <a:p>
            <a:pPr algn="ctr"/>
            <a:r>
              <a:rPr lang="cs-CZ" sz="1200" b="1" kern="0" dirty="0">
                <a:gradFill>
                  <a:gsLst>
                    <a:gs pos="0">
                      <a:srgbClr val="FFFFFF"/>
                    </a:gs>
                    <a:gs pos="100000">
                      <a:srgbClr val="FFFFFF"/>
                    </a:gs>
                  </a:gsLst>
                  <a:lin ang="16200000" scaled="0"/>
                </a:gradFill>
                <a:latin typeface="Kozuka Gothic Pro M"/>
              </a:rPr>
              <a:t>Za servisní hodinu</a:t>
            </a:r>
            <a:endParaRPr lang="en-US" sz="2800" b="1" dirty="0">
              <a:gradFill>
                <a:gsLst>
                  <a:gs pos="0">
                    <a:srgbClr val="FFFFFF"/>
                  </a:gs>
                  <a:gs pos="100000">
                    <a:srgbClr val="FFFFFF"/>
                  </a:gs>
                </a:gsLst>
                <a:lin ang="16200000" scaled="0"/>
              </a:gradFill>
              <a:latin typeface="Kozuka Gothic Pro M"/>
            </a:endParaRPr>
          </a:p>
        </p:txBody>
      </p:sp>
      <p:sp>
        <p:nvSpPr>
          <p:cNvPr id="18" name="Rectangle 17"/>
          <p:cNvSpPr/>
          <p:nvPr/>
        </p:nvSpPr>
        <p:spPr>
          <a:xfrm>
            <a:off x="5446524" y="2995122"/>
            <a:ext cx="1730687" cy="241689"/>
          </a:xfrm>
          <a:prstGeom prst="rect">
            <a:avLst/>
          </a:prstGeom>
        </p:spPr>
        <p:txBody>
          <a:bodyPr wrap="square" anchor="ctr" anchorCtr="0">
            <a:noAutofit/>
          </a:bodyPr>
          <a:lstStyle/>
          <a:p>
            <a:pPr algn="ctr"/>
            <a:r>
              <a:rPr lang="en-US" sz="1400" b="1" kern="0" dirty="0" smtClean="0">
                <a:solidFill>
                  <a:srgbClr val="FFFFFF"/>
                </a:solidFill>
                <a:latin typeface="Kozuka Gothic Pro M"/>
              </a:rPr>
              <a:t>$0.48 </a:t>
            </a:r>
          </a:p>
        </p:txBody>
      </p:sp>
      <p:sp>
        <p:nvSpPr>
          <p:cNvPr id="19" name="Rectangle 18"/>
          <p:cNvSpPr/>
          <p:nvPr/>
        </p:nvSpPr>
        <p:spPr>
          <a:xfrm>
            <a:off x="5452358" y="3327574"/>
            <a:ext cx="1724848" cy="276999"/>
          </a:xfrm>
          <a:prstGeom prst="rect">
            <a:avLst/>
          </a:prstGeom>
        </p:spPr>
        <p:txBody>
          <a:bodyPr wrap="square">
            <a:spAutoFit/>
          </a:bodyPr>
          <a:lstStyle/>
          <a:p>
            <a:pPr algn="ctr"/>
            <a:r>
              <a:rPr lang="cs-CZ" sz="1200" b="1" kern="0" dirty="0">
                <a:gradFill>
                  <a:gsLst>
                    <a:gs pos="0">
                      <a:srgbClr val="FFFFFF"/>
                    </a:gs>
                    <a:gs pos="100000">
                      <a:srgbClr val="FFFFFF"/>
                    </a:gs>
                  </a:gsLst>
                  <a:lin ang="16200000" scaled="0"/>
                </a:gradFill>
                <a:latin typeface="Kozuka Gothic Pro M"/>
              </a:rPr>
              <a:t>Za servisní hodinu</a:t>
            </a:r>
            <a:endParaRPr lang="en-US" sz="2800" b="1" dirty="0">
              <a:gradFill>
                <a:gsLst>
                  <a:gs pos="0">
                    <a:srgbClr val="FFFFFF"/>
                  </a:gs>
                  <a:gs pos="100000">
                    <a:srgbClr val="FFFFFF"/>
                  </a:gs>
                </a:gsLst>
                <a:lin ang="16200000" scaled="0"/>
              </a:gradFill>
              <a:latin typeface="Kozuka Gothic Pro M"/>
            </a:endParaRPr>
          </a:p>
        </p:txBody>
      </p:sp>
      <p:sp>
        <p:nvSpPr>
          <p:cNvPr id="26" name="Rectangle 25"/>
          <p:cNvSpPr/>
          <p:nvPr/>
        </p:nvSpPr>
        <p:spPr>
          <a:xfrm>
            <a:off x="7258259" y="2993530"/>
            <a:ext cx="1730687" cy="241689"/>
          </a:xfrm>
          <a:prstGeom prst="rect">
            <a:avLst/>
          </a:prstGeom>
        </p:spPr>
        <p:txBody>
          <a:bodyPr wrap="square" anchor="ctr" anchorCtr="0">
            <a:noAutofit/>
          </a:bodyPr>
          <a:lstStyle/>
          <a:p>
            <a:pPr algn="ctr"/>
            <a:r>
              <a:rPr lang="en-US" sz="1400" b="1" kern="0" dirty="0" smtClean="0">
                <a:solidFill>
                  <a:srgbClr val="FFFFFF"/>
                </a:solidFill>
                <a:latin typeface="Kozuka Gothic Pro M"/>
              </a:rPr>
              <a:t>$0.96 </a:t>
            </a:r>
          </a:p>
        </p:txBody>
      </p:sp>
      <p:sp>
        <p:nvSpPr>
          <p:cNvPr id="27" name="Rectangle 26"/>
          <p:cNvSpPr/>
          <p:nvPr/>
        </p:nvSpPr>
        <p:spPr>
          <a:xfrm>
            <a:off x="7264093" y="3325982"/>
            <a:ext cx="1724848" cy="276999"/>
          </a:xfrm>
          <a:prstGeom prst="rect">
            <a:avLst/>
          </a:prstGeom>
        </p:spPr>
        <p:txBody>
          <a:bodyPr wrap="square">
            <a:spAutoFit/>
          </a:bodyPr>
          <a:lstStyle/>
          <a:p>
            <a:pPr algn="ctr"/>
            <a:r>
              <a:rPr lang="cs-CZ" sz="1200" b="1" kern="0" dirty="0">
                <a:gradFill>
                  <a:gsLst>
                    <a:gs pos="0">
                      <a:srgbClr val="FFFFFF"/>
                    </a:gs>
                    <a:gs pos="100000">
                      <a:srgbClr val="FFFFFF"/>
                    </a:gs>
                  </a:gsLst>
                  <a:lin ang="16200000" scaled="0"/>
                </a:gradFill>
                <a:latin typeface="Kozuka Gothic Pro M"/>
              </a:rPr>
              <a:t>Za servisní hodinu</a:t>
            </a:r>
            <a:endParaRPr lang="en-US" sz="2800" b="1" dirty="0">
              <a:gradFill>
                <a:gsLst>
                  <a:gs pos="0">
                    <a:srgbClr val="FFFFFF"/>
                  </a:gs>
                  <a:gs pos="100000">
                    <a:srgbClr val="FFFFFF"/>
                  </a:gs>
                </a:gsLst>
                <a:lin ang="16200000" scaled="0"/>
              </a:gradFill>
              <a:latin typeface="Kozuka Gothic Pro M"/>
            </a:endParaRPr>
          </a:p>
        </p:txBody>
      </p:sp>
      <p:sp>
        <p:nvSpPr>
          <p:cNvPr id="51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Rounded Rectangle 46"/>
          <p:cNvSpPr/>
          <p:nvPr/>
        </p:nvSpPr>
        <p:spPr bwMode="auto">
          <a:xfrm>
            <a:off x="1866482" y="1071524"/>
            <a:ext cx="1709662" cy="2667815"/>
          </a:xfrm>
          <a:prstGeom prst="roundRect">
            <a:avLst>
              <a:gd name="adj" fmla="val 8190"/>
            </a:avLst>
          </a:prstGeom>
          <a:gradFill flip="none" rotWithShape="1">
            <a:gsLst>
              <a:gs pos="0">
                <a:srgbClr val="041E3A">
                  <a:alpha val="20000"/>
                </a:srgbClr>
              </a:gs>
              <a:gs pos="39000">
                <a:schemeClr val="tx1">
                  <a:alpha val="17000"/>
                </a:schemeClr>
              </a:gs>
              <a:gs pos="88000">
                <a:srgbClr val="05284F">
                  <a:alpha val="20000"/>
                </a:srgbClr>
              </a:gs>
            </a:gsLst>
            <a:lin ang="3000000" scaled="0"/>
            <a:tileRect/>
          </a:gradFill>
          <a:ln w="9525">
            <a:solidFill>
              <a:schemeClr val="tx1"/>
            </a:solid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218585"/>
            <a:r>
              <a:rPr lang="en-US" sz="2400" dirty="0" smtClean="0">
                <a:solidFill>
                  <a:srgbClr val="FFFFFF"/>
                </a:solidFill>
                <a:latin typeface="Segoe" pitchFamily="34" charset="0"/>
              </a:rPr>
              <a:t>  </a:t>
            </a:r>
          </a:p>
        </p:txBody>
      </p:sp>
      <p:sp>
        <p:nvSpPr>
          <p:cNvPr id="48" name="TextBox 47"/>
          <p:cNvSpPr txBox="1"/>
          <p:nvPr/>
        </p:nvSpPr>
        <p:spPr bwMode="invGray">
          <a:xfrm>
            <a:off x="1752360" y="1095341"/>
            <a:ext cx="1881966" cy="480131"/>
          </a:xfrm>
          <a:prstGeom prst="rect">
            <a:avLst/>
          </a:prstGeom>
          <a:noFill/>
        </p:spPr>
        <p:txBody>
          <a:bodyPr wrap="square" tIns="182880" rtlCol="0">
            <a:spAutoFit/>
          </a:bodyPr>
          <a:lstStyle/>
          <a:p>
            <a:pPr marL="273050" lvl="1" indent="-155575" algn="ctr">
              <a:lnSpc>
                <a:spcPct val="90000"/>
              </a:lnSpc>
              <a:spcBef>
                <a:spcPts val="600"/>
              </a:spcBef>
              <a:buClr>
                <a:srgbClr val="FFC000"/>
              </a:buClr>
            </a:pPr>
            <a:r>
              <a:rPr lang="en-US" spc="-50" dirty="0" smtClean="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rPr>
              <a:t>Small</a:t>
            </a:r>
            <a:endParaRPr lang="en-US" spc="-50" dirty="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endParaRPr>
          </a:p>
        </p:txBody>
      </p:sp>
      <p:sp>
        <p:nvSpPr>
          <p:cNvPr id="49" name="Rectangle 48"/>
          <p:cNvSpPr/>
          <p:nvPr/>
        </p:nvSpPr>
        <p:spPr>
          <a:xfrm>
            <a:off x="1871742" y="1677667"/>
            <a:ext cx="1730687" cy="375187"/>
          </a:xfrm>
          <a:prstGeom prst="rect">
            <a:avLst/>
          </a:prstGeom>
        </p:spPr>
        <p:txBody>
          <a:bodyPr wrap="square" anchor="ctr" anchorCtr="0">
            <a:noAutofit/>
          </a:bodyPr>
          <a:lstStyle/>
          <a:p>
            <a:pPr algn="ctr"/>
            <a:r>
              <a:rPr lang="en-US" sz="1400" b="1" kern="0" dirty="0" smtClean="0">
                <a:solidFill>
                  <a:srgbClr val="FFFFFF"/>
                </a:solidFill>
                <a:latin typeface="Kozuka Gothic Pro M"/>
              </a:rPr>
              <a:t>1 x 1.6Ghz  </a:t>
            </a:r>
          </a:p>
        </p:txBody>
      </p:sp>
      <p:sp>
        <p:nvSpPr>
          <p:cNvPr id="50" name="Rectangle 49"/>
          <p:cNvSpPr/>
          <p:nvPr/>
        </p:nvSpPr>
        <p:spPr>
          <a:xfrm>
            <a:off x="1865701" y="1991069"/>
            <a:ext cx="1724848" cy="276999"/>
          </a:xfrm>
          <a:prstGeom prst="rect">
            <a:avLst/>
          </a:prstGeom>
        </p:spPr>
        <p:txBody>
          <a:bodyPr wrap="square">
            <a:spAutoFit/>
          </a:bodyPr>
          <a:lstStyle/>
          <a:p>
            <a:pPr algn="ctr"/>
            <a:r>
              <a:rPr lang="en-US" sz="1200" b="1" kern="0" dirty="0" smtClean="0">
                <a:gradFill>
                  <a:gsLst>
                    <a:gs pos="0">
                      <a:srgbClr val="FFFFFF"/>
                    </a:gs>
                    <a:gs pos="100000">
                      <a:srgbClr val="FFFFFF"/>
                    </a:gs>
                  </a:gsLst>
                  <a:lin ang="16200000" scaled="0"/>
                </a:gradFill>
                <a:latin typeface="Kozuka Gothic Pro M"/>
              </a:rPr>
              <a:t>(</a:t>
            </a:r>
            <a:r>
              <a:rPr lang="cs-CZ" sz="1200" b="1" kern="0" dirty="0" smtClean="0">
                <a:gradFill>
                  <a:gsLst>
                    <a:gs pos="0">
                      <a:srgbClr val="FFFFFF"/>
                    </a:gs>
                    <a:gs pos="100000">
                      <a:srgbClr val="FFFFFF"/>
                    </a:gs>
                  </a:gsLst>
                  <a:lin ang="16200000" scaled="0"/>
                </a:gradFill>
                <a:latin typeface="Kozuka Gothic Pro M"/>
              </a:rPr>
              <a:t>střední</a:t>
            </a:r>
            <a:r>
              <a:rPr lang="en-US" sz="1200" b="1" kern="0" dirty="0" smtClean="0">
                <a:gradFill>
                  <a:gsLst>
                    <a:gs pos="0">
                      <a:srgbClr val="FFFFFF"/>
                    </a:gs>
                    <a:gs pos="100000">
                      <a:srgbClr val="FFFFFF"/>
                    </a:gs>
                  </a:gsLst>
                  <a:lin ang="16200000" scaled="0"/>
                </a:gradFill>
                <a:latin typeface="Kozuka Gothic Pro M"/>
              </a:rPr>
              <a:t> IO) </a:t>
            </a:r>
            <a:endParaRPr lang="en-US" sz="2800" b="1" dirty="0">
              <a:gradFill>
                <a:gsLst>
                  <a:gs pos="0">
                    <a:srgbClr val="FFFFFF"/>
                  </a:gs>
                  <a:gs pos="100000">
                    <a:srgbClr val="FFFFFF"/>
                  </a:gs>
                </a:gsLst>
                <a:lin ang="16200000" scaled="0"/>
              </a:gradFill>
              <a:latin typeface="Kozuka Gothic Pro M"/>
            </a:endParaRPr>
          </a:p>
        </p:txBody>
      </p:sp>
      <p:sp>
        <p:nvSpPr>
          <p:cNvPr id="51" name="Rounded Rectangle 50"/>
          <p:cNvSpPr/>
          <p:nvPr/>
        </p:nvSpPr>
        <p:spPr bwMode="auto">
          <a:xfrm>
            <a:off x="3643498" y="1069937"/>
            <a:ext cx="1710443" cy="2669862"/>
          </a:xfrm>
          <a:prstGeom prst="roundRect">
            <a:avLst>
              <a:gd name="adj" fmla="val 8190"/>
            </a:avLst>
          </a:prstGeom>
          <a:gradFill flip="none" rotWithShape="1">
            <a:gsLst>
              <a:gs pos="0">
                <a:srgbClr val="041E3A">
                  <a:alpha val="20000"/>
                </a:srgbClr>
              </a:gs>
              <a:gs pos="39000">
                <a:schemeClr val="tx1">
                  <a:alpha val="17000"/>
                </a:schemeClr>
              </a:gs>
              <a:gs pos="88000">
                <a:srgbClr val="05284F">
                  <a:alpha val="20000"/>
                </a:srgbClr>
              </a:gs>
            </a:gsLst>
            <a:lin ang="3000000" scaled="0"/>
            <a:tileRect/>
          </a:gradFill>
          <a:ln w="9525">
            <a:solidFill>
              <a:schemeClr val="tx1"/>
            </a:solid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218585"/>
            <a:r>
              <a:rPr lang="en-US" sz="2400" dirty="0" smtClean="0">
                <a:solidFill>
                  <a:srgbClr val="FFFFFF"/>
                </a:solidFill>
                <a:latin typeface="Segoe" pitchFamily="34" charset="0"/>
              </a:rPr>
              <a:t>  </a:t>
            </a:r>
          </a:p>
        </p:txBody>
      </p:sp>
      <p:sp>
        <p:nvSpPr>
          <p:cNvPr id="52" name="TextBox 51"/>
          <p:cNvSpPr txBox="1"/>
          <p:nvPr/>
        </p:nvSpPr>
        <p:spPr bwMode="invGray">
          <a:xfrm>
            <a:off x="3530158" y="1080105"/>
            <a:ext cx="1881966" cy="480131"/>
          </a:xfrm>
          <a:prstGeom prst="rect">
            <a:avLst/>
          </a:prstGeom>
          <a:noFill/>
        </p:spPr>
        <p:txBody>
          <a:bodyPr wrap="square" tIns="182880" rtlCol="0">
            <a:spAutoFit/>
          </a:bodyPr>
          <a:lstStyle/>
          <a:p>
            <a:pPr marL="273050" lvl="1" indent="-155575" algn="ctr">
              <a:lnSpc>
                <a:spcPct val="90000"/>
              </a:lnSpc>
              <a:spcBef>
                <a:spcPts val="600"/>
              </a:spcBef>
              <a:buClr>
                <a:srgbClr val="FFC000"/>
              </a:buClr>
            </a:pPr>
            <a:r>
              <a:rPr lang="en-US" spc="-50" dirty="0" smtClean="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rPr>
              <a:t>Medium</a:t>
            </a:r>
            <a:endParaRPr lang="en-US" spc="-50" dirty="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endParaRPr>
          </a:p>
        </p:txBody>
      </p:sp>
      <p:sp>
        <p:nvSpPr>
          <p:cNvPr id="53" name="Rectangle 52"/>
          <p:cNvSpPr/>
          <p:nvPr/>
        </p:nvSpPr>
        <p:spPr>
          <a:xfrm>
            <a:off x="3649540" y="1676079"/>
            <a:ext cx="1730687" cy="375187"/>
          </a:xfrm>
          <a:prstGeom prst="rect">
            <a:avLst/>
          </a:prstGeom>
        </p:spPr>
        <p:txBody>
          <a:bodyPr wrap="square" anchor="ctr" anchorCtr="0">
            <a:noAutofit/>
          </a:bodyPr>
          <a:lstStyle/>
          <a:p>
            <a:pPr algn="ctr"/>
            <a:r>
              <a:rPr lang="en-US" sz="1400" b="1" kern="0" dirty="0" smtClean="0">
                <a:solidFill>
                  <a:srgbClr val="FFFFFF"/>
                </a:solidFill>
                <a:latin typeface="Kozuka Gothic Pro M"/>
              </a:rPr>
              <a:t>2 x 1.6Ghz </a:t>
            </a:r>
          </a:p>
        </p:txBody>
      </p:sp>
      <p:sp>
        <p:nvSpPr>
          <p:cNvPr id="54" name="Rectangle 53"/>
          <p:cNvSpPr/>
          <p:nvPr/>
        </p:nvSpPr>
        <p:spPr>
          <a:xfrm>
            <a:off x="3643499" y="1989481"/>
            <a:ext cx="1724848" cy="276999"/>
          </a:xfrm>
          <a:prstGeom prst="rect">
            <a:avLst/>
          </a:prstGeom>
        </p:spPr>
        <p:txBody>
          <a:bodyPr wrap="square">
            <a:spAutoFit/>
          </a:bodyPr>
          <a:lstStyle/>
          <a:p>
            <a:pPr algn="ctr"/>
            <a:r>
              <a:rPr lang="en-US" sz="1200" b="1" kern="0" dirty="0" smtClean="0">
                <a:gradFill>
                  <a:gsLst>
                    <a:gs pos="0">
                      <a:srgbClr val="FFFFFF"/>
                    </a:gs>
                    <a:gs pos="100000">
                      <a:srgbClr val="FFFFFF"/>
                    </a:gs>
                  </a:gsLst>
                  <a:lin ang="16200000" scaled="0"/>
                </a:gradFill>
                <a:latin typeface="Kozuka Gothic Pro M"/>
              </a:rPr>
              <a:t>(</a:t>
            </a:r>
            <a:r>
              <a:rPr lang="cs-CZ" sz="1200" b="1" kern="0" dirty="0" smtClean="0">
                <a:gradFill>
                  <a:gsLst>
                    <a:gs pos="0">
                      <a:srgbClr val="FFFFFF"/>
                    </a:gs>
                    <a:gs pos="100000">
                      <a:srgbClr val="FFFFFF"/>
                    </a:gs>
                  </a:gsLst>
                  <a:lin ang="16200000" scaled="0"/>
                </a:gradFill>
                <a:latin typeface="Kozuka Gothic Pro M"/>
              </a:rPr>
              <a:t>vysoké</a:t>
            </a:r>
            <a:r>
              <a:rPr lang="en-US" sz="1200" b="1" kern="0" dirty="0" smtClean="0">
                <a:gradFill>
                  <a:gsLst>
                    <a:gs pos="0">
                      <a:srgbClr val="FFFFFF"/>
                    </a:gs>
                    <a:gs pos="100000">
                      <a:srgbClr val="FFFFFF"/>
                    </a:gs>
                  </a:gsLst>
                  <a:lin ang="16200000" scaled="0"/>
                </a:gradFill>
                <a:latin typeface="Kozuka Gothic Pro M"/>
              </a:rPr>
              <a:t> IO)</a:t>
            </a:r>
            <a:endParaRPr lang="en-US" sz="2800" b="1" dirty="0">
              <a:gradFill>
                <a:gsLst>
                  <a:gs pos="0">
                    <a:srgbClr val="FFFFFF"/>
                  </a:gs>
                  <a:gs pos="100000">
                    <a:srgbClr val="FFFFFF"/>
                  </a:gs>
                </a:gsLst>
                <a:lin ang="16200000" scaled="0"/>
              </a:gradFill>
              <a:latin typeface="Kozuka Gothic Pro M"/>
            </a:endParaRPr>
          </a:p>
        </p:txBody>
      </p:sp>
      <p:sp>
        <p:nvSpPr>
          <p:cNvPr id="55" name="Rounded Rectangle 54"/>
          <p:cNvSpPr/>
          <p:nvPr/>
        </p:nvSpPr>
        <p:spPr bwMode="auto">
          <a:xfrm>
            <a:off x="5452358" y="1055635"/>
            <a:ext cx="1746487" cy="2662151"/>
          </a:xfrm>
          <a:prstGeom prst="roundRect">
            <a:avLst>
              <a:gd name="adj" fmla="val 8190"/>
            </a:avLst>
          </a:prstGeom>
          <a:gradFill flip="none" rotWithShape="1">
            <a:gsLst>
              <a:gs pos="0">
                <a:srgbClr val="041E3A">
                  <a:alpha val="20000"/>
                </a:srgbClr>
              </a:gs>
              <a:gs pos="39000">
                <a:schemeClr val="tx1">
                  <a:alpha val="17000"/>
                </a:schemeClr>
              </a:gs>
              <a:gs pos="88000">
                <a:srgbClr val="05284F">
                  <a:alpha val="20000"/>
                </a:srgbClr>
              </a:gs>
            </a:gsLst>
            <a:lin ang="3000000" scaled="0"/>
            <a:tileRect/>
          </a:gradFill>
          <a:ln w="9525">
            <a:solidFill>
              <a:schemeClr val="tx1"/>
            </a:solid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218585"/>
            <a:r>
              <a:rPr lang="en-US" sz="2400" dirty="0" smtClean="0">
                <a:solidFill>
                  <a:srgbClr val="FFFFFF"/>
                </a:solidFill>
                <a:latin typeface="Segoe" pitchFamily="34" charset="0"/>
              </a:rPr>
              <a:t>  </a:t>
            </a:r>
          </a:p>
        </p:txBody>
      </p:sp>
      <p:sp>
        <p:nvSpPr>
          <p:cNvPr id="56" name="TextBox 55"/>
          <p:cNvSpPr txBox="1"/>
          <p:nvPr/>
        </p:nvSpPr>
        <p:spPr bwMode="invGray">
          <a:xfrm>
            <a:off x="5335929" y="1065804"/>
            <a:ext cx="1881966" cy="480131"/>
          </a:xfrm>
          <a:prstGeom prst="rect">
            <a:avLst/>
          </a:prstGeom>
          <a:noFill/>
        </p:spPr>
        <p:txBody>
          <a:bodyPr wrap="square" tIns="182880" rtlCol="0">
            <a:spAutoFit/>
          </a:bodyPr>
          <a:lstStyle/>
          <a:p>
            <a:pPr marL="273050" lvl="1" indent="-155575" algn="ctr">
              <a:lnSpc>
                <a:spcPct val="90000"/>
              </a:lnSpc>
              <a:spcBef>
                <a:spcPts val="600"/>
              </a:spcBef>
              <a:buClr>
                <a:srgbClr val="FFC000"/>
              </a:buClr>
            </a:pPr>
            <a:r>
              <a:rPr lang="en-US" spc="-50" dirty="0" smtClean="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rPr>
              <a:t>Large </a:t>
            </a:r>
            <a:endParaRPr lang="en-US" spc="-50" dirty="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endParaRPr>
          </a:p>
        </p:txBody>
      </p:sp>
      <p:sp>
        <p:nvSpPr>
          <p:cNvPr id="57" name="Rectangle 56"/>
          <p:cNvSpPr/>
          <p:nvPr/>
        </p:nvSpPr>
        <p:spPr>
          <a:xfrm>
            <a:off x="5436261" y="1661778"/>
            <a:ext cx="1730687" cy="375187"/>
          </a:xfrm>
          <a:prstGeom prst="rect">
            <a:avLst/>
          </a:prstGeom>
        </p:spPr>
        <p:txBody>
          <a:bodyPr wrap="square" anchor="ctr" anchorCtr="0">
            <a:noAutofit/>
          </a:bodyPr>
          <a:lstStyle/>
          <a:p>
            <a:pPr algn="ctr"/>
            <a:r>
              <a:rPr lang="en-US" sz="1400" b="1" kern="0" dirty="0" smtClean="0">
                <a:solidFill>
                  <a:srgbClr val="FFFFFF"/>
                </a:solidFill>
                <a:latin typeface="Kozuka Gothic Pro M"/>
              </a:rPr>
              <a:t>4 x 1.6Ghz </a:t>
            </a:r>
          </a:p>
        </p:txBody>
      </p:sp>
      <p:sp>
        <p:nvSpPr>
          <p:cNvPr id="58" name="Rectangle 57"/>
          <p:cNvSpPr/>
          <p:nvPr/>
        </p:nvSpPr>
        <p:spPr>
          <a:xfrm>
            <a:off x="5430220" y="1975180"/>
            <a:ext cx="1724848" cy="276999"/>
          </a:xfrm>
          <a:prstGeom prst="rect">
            <a:avLst/>
          </a:prstGeom>
        </p:spPr>
        <p:txBody>
          <a:bodyPr wrap="square">
            <a:spAutoFit/>
          </a:bodyPr>
          <a:lstStyle/>
          <a:p>
            <a:pPr algn="ctr"/>
            <a:r>
              <a:rPr lang="en-US" sz="1200" b="1" kern="0" dirty="0" smtClean="0">
                <a:gradFill>
                  <a:gsLst>
                    <a:gs pos="0">
                      <a:srgbClr val="FFFFFF"/>
                    </a:gs>
                    <a:gs pos="100000">
                      <a:srgbClr val="FFFFFF"/>
                    </a:gs>
                  </a:gsLst>
                  <a:lin ang="16200000" scaled="0"/>
                </a:gradFill>
                <a:latin typeface="Kozuka Gothic Pro M"/>
              </a:rPr>
              <a:t>(</a:t>
            </a:r>
            <a:r>
              <a:rPr lang="cs-CZ" sz="1200" b="1" kern="0" dirty="0" smtClean="0">
                <a:gradFill>
                  <a:gsLst>
                    <a:gs pos="0">
                      <a:srgbClr val="FFFFFF"/>
                    </a:gs>
                    <a:gs pos="100000">
                      <a:srgbClr val="FFFFFF"/>
                    </a:gs>
                  </a:gsLst>
                  <a:lin ang="16200000" scaled="0"/>
                </a:gradFill>
                <a:latin typeface="Kozuka Gothic Pro M"/>
              </a:rPr>
              <a:t>vysoké</a:t>
            </a:r>
            <a:r>
              <a:rPr lang="en-US" sz="1200" b="1" kern="0" dirty="0" smtClean="0">
                <a:gradFill>
                  <a:gsLst>
                    <a:gs pos="0">
                      <a:srgbClr val="FFFFFF"/>
                    </a:gs>
                    <a:gs pos="100000">
                      <a:srgbClr val="FFFFFF"/>
                    </a:gs>
                  </a:gsLst>
                  <a:lin ang="16200000" scaled="0"/>
                </a:gradFill>
                <a:latin typeface="Kozuka Gothic Pro M"/>
              </a:rPr>
              <a:t> IO) </a:t>
            </a:r>
            <a:endParaRPr lang="en-US" sz="2800" b="1" dirty="0">
              <a:gradFill>
                <a:gsLst>
                  <a:gs pos="0">
                    <a:srgbClr val="FFFFFF"/>
                  </a:gs>
                  <a:gs pos="100000">
                    <a:srgbClr val="FFFFFF"/>
                  </a:gs>
                </a:gsLst>
                <a:lin ang="16200000" scaled="0"/>
              </a:gradFill>
              <a:latin typeface="Kozuka Gothic Pro M"/>
            </a:endParaRPr>
          </a:p>
        </p:txBody>
      </p:sp>
      <p:sp>
        <p:nvSpPr>
          <p:cNvPr id="59" name="Rounded Rectangle 58"/>
          <p:cNvSpPr/>
          <p:nvPr/>
        </p:nvSpPr>
        <p:spPr bwMode="auto">
          <a:xfrm>
            <a:off x="7311946" y="1043286"/>
            <a:ext cx="1640451" cy="2663726"/>
          </a:xfrm>
          <a:prstGeom prst="roundRect">
            <a:avLst>
              <a:gd name="adj" fmla="val 8190"/>
            </a:avLst>
          </a:prstGeom>
          <a:gradFill flip="none" rotWithShape="1">
            <a:gsLst>
              <a:gs pos="0">
                <a:srgbClr val="041E3A">
                  <a:alpha val="20000"/>
                </a:srgbClr>
              </a:gs>
              <a:gs pos="39000">
                <a:schemeClr val="tx1">
                  <a:alpha val="17000"/>
                </a:schemeClr>
              </a:gs>
              <a:gs pos="88000">
                <a:srgbClr val="05284F">
                  <a:alpha val="20000"/>
                </a:srgbClr>
              </a:gs>
            </a:gsLst>
            <a:lin ang="3000000" scaled="0"/>
            <a:tileRect/>
          </a:gradFill>
          <a:ln w="9525">
            <a:solidFill>
              <a:schemeClr val="tx1"/>
            </a:solid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218585"/>
            <a:r>
              <a:rPr lang="en-US" sz="2400" dirty="0" smtClean="0">
                <a:solidFill>
                  <a:srgbClr val="FFFFFF"/>
                </a:solidFill>
                <a:latin typeface="Segoe" pitchFamily="34" charset="0"/>
              </a:rPr>
              <a:t>  </a:t>
            </a:r>
          </a:p>
        </p:txBody>
      </p:sp>
      <p:sp>
        <p:nvSpPr>
          <p:cNvPr id="60" name="TextBox 59"/>
          <p:cNvSpPr txBox="1"/>
          <p:nvPr/>
        </p:nvSpPr>
        <p:spPr bwMode="invGray">
          <a:xfrm>
            <a:off x="7128614" y="1053454"/>
            <a:ext cx="1881966" cy="480131"/>
          </a:xfrm>
          <a:prstGeom prst="rect">
            <a:avLst/>
          </a:prstGeom>
          <a:noFill/>
        </p:spPr>
        <p:txBody>
          <a:bodyPr wrap="square" tIns="182880" rtlCol="0">
            <a:spAutoFit/>
          </a:bodyPr>
          <a:lstStyle/>
          <a:p>
            <a:pPr marL="273050" lvl="1" indent="-155575" algn="ctr">
              <a:lnSpc>
                <a:spcPct val="90000"/>
              </a:lnSpc>
              <a:spcBef>
                <a:spcPts val="600"/>
              </a:spcBef>
              <a:buClr>
                <a:srgbClr val="FFC000"/>
              </a:buClr>
            </a:pPr>
            <a:r>
              <a:rPr lang="en-US" spc="-50" dirty="0" smtClean="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rPr>
              <a:t>X-Large</a:t>
            </a:r>
            <a:endParaRPr lang="en-US" spc="-50" dirty="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endParaRPr>
          </a:p>
        </p:txBody>
      </p:sp>
      <p:sp>
        <p:nvSpPr>
          <p:cNvPr id="61" name="Rectangle 60"/>
          <p:cNvSpPr/>
          <p:nvPr/>
        </p:nvSpPr>
        <p:spPr>
          <a:xfrm>
            <a:off x="7247996" y="1649428"/>
            <a:ext cx="1730687" cy="375187"/>
          </a:xfrm>
          <a:prstGeom prst="rect">
            <a:avLst/>
          </a:prstGeom>
        </p:spPr>
        <p:txBody>
          <a:bodyPr wrap="square" anchor="ctr" anchorCtr="0">
            <a:noAutofit/>
          </a:bodyPr>
          <a:lstStyle/>
          <a:p>
            <a:pPr algn="ctr"/>
            <a:r>
              <a:rPr lang="en-US" sz="1400" b="1" kern="0" dirty="0" smtClean="0">
                <a:solidFill>
                  <a:srgbClr val="FFFFFF"/>
                </a:solidFill>
                <a:latin typeface="Kozuka Gothic Pro M"/>
              </a:rPr>
              <a:t>8 x 1.6Ghz</a:t>
            </a:r>
          </a:p>
        </p:txBody>
      </p:sp>
      <p:sp>
        <p:nvSpPr>
          <p:cNvPr id="62" name="Rectangle 61"/>
          <p:cNvSpPr/>
          <p:nvPr/>
        </p:nvSpPr>
        <p:spPr>
          <a:xfrm>
            <a:off x="7241955" y="1962830"/>
            <a:ext cx="1724848" cy="276999"/>
          </a:xfrm>
          <a:prstGeom prst="rect">
            <a:avLst/>
          </a:prstGeom>
        </p:spPr>
        <p:txBody>
          <a:bodyPr wrap="square">
            <a:spAutoFit/>
          </a:bodyPr>
          <a:lstStyle/>
          <a:p>
            <a:pPr algn="ctr"/>
            <a:r>
              <a:rPr lang="en-US" sz="1200" b="1" kern="0" dirty="0" smtClean="0">
                <a:gradFill>
                  <a:gsLst>
                    <a:gs pos="0">
                      <a:srgbClr val="FFFFFF"/>
                    </a:gs>
                    <a:gs pos="100000">
                      <a:srgbClr val="FFFFFF"/>
                    </a:gs>
                  </a:gsLst>
                  <a:lin ang="16200000" scaled="0"/>
                </a:gradFill>
                <a:latin typeface="Kozuka Gothic Pro M"/>
              </a:rPr>
              <a:t>(</a:t>
            </a:r>
            <a:r>
              <a:rPr lang="cs-CZ" sz="1200" b="1" kern="0" dirty="0" smtClean="0">
                <a:gradFill>
                  <a:gsLst>
                    <a:gs pos="0">
                      <a:srgbClr val="FFFFFF"/>
                    </a:gs>
                    <a:gs pos="100000">
                      <a:srgbClr val="FFFFFF"/>
                    </a:gs>
                  </a:gsLst>
                  <a:lin ang="16200000" scaled="0"/>
                </a:gradFill>
                <a:latin typeface="Kozuka Gothic Pro M"/>
              </a:rPr>
              <a:t>vysoké</a:t>
            </a:r>
            <a:r>
              <a:rPr lang="en-US" sz="1200" b="1" kern="0" dirty="0" smtClean="0">
                <a:gradFill>
                  <a:gsLst>
                    <a:gs pos="0">
                      <a:srgbClr val="FFFFFF"/>
                    </a:gs>
                    <a:gs pos="100000">
                      <a:srgbClr val="FFFFFF"/>
                    </a:gs>
                  </a:gsLst>
                  <a:lin ang="16200000" scaled="0"/>
                </a:gradFill>
                <a:latin typeface="Kozuka Gothic Pro M"/>
              </a:rPr>
              <a:t> IO)</a:t>
            </a:r>
            <a:endParaRPr lang="en-US" sz="2800" b="1" dirty="0">
              <a:gradFill>
                <a:gsLst>
                  <a:gs pos="0">
                    <a:srgbClr val="FFFFFF"/>
                  </a:gs>
                  <a:gs pos="100000">
                    <a:srgbClr val="FFFFFF"/>
                  </a:gs>
                </a:gsLst>
                <a:lin ang="16200000" scaled="0"/>
              </a:gradFill>
              <a:latin typeface="Kozuka Gothic Pro M"/>
            </a:endParaRPr>
          </a:p>
        </p:txBody>
      </p:sp>
      <p:sp>
        <p:nvSpPr>
          <p:cNvPr id="64" name="Rectangle 63"/>
          <p:cNvSpPr/>
          <p:nvPr/>
        </p:nvSpPr>
        <p:spPr>
          <a:xfrm>
            <a:off x="1866482" y="2252691"/>
            <a:ext cx="1730687" cy="375187"/>
          </a:xfrm>
          <a:prstGeom prst="rect">
            <a:avLst/>
          </a:prstGeom>
        </p:spPr>
        <p:txBody>
          <a:bodyPr wrap="square" anchor="ctr" anchorCtr="0">
            <a:noAutofit/>
          </a:bodyPr>
          <a:lstStyle/>
          <a:p>
            <a:pPr algn="ctr"/>
            <a:r>
              <a:rPr lang="en-US" sz="1100" b="1" kern="0" dirty="0" smtClean="0">
                <a:solidFill>
                  <a:srgbClr val="FFFFFF"/>
                </a:solidFill>
                <a:latin typeface="Kozuka Gothic Pro M"/>
              </a:rPr>
              <a:t>1.75 GB memory </a:t>
            </a:r>
          </a:p>
        </p:txBody>
      </p:sp>
      <p:sp>
        <p:nvSpPr>
          <p:cNvPr id="65" name="Rectangle 64"/>
          <p:cNvSpPr/>
          <p:nvPr/>
        </p:nvSpPr>
        <p:spPr>
          <a:xfrm>
            <a:off x="3644280" y="2251103"/>
            <a:ext cx="1730687" cy="375187"/>
          </a:xfrm>
          <a:prstGeom prst="rect">
            <a:avLst/>
          </a:prstGeom>
        </p:spPr>
        <p:txBody>
          <a:bodyPr wrap="square" anchor="ctr" anchorCtr="0">
            <a:noAutofit/>
          </a:bodyPr>
          <a:lstStyle/>
          <a:p>
            <a:pPr algn="ctr"/>
            <a:r>
              <a:rPr lang="en-US" sz="1100" b="1" kern="0" dirty="0" smtClean="0">
                <a:solidFill>
                  <a:srgbClr val="FFFFFF"/>
                </a:solidFill>
                <a:latin typeface="Kozuka Gothic Pro M"/>
              </a:rPr>
              <a:t>3.5 GB memory </a:t>
            </a:r>
          </a:p>
        </p:txBody>
      </p:sp>
      <p:sp>
        <p:nvSpPr>
          <p:cNvPr id="66" name="Rectangle 65"/>
          <p:cNvSpPr/>
          <p:nvPr/>
        </p:nvSpPr>
        <p:spPr>
          <a:xfrm>
            <a:off x="5431001" y="2236802"/>
            <a:ext cx="1730687" cy="375187"/>
          </a:xfrm>
          <a:prstGeom prst="rect">
            <a:avLst/>
          </a:prstGeom>
        </p:spPr>
        <p:txBody>
          <a:bodyPr wrap="square" anchor="ctr" anchorCtr="0">
            <a:noAutofit/>
          </a:bodyPr>
          <a:lstStyle/>
          <a:p>
            <a:pPr algn="ctr"/>
            <a:r>
              <a:rPr lang="en-US" sz="1100" b="1" kern="0" dirty="0" smtClean="0">
                <a:solidFill>
                  <a:srgbClr val="FFFFFF"/>
                </a:solidFill>
                <a:latin typeface="Kozuka Gothic Pro M"/>
              </a:rPr>
              <a:t>7.0 GB memory</a:t>
            </a:r>
          </a:p>
        </p:txBody>
      </p:sp>
      <p:sp>
        <p:nvSpPr>
          <p:cNvPr id="67" name="Rectangle 66"/>
          <p:cNvSpPr/>
          <p:nvPr/>
        </p:nvSpPr>
        <p:spPr>
          <a:xfrm>
            <a:off x="7242736" y="2224452"/>
            <a:ext cx="1730687" cy="375187"/>
          </a:xfrm>
          <a:prstGeom prst="rect">
            <a:avLst/>
          </a:prstGeom>
        </p:spPr>
        <p:txBody>
          <a:bodyPr wrap="square" anchor="ctr" anchorCtr="0">
            <a:noAutofit/>
          </a:bodyPr>
          <a:lstStyle/>
          <a:p>
            <a:pPr algn="ctr"/>
            <a:r>
              <a:rPr lang="en-US" sz="1100" b="1" kern="0" dirty="0" smtClean="0">
                <a:solidFill>
                  <a:srgbClr val="FFFFFF"/>
                </a:solidFill>
                <a:latin typeface="Kozuka Gothic Pro M"/>
              </a:rPr>
              <a:t>14 GB memory</a:t>
            </a:r>
          </a:p>
        </p:txBody>
      </p:sp>
      <p:sp>
        <p:nvSpPr>
          <p:cNvPr id="68" name="Rectangle 67"/>
          <p:cNvSpPr/>
          <p:nvPr/>
        </p:nvSpPr>
        <p:spPr>
          <a:xfrm>
            <a:off x="1845456" y="2562751"/>
            <a:ext cx="1730687" cy="375187"/>
          </a:xfrm>
          <a:prstGeom prst="rect">
            <a:avLst/>
          </a:prstGeom>
        </p:spPr>
        <p:txBody>
          <a:bodyPr wrap="square" anchor="ctr" anchorCtr="0">
            <a:noAutofit/>
          </a:bodyPr>
          <a:lstStyle/>
          <a:p>
            <a:pPr algn="ctr"/>
            <a:r>
              <a:rPr lang="en-US" sz="1100" b="1" kern="0" dirty="0" smtClean="0">
                <a:solidFill>
                  <a:srgbClr val="FFFFFF"/>
                </a:solidFill>
                <a:latin typeface="Kozuka Gothic Pro M"/>
              </a:rPr>
              <a:t>250 GB storage</a:t>
            </a:r>
          </a:p>
          <a:p>
            <a:pPr algn="ctr"/>
            <a:r>
              <a:rPr lang="en-US" sz="1050" kern="0" dirty="0" smtClean="0">
                <a:solidFill>
                  <a:srgbClr val="FFFFFF"/>
                </a:solidFill>
                <a:latin typeface="Kozuka Gothic Pro M"/>
              </a:rPr>
              <a:t>(instance storage) </a:t>
            </a:r>
          </a:p>
        </p:txBody>
      </p:sp>
      <p:sp>
        <p:nvSpPr>
          <p:cNvPr id="69" name="Rectangle 68"/>
          <p:cNvSpPr/>
          <p:nvPr/>
        </p:nvSpPr>
        <p:spPr>
          <a:xfrm>
            <a:off x="3623254" y="2561163"/>
            <a:ext cx="1730687" cy="375187"/>
          </a:xfrm>
          <a:prstGeom prst="rect">
            <a:avLst/>
          </a:prstGeom>
        </p:spPr>
        <p:txBody>
          <a:bodyPr wrap="square" anchor="ctr" anchorCtr="0">
            <a:noAutofit/>
          </a:bodyPr>
          <a:lstStyle/>
          <a:p>
            <a:pPr algn="ctr"/>
            <a:r>
              <a:rPr lang="en-US" sz="1100" b="1" kern="0" dirty="0" smtClean="0">
                <a:solidFill>
                  <a:srgbClr val="FFFFFF"/>
                </a:solidFill>
                <a:latin typeface="Kozuka Gothic Pro M"/>
              </a:rPr>
              <a:t>500 GB storage</a:t>
            </a:r>
          </a:p>
          <a:p>
            <a:pPr algn="ctr"/>
            <a:r>
              <a:rPr lang="en-US" sz="1050" kern="0" dirty="0" smtClean="0">
                <a:solidFill>
                  <a:srgbClr val="FFFFFF"/>
                </a:solidFill>
                <a:latin typeface="Kozuka Gothic Pro M"/>
              </a:rPr>
              <a:t>(instance storage) </a:t>
            </a:r>
          </a:p>
        </p:txBody>
      </p:sp>
      <p:sp>
        <p:nvSpPr>
          <p:cNvPr id="70" name="Rectangle 69"/>
          <p:cNvSpPr/>
          <p:nvPr/>
        </p:nvSpPr>
        <p:spPr>
          <a:xfrm>
            <a:off x="5409975" y="2546862"/>
            <a:ext cx="1730687" cy="375187"/>
          </a:xfrm>
          <a:prstGeom prst="rect">
            <a:avLst/>
          </a:prstGeom>
        </p:spPr>
        <p:txBody>
          <a:bodyPr wrap="square" anchor="ctr" anchorCtr="0">
            <a:noAutofit/>
          </a:bodyPr>
          <a:lstStyle/>
          <a:p>
            <a:pPr algn="ctr"/>
            <a:r>
              <a:rPr lang="en-US" sz="1100" b="1" kern="0" dirty="0" smtClean="0">
                <a:solidFill>
                  <a:srgbClr val="FFFFFF"/>
                </a:solidFill>
                <a:latin typeface="Kozuka Gothic Pro M"/>
              </a:rPr>
              <a:t>1000 GB storage</a:t>
            </a:r>
          </a:p>
          <a:p>
            <a:pPr algn="ctr"/>
            <a:r>
              <a:rPr lang="en-US" sz="1050" kern="0" dirty="0" smtClean="0">
                <a:solidFill>
                  <a:srgbClr val="FFFFFF"/>
                </a:solidFill>
                <a:latin typeface="Kozuka Gothic Pro M"/>
              </a:rPr>
              <a:t>(instance storage)</a:t>
            </a:r>
          </a:p>
        </p:txBody>
      </p:sp>
      <p:sp>
        <p:nvSpPr>
          <p:cNvPr id="71" name="Rectangle 70"/>
          <p:cNvSpPr/>
          <p:nvPr/>
        </p:nvSpPr>
        <p:spPr>
          <a:xfrm>
            <a:off x="7221710" y="2534512"/>
            <a:ext cx="1730687" cy="375187"/>
          </a:xfrm>
          <a:prstGeom prst="rect">
            <a:avLst/>
          </a:prstGeom>
        </p:spPr>
        <p:txBody>
          <a:bodyPr wrap="square" anchor="ctr" anchorCtr="0">
            <a:noAutofit/>
          </a:bodyPr>
          <a:lstStyle/>
          <a:p>
            <a:pPr algn="ctr"/>
            <a:r>
              <a:rPr lang="en-US" sz="1100" b="1" kern="0" dirty="0" smtClean="0">
                <a:solidFill>
                  <a:srgbClr val="FFFFFF"/>
                </a:solidFill>
                <a:latin typeface="Kozuka Gothic Pro M"/>
              </a:rPr>
              <a:t>2000 GB </a:t>
            </a:r>
          </a:p>
          <a:p>
            <a:pPr algn="ctr"/>
            <a:r>
              <a:rPr lang="en-US" sz="1050" kern="0" dirty="0" smtClean="0">
                <a:solidFill>
                  <a:srgbClr val="FFFFFF"/>
                </a:solidFill>
                <a:latin typeface="Kozuka Gothic Pro M"/>
              </a:rPr>
              <a:t>(instance storage</a:t>
            </a:r>
            <a:r>
              <a:rPr lang="en-US" sz="1100" kern="0" dirty="0" smtClean="0">
                <a:solidFill>
                  <a:srgbClr val="FFFFFF"/>
                </a:solidFill>
                <a:latin typeface="Kozuka Gothic Pro M"/>
              </a:rPr>
              <a:t>) </a:t>
            </a:r>
          </a:p>
        </p:txBody>
      </p:sp>
      <p:cxnSp>
        <p:nvCxnSpPr>
          <p:cNvPr id="95" name="Straight Connector 94"/>
          <p:cNvCxnSpPr/>
          <p:nvPr/>
        </p:nvCxnSpPr>
        <p:spPr>
          <a:xfrm>
            <a:off x="1995495" y="1605144"/>
            <a:ext cx="1519982" cy="2382"/>
          </a:xfrm>
          <a:prstGeom prst="line">
            <a:avLst/>
          </a:prstGeom>
          <a:ln w="6350">
            <a:gradFill flip="none" rotWithShape="1">
              <a:gsLst>
                <a:gs pos="0">
                  <a:srgbClr val="FFFFFF">
                    <a:alpha val="0"/>
                  </a:srgbClr>
                </a:gs>
                <a:gs pos="50000">
                  <a:srgbClr val="FFFFFF"/>
                </a:gs>
                <a:gs pos="100000">
                  <a:srgbClr val="FFFFFF">
                    <a:alpha val="0"/>
                  </a:srgbClr>
                </a:gs>
              </a:gsLst>
              <a:lin ang="10800000" scaled="0"/>
              <a:tileRect/>
            </a:gra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779629" y="1591496"/>
            <a:ext cx="1519982" cy="2382"/>
          </a:xfrm>
          <a:prstGeom prst="line">
            <a:avLst/>
          </a:prstGeom>
          <a:ln w="6350">
            <a:gradFill flip="none" rotWithShape="1">
              <a:gsLst>
                <a:gs pos="0">
                  <a:srgbClr val="FFFFFF">
                    <a:alpha val="0"/>
                  </a:srgbClr>
                </a:gs>
                <a:gs pos="50000">
                  <a:srgbClr val="FFFFFF"/>
                </a:gs>
                <a:gs pos="100000">
                  <a:srgbClr val="FFFFFF">
                    <a:alpha val="0"/>
                  </a:srgbClr>
                </a:gs>
              </a:gsLst>
              <a:lin ang="10800000" scaled="0"/>
              <a:tileRect/>
            </a:gra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579390" y="1582856"/>
            <a:ext cx="1519982" cy="2382"/>
          </a:xfrm>
          <a:prstGeom prst="line">
            <a:avLst/>
          </a:prstGeom>
          <a:ln w="6350">
            <a:gradFill flip="none" rotWithShape="1">
              <a:gsLst>
                <a:gs pos="0">
                  <a:srgbClr val="FFFFFF">
                    <a:alpha val="0"/>
                  </a:srgbClr>
                </a:gs>
                <a:gs pos="50000">
                  <a:srgbClr val="FFFFFF"/>
                </a:gs>
                <a:gs pos="100000">
                  <a:srgbClr val="FFFFFF">
                    <a:alpha val="0"/>
                  </a:srgbClr>
                </a:gs>
              </a:gsLst>
              <a:lin ang="10800000" scaled="0"/>
              <a:tileRect/>
            </a:gra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311946" y="1588021"/>
            <a:ext cx="1519982" cy="2382"/>
          </a:xfrm>
          <a:prstGeom prst="line">
            <a:avLst/>
          </a:prstGeom>
          <a:ln w="6350">
            <a:gradFill flip="none" rotWithShape="1">
              <a:gsLst>
                <a:gs pos="0">
                  <a:srgbClr val="FFFFFF">
                    <a:alpha val="0"/>
                  </a:srgbClr>
                </a:gs>
                <a:gs pos="50000">
                  <a:srgbClr val="FFFFFF"/>
                </a:gs>
                <a:gs pos="100000">
                  <a:srgbClr val="FFFFFF">
                    <a:alpha val="0"/>
                  </a:srgbClr>
                </a:gs>
              </a:gsLst>
              <a:lin ang="10800000" scaled="0"/>
              <a:tileRect/>
            </a:gra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spc="-150" dirty="0">
                <a:solidFill>
                  <a:schemeClr val="tx1">
                    <a:lumMod val="95000"/>
                  </a:schemeClr>
                </a:solidFill>
                <a:latin typeface="Segoe UI" pitchFamily="34" charset="0"/>
                <a:cs typeface="Segoe UI" pitchFamily="34" charset="0"/>
              </a:rPr>
              <a:t>Windows Azure </a:t>
            </a:r>
            <a:r>
              <a:rPr lang="cs-CZ" spc="-150" dirty="0" smtClean="0">
                <a:solidFill>
                  <a:schemeClr val="tx1">
                    <a:lumMod val="95000"/>
                  </a:schemeClr>
                </a:solidFill>
                <a:latin typeface="Segoe UI" pitchFamily="34" charset="0"/>
                <a:cs typeface="Segoe UI" pitchFamily="34" charset="0"/>
              </a:rPr>
              <a:t>licencování</a:t>
            </a:r>
            <a:endParaRPr lang="en-US" dirty="0"/>
          </a:p>
        </p:txBody>
      </p:sp>
      <p:sp>
        <p:nvSpPr>
          <p:cNvPr id="20" name="Content Placeholder 19"/>
          <p:cNvSpPr>
            <a:spLocks noGrp="1"/>
          </p:cNvSpPr>
          <p:nvPr>
            <p:ph idx="1"/>
          </p:nvPr>
        </p:nvSpPr>
        <p:spPr>
          <a:xfrm>
            <a:off x="381000" y="3940317"/>
            <a:ext cx="8382000" cy="2412968"/>
          </a:xfrm>
        </p:spPr>
        <p:txBody>
          <a:bodyPr/>
          <a:lstStyle/>
          <a:p>
            <a:r>
              <a:rPr lang="cs-CZ" dirty="0" smtClean="0"/>
              <a:t>Měří se doba, po kterou je instance nasazena (nemusí běžet)</a:t>
            </a:r>
          </a:p>
          <a:p>
            <a:r>
              <a:rPr lang="cs-CZ" dirty="0" smtClean="0"/>
              <a:t>Nepočítají se žádné operace nad lokálním FS</a:t>
            </a:r>
          </a:p>
          <a:p>
            <a:r>
              <a:rPr lang="cs-CZ" dirty="0" smtClean="0"/>
              <a:t>Počítají se přenesená data ven a dovnitř datového centra (HTTP/S, TCP)</a:t>
            </a:r>
            <a:endParaRPr lang="en-US" dirty="0"/>
          </a:p>
        </p:txBody>
      </p:sp>
      <p:sp>
        <p:nvSpPr>
          <p:cNvPr id="42" name="Rectangle 41"/>
          <p:cNvSpPr/>
          <p:nvPr/>
        </p:nvSpPr>
        <p:spPr>
          <a:xfrm>
            <a:off x="103893" y="3000253"/>
            <a:ext cx="1730687" cy="241689"/>
          </a:xfrm>
          <a:prstGeom prst="rect">
            <a:avLst/>
          </a:prstGeom>
        </p:spPr>
        <p:txBody>
          <a:bodyPr wrap="square" anchor="ctr" anchorCtr="0">
            <a:noAutofit/>
          </a:bodyPr>
          <a:lstStyle/>
          <a:p>
            <a:pPr algn="ctr"/>
            <a:r>
              <a:rPr lang="en-US" sz="1400" b="1" kern="0" dirty="0" smtClean="0">
                <a:solidFill>
                  <a:srgbClr val="FFFFFF"/>
                </a:solidFill>
                <a:latin typeface="Kozuka Gothic Pro M"/>
              </a:rPr>
              <a:t>$</a:t>
            </a:r>
            <a:r>
              <a:rPr lang="en-US" sz="1400" b="1" kern="0" dirty="0" smtClean="0">
                <a:solidFill>
                  <a:srgbClr val="FFFFFF"/>
                </a:solidFill>
                <a:latin typeface="Kozuka Gothic Pro M"/>
              </a:rPr>
              <a:t>0.</a:t>
            </a:r>
            <a:r>
              <a:rPr lang="cs-CZ" sz="1400" b="1" kern="0" dirty="0" smtClean="0">
                <a:solidFill>
                  <a:srgbClr val="FFFFFF"/>
                </a:solidFill>
                <a:latin typeface="Kozuka Gothic Pro M"/>
              </a:rPr>
              <a:t>05</a:t>
            </a:r>
            <a:r>
              <a:rPr lang="en-US" sz="1400" b="1" kern="0" dirty="0" smtClean="0">
                <a:solidFill>
                  <a:srgbClr val="FFFFFF"/>
                </a:solidFill>
                <a:latin typeface="Kozuka Gothic Pro M"/>
              </a:rPr>
              <a:t> </a:t>
            </a:r>
            <a:endParaRPr lang="en-US" sz="1400" b="1" kern="0" dirty="0" smtClean="0">
              <a:solidFill>
                <a:srgbClr val="FFFFFF"/>
              </a:solidFill>
              <a:latin typeface="Kozuka Gothic Pro M"/>
            </a:endParaRPr>
          </a:p>
        </p:txBody>
      </p:sp>
      <p:sp>
        <p:nvSpPr>
          <p:cNvPr id="43" name="Rectangle 42"/>
          <p:cNvSpPr/>
          <p:nvPr/>
        </p:nvSpPr>
        <p:spPr>
          <a:xfrm>
            <a:off x="109727" y="3332705"/>
            <a:ext cx="1724848" cy="276999"/>
          </a:xfrm>
          <a:prstGeom prst="rect">
            <a:avLst/>
          </a:prstGeom>
        </p:spPr>
        <p:txBody>
          <a:bodyPr wrap="square">
            <a:spAutoFit/>
          </a:bodyPr>
          <a:lstStyle/>
          <a:p>
            <a:pPr algn="ctr"/>
            <a:r>
              <a:rPr lang="cs-CZ" sz="1200" b="1" kern="0" dirty="0" smtClean="0">
                <a:gradFill>
                  <a:gsLst>
                    <a:gs pos="0">
                      <a:srgbClr val="FFFFFF"/>
                    </a:gs>
                    <a:gs pos="100000">
                      <a:srgbClr val="FFFFFF"/>
                    </a:gs>
                  </a:gsLst>
                  <a:lin ang="16200000" scaled="0"/>
                </a:gradFill>
                <a:latin typeface="Kozuka Gothic Pro M"/>
              </a:rPr>
              <a:t>Za servisní hodinu</a:t>
            </a:r>
            <a:endParaRPr lang="en-US" sz="2800" b="1" dirty="0">
              <a:gradFill>
                <a:gsLst>
                  <a:gs pos="0">
                    <a:srgbClr val="FFFFFF"/>
                  </a:gs>
                  <a:gs pos="100000">
                    <a:srgbClr val="FFFFFF"/>
                  </a:gs>
                </a:gsLst>
                <a:lin ang="16200000" scaled="0"/>
              </a:gradFill>
              <a:latin typeface="Kozuka Gothic Pro M"/>
            </a:endParaRPr>
          </a:p>
        </p:txBody>
      </p:sp>
      <p:sp>
        <p:nvSpPr>
          <p:cNvPr id="45" name="TextBox 44"/>
          <p:cNvSpPr txBox="1"/>
          <p:nvPr/>
        </p:nvSpPr>
        <p:spPr bwMode="invGray">
          <a:xfrm>
            <a:off x="-36510" y="1095341"/>
            <a:ext cx="1881966" cy="480131"/>
          </a:xfrm>
          <a:prstGeom prst="rect">
            <a:avLst/>
          </a:prstGeom>
          <a:noFill/>
        </p:spPr>
        <p:txBody>
          <a:bodyPr wrap="square" tIns="182880" rtlCol="0">
            <a:spAutoFit/>
          </a:bodyPr>
          <a:lstStyle/>
          <a:p>
            <a:pPr marL="273050" lvl="1" indent="-155575" algn="ctr">
              <a:lnSpc>
                <a:spcPct val="90000"/>
              </a:lnSpc>
              <a:spcBef>
                <a:spcPts val="600"/>
              </a:spcBef>
              <a:buClr>
                <a:srgbClr val="FFC000"/>
              </a:buClr>
            </a:pPr>
            <a:r>
              <a:rPr lang="cs-CZ" spc="-50" dirty="0" smtClean="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rPr>
              <a:t>X-</a:t>
            </a:r>
            <a:r>
              <a:rPr lang="en-US" spc="-50" dirty="0" smtClean="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rPr>
              <a:t>Small</a:t>
            </a:r>
            <a:endParaRPr lang="en-US" spc="-50" dirty="0">
              <a:gradFill flip="none" rotWithShape="1">
                <a:gsLst>
                  <a:gs pos="52000">
                    <a:srgbClr val="FFFFFF"/>
                  </a:gs>
                  <a:gs pos="83000">
                    <a:srgbClr val="2E95EA"/>
                  </a:gs>
                </a:gsLst>
                <a:lin ang="5400000" scaled="1"/>
                <a:tileRect/>
              </a:gradFill>
              <a:effectLst>
                <a:glow rad="63500">
                  <a:srgbClr val="2E95EA">
                    <a:alpha val="40000"/>
                  </a:srgbClr>
                </a:glow>
                <a:outerShdw blurRad="304800" algn="ctr" rotWithShape="0">
                  <a:srgbClr val="2E1400"/>
                </a:outerShdw>
              </a:effectLst>
              <a:latin typeface="Kozuka Gothic Pro M"/>
            </a:endParaRPr>
          </a:p>
        </p:txBody>
      </p:sp>
      <p:sp>
        <p:nvSpPr>
          <p:cNvPr id="46" name="Rectangle 45"/>
          <p:cNvSpPr/>
          <p:nvPr/>
        </p:nvSpPr>
        <p:spPr>
          <a:xfrm>
            <a:off x="82872" y="1677667"/>
            <a:ext cx="1730687" cy="375187"/>
          </a:xfrm>
          <a:prstGeom prst="rect">
            <a:avLst/>
          </a:prstGeom>
        </p:spPr>
        <p:txBody>
          <a:bodyPr wrap="square" anchor="ctr" anchorCtr="0">
            <a:noAutofit/>
          </a:bodyPr>
          <a:lstStyle/>
          <a:p>
            <a:pPr algn="ctr"/>
            <a:r>
              <a:rPr lang="en-US" sz="1400" b="1" kern="0" dirty="0" smtClean="0">
                <a:solidFill>
                  <a:srgbClr val="FFFFFF"/>
                </a:solidFill>
                <a:latin typeface="Kozuka Gothic Pro M"/>
              </a:rPr>
              <a:t>1 x </a:t>
            </a:r>
            <a:r>
              <a:rPr lang="en-US" sz="1400" b="1" kern="0" dirty="0" smtClean="0">
                <a:solidFill>
                  <a:srgbClr val="FFFFFF"/>
                </a:solidFill>
                <a:latin typeface="Kozuka Gothic Pro M"/>
              </a:rPr>
              <a:t>1Ghz  </a:t>
            </a:r>
            <a:endParaRPr lang="en-US" sz="1400" b="1" kern="0" dirty="0" smtClean="0">
              <a:solidFill>
                <a:srgbClr val="FFFFFF"/>
              </a:solidFill>
              <a:latin typeface="Kozuka Gothic Pro M"/>
            </a:endParaRPr>
          </a:p>
        </p:txBody>
      </p:sp>
      <p:sp>
        <p:nvSpPr>
          <p:cNvPr id="63" name="Rectangle 62"/>
          <p:cNvSpPr/>
          <p:nvPr/>
        </p:nvSpPr>
        <p:spPr>
          <a:xfrm>
            <a:off x="76831" y="1991069"/>
            <a:ext cx="1724848" cy="276999"/>
          </a:xfrm>
          <a:prstGeom prst="rect">
            <a:avLst/>
          </a:prstGeom>
        </p:spPr>
        <p:txBody>
          <a:bodyPr wrap="square">
            <a:spAutoFit/>
          </a:bodyPr>
          <a:lstStyle/>
          <a:p>
            <a:pPr algn="ctr"/>
            <a:r>
              <a:rPr lang="en-US" sz="1200" b="1" kern="0" dirty="0" smtClean="0">
                <a:gradFill>
                  <a:gsLst>
                    <a:gs pos="0">
                      <a:srgbClr val="FFFFFF"/>
                    </a:gs>
                    <a:gs pos="100000">
                      <a:srgbClr val="FFFFFF"/>
                    </a:gs>
                  </a:gsLst>
                  <a:lin ang="16200000" scaled="0"/>
                </a:gradFill>
                <a:latin typeface="Kozuka Gothic Pro M"/>
              </a:rPr>
              <a:t>(</a:t>
            </a:r>
            <a:r>
              <a:rPr lang="cs-CZ" sz="1200" b="1" kern="0" dirty="0" smtClean="0">
                <a:gradFill>
                  <a:gsLst>
                    <a:gs pos="0">
                      <a:srgbClr val="FFFFFF"/>
                    </a:gs>
                    <a:gs pos="100000">
                      <a:srgbClr val="FFFFFF"/>
                    </a:gs>
                  </a:gsLst>
                  <a:lin ang="16200000" scaled="0"/>
                </a:gradFill>
                <a:latin typeface="Kozuka Gothic Pro M"/>
              </a:rPr>
              <a:t>nízké</a:t>
            </a:r>
            <a:r>
              <a:rPr lang="en-US" sz="1200" b="1" kern="0" dirty="0" smtClean="0">
                <a:gradFill>
                  <a:gsLst>
                    <a:gs pos="0">
                      <a:srgbClr val="FFFFFF"/>
                    </a:gs>
                    <a:gs pos="100000">
                      <a:srgbClr val="FFFFFF"/>
                    </a:gs>
                  </a:gsLst>
                  <a:lin ang="16200000" scaled="0"/>
                </a:gradFill>
                <a:latin typeface="Kozuka Gothic Pro M"/>
              </a:rPr>
              <a:t> </a:t>
            </a:r>
            <a:r>
              <a:rPr lang="en-US" sz="1200" b="1" kern="0" dirty="0" smtClean="0">
                <a:gradFill>
                  <a:gsLst>
                    <a:gs pos="0">
                      <a:srgbClr val="FFFFFF"/>
                    </a:gs>
                    <a:gs pos="100000">
                      <a:srgbClr val="FFFFFF"/>
                    </a:gs>
                  </a:gsLst>
                  <a:lin ang="16200000" scaled="0"/>
                </a:gradFill>
                <a:latin typeface="Kozuka Gothic Pro M"/>
              </a:rPr>
              <a:t>IO) </a:t>
            </a:r>
            <a:endParaRPr lang="en-US" sz="2800" b="1" dirty="0">
              <a:gradFill>
                <a:gsLst>
                  <a:gs pos="0">
                    <a:srgbClr val="FFFFFF"/>
                  </a:gs>
                  <a:gs pos="100000">
                    <a:srgbClr val="FFFFFF"/>
                  </a:gs>
                </a:gsLst>
                <a:lin ang="16200000" scaled="0"/>
              </a:gradFill>
              <a:latin typeface="Kozuka Gothic Pro M"/>
            </a:endParaRPr>
          </a:p>
        </p:txBody>
      </p:sp>
      <p:sp>
        <p:nvSpPr>
          <p:cNvPr id="72" name="Rectangle 71"/>
          <p:cNvSpPr/>
          <p:nvPr/>
        </p:nvSpPr>
        <p:spPr>
          <a:xfrm>
            <a:off x="77612" y="2252691"/>
            <a:ext cx="1730687" cy="375187"/>
          </a:xfrm>
          <a:prstGeom prst="rect">
            <a:avLst/>
          </a:prstGeom>
        </p:spPr>
        <p:txBody>
          <a:bodyPr wrap="square" anchor="ctr" anchorCtr="0">
            <a:noAutofit/>
          </a:bodyPr>
          <a:lstStyle/>
          <a:p>
            <a:pPr algn="ctr"/>
            <a:r>
              <a:rPr lang="cs-CZ" sz="1100" b="1" kern="0" dirty="0" smtClean="0">
                <a:solidFill>
                  <a:srgbClr val="FFFFFF"/>
                </a:solidFill>
                <a:latin typeface="Kozuka Gothic Pro M"/>
              </a:rPr>
              <a:t>0.765 </a:t>
            </a:r>
            <a:r>
              <a:rPr lang="en-US" sz="1100" b="1" kern="0" dirty="0" smtClean="0">
                <a:solidFill>
                  <a:srgbClr val="FFFFFF"/>
                </a:solidFill>
                <a:latin typeface="Kozuka Gothic Pro M"/>
              </a:rPr>
              <a:t>GB </a:t>
            </a:r>
            <a:r>
              <a:rPr lang="en-US" sz="1100" b="1" kern="0" dirty="0" smtClean="0">
                <a:solidFill>
                  <a:srgbClr val="FFFFFF"/>
                </a:solidFill>
                <a:latin typeface="Kozuka Gothic Pro M"/>
              </a:rPr>
              <a:t>memory </a:t>
            </a:r>
          </a:p>
        </p:txBody>
      </p:sp>
      <p:sp>
        <p:nvSpPr>
          <p:cNvPr id="73" name="Rectangle 72"/>
          <p:cNvSpPr/>
          <p:nvPr/>
        </p:nvSpPr>
        <p:spPr>
          <a:xfrm>
            <a:off x="56586" y="2562751"/>
            <a:ext cx="1730687" cy="375187"/>
          </a:xfrm>
          <a:prstGeom prst="rect">
            <a:avLst/>
          </a:prstGeom>
        </p:spPr>
        <p:txBody>
          <a:bodyPr wrap="square" anchor="ctr" anchorCtr="0">
            <a:noAutofit/>
          </a:bodyPr>
          <a:lstStyle/>
          <a:p>
            <a:pPr algn="ctr"/>
            <a:r>
              <a:rPr lang="en-US" sz="1100" b="1" kern="0" dirty="0" smtClean="0">
                <a:solidFill>
                  <a:srgbClr val="FFFFFF"/>
                </a:solidFill>
                <a:latin typeface="Kozuka Gothic Pro M"/>
              </a:rPr>
              <a:t>2</a:t>
            </a:r>
            <a:r>
              <a:rPr lang="cs-CZ" sz="1100" b="1" kern="0" dirty="0" smtClean="0">
                <a:solidFill>
                  <a:srgbClr val="FFFFFF"/>
                </a:solidFill>
                <a:latin typeface="Kozuka Gothic Pro M"/>
              </a:rPr>
              <a:t>0</a:t>
            </a:r>
            <a:r>
              <a:rPr lang="en-US" sz="1100" b="1" kern="0" dirty="0" smtClean="0">
                <a:solidFill>
                  <a:srgbClr val="FFFFFF"/>
                </a:solidFill>
                <a:latin typeface="Kozuka Gothic Pro M"/>
              </a:rPr>
              <a:t> </a:t>
            </a:r>
            <a:r>
              <a:rPr lang="en-US" sz="1100" b="1" kern="0" dirty="0" smtClean="0">
                <a:solidFill>
                  <a:srgbClr val="FFFFFF"/>
                </a:solidFill>
                <a:latin typeface="Kozuka Gothic Pro M"/>
              </a:rPr>
              <a:t>GB storage</a:t>
            </a:r>
          </a:p>
          <a:p>
            <a:pPr algn="ctr"/>
            <a:r>
              <a:rPr lang="en-US" sz="1050" kern="0" dirty="0" smtClean="0">
                <a:solidFill>
                  <a:srgbClr val="FFFFFF"/>
                </a:solidFill>
                <a:latin typeface="Kozuka Gothic Pro M"/>
              </a:rPr>
              <a:t>(instance storage) </a:t>
            </a:r>
          </a:p>
        </p:txBody>
      </p:sp>
      <p:cxnSp>
        <p:nvCxnSpPr>
          <p:cNvPr id="74" name="Straight Connector 73"/>
          <p:cNvCxnSpPr/>
          <p:nvPr/>
        </p:nvCxnSpPr>
        <p:spPr>
          <a:xfrm>
            <a:off x="206625" y="1605144"/>
            <a:ext cx="1519982" cy="2382"/>
          </a:xfrm>
          <a:prstGeom prst="line">
            <a:avLst/>
          </a:prstGeom>
          <a:ln w="6350">
            <a:gradFill flip="none" rotWithShape="1">
              <a:gsLst>
                <a:gs pos="0">
                  <a:srgbClr val="FFFFFF">
                    <a:alpha val="0"/>
                  </a:srgbClr>
                </a:gs>
                <a:gs pos="50000">
                  <a:srgbClr val="FFFFFF"/>
                </a:gs>
                <a:gs pos="100000">
                  <a:srgbClr val="FFFFFF">
                    <a:alpha val="0"/>
                  </a:srgbClr>
                </a:gs>
              </a:gsLst>
              <a:lin ang="10800000" scaled="0"/>
              <a:tileRect/>
            </a:gra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90372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398963" y="56388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Calibri" pitchFamily="34" charset="0"/>
                <a:cs typeface="Arial" charset="0"/>
              </a:rPr>
              <a:t>© </a:t>
            </a:r>
            <a:r>
              <a:rPr lang="en-US" sz="700" dirty="0" smtClean="0">
                <a:latin typeface="Calibri" pitchFamily="34" charset="0"/>
                <a:cs typeface="Arial" charset="0"/>
              </a:rPr>
              <a:t>2008 Microsoft </a:t>
            </a:r>
            <a:r>
              <a:rPr lang="en-US" sz="7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latin typeface="Calibri" pitchFamily="34" charset="0"/>
                <a:cs typeface="Arial" charset="0"/>
              </a:rPr>
              <a:t>MICROSOFT </a:t>
            </a:r>
            <a:r>
              <a:rPr lang="en-US" sz="700" dirty="0">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 y="280548"/>
            <a:ext cx="9097645" cy="6296904"/>
          </a:xfrm>
          <a:prstGeom prst="rect">
            <a:avLst/>
          </a:prstGeom>
        </p:spPr>
      </p:pic>
    </p:spTree>
    <p:extLst>
      <p:ext uri="{BB962C8B-B14F-4D97-AF65-F5344CB8AC3E}">
        <p14:creationId xmlns:p14="http://schemas.microsoft.com/office/powerpoint/2010/main" val="11559703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789" y="2997878"/>
            <a:ext cx="1981477" cy="3505690"/>
          </a:xfrm>
          <a:prstGeom prst="rect">
            <a:avLst/>
          </a:prstGeom>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77" y="160713"/>
            <a:ext cx="6096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Bent Arrow 3"/>
          <p:cNvSpPr/>
          <p:nvPr/>
        </p:nvSpPr>
        <p:spPr bwMode="auto">
          <a:xfrm flipV="1">
            <a:off x="5586153" y="4289367"/>
            <a:ext cx="1144384" cy="789709"/>
          </a:xfrm>
          <a:prstGeom prst="ben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19995730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5" y="0"/>
            <a:ext cx="9046910" cy="6858000"/>
          </a:xfrm>
          <a:prstGeom prst="rect">
            <a:avLst/>
          </a:prstGeom>
        </p:spPr>
      </p:pic>
    </p:spTree>
    <p:extLst>
      <p:ext uri="{BB962C8B-B14F-4D97-AF65-F5344CB8AC3E}">
        <p14:creationId xmlns:p14="http://schemas.microsoft.com/office/powerpoint/2010/main" val="39255039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2933527"/>
            <a:ext cx="46958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524596" y="1666393"/>
            <a:ext cx="853119" cy="923330"/>
          </a:xfrm>
          <a:prstGeom prst="rect">
            <a:avLst/>
          </a:prstGeom>
          <a:noFill/>
        </p:spPr>
        <p:txBody>
          <a:bodyPr wrap="none" rtlCol="0">
            <a:spAutoFit/>
          </a:bodyPr>
          <a:lstStyle/>
          <a:p>
            <a:r>
              <a:rPr lang="cs-CZ" sz="5400" dirty="0" smtClean="0"/>
              <a:t>F5</a:t>
            </a:r>
            <a:endParaRPr lang="en-US" sz="5400" dirty="0"/>
          </a:p>
        </p:txBody>
      </p:sp>
    </p:spTree>
    <p:extLst>
      <p:ext uri="{BB962C8B-B14F-4D97-AF65-F5344CB8AC3E}">
        <p14:creationId xmlns:p14="http://schemas.microsoft.com/office/powerpoint/2010/main" val="7348864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1" y="0"/>
            <a:ext cx="9087738" cy="6858000"/>
          </a:xfrm>
          <a:prstGeom prst="rect">
            <a:avLst/>
          </a:prstGeom>
        </p:spPr>
      </p:pic>
    </p:spTree>
    <p:extLst>
      <p:ext uri="{BB962C8B-B14F-4D97-AF65-F5344CB8AC3E}">
        <p14:creationId xmlns:p14="http://schemas.microsoft.com/office/powerpoint/2010/main" val="8407139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3" y="0"/>
            <a:ext cx="9117314" cy="6858000"/>
          </a:xfrm>
          <a:prstGeom prst="rect">
            <a:avLst/>
          </a:prstGeom>
        </p:spPr>
      </p:pic>
    </p:spTree>
    <p:extLst>
      <p:ext uri="{BB962C8B-B14F-4D97-AF65-F5344CB8AC3E}">
        <p14:creationId xmlns:p14="http://schemas.microsoft.com/office/powerpoint/2010/main" val="1754805991"/>
      </p:ext>
    </p:extLst>
  </p:cSld>
  <p:clrMapOvr>
    <a:masterClrMapping/>
  </p:clrMapOvr>
  <p:transition>
    <p:fade/>
  </p:transition>
</p:sld>
</file>

<file path=ppt/theme/theme1.xml><?xml version="1.0" encoding="utf-8"?>
<a:theme xmlns:a="http://schemas.openxmlformats.org/drawingml/2006/main" name="TechEd2008_Dev_4-3 (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TechEd2008_Dev_4-3 (2)</Template>
  <TotalTime>0</TotalTime>
  <Words>1494</Words>
  <Application>Microsoft Office PowerPoint</Application>
  <PresentationFormat>On-screen Show (4:3)</PresentationFormat>
  <Paragraphs>268</Paragraphs>
  <Slides>32</Slides>
  <Notes>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TechEd2008_Dev_4-3 (2)</vt:lpstr>
      <vt:lpstr>Windows Azure – vývoj řešení Azure akademie II, II. díl</vt:lpstr>
      <vt:lpstr>Nástroje pro vývoj</vt:lpstr>
      <vt:lpstr>Demo</vt:lpstr>
      <vt:lpstr>PowerPoint Presentation</vt:lpstr>
      <vt:lpstr>PowerPoint Presentation</vt:lpstr>
      <vt:lpstr>PowerPoint Presentation</vt:lpstr>
      <vt:lpstr>PowerPoint Presentation</vt:lpstr>
      <vt:lpstr>PowerPoint Presentation</vt:lpstr>
      <vt:lpstr>PowerPoint Presentation</vt:lpstr>
      <vt:lpstr>Servisní architektura</vt:lpstr>
      <vt:lpstr>Windows Azure služba = role</vt:lpstr>
      <vt:lpstr>Web role a Worker role</vt:lpstr>
      <vt:lpstr>Programový model Role</vt:lpstr>
      <vt:lpstr>Konfigurace</vt:lpstr>
      <vt:lpstr>Konfigurace - detaily</vt:lpstr>
      <vt:lpstr>Definice služby (*.csdef)</vt:lpstr>
      <vt:lpstr>Konfigurace služeb (*.cscfg)</vt:lpstr>
      <vt:lpstr>Reakce na změnu konfigurace</vt:lpstr>
      <vt:lpstr>Úrovně důvěry služby</vt:lpstr>
      <vt:lpstr>Demo</vt:lpstr>
      <vt:lpstr>PowerPoint Presentation</vt:lpstr>
      <vt:lpstr>PowerPoint Presentation</vt:lpstr>
      <vt:lpstr>PowerPoint Presentation</vt:lpstr>
      <vt:lpstr>PowerPoint Presentation</vt:lpstr>
      <vt:lpstr>PowerPoint Presentation</vt:lpstr>
      <vt:lpstr>Rozdíly mezi cloudem a DevFabric</vt:lpstr>
      <vt:lpstr>Práce s lokálním FS</vt:lpstr>
      <vt:lpstr>Logování a trasování aplikace</vt:lpstr>
      <vt:lpstr>Nastavení diagnostického monitoru</vt:lpstr>
      <vt:lpstr>Demo</vt:lpstr>
      <vt:lpstr>Windows Azure licencování</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deep dive</dc:title>
  <dc:creator/>
  <cp:lastModifiedBy/>
  <cp:revision>1</cp:revision>
  <dcterms:created xsi:type="dcterms:W3CDTF">2010-10-18T15:54:33Z</dcterms:created>
  <dcterms:modified xsi:type="dcterms:W3CDTF">2011-03-15T13:34:38Z</dcterms:modified>
  <cp:version/>
</cp:coreProperties>
</file>