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7099300" cy="10234613"/>
  <p:defaultTextStyle>
    <a:defPPr>
      <a:defRPr lang="cs-CZ"/>
    </a:defPPr>
    <a:lvl1pPr algn="r" rtl="0" fontAlgn="base">
      <a:lnSpc>
        <a:spcPct val="80000"/>
      </a:lnSpc>
      <a:spcBef>
        <a:spcPct val="20000"/>
      </a:spcBef>
      <a:spcAft>
        <a:spcPct val="20000"/>
      </a:spcAft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lnSpc>
        <a:spcPct val="80000"/>
      </a:lnSpc>
      <a:spcBef>
        <a:spcPct val="20000"/>
      </a:spcBef>
      <a:spcAft>
        <a:spcPct val="20000"/>
      </a:spcAft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lnSpc>
        <a:spcPct val="80000"/>
      </a:lnSpc>
      <a:spcBef>
        <a:spcPct val="20000"/>
      </a:spcBef>
      <a:spcAft>
        <a:spcPct val="20000"/>
      </a:spcAft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lnSpc>
        <a:spcPct val="80000"/>
      </a:lnSpc>
      <a:spcBef>
        <a:spcPct val="20000"/>
      </a:spcBef>
      <a:spcAft>
        <a:spcPct val="20000"/>
      </a:spcAft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lnSpc>
        <a:spcPct val="80000"/>
      </a:lnSpc>
      <a:spcBef>
        <a:spcPct val="20000"/>
      </a:spcBef>
      <a:spcAft>
        <a:spcPct val="20000"/>
      </a:spcAft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33"/>
    <a:srgbClr val="000099"/>
    <a:srgbClr val="0066FF"/>
    <a:srgbClr val="FFCC00"/>
    <a:srgbClr val="FF6600"/>
    <a:srgbClr val="80808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 autoAdjust="0"/>
    <p:restoredTop sz="94617" autoAdjust="0"/>
  </p:normalViewPr>
  <p:slideViewPr>
    <p:cSldViewPr snapToGrid="0" showGuides="1">
      <p:cViewPr>
        <p:scale>
          <a:sx n="107" d="100"/>
          <a:sy n="107" d="100"/>
        </p:scale>
        <p:origin x="-96" y="-138"/>
      </p:cViewPr>
      <p:guideLst>
        <p:guide orient="horz" pos="716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t" anchorCtr="0" compatLnSpc="1">
            <a:prstTxWarp prst="textNoShape">
              <a:avLst/>
            </a:prstTxWarp>
          </a:bodyPr>
          <a:lstStyle>
            <a:lvl1pPr algn="l" defTabSz="9905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3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t" anchorCtr="0" compatLnSpc="1">
            <a:prstTxWarp prst="textNoShape">
              <a:avLst/>
            </a:prstTxWarp>
          </a:bodyPr>
          <a:lstStyle>
            <a:lvl1pPr defTabSz="9905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3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b" anchorCtr="0" compatLnSpc="1">
            <a:prstTxWarp prst="textNoShape">
              <a:avLst/>
            </a:prstTxWarp>
          </a:bodyPr>
          <a:lstStyle>
            <a:lvl1pPr algn="l" defTabSz="9905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3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b" anchorCtr="0" compatLnSpc="1">
            <a:prstTxWarp prst="textNoShape">
              <a:avLst/>
            </a:prstTxWarp>
          </a:bodyPr>
          <a:lstStyle>
            <a:lvl1pPr defTabSz="9905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300"/>
            </a:lvl1pPr>
          </a:lstStyle>
          <a:p>
            <a:pPr>
              <a:defRPr/>
            </a:pPr>
            <a:fld id="{97CE326B-207C-40DC-B2C6-42BE6E76F0B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9906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t" anchorCtr="0" compatLnSpc="1">
            <a:prstTxWarp prst="textNoShape">
              <a:avLst/>
            </a:prstTxWarp>
          </a:bodyPr>
          <a:lstStyle>
            <a:lvl1pPr algn="l" defTabSz="9905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3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t" anchorCtr="0" compatLnSpc="1">
            <a:prstTxWarp prst="textNoShape">
              <a:avLst/>
            </a:prstTxWarp>
          </a:bodyPr>
          <a:lstStyle>
            <a:lvl1pPr defTabSz="9905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3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b" anchorCtr="0" compatLnSpc="1">
            <a:prstTxWarp prst="textNoShape">
              <a:avLst/>
            </a:prstTxWarp>
          </a:bodyPr>
          <a:lstStyle>
            <a:lvl1pPr algn="l" defTabSz="9905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3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8" rIns="99037" bIns="49518" numCol="1" anchor="b" anchorCtr="0" compatLnSpc="1">
            <a:prstTxWarp prst="textNoShape">
              <a:avLst/>
            </a:prstTxWarp>
          </a:bodyPr>
          <a:lstStyle>
            <a:lvl1pPr defTabSz="9905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300"/>
            </a:lvl1pPr>
          </a:lstStyle>
          <a:p>
            <a:pPr>
              <a:defRPr/>
            </a:pPr>
            <a:fld id="{EEB5448C-088B-45F7-B818-2CCAA88688A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568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890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890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890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890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42D2DE-F85F-4705-9D84-D8126642F707}" type="slidenum">
              <a:rPr lang="cs-CZ" sz="1300" smtClean="0"/>
              <a:pPr eaLnBrk="1" hangingPunct="1"/>
              <a:t>1</a:t>
            </a:fld>
            <a:endParaRPr lang="cs-CZ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90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890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890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890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890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3AC1C0-1E1E-4F1E-A7AF-65F444A7E6D8}" type="slidenum">
              <a:rPr lang="cs-CZ" sz="1300" smtClean="0"/>
              <a:pPr eaLnBrk="1" hangingPunct="1"/>
              <a:t>4</a:t>
            </a:fld>
            <a:endParaRPr lang="cs-CZ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193800"/>
            <a:ext cx="822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cs-CZ"/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916738" y="230188"/>
            <a:ext cx="1765300" cy="823912"/>
            <a:chOff x="147" y="3717"/>
            <a:chExt cx="1112" cy="519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47" y="3717"/>
              <a:ext cx="1112" cy="519"/>
            </a:xfrm>
            <a:custGeom>
              <a:avLst/>
              <a:gdLst>
                <a:gd name="T0" fmla="*/ 0 w 1112"/>
                <a:gd name="T1" fmla="*/ 171 h 519"/>
                <a:gd name="T2" fmla="*/ 471 w 1112"/>
                <a:gd name="T3" fmla="*/ 0 h 519"/>
                <a:gd name="T4" fmla="*/ 825 w 1112"/>
                <a:gd name="T5" fmla="*/ 147 h 519"/>
                <a:gd name="T6" fmla="*/ 825 w 1112"/>
                <a:gd name="T7" fmla="*/ 219 h 519"/>
                <a:gd name="T8" fmla="*/ 591 w 1112"/>
                <a:gd name="T9" fmla="*/ 318 h 519"/>
                <a:gd name="T10" fmla="*/ 1112 w 1112"/>
                <a:gd name="T11" fmla="*/ 332 h 519"/>
                <a:gd name="T12" fmla="*/ 1112 w 1112"/>
                <a:gd name="T13" fmla="*/ 516 h 519"/>
                <a:gd name="T14" fmla="*/ 571 w 1112"/>
                <a:gd name="T15" fmla="*/ 519 h 519"/>
                <a:gd name="T16" fmla="*/ 571 w 1112"/>
                <a:gd name="T17" fmla="*/ 371 h 519"/>
                <a:gd name="T18" fmla="*/ 443 w 1112"/>
                <a:gd name="T19" fmla="*/ 377 h 519"/>
                <a:gd name="T20" fmla="*/ 269 w 1112"/>
                <a:gd name="T21" fmla="*/ 485 h 519"/>
                <a:gd name="T22" fmla="*/ 0 w 1112"/>
                <a:gd name="T23" fmla="*/ 171 h 5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12" h="519">
                  <a:moveTo>
                    <a:pt x="0" y="171"/>
                  </a:moveTo>
                  <a:lnTo>
                    <a:pt x="471" y="0"/>
                  </a:lnTo>
                  <a:lnTo>
                    <a:pt x="825" y="147"/>
                  </a:lnTo>
                  <a:lnTo>
                    <a:pt x="825" y="219"/>
                  </a:lnTo>
                  <a:lnTo>
                    <a:pt x="591" y="318"/>
                  </a:lnTo>
                  <a:lnTo>
                    <a:pt x="1112" y="332"/>
                  </a:lnTo>
                  <a:lnTo>
                    <a:pt x="1112" y="516"/>
                  </a:lnTo>
                  <a:lnTo>
                    <a:pt x="571" y="519"/>
                  </a:lnTo>
                  <a:lnTo>
                    <a:pt x="571" y="371"/>
                  </a:lnTo>
                  <a:lnTo>
                    <a:pt x="443" y="377"/>
                  </a:lnTo>
                  <a:lnTo>
                    <a:pt x="269" y="485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pic>
          <p:nvPicPr>
            <p:cNvPr id="7" name="Picture 9" descr="DCGI_LOGO_CMYK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" y="3758"/>
              <a:ext cx="107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7810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 b="1" i="1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cs-CZ" smtClean="0"/>
              <a:t>PGR cvičení - léto 2012</a:t>
            </a:r>
            <a:endParaRPr lang="cs-CZ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 b="1" i="1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cs-CZ" smtClean="0"/>
              <a:t>Jaroslav Sloup / Petr Felkel / Tomáš Barák</a:t>
            </a:r>
            <a:endParaRPr lang="cs-CZ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87382B7-9028-41FE-A1AA-B8AD1123AD4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777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smtClean="0"/>
              <a:t>PGR cvičení - léto 2012</a:t>
            </a: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smtClean="0"/>
              <a:t>Jaroslav Sloup / Petr Felkel / Tomáš Barák</a:t>
            </a:r>
            <a:endParaRPr 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769D9-4A64-46AB-AB5A-3991A74E18E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24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smtClean="0"/>
              <a:t>PGR cvičení - léto 2012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smtClean="0"/>
              <a:t>Jaroslav Sloup / Petr Felkel / Tomáš Barák</a:t>
            </a:r>
            <a:endParaRPr 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D3289-E1A3-44AC-B035-DBA71A35364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2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57200" y="427038"/>
            <a:ext cx="65659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 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188" y="6435725"/>
            <a:ext cx="1920875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 b="1" i="1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cs-CZ" smtClean="0"/>
              <a:t>PGR cvičení - léto 2012</a:t>
            </a:r>
            <a:endParaRPr lang="cs-CZ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435725"/>
            <a:ext cx="3973513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 b="1" i="1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cs-CZ" smtClean="0"/>
              <a:t>Jaroslav Sloup / Petr Felkel / Tomáš Barák</a:t>
            </a:r>
            <a:endParaRPr lang="cs-CZ" dirty="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35725"/>
            <a:ext cx="1143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8C2B86D-DCF4-4866-AE04-04A3CE081EF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193800"/>
            <a:ext cx="822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cs-CZ"/>
          </a:p>
        </p:txBody>
      </p:sp>
      <p:grpSp>
        <p:nvGrpSpPr>
          <p:cNvPr id="1032" name="Group 7"/>
          <p:cNvGrpSpPr>
            <a:grpSpLocks/>
          </p:cNvGrpSpPr>
          <p:nvPr userDrawn="1"/>
        </p:nvGrpSpPr>
        <p:grpSpPr bwMode="auto">
          <a:xfrm>
            <a:off x="6916738" y="230188"/>
            <a:ext cx="1765300" cy="823912"/>
            <a:chOff x="147" y="3717"/>
            <a:chExt cx="1112" cy="519"/>
          </a:xfrm>
        </p:grpSpPr>
        <p:sp>
          <p:nvSpPr>
            <p:cNvPr id="1033" name="Freeform 8"/>
            <p:cNvSpPr>
              <a:spLocks/>
            </p:cNvSpPr>
            <p:nvPr/>
          </p:nvSpPr>
          <p:spPr bwMode="auto">
            <a:xfrm>
              <a:off x="147" y="3717"/>
              <a:ext cx="1112" cy="519"/>
            </a:xfrm>
            <a:custGeom>
              <a:avLst/>
              <a:gdLst>
                <a:gd name="T0" fmla="*/ 0 w 1112"/>
                <a:gd name="T1" fmla="*/ 171 h 519"/>
                <a:gd name="T2" fmla="*/ 471 w 1112"/>
                <a:gd name="T3" fmla="*/ 0 h 519"/>
                <a:gd name="T4" fmla="*/ 825 w 1112"/>
                <a:gd name="T5" fmla="*/ 147 h 519"/>
                <a:gd name="T6" fmla="*/ 825 w 1112"/>
                <a:gd name="T7" fmla="*/ 219 h 519"/>
                <a:gd name="T8" fmla="*/ 591 w 1112"/>
                <a:gd name="T9" fmla="*/ 318 h 519"/>
                <a:gd name="T10" fmla="*/ 1112 w 1112"/>
                <a:gd name="T11" fmla="*/ 332 h 519"/>
                <a:gd name="T12" fmla="*/ 1112 w 1112"/>
                <a:gd name="T13" fmla="*/ 516 h 519"/>
                <a:gd name="T14" fmla="*/ 571 w 1112"/>
                <a:gd name="T15" fmla="*/ 519 h 519"/>
                <a:gd name="T16" fmla="*/ 571 w 1112"/>
                <a:gd name="T17" fmla="*/ 371 h 519"/>
                <a:gd name="T18" fmla="*/ 443 w 1112"/>
                <a:gd name="T19" fmla="*/ 377 h 519"/>
                <a:gd name="T20" fmla="*/ 269 w 1112"/>
                <a:gd name="T21" fmla="*/ 485 h 519"/>
                <a:gd name="T22" fmla="*/ 0 w 1112"/>
                <a:gd name="T23" fmla="*/ 171 h 5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12" h="519">
                  <a:moveTo>
                    <a:pt x="0" y="171"/>
                  </a:moveTo>
                  <a:lnTo>
                    <a:pt x="471" y="0"/>
                  </a:lnTo>
                  <a:lnTo>
                    <a:pt x="825" y="147"/>
                  </a:lnTo>
                  <a:lnTo>
                    <a:pt x="825" y="219"/>
                  </a:lnTo>
                  <a:lnTo>
                    <a:pt x="591" y="318"/>
                  </a:lnTo>
                  <a:lnTo>
                    <a:pt x="1112" y="332"/>
                  </a:lnTo>
                  <a:lnTo>
                    <a:pt x="1112" y="516"/>
                  </a:lnTo>
                  <a:lnTo>
                    <a:pt x="571" y="519"/>
                  </a:lnTo>
                  <a:lnTo>
                    <a:pt x="571" y="371"/>
                  </a:lnTo>
                  <a:lnTo>
                    <a:pt x="443" y="377"/>
                  </a:lnTo>
                  <a:lnTo>
                    <a:pt x="269" y="485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pic>
          <p:nvPicPr>
            <p:cNvPr id="1034" name="Picture 9" descr="DCGI_LOGO_CMYK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" y="3758"/>
              <a:ext cx="107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106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79488" indent="-271463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000">
          <a:solidFill>
            <a:schemeClr val="tx1"/>
          </a:solidFill>
          <a:latin typeface="+mn-lt"/>
        </a:defRPr>
      </a:lvl2pPr>
      <a:lvl3pPr marL="1609725" indent="-269875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s"/>
        <a:defRPr>
          <a:solidFill>
            <a:schemeClr val="tx1"/>
          </a:solidFill>
          <a:latin typeface="+mn-lt"/>
        </a:defRPr>
      </a:lvl3pPr>
      <a:lvl4pPr marL="2078038" indent="-28892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505075" indent="-24765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962275" indent="-2476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3419475" indent="-2476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876675" indent="-2476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4333875" indent="-2476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spec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Cvičení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světla </a:t>
            </a:r>
            <a:r>
              <a:rPr lang="en-US" dirty="0" smtClean="0"/>
              <a:t>&amp; </a:t>
            </a:r>
            <a:r>
              <a:rPr lang="cs-CZ" dirty="0" smtClean="0"/>
              <a:t>materiály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letní semestr 20</a:t>
            </a:r>
            <a:r>
              <a:rPr lang="en-US" dirty="0" smtClean="0"/>
              <a:t>1</a:t>
            </a:r>
            <a:r>
              <a:rPr lang="cs-CZ" dirty="0" smtClean="0"/>
              <a:t>1/2012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Úloha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None/>
              <a:defRPr/>
            </a:pPr>
            <a:r>
              <a:rPr lang="cs-CZ" dirty="0" err="1" smtClean="0"/>
              <a:t>directionalLight</a:t>
            </a:r>
            <a:r>
              <a:rPr lang="cs-CZ" dirty="0"/>
              <a:t>() v </a:t>
            </a:r>
            <a:r>
              <a:rPr lang="cs-CZ" dirty="0" err="1"/>
              <a:t>MeshNode.vp</a:t>
            </a:r>
            <a:r>
              <a:rPr lang="cs-CZ" dirty="0"/>
              <a:t> a </a:t>
            </a:r>
            <a:r>
              <a:rPr lang="cs-CZ" dirty="0" smtClean="0"/>
              <a:t>proměnná </a:t>
            </a:r>
            <a:r>
              <a:rPr lang="cs-CZ" dirty="0" err="1" smtClean="0"/>
              <a:t>time</a:t>
            </a:r>
            <a:r>
              <a:rPr lang="cs-CZ" dirty="0" smtClean="0"/>
              <a:t> </a:t>
            </a:r>
            <a:r>
              <a:rPr lang="cs-CZ" dirty="0"/>
              <a:t>v MeshNode.cpp		     	</a:t>
            </a:r>
            <a:r>
              <a:rPr lang="cs-CZ" dirty="0" smtClean="0"/>
              <a:t>	</a:t>
            </a:r>
            <a:r>
              <a:rPr lang="cs-CZ" dirty="0"/>
              <a:t>	    </a:t>
            </a:r>
            <a:r>
              <a:rPr lang="cs-CZ" b="1" dirty="0"/>
              <a:t>[1 bod]</a:t>
            </a:r>
          </a:p>
          <a:p>
            <a:r>
              <a:rPr lang="cs-CZ" sz="2000" dirty="0" smtClean="0"/>
              <a:t>přidejte </a:t>
            </a:r>
            <a:r>
              <a:rPr lang="cs-CZ" sz="2000" b="1" dirty="0" smtClean="0"/>
              <a:t>směrové světlo simulující slunce </a:t>
            </a:r>
            <a:r>
              <a:rPr lang="cs-CZ" sz="2000" dirty="0" smtClean="0"/>
              <a:t>– světlo </a:t>
            </a:r>
            <a:r>
              <a:rPr lang="cs-CZ" sz="1800" b="1" dirty="0" smtClean="0"/>
              <a:t>0</a:t>
            </a:r>
          </a:p>
          <a:p>
            <a:r>
              <a:rPr lang="cs-CZ" sz="2000" dirty="0" smtClean="0"/>
              <a:t>slunce bude měnit barvu + intensitu </a:t>
            </a:r>
            <a:r>
              <a:rPr lang="cs-CZ" sz="2000" dirty="0" smtClean="0"/>
              <a:t>a </a:t>
            </a:r>
            <a:r>
              <a:rPr lang="cs-CZ" sz="2000" dirty="0" smtClean="0"/>
              <a:t>bude obíhat okolo modelu v rovině </a:t>
            </a:r>
            <a:r>
              <a:rPr lang="en-US" sz="2000" dirty="0" smtClean="0"/>
              <a:t>X</a:t>
            </a:r>
            <a:r>
              <a:rPr lang="cs-CZ" sz="2000" dirty="0" smtClean="0"/>
              <a:t>Y </a:t>
            </a:r>
            <a:r>
              <a:rPr lang="en-US" sz="2000" dirty="0" smtClean="0"/>
              <a:t>(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sv</a:t>
            </a:r>
            <a:r>
              <a:rPr lang="cs-CZ" sz="2000" smtClean="0"/>
              <a:t>ě</a:t>
            </a:r>
            <a:r>
              <a:rPr lang="en-US" sz="2000" smtClean="0"/>
              <a:t>tov</a:t>
            </a:r>
            <a:r>
              <a:rPr lang="cs-CZ" sz="2000" dirty="0" smtClean="0"/>
              <a:t>ý</a:t>
            </a:r>
            <a:r>
              <a:rPr lang="en-US" sz="2000" dirty="0" err="1" smtClean="0"/>
              <a:t>ch</a:t>
            </a:r>
            <a:r>
              <a:rPr lang="en-US" sz="2000" dirty="0" smtClean="0"/>
              <a:t> </a:t>
            </a:r>
            <a:r>
              <a:rPr lang="en-US" sz="2000" dirty="0" err="1" smtClean="0"/>
              <a:t>sou</a:t>
            </a:r>
            <a:r>
              <a:rPr lang="cs-CZ" sz="2000" dirty="0" smtClean="0"/>
              <a:t>ř</a:t>
            </a:r>
            <a:r>
              <a:rPr lang="en-US" sz="2000" dirty="0" err="1" smtClean="0"/>
              <a:t>adnic</a:t>
            </a:r>
            <a:r>
              <a:rPr lang="cs-CZ" sz="2000" dirty="0" smtClean="0"/>
              <a:t>í</a:t>
            </a:r>
            <a:r>
              <a:rPr lang="en-US" sz="2000" dirty="0" err="1" smtClean="0"/>
              <a:t>ch</a:t>
            </a:r>
            <a:r>
              <a:rPr lang="en-US" sz="2000" dirty="0" smtClean="0"/>
              <a:t>) </a:t>
            </a:r>
            <a:r>
              <a:rPr lang="cs-CZ" sz="2000" dirty="0" smtClean="0"/>
              <a:t>– </a:t>
            </a:r>
            <a:r>
              <a:rPr lang="cs-CZ" sz="2000" dirty="0" smtClean="0"/>
              <a:t>využijte funkce sin(alfa) a cos(alfa)</a:t>
            </a:r>
          </a:p>
          <a:p>
            <a:pPr>
              <a:spcBef>
                <a:spcPts val="3600"/>
              </a:spcBef>
            </a:pPr>
            <a:r>
              <a:rPr lang="cs-CZ" sz="2000" dirty="0" smtClean="0"/>
              <a:t>inicializace světla 							=&gt; ve funkci </a:t>
            </a:r>
            <a:r>
              <a:rPr lang="cs-CZ" sz="2000" dirty="0" err="1" smtClean="0"/>
              <a:t>main</a:t>
            </a:r>
            <a:r>
              <a:rPr lang="cs-CZ" sz="2000" dirty="0" smtClean="0"/>
              <a:t>() ve VS</a:t>
            </a:r>
            <a:endParaRPr lang="cs-CZ" sz="1600" dirty="0" smtClean="0"/>
          </a:p>
        </p:txBody>
      </p:sp>
      <p:sp>
        <p:nvSpPr>
          <p:cNvPr id="11268" name="Zástupný symbol pro datum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200" smtClean="0">
                <a:solidFill>
                  <a:schemeClr val="bg2"/>
                </a:solidFill>
                <a:latin typeface="Times New Roman" pitchFamily="18" charset="0"/>
              </a:rPr>
              <a:t>PGR cvičení - léto 2012</a:t>
            </a:r>
            <a:endParaRPr lang="cs-CZ" sz="12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269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200">
                <a:solidFill>
                  <a:schemeClr val="bg2"/>
                </a:solidFill>
                <a:latin typeface="Times New Roman" pitchFamily="18" charset="0"/>
              </a:rPr>
              <a:t>Jaroslav Sloup / Petr Felkel / Tomáš Barák</a:t>
            </a:r>
          </a:p>
        </p:txBody>
      </p:sp>
      <p:sp>
        <p:nvSpPr>
          <p:cNvPr id="11270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C472D5-3F5E-4D59-BB64-62EEC659510E}" type="slidenum">
              <a:rPr lang="cs-CZ" sz="1200" smtClean="0">
                <a:latin typeface="Times New Roman" pitchFamily="18" charset="0"/>
              </a:rPr>
              <a:pPr eaLnBrk="1" hangingPunct="1"/>
              <a:t>2</a:t>
            </a:fld>
            <a:endParaRPr lang="cs-CZ" sz="12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Úloha 2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None/>
              <a:defRPr/>
            </a:pPr>
            <a:r>
              <a:rPr lang="cs-CZ" dirty="0" smtClean="0"/>
              <a:t>Procedura </a:t>
            </a:r>
            <a:r>
              <a:rPr lang="cs-CZ" dirty="0"/>
              <a:t> </a:t>
            </a:r>
            <a:r>
              <a:rPr lang="cs-CZ" dirty="0" err="1" smtClean="0"/>
              <a:t>pointLight</a:t>
            </a:r>
            <a:r>
              <a:rPr lang="cs-CZ" dirty="0" smtClean="0"/>
              <a:t>()v </a:t>
            </a:r>
            <a:r>
              <a:rPr lang="cs-CZ" dirty="0" err="1" smtClean="0"/>
              <a:t>MeshNode.vp</a:t>
            </a:r>
            <a:r>
              <a:rPr lang="cs-CZ" dirty="0" smtClean="0"/>
              <a:t>   		    </a:t>
            </a:r>
            <a:r>
              <a:rPr lang="cs-CZ" b="1" dirty="0" smtClean="0"/>
              <a:t>[1 bod]</a:t>
            </a:r>
          </a:p>
          <a:p>
            <a:pPr>
              <a:spcBef>
                <a:spcPts val="1800"/>
              </a:spcBef>
              <a:defRPr/>
            </a:pPr>
            <a:r>
              <a:rPr lang="cs-CZ" sz="2000" dirty="0" smtClean="0"/>
              <a:t>přidejte </a:t>
            </a:r>
            <a:r>
              <a:rPr lang="cs-CZ" sz="2000" b="1" dirty="0" smtClean="0"/>
              <a:t>reflektor simulující baterku </a:t>
            </a:r>
            <a:r>
              <a:rPr lang="cs-CZ" sz="2000" dirty="0" smtClean="0"/>
              <a:t>– světlo </a:t>
            </a:r>
            <a:r>
              <a:rPr lang="cs-CZ" sz="2000" dirty="0"/>
              <a:t>1</a:t>
            </a:r>
            <a:endParaRPr lang="cs-CZ" sz="1800" b="1" dirty="0" smtClean="0"/>
          </a:p>
          <a:p>
            <a:pPr>
              <a:defRPr/>
            </a:pPr>
            <a:r>
              <a:rPr lang="cs-CZ" sz="2000" dirty="0" smtClean="0"/>
              <a:t>směr světla bude shodný se směrem pohledu</a:t>
            </a:r>
          </a:p>
          <a:p>
            <a:pPr>
              <a:defRPr/>
            </a:pPr>
            <a:r>
              <a:rPr lang="cs-CZ" sz="2000" dirty="0" smtClean="0"/>
              <a:t>pozice světla bude totožná s pozicí kamery (pozorovatele)</a:t>
            </a:r>
          </a:p>
          <a:p>
            <a:pPr>
              <a:spcBef>
                <a:spcPts val="3600"/>
              </a:spcBef>
            </a:pPr>
            <a:r>
              <a:rPr lang="cs-CZ" sz="2000" dirty="0" smtClean="0"/>
              <a:t>inicializace světla 							=&gt; ve funkci </a:t>
            </a:r>
            <a:r>
              <a:rPr lang="cs-CZ" sz="2000" dirty="0" err="1" smtClean="0"/>
              <a:t>main</a:t>
            </a:r>
            <a:r>
              <a:rPr lang="cs-CZ" sz="2000" dirty="0" smtClean="0"/>
              <a:t>() ve VS</a:t>
            </a:r>
            <a:endParaRPr lang="cs-CZ" sz="1600" dirty="0" smtClean="0"/>
          </a:p>
        </p:txBody>
      </p:sp>
      <p:sp>
        <p:nvSpPr>
          <p:cNvPr id="12292" name="Zástupný symbol pro datum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200" smtClean="0">
                <a:solidFill>
                  <a:schemeClr val="bg2"/>
                </a:solidFill>
                <a:latin typeface="Times New Roman" pitchFamily="18" charset="0"/>
              </a:rPr>
              <a:t>PGR cvičení - léto 2012</a:t>
            </a:r>
            <a:endParaRPr lang="cs-CZ" sz="12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2293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200">
                <a:solidFill>
                  <a:schemeClr val="bg2"/>
                </a:solidFill>
                <a:latin typeface="Times New Roman" pitchFamily="18" charset="0"/>
              </a:rPr>
              <a:t>Jaroslav Sloup / Petr Felkel / Tomáš Barák</a:t>
            </a:r>
          </a:p>
        </p:txBody>
      </p:sp>
      <p:sp>
        <p:nvSpPr>
          <p:cNvPr id="2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5DBF04-C044-481E-99D5-F7BAF38C7875}" type="slidenum">
              <a:rPr lang="cs-CZ" sz="1200" smtClean="0">
                <a:latin typeface="Times New Roman" pitchFamily="18" charset="0"/>
              </a:rPr>
              <a:pPr eaLnBrk="1" hangingPunct="1"/>
              <a:t>3</a:t>
            </a:fld>
            <a:endParaRPr lang="cs-CZ" sz="12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Úloha 3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None/>
            </a:pPr>
            <a:r>
              <a:rPr lang="cs-CZ" dirty="0" smtClean="0"/>
              <a:t>Procedura </a:t>
            </a:r>
            <a:r>
              <a:rPr lang="cs-CZ" dirty="0" err="1" smtClean="0"/>
              <a:t>pointLight</a:t>
            </a:r>
            <a:r>
              <a:rPr lang="cs-CZ" dirty="0" smtClean="0"/>
              <a:t>()v </a:t>
            </a:r>
            <a:r>
              <a:rPr lang="cs-CZ" dirty="0" err="1" smtClean="0"/>
              <a:t>MeshNode.vp</a:t>
            </a:r>
            <a:r>
              <a:rPr lang="cs-CZ" dirty="0" smtClean="0"/>
              <a:t>   		       </a:t>
            </a:r>
            <a:r>
              <a:rPr lang="cs-CZ" b="1" dirty="0" smtClean="0"/>
              <a:t>[1 bod]</a:t>
            </a:r>
          </a:p>
          <a:p>
            <a:pPr marL="457200" indent="-457200" eaLnBrk="1" hangingPunct="1">
              <a:spcBef>
                <a:spcPts val="1200"/>
              </a:spcBef>
            </a:pPr>
            <a:r>
              <a:rPr lang="cs-CZ" sz="2000" dirty="0" smtClean="0"/>
              <a:t>přidejte dva reflektory – světla číslo 2 a 3</a:t>
            </a:r>
            <a:endParaRPr lang="cs-CZ" sz="2000" b="1" dirty="0" smtClean="0"/>
          </a:p>
          <a:p>
            <a:pPr marL="457200" indent="-457200" eaLnBrk="1" hangingPunct="1"/>
            <a:r>
              <a:rPr lang="cs-CZ" sz="2000" dirty="0" smtClean="0"/>
              <a:t>poloha reflektorů – proměnné </a:t>
            </a:r>
            <a:r>
              <a:rPr lang="cs-CZ" sz="2000" dirty="0" err="1" smtClean="0"/>
              <a:t>jeepLightLPos</a:t>
            </a:r>
            <a:r>
              <a:rPr lang="cs-CZ" sz="2000" dirty="0"/>
              <a:t> </a:t>
            </a:r>
            <a:r>
              <a:rPr lang="cs-CZ" sz="2000" dirty="0" smtClean="0"/>
              <a:t>a </a:t>
            </a:r>
            <a:r>
              <a:rPr lang="cs-CZ" sz="2000" dirty="0" err="1" smtClean="0"/>
              <a:t>jeepLightRPos</a:t>
            </a:r>
            <a:endParaRPr lang="cs-CZ" sz="2000" dirty="0" smtClean="0"/>
          </a:p>
          <a:p>
            <a:pPr marL="457200" indent="-457200" eaLnBrk="1" hangingPunct="1"/>
            <a:r>
              <a:rPr lang="cs-CZ" sz="2000" dirty="0" smtClean="0"/>
              <a:t>Směr světla </a:t>
            </a:r>
            <a:r>
              <a:rPr lang="cs-CZ" sz="2000" dirty="0" err="1"/>
              <a:t>jeepDirection</a:t>
            </a:r>
            <a:endParaRPr lang="cs-CZ" sz="2000" dirty="0"/>
          </a:p>
          <a:p>
            <a:pPr>
              <a:spcBef>
                <a:spcPts val="3600"/>
              </a:spcBef>
            </a:pPr>
            <a:r>
              <a:rPr lang="cs-CZ" sz="2000" dirty="0" smtClean="0"/>
              <a:t>inicializace světel 							=&gt; ve funkci </a:t>
            </a:r>
            <a:r>
              <a:rPr lang="cs-CZ" sz="2000" dirty="0" err="1" smtClean="0"/>
              <a:t>main</a:t>
            </a:r>
            <a:r>
              <a:rPr lang="cs-CZ" sz="2000" dirty="0" smtClean="0"/>
              <a:t>() ve VS</a:t>
            </a:r>
            <a:endParaRPr lang="cs-CZ" sz="1600" dirty="0" smtClean="0"/>
          </a:p>
        </p:txBody>
      </p:sp>
      <p:sp>
        <p:nvSpPr>
          <p:cNvPr id="10244" name="Zástupný symbol pro datum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200" smtClean="0">
                <a:solidFill>
                  <a:schemeClr val="bg2"/>
                </a:solidFill>
                <a:latin typeface="Times New Roman" pitchFamily="18" charset="0"/>
              </a:rPr>
              <a:t>PGR cvičení - léto 2012</a:t>
            </a:r>
            <a:endParaRPr lang="cs-CZ" sz="12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45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200">
                <a:solidFill>
                  <a:schemeClr val="bg2"/>
                </a:solidFill>
                <a:latin typeface="Times New Roman" pitchFamily="18" charset="0"/>
              </a:rPr>
              <a:t>Jaroslav Sloup / Petr Felkel / Tomáš Barák</a:t>
            </a:r>
          </a:p>
        </p:txBody>
      </p:sp>
      <p:sp>
        <p:nvSpPr>
          <p:cNvPr id="10246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1F94BE-A27B-45FC-AAA1-D6071CA75B33}" type="slidenum">
              <a:rPr lang="cs-CZ" sz="1200" smtClean="0">
                <a:latin typeface="Times New Roman" pitchFamily="18" charset="0"/>
              </a:rPr>
              <a:pPr eaLnBrk="1" hangingPunct="1"/>
              <a:t>4</a:t>
            </a:fld>
            <a:endParaRPr lang="cs-CZ" sz="12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Úloha prémiová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 smtClean="0"/>
              <a:t>Převeďte výpočet osvětlení z vertex </a:t>
            </a:r>
            <a:r>
              <a:rPr lang="cs-CZ" sz="1800" dirty="0" err="1" smtClean="0"/>
              <a:t>shaderu</a:t>
            </a:r>
            <a:r>
              <a:rPr lang="cs-CZ" sz="1800" dirty="0" smtClean="0"/>
              <a:t> na fragment </a:t>
            </a:r>
            <a:r>
              <a:rPr lang="cs-CZ" sz="1800" dirty="0" err="1" smtClean="0"/>
              <a:t>shader</a:t>
            </a:r>
            <a:endParaRPr lang="cs-CZ" sz="1800" dirty="0" smtClean="0"/>
          </a:p>
          <a:p>
            <a:r>
              <a:rPr lang="cs-CZ" sz="1800" dirty="0" smtClean="0"/>
              <a:t>Ukázka zrcadlové složky je  souboru </a:t>
            </a:r>
            <a:r>
              <a:rPr lang="cs-CZ" sz="1800" dirty="0" err="1" smtClean="0"/>
              <a:t>MeshNode.fp</a:t>
            </a:r>
            <a:r>
              <a:rPr lang="cs-CZ" sz="1800" dirty="0" smtClean="0"/>
              <a:t/>
            </a:r>
            <a:br>
              <a:rPr lang="cs-CZ" sz="1800" dirty="0" smtClean="0"/>
            </a:br>
            <a:r>
              <a:rPr lang="cs-CZ" sz="1800" dirty="0" smtClean="0"/>
              <a:t>nutno </a:t>
            </a:r>
            <a:r>
              <a:rPr lang="cs-CZ" sz="1800" dirty="0" err="1" smtClean="0"/>
              <a:t>zakomentovat</a:t>
            </a:r>
            <a:r>
              <a:rPr lang="cs-CZ" sz="1800" dirty="0" smtClean="0"/>
              <a:t> řádek</a:t>
            </a:r>
            <a:r>
              <a:rPr lang="en-US" sz="1800" dirty="0" smtClean="0"/>
              <a:t> #</a:t>
            </a:r>
            <a:r>
              <a:rPr lang="cs-CZ" sz="1800" dirty="0" err="1" smtClean="0"/>
              <a:t>define</a:t>
            </a:r>
            <a:r>
              <a:rPr lang="cs-CZ" sz="1800" dirty="0" smtClean="0"/>
              <a:t> GOURAUD</a:t>
            </a:r>
          </a:p>
          <a:p>
            <a:endParaRPr lang="cs-CZ" sz="1800" dirty="0" smtClean="0"/>
          </a:p>
        </p:txBody>
      </p:sp>
      <p:sp>
        <p:nvSpPr>
          <p:cNvPr id="13316" name="Zástupný symbol pro datum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200" smtClean="0">
                <a:solidFill>
                  <a:schemeClr val="bg2"/>
                </a:solidFill>
                <a:latin typeface="Times New Roman" pitchFamily="18" charset="0"/>
              </a:rPr>
              <a:t>PGR cvičení - léto 2012</a:t>
            </a:r>
            <a:endParaRPr lang="cs-CZ" sz="12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317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1200">
                <a:solidFill>
                  <a:schemeClr val="bg2"/>
                </a:solidFill>
                <a:latin typeface="Times New Roman" pitchFamily="18" charset="0"/>
              </a:rPr>
              <a:t>Jaroslav Sloup / Petr Felkel / Tomáš Barák</a:t>
            </a:r>
          </a:p>
        </p:txBody>
      </p:sp>
      <p:sp>
        <p:nvSpPr>
          <p:cNvPr id="1331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5012D1-951C-4CF9-ACFF-ADB11E120ACD}" type="slidenum">
              <a:rPr lang="cs-CZ" sz="1200" smtClean="0">
                <a:latin typeface="Times New Roman" pitchFamily="18" charset="0"/>
              </a:rPr>
              <a:pPr eaLnBrk="1" hangingPunct="1"/>
              <a:t>5</a:t>
            </a:fld>
            <a:endParaRPr lang="cs-CZ" sz="12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Poznámky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Scénou lze </a:t>
            </a:r>
            <a:r>
              <a:rPr lang="cs-CZ" smtClean="0"/>
              <a:t>otáčet myší - virtuální </a:t>
            </a:r>
            <a:r>
              <a:rPr lang="cs-CZ" dirty="0" err="1" smtClean="0"/>
              <a:t>trackball</a:t>
            </a:r>
            <a:endParaRPr lang="cs-CZ" dirty="0" smtClean="0"/>
          </a:p>
          <a:p>
            <a:r>
              <a:rPr lang="cs-CZ" dirty="0" smtClean="0"/>
              <a:t>Mezerník načte znovu shadery</a:t>
            </a:r>
          </a:p>
          <a:p>
            <a:r>
              <a:rPr lang="cs-CZ" dirty="0" smtClean="0"/>
              <a:t>R resetuje pohled na scénu (natočení)</a:t>
            </a:r>
          </a:p>
          <a:p>
            <a:r>
              <a:rPr lang="cs-CZ" dirty="0" err="1" smtClean="0"/>
              <a:t>xX</a:t>
            </a:r>
            <a:r>
              <a:rPr lang="cs-CZ" dirty="0" smtClean="0"/>
              <a:t>, </a:t>
            </a:r>
            <a:r>
              <a:rPr lang="cs-CZ" dirty="0" err="1" smtClean="0"/>
              <a:t>yY</a:t>
            </a:r>
            <a:r>
              <a:rPr lang="cs-CZ" dirty="0" smtClean="0"/>
              <a:t>, </a:t>
            </a:r>
            <a:r>
              <a:rPr lang="cs-CZ" dirty="0" err="1" smtClean="0"/>
              <a:t>zZ</a:t>
            </a:r>
            <a:r>
              <a:rPr lang="cs-CZ" dirty="0" smtClean="0"/>
              <a:t> – posouvá pohled ve směru souřadných os</a:t>
            </a:r>
          </a:p>
          <a:p>
            <a:r>
              <a:rPr lang="cs-CZ" dirty="0" smtClean="0"/>
              <a:t>Efekt baterky je vidět po přiblížení klávesou z</a:t>
            </a:r>
          </a:p>
          <a:p>
            <a:r>
              <a:rPr lang="cs-CZ" dirty="0" smtClean="0"/>
              <a:t>Souřadné osy jednotlivých uzlů grafu scény lze zobrazit </a:t>
            </a:r>
            <a:r>
              <a:rPr lang="cs-CZ" dirty="0" err="1" smtClean="0"/>
              <a:t>odkomentováním</a:t>
            </a:r>
            <a:r>
              <a:rPr lang="cs-CZ" dirty="0" smtClean="0"/>
              <a:t> řádek </a:t>
            </a:r>
            <a:r>
              <a:rPr lang="cs-CZ" dirty="0" err="1" smtClean="0"/>
              <a:t>createAxes</a:t>
            </a:r>
            <a:r>
              <a:rPr lang="cs-CZ" dirty="0" smtClean="0"/>
              <a:t>();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PGR cvičení - léto 2012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Jaroslav Sloup / Petr Felkel / Tomáš Barák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769D9-4A64-46AB-AB5A-3991A74E18EC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081100"/>
      </p:ext>
    </p:extLst>
  </p:cSld>
  <p:clrMapOvr>
    <a:masterClrMapping/>
  </p:clrMapOvr>
</p:sld>
</file>

<file path=ppt/theme/theme1.xml><?xml version="1.0" encoding="utf-8"?>
<a:theme xmlns:a="http://schemas.openxmlformats.org/drawingml/2006/main" name="1_grafika - PF">
  <a:themeElements>
    <a:clrScheme name="grafika - P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fika - P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AutoNum type="arabicPeriod"/>
          <a:tabLst/>
          <a:defRPr kumimoji="0" lang="cs-CZ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AutoNum type="arabicPeriod"/>
          <a:tabLst/>
          <a:defRPr kumimoji="0" lang="cs-CZ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afika - P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ika - P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ika - P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ika - P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ika - P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fika - P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ika - P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ika - P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ika - P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ika - P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ika - P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fika - P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2733</TotalTime>
  <Words>173</Words>
  <Application>Microsoft Office PowerPoint</Application>
  <PresentationFormat>Předvádění na obrazovce (4:3)</PresentationFormat>
  <Paragraphs>46</Paragraphs>
  <Slides>6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1_grafika - PF</vt:lpstr>
      <vt:lpstr>Cvičení 7  světla &amp; materiály</vt:lpstr>
      <vt:lpstr>Úloha 1</vt:lpstr>
      <vt:lpstr>Úloha 2</vt:lpstr>
      <vt:lpstr>Úloha 3</vt:lpstr>
      <vt:lpstr>Úloha prémiová</vt:lpstr>
      <vt:lpstr>Poznámky</vt:lpstr>
    </vt:vector>
  </TitlesOfParts>
  <Company>CTU Prague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Petr</dc:creator>
  <cp:lastModifiedBy>Felkel Petr</cp:lastModifiedBy>
  <cp:revision>196</cp:revision>
  <cp:lastPrinted>1601-01-01T00:00:00Z</cp:lastPrinted>
  <dcterms:created xsi:type="dcterms:W3CDTF">2007-03-09T12:43:50Z</dcterms:created>
  <dcterms:modified xsi:type="dcterms:W3CDTF">2012-03-26T21:43:32Z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