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4/29/2008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domains/root/d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DNS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Copyright © RNDr. Antonín Šulc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Systém doménových jmen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hierarchický</a:t>
            </a:r>
          </a:p>
          <a:p>
            <a:r>
              <a:rPr lang="cs-CZ" dirty="0" smtClean="0"/>
              <a:t>Je rozdělen do tzv. zón, které ovšem nejsou dány geograficky</a:t>
            </a:r>
          </a:p>
          <a:p>
            <a:r>
              <a:rPr lang="cs-CZ" dirty="0" smtClean="0"/>
              <a:t>Je aplikační protokol pracující na portu 53 pomocí UDP (na vyžádání TCP)</a:t>
            </a:r>
          </a:p>
          <a:p>
            <a:r>
              <a:rPr lang="cs-CZ" dirty="0" smtClean="0"/>
              <a:t>Hierarchické členění do zón umožňuje delegování úkolů na jiné server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Zóny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400436"/>
          </a:xfrm>
        </p:spPr>
        <p:txBody>
          <a:bodyPr/>
          <a:lstStyle/>
          <a:p>
            <a:r>
              <a:rPr lang="cs-CZ" dirty="0" smtClean="0"/>
              <a:t>Každá zóna musí mít svůj primární server, který odesílá autoritativní (konečné, platné) odpovědi</a:t>
            </a:r>
          </a:p>
          <a:p>
            <a:r>
              <a:rPr lang="cs-CZ" dirty="0" smtClean="0"/>
              <a:t>Pro případ výpadku a zálohování má sekundární server, který nepodává </a:t>
            </a:r>
            <a:r>
              <a:rPr lang="cs-CZ" dirty="0" err="1" smtClean="0"/>
              <a:t>autoritiativní</a:t>
            </a:r>
            <a:r>
              <a:rPr lang="cs-CZ" dirty="0" smtClean="0"/>
              <a:t> odpovědi, ale pouze synchronizuje informace s prim.serveru.</a:t>
            </a:r>
          </a:p>
          <a:p>
            <a:endParaRPr lang="cs-CZ" dirty="0"/>
          </a:p>
        </p:txBody>
      </p:sp>
      <p:sp>
        <p:nvSpPr>
          <p:cNvPr id="7" name="Zaoblený obdélník 6"/>
          <p:cNvSpPr/>
          <p:nvPr/>
        </p:nvSpPr>
        <p:spPr>
          <a:xfrm>
            <a:off x="3857620" y="5072074"/>
            <a:ext cx="171451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Sekundární server</a:t>
            </a:r>
            <a:endParaRPr lang="cs-CZ" dirty="0"/>
          </a:p>
        </p:txBody>
      </p:sp>
      <p:sp>
        <p:nvSpPr>
          <p:cNvPr id="12" name="Zaoblený obdélník 11"/>
          <p:cNvSpPr/>
          <p:nvPr/>
        </p:nvSpPr>
        <p:spPr>
          <a:xfrm>
            <a:off x="1357290" y="5072074"/>
            <a:ext cx="171451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Primární server</a:t>
            </a:r>
            <a:endParaRPr lang="cs-CZ" dirty="0"/>
          </a:p>
        </p:txBody>
      </p:sp>
      <p:sp>
        <p:nvSpPr>
          <p:cNvPr id="15" name="Zaoblený obdélník 14"/>
          <p:cNvSpPr/>
          <p:nvPr/>
        </p:nvSpPr>
        <p:spPr>
          <a:xfrm>
            <a:off x="2643174" y="6000768"/>
            <a:ext cx="171451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Cache</a:t>
            </a:r>
            <a:r>
              <a:rPr lang="cs-CZ" dirty="0" smtClean="0"/>
              <a:t> server</a:t>
            </a:r>
            <a:endParaRPr lang="cs-CZ" dirty="0"/>
          </a:p>
        </p:txBody>
      </p:sp>
      <p:cxnSp>
        <p:nvCxnSpPr>
          <p:cNvPr id="17" name="Přímá spojovací šipka 16"/>
          <p:cNvCxnSpPr>
            <a:stCxn id="15" idx="0"/>
            <a:endCxn id="12" idx="2"/>
          </p:cNvCxnSpPr>
          <p:nvPr/>
        </p:nvCxnSpPr>
        <p:spPr>
          <a:xfrm rot="16200000" flipV="1">
            <a:off x="2714612" y="5214950"/>
            <a:ext cx="285752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Přímá spojovací šipka 18"/>
          <p:cNvCxnSpPr>
            <a:stCxn id="7" idx="2"/>
            <a:endCxn id="15" idx="0"/>
          </p:cNvCxnSpPr>
          <p:nvPr/>
        </p:nvCxnSpPr>
        <p:spPr>
          <a:xfrm rot="5400000">
            <a:off x="3964777" y="5250669"/>
            <a:ext cx="285752" cy="1214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>
            <a:stCxn id="12" idx="3"/>
            <a:endCxn id="7" idx="1"/>
          </p:cNvCxnSpPr>
          <p:nvPr/>
        </p:nvCxnSpPr>
        <p:spPr>
          <a:xfrm>
            <a:off x="3071802" y="5393545"/>
            <a:ext cx="785818" cy="158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Domény nejvyššího řádu dělíme</a:t>
            </a:r>
          </a:p>
          <a:p>
            <a:pPr lvl="1"/>
            <a:r>
              <a:rPr lang="cs-CZ" dirty="0" smtClean="0"/>
              <a:t>Generické např. </a:t>
            </a:r>
            <a:r>
              <a:rPr lang="cs-CZ" dirty="0" err="1" smtClean="0"/>
              <a:t>com</a:t>
            </a:r>
            <a:r>
              <a:rPr lang="cs-CZ" dirty="0" smtClean="0"/>
              <a:t>, </a:t>
            </a:r>
            <a:r>
              <a:rPr lang="cs-CZ" dirty="0" err="1" smtClean="0"/>
              <a:t>org</a:t>
            </a:r>
            <a:r>
              <a:rPr lang="cs-CZ" dirty="0" smtClean="0"/>
              <a:t>, museum…</a:t>
            </a:r>
          </a:p>
          <a:p>
            <a:pPr lvl="1"/>
            <a:r>
              <a:rPr lang="cs-CZ" dirty="0" smtClean="0"/>
              <a:t>Národní např. </a:t>
            </a:r>
            <a:r>
              <a:rPr lang="cs-CZ" dirty="0" err="1" smtClean="0"/>
              <a:t>cz</a:t>
            </a:r>
            <a:r>
              <a:rPr lang="cs-CZ" dirty="0" smtClean="0"/>
              <a:t>, </a:t>
            </a:r>
            <a:r>
              <a:rPr lang="cs-CZ" dirty="0" err="1" smtClean="0"/>
              <a:t>sk</a:t>
            </a:r>
            <a:r>
              <a:rPr lang="cs-CZ" dirty="0" smtClean="0"/>
              <a:t>, </a:t>
            </a:r>
            <a:r>
              <a:rPr lang="cs-CZ" dirty="0" err="1" smtClean="0"/>
              <a:t>ie</a:t>
            </a:r>
            <a:r>
              <a:rPr lang="cs-CZ" dirty="0" smtClean="0"/>
              <a:t>, co.</a:t>
            </a:r>
            <a:r>
              <a:rPr lang="cs-CZ" dirty="0" err="1" smtClean="0"/>
              <a:t>uk</a:t>
            </a:r>
            <a:r>
              <a:rPr lang="cs-CZ" dirty="0" smtClean="0"/>
              <a:t>…</a:t>
            </a:r>
          </a:p>
          <a:p>
            <a:r>
              <a:rPr lang="cs-CZ" dirty="0" smtClean="0"/>
              <a:t>Databázi domén nejvyššího řádu lze nalézt na </a:t>
            </a:r>
            <a:r>
              <a:rPr lang="cs-CZ" dirty="0" smtClean="0">
                <a:hlinkClick r:id="rId2"/>
              </a:rPr>
              <a:t>http://www.</a:t>
            </a:r>
            <a:r>
              <a:rPr lang="cs-CZ" dirty="0" err="1" smtClean="0">
                <a:hlinkClick r:id="rId2"/>
              </a:rPr>
              <a:t>iana.org</a:t>
            </a:r>
            <a:r>
              <a:rPr lang="cs-CZ" dirty="0" smtClean="0">
                <a:hlinkClick r:id="rId2"/>
              </a:rPr>
              <a:t>/</a:t>
            </a:r>
            <a:r>
              <a:rPr lang="cs-CZ" dirty="0" err="1" smtClean="0">
                <a:hlinkClick r:id="rId2"/>
              </a:rPr>
              <a:t>domains</a:t>
            </a:r>
            <a:r>
              <a:rPr lang="cs-CZ" dirty="0" smtClean="0">
                <a:hlinkClick r:id="rId2"/>
              </a:rPr>
              <a:t>/</a:t>
            </a:r>
            <a:r>
              <a:rPr lang="cs-CZ" dirty="0" err="1" smtClean="0">
                <a:hlinkClick r:id="rId2"/>
              </a:rPr>
              <a:t>root</a:t>
            </a:r>
            <a:r>
              <a:rPr lang="cs-CZ" dirty="0" smtClean="0">
                <a:hlinkClick r:id="rId2"/>
              </a:rPr>
              <a:t>/</a:t>
            </a:r>
            <a:r>
              <a:rPr lang="cs-CZ" dirty="0" err="1" smtClean="0">
                <a:hlinkClick r:id="rId2"/>
              </a:rPr>
              <a:t>db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endParaRPr lang="cs-CZ" dirty="0" smtClean="0"/>
          </a:p>
          <a:p>
            <a:pPr lvl="2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67600" cy="1143000"/>
          </a:xfrm>
        </p:spPr>
        <p:txBody>
          <a:bodyPr/>
          <a:lstStyle/>
          <a:p>
            <a:r>
              <a:rPr lang="cs-CZ" dirty="0" smtClean="0"/>
              <a:t>DNS Dotaz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14282" y="357187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Uživatel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643174" y="357187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LNS</a:t>
            </a:r>
            <a:endParaRPr lang="cs-CZ" dirty="0"/>
          </a:p>
        </p:txBody>
      </p:sp>
      <p:cxnSp>
        <p:nvCxnSpPr>
          <p:cNvPr id="7" name="Přímá spojovací šipka 6"/>
          <p:cNvCxnSpPr>
            <a:stCxn id="4" idx="3"/>
            <a:endCxn id="5" idx="1"/>
          </p:cNvCxnSpPr>
          <p:nvPr/>
        </p:nvCxnSpPr>
        <p:spPr>
          <a:xfrm>
            <a:off x="1428728" y="382190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1071538" y="3143248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www.</a:t>
            </a:r>
            <a:r>
              <a:rPr lang="cs-CZ" dirty="0" err="1" smtClean="0"/>
              <a:t>wikipedia.org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5715008" y="1000108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Root</a:t>
            </a:r>
            <a:endParaRPr lang="cs-CZ" dirty="0" smtClean="0"/>
          </a:p>
          <a:p>
            <a:pPr algn="ctr"/>
            <a:r>
              <a:rPr lang="cs-CZ" dirty="0" smtClean="0"/>
              <a:t>NS</a:t>
            </a:r>
            <a:endParaRPr lang="cs-CZ" dirty="0"/>
          </a:p>
        </p:txBody>
      </p:sp>
      <p:cxnSp>
        <p:nvCxnSpPr>
          <p:cNvPr id="11" name="Přímá spojovací šipka 10"/>
          <p:cNvCxnSpPr>
            <a:stCxn id="5" idx="3"/>
            <a:endCxn id="9" idx="1"/>
          </p:cNvCxnSpPr>
          <p:nvPr/>
        </p:nvCxnSpPr>
        <p:spPr>
          <a:xfrm flipV="1">
            <a:off x="3857620" y="1250141"/>
            <a:ext cx="1857388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 rot="18244934">
            <a:off x="4487116" y="242154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198.41.0.4</a:t>
            </a:r>
            <a:endParaRPr lang="cs-CZ" dirty="0"/>
          </a:p>
        </p:txBody>
      </p:sp>
      <p:cxnSp>
        <p:nvCxnSpPr>
          <p:cNvPr id="16" name="Přímá spojovací šipka 15"/>
          <p:cNvCxnSpPr/>
          <p:nvPr/>
        </p:nvCxnSpPr>
        <p:spPr>
          <a:xfrm rot="5400000">
            <a:off x="3500430" y="1357298"/>
            <a:ext cx="2571768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 rot="18373688">
            <a:off x="3459061" y="1963583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Zkus 204.74.112.1</a:t>
            </a:r>
            <a:endParaRPr lang="cs-CZ" dirty="0"/>
          </a:p>
        </p:txBody>
      </p:sp>
      <p:sp>
        <p:nvSpPr>
          <p:cNvPr id="18" name="Obdélník 17"/>
          <p:cNvSpPr/>
          <p:nvPr/>
        </p:nvSpPr>
        <p:spPr>
          <a:xfrm>
            <a:off x="5715008" y="357187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org</a:t>
            </a:r>
            <a:r>
              <a:rPr lang="cs-CZ" dirty="0" smtClean="0"/>
              <a:t>. server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7143768" y="107154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198.41.0.4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7215206" y="3571876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204.74.112.1</a:t>
            </a:r>
            <a:endParaRPr lang="cs-CZ" dirty="0"/>
          </a:p>
        </p:txBody>
      </p:sp>
      <p:cxnSp>
        <p:nvCxnSpPr>
          <p:cNvPr id="23" name="Přímá spojovací šipka 22"/>
          <p:cNvCxnSpPr>
            <a:stCxn id="5" idx="3"/>
            <a:endCxn id="18" idx="1"/>
          </p:cNvCxnSpPr>
          <p:nvPr/>
        </p:nvCxnSpPr>
        <p:spPr>
          <a:xfrm>
            <a:off x="3857620" y="3821909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4000496" y="3857628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204.74.112.1</a:t>
            </a:r>
            <a:endParaRPr lang="cs-CZ" dirty="0"/>
          </a:p>
        </p:txBody>
      </p:sp>
      <p:sp>
        <p:nvSpPr>
          <p:cNvPr id="25" name="Obdélník 24"/>
          <p:cNvSpPr/>
          <p:nvPr/>
        </p:nvSpPr>
        <p:spPr>
          <a:xfrm>
            <a:off x="5643570" y="6000768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Wikipedia.org</a:t>
            </a:r>
            <a:r>
              <a:rPr lang="cs-CZ" dirty="0" smtClean="0"/>
              <a:t> NS</a:t>
            </a:r>
          </a:p>
        </p:txBody>
      </p:sp>
      <p:cxnSp>
        <p:nvCxnSpPr>
          <p:cNvPr id="27" name="Přímá spojovací šipka 26"/>
          <p:cNvCxnSpPr>
            <a:stCxn id="5" idx="3"/>
            <a:endCxn id="25" idx="1"/>
          </p:cNvCxnSpPr>
          <p:nvPr/>
        </p:nvCxnSpPr>
        <p:spPr>
          <a:xfrm>
            <a:off x="3857620" y="3821909"/>
            <a:ext cx="1785950" cy="242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šipka 28"/>
          <p:cNvCxnSpPr/>
          <p:nvPr/>
        </p:nvCxnSpPr>
        <p:spPr>
          <a:xfrm rot="16200000" flipV="1">
            <a:off x="3536149" y="3893347"/>
            <a:ext cx="242889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šipka 35"/>
          <p:cNvCxnSpPr/>
          <p:nvPr/>
        </p:nvCxnSpPr>
        <p:spPr>
          <a:xfrm rot="10800000">
            <a:off x="3786182" y="3643314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>
          <a:xfrm>
            <a:off x="7000892" y="607220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207.142.131.234</a:t>
            </a:r>
            <a:endParaRPr lang="cs-CZ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4429124" y="321468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Zkus 207.142.131.234</a:t>
            </a:r>
            <a:endParaRPr lang="cs-CZ" dirty="0"/>
          </a:p>
        </p:txBody>
      </p:sp>
      <p:sp>
        <p:nvSpPr>
          <p:cNvPr id="39" name="TextovéPole 38"/>
          <p:cNvSpPr txBox="1"/>
          <p:nvPr/>
        </p:nvSpPr>
        <p:spPr>
          <a:xfrm rot="3138822">
            <a:off x="3488562" y="511545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207.142.131.234</a:t>
            </a:r>
            <a:endParaRPr lang="cs-CZ" dirty="0"/>
          </a:p>
        </p:txBody>
      </p:sp>
      <p:sp>
        <p:nvSpPr>
          <p:cNvPr id="40" name="TextovéPole 39"/>
          <p:cNvSpPr txBox="1"/>
          <p:nvPr/>
        </p:nvSpPr>
        <p:spPr>
          <a:xfrm>
            <a:off x="5072066" y="4643446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Odpověď je na adrese </a:t>
            </a:r>
            <a:r>
              <a:rPr lang="cs-CZ" dirty="0" err="1" smtClean="0"/>
              <a:t>xxx.xxx.xxx.xxx</a:t>
            </a:r>
            <a:endParaRPr lang="cs-CZ" dirty="0" smtClean="0"/>
          </a:p>
          <a:p>
            <a:r>
              <a:rPr lang="cs-CZ" dirty="0" smtClean="0"/>
              <a:t>Odpověď je </a:t>
            </a:r>
            <a:r>
              <a:rPr lang="cs-CZ" dirty="0" err="1" smtClean="0"/>
              <a:t>autoritiativní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8" grpId="1"/>
      <p:bldP spid="9" grpId="0" animBg="1"/>
      <p:bldP spid="12" grpId="0"/>
      <p:bldP spid="17" grpId="0"/>
      <p:bldP spid="18" grpId="0" animBg="1"/>
      <p:bldP spid="20" grpId="0"/>
      <p:bldP spid="21" grpId="0"/>
      <p:bldP spid="24" grpId="0"/>
      <p:bldP spid="25" grpId="0" animBg="1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DNS paket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DNS dotaz a odpověď se člení na záhlaví a samotný dotaz:</a:t>
            </a:r>
          </a:p>
          <a:p>
            <a:r>
              <a:rPr lang="cs-CZ" dirty="0" smtClean="0"/>
              <a:t>Paket dotazu je stejný jako odpověď, ale bit QR má hodnotu 1</a:t>
            </a:r>
          </a:p>
          <a:p>
            <a:endParaRPr lang="cs-CZ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 descr="DNS_PacketExam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7" y="2815431"/>
            <a:ext cx="5000625" cy="2095500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571472" y="16430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smtClean="0"/>
              <a:t>Příklad na dotaz na </a:t>
            </a:r>
            <a:r>
              <a:rPr lang="cs-CZ" dirty="0" smtClean="0">
                <a:hlinkClick r:id="rId3"/>
              </a:rPr>
              <a:t>http://www.</a:t>
            </a:r>
            <a:r>
              <a:rPr lang="cs-CZ" dirty="0" err="1" smtClean="0">
                <a:hlinkClick r:id="rId3"/>
              </a:rPr>
              <a:t>wikipedia.org</a:t>
            </a:r>
            <a:r>
              <a:rPr lang="cs-CZ" dirty="0" smtClean="0"/>
              <a:t> </a:t>
            </a:r>
          </a:p>
          <a:p>
            <a:r>
              <a:rPr lang="cs-CZ" dirty="0" smtClean="0"/>
              <a:t>–dotazovací paket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</TotalTime>
  <Words>195</Words>
  <Application>Microsoft Office PowerPoint</Application>
  <PresentationFormat>Předvádění na obrazovce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Technic</vt:lpstr>
      <vt:lpstr>DNS</vt:lpstr>
      <vt:lpstr>Systém doménových jmen</vt:lpstr>
      <vt:lpstr>Zóny</vt:lpstr>
      <vt:lpstr>Snímek 4</vt:lpstr>
      <vt:lpstr>DNS Dotaz</vt:lpstr>
      <vt:lpstr>DNS paket</vt:lpstr>
      <vt:lpstr>Snímek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Antonín Šulc</dc:creator>
  <cp:lastModifiedBy>Antonín Šulc</cp:lastModifiedBy>
  <cp:revision>11</cp:revision>
  <dcterms:created xsi:type="dcterms:W3CDTF">2008-04-08T12:47:45Z</dcterms:created>
  <dcterms:modified xsi:type="dcterms:W3CDTF">2008-04-29T22:01:45Z</dcterms:modified>
</cp:coreProperties>
</file>