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5" r:id="rId4"/>
    <p:sldId id="312" r:id="rId5"/>
    <p:sldId id="296" r:id="rId6"/>
    <p:sldId id="317" r:id="rId7"/>
    <p:sldId id="318" r:id="rId8"/>
    <p:sldId id="319" r:id="rId9"/>
    <p:sldId id="298" r:id="rId10"/>
    <p:sldId id="299" r:id="rId11"/>
    <p:sldId id="300" r:id="rId12"/>
    <p:sldId id="301" r:id="rId13"/>
    <p:sldId id="302" r:id="rId14"/>
    <p:sldId id="321" r:id="rId15"/>
    <p:sldId id="322" r:id="rId16"/>
    <p:sldId id="320" r:id="rId17"/>
    <p:sldId id="323" r:id="rId18"/>
    <p:sldId id="324" r:id="rId19"/>
    <p:sldId id="305" r:id="rId20"/>
    <p:sldId id="325" r:id="rId21"/>
    <p:sldId id="310" r:id="rId22"/>
    <p:sldId id="326" r:id="rId23"/>
    <p:sldId id="311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 autoAdjust="0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7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39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8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5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0837" y="3305060"/>
            <a:ext cx="3062326" cy="40395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altLang="zh-CN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G-03</a:t>
            </a:r>
            <a:r>
              <a:rPr lang="en-US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zh-CN" altLang="en-US" sz="1296" dirty="0">
                <a:solidFill>
                  <a:srgbClr val="00215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汇报人周梦诚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2664" y="1784498"/>
            <a:ext cx="8278672" cy="12806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/>
            <a:r>
              <a:rPr lang="zh-CN" altLang="en-US" sz="4032" b="1" kern="0" spc="288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</a:rPr>
              <a:t>    软件工程导论 </a:t>
            </a:r>
            <a:r>
              <a:rPr lang="en-US" altLang="zh-CN" sz="4032" b="1" kern="0" spc="288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</a:rPr>
              <a:t>- </a:t>
            </a:r>
            <a:r>
              <a:rPr lang="zh-CN" altLang="en-US" sz="4032" b="1" kern="0" spc="288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</a:rPr>
              <a:t>第八章 维护</a:t>
            </a:r>
          </a:p>
          <a:p>
            <a:br>
              <a:rPr lang="zh-CN" altLang="en-US" sz="1600" dirty="0"/>
            </a:b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432511" y="2433218"/>
            <a:ext cx="8278978" cy="6398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dirty="0">
                <a:solidFill>
                  <a:srgbClr val="5A85D9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从</a:t>
            </a:r>
            <a:r>
              <a:rPr lang="zh-CN" altLang="en-US" sz="2736" dirty="0">
                <a:solidFill>
                  <a:srgbClr val="5A85D9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维护的定义到维护的过程</a:t>
            </a:r>
            <a:endParaRPr lang="en-US" sz="1440" dirty="0"/>
          </a:p>
        </p:txBody>
      </p:sp>
      <p:sp>
        <p:nvSpPr>
          <p:cNvPr id="5" name="Shape 3"/>
          <p:cNvSpPr/>
          <p:nvPr/>
        </p:nvSpPr>
        <p:spPr>
          <a:xfrm>
            <a:off x="2462257" y="3218026"/>
            <a:ext cx="4219486" cy="0"/>
          </a:xfrm>
          <a:custGeom>
            <a:avLst/>
            <a:gdLst/>
            <a:ahLst/>
            <a:cxnLst/>
            <a:rect l="l" t="t" r="r" b="b"/>
            <a:pathLst>
              <a:path w="4219486">
                <a:moveTo>
                  <a:pt x="0" y="0"/>
                </a:moveTo>
                <a:moveTo>
                  <a:pt x="0" y="0"/>
                </a:moveTo>
                <a:lnTo>
                  <a:pt x="4219486" y="0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8.2.1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结构化维护与非结构化维护差别巨大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46" y="1766736"/>
            <a:ext cx="914400" cy="91440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611254" y="1766736"/>
            <a:ext cx="914400" cy="914400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4618346" y="2681136"/>
            <a:ext cx="914400" cy="914400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3611254" y="2681136"/>
            <a:ext cx="914400" cy="914400"/>
          </a:xfrm>
          <a:prstGeom prst="rect">
            <a:avLst/>
          </a:prstGeom>
        </p:spPr>
      </p:pic>
      <p:sp>
        <p:nvSpPr>
          <p:cNvPr id="9" name="Shape 1"/>
          <p:cNvSpPr/>
          <p:nvPr/>
        </p:nvSpPr>
        <p:spPr>
          <a:xfrm>
            <a:off x="4112230" y="2221366"/>
            <a:ext cx="919540" cy="919540"/>
          </a:xfrm>
          <a:custGeom>
            <a:avLst/>
            <a:gdLst/>
            <a:ahLst/>
            <a:cxnLst/>
            <a:rect l="l" t="t" r="r" b="b"/>
            <a:pathLst>
              <a:path w="919540" h="919540">
                <a:moveTo>
                  <a:pt x="459770" y="0"/>
                </a:moveTo>
                <a:moveTo>
                  <a:pt x="459770" y="0"/>
                </a:moveTo>
                <a:cubicBezTo>
                  <a:pt x="713524" y="0"/>
                  <a:pt x="919540" y="206016"/>
                  <a:pt x="919540" y="459770"/>
                </a:cubicBezTo>
                <a:cubicBezTo>
                  <a:pt x="919540" y="713524"/>
                  <a:pt x="713524" y="919540"/>
                  <a:pt x="459770" y="919540"/>
                </a:cubicBezTo>
                <a:cubicBezTo>
                  <a:pt x="206016" y="919540"/>
                  <a:pt x="0" y="713524"/>
                  <a:pt x="0" y="459770"/>
                </a:cubicBezTo>
                <a:cubicBezTo>
                  <a:pt x="0" y="206016"/>
                  <a:pt x="206016" y="0"/>
                  <a:pt x="459770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0" name="Text 2"/>
          <p:cNvSpPr/>
          <p:nvPr/>
        </p:nvSpPr>
        <p:spPr>
          <a:xfrm>
            <a:off x="596714" y="1048817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结构化维护定义</a:t>
            </a:r>
            <a:endParaRPr lang="en-US" sz="1440"/>
          </a:p>
        </p:txBody>
      </p:sp>
      <p:sp>
        <p:nvSpPr>
          <p:cNvPr id="11" name="Text 3"/>
          <p:cNvSpPr/>
          <p:nvPr/>
        </p:nvSpPr>
        <p:spPr>
          <a:xfrm>
            <a:off x="642434" y="1443838"/>
            <a:ext cx="297180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152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结构化维护是一种系统化的维护方法，通过使用明确的文档和设计标准进行软件的修改和维护。这种方法强调在软件开发过程中引入结构化设计技术，以提高后期维护的效率和可维护性。</a:t>
            </a:r>
            <a:endParaRPr lang="en-US" sz="1440"/>
          </a:p>
        </p:txBody>
      </p:sp>
      <p:sp>
        <p:nvSpPr>
          <p:cNvPr id="12" name="Text 4"/>
          <p:cNvSpPr/>
          <p:nvPr/>
        </p:nvSpPr>
        <p:spPr>
          <a:xfrm>
            <a:off x="5535727" y="1048839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 err="1">
                <a:solidFill>
                  <a:srgbClr val="5A85D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非结构化维护</a:t>
            </a:r>
            <a:r>
              <a:rPr lang="zh-CN" altLang="en-US" sz="1728" b="1" dirty="0">
                <a:solidFill>
                  <a:srgbClr val="5A85D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的缺点</a:t>
            </a:r>
            <a:endParaRPr lang="en-US" sz="1440" dirty="0"/>
          </a:p>
        </p:txBody>
      </p:sp>
      <p:sp>
        <p:nvSpPr>
          <p:cNvPr id="13" name="Text 5"/>
          <p:cNvSpPr/>
          <p:nvPr/>
        </p:nvSpPr>
        <p:spPr>
          <a:xfrm>
            <a:off x="5535727" y="1443838"/>
            <a:ext cx="297180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非结构化维护通常由于缺乏完整的文档和设计标准，导致维护工作难以进行。维护人员需要从理解源程序开始，这增加了理解和修改代码的难度，同时也无法进行有效的回归测试，导致维护质量难以保证。</a:t>
            </a:r>
            <a:endParaRPr lang="en-US" sz="1440"/>
          </a:p>
        </p:txBody>
      </p:sp>
      <p:sp>
        <p:nvSpPr>
          <p:cNvPr id="14" name="Text 6"/>
          <p:cNvSpPr/>
          <p:nvPr/>
        </p:nvSpPr>
        <p:spPr>
          <a:xfrm>
            <a:off x="596714" y="2832811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 err="1">
                <a:solidFill>
                  <a:srgbClr val="5A85D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维护成本与资源投入</a:t>
            </a:r>
            <a:endParaRPr lang="en-US" sz="1440" dirty="0"/>
          </a:p>
        </p:txBody>
      </p:sp>
      <p:sp>
        <p:nvSpPr>
          <p:cNvPr id="15" name="Text 7"/>
          <p:cNvSpPr/>
          <p:nvPr/>
        </p:nvSpPr>
        <p:spPr>
          <a:xfrm>
            <a:off x="642434" y="3202229"/>
            <a:ext cx="297180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结构化维护由于有详细的设计和文档支持，维护成本相对较低。而非结构化维护则需要更多的资源投入，包括对源程序的理解、分析和重新设计，这往往导致高昂的成本和时间浪费。</a:t>
            </a:r>
            <a:endParaRPr lang="en-US" sz="1440" dirty="0"/>
          </a:p>
        </p:txBody>
      </p:sp>
      <p:sp>
        <p:nvSpPr>
          <p:cNvPr id="16" name="Text 8"/>
          <p:cNvSpPr/>
          <p:nvPr/>
        </p:nvSpPr>
        <p:spPr>
          <a:xfrm>
            <a:off x="5535727" y="2832811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 err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维护后质量保障</a:t>
            </a:r>
            <a:endParaRPr lang="en-US" sz="1440" dirty="0"/>
          </a:p>
        </p:txBody>
      </p:sp>
      <p:sp>
        <p:nvSpPr>
          <p:cNvPr id="17" name="Text 9"/>
          <p:cNvSpPr/>
          <p:nvPr/>
        </p:nvSpPr>
        <p:spPr>
          <a:xfrm>
            <a:off x="5535727" y="3202229"/>
            <a:ext cx="297180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结构化维护能够确保修改后的代码符合设计规范，并易于进行回归测试。而非结构化维护由于缺乏文档和测试支持，维护后的软件可能存在较多问题，不易确保其稳定性和可靠性。</a:t>
            </a:r>
            <a:endParaRPr lang="en-US" sz="14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8.2.2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维护的代价高昂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347400" y="1901062"/>
            <a:ext cx="449200" cy="242568"/>
          </a:xfrm>
          <a:custGeom>
            <a:avLst/>
            <a:gdLst/>
            <a:ahLst/>
            <a:cxnLst/>
            <a:rect l="l" t="t" r="r" b="b"/>
            <a:pathLst>
              <a:path w="449200" h="242568">
                <a:moveTo>
                  <a:pt x="61807" y="0"/>
                </a:moveTo>
                <a:moveTo>
                  <a:pt x="61807" y="0"/>
                </a:moveTo>
                <a:lnTo>
                  <a:pt x="387393" y="0"/>
                </a:lnTo>
                <a:quadBezTo>
                  <a:pt x="449200" y="0"/>
                  <a:pt x="449200" y="61807"/>
                </a:quadBezTo>
                <a:lnTo>
                  <a:pt x="449200" y="180761"/>
                </a:lnTo>
                <a:quadBezTo>
                  <a:pt x="449200" y="242568"/>
                  <a:pt x="387393" y="242568"/>
                </a:quadBezTo>
                <a:lnTo>
                  <a:pt x="61807" y="242568"/>
                </a:lnTo>
                <a:quadBezTo>
                  <a:pt x="0" y="242568"/>
                  <a:pt x="0" y="180761"/>
                </a:quadBezTo>
                <a:lnTo>
                  <a:pt x="0" y="61807"/>
                </a:lnTo>
                <a:quadBezTo>
                  <a:pt x="0" y="0"/>
                  <a:pt x="61807" y="0"/>
                </a:quadBezTo>
                <a:close/>
              </a:path>
            </a:pathLst>
          </a:custGeom>
          <a:solidFill>
            <a:srgbClr val="0055FF">
              <a:alpha val="20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4187346" y="2267331"/>
            <a:ext cx="769307" cy="242568"/>
          </a:xfrm>
          <a:custGeom>
            <a:avLst/>
            <a:gdLst/>
            <a:ahLst/>
            <a:cxnLst/>
            <a:rect l="l" t="t" r="r" b="b"/>
            <a:pathLst>
              <a:path w="769307" h="242568">
                <a:moveTo>
                  <a:pt x="61807" y="0"/>
                </a:moveTo>
                <a:moveTo>
                  <a:pt x="61807" y="0"/>
                </a:moveTo>
                <a:lnTo>
                  <a:pt x="707500" y="0"/>
                </a:lnTo>
                <a:quadBezTo>
                  <a:pt x="769307" y="0"/>
                  <a:pt x="769307" y="61807"/>
                </a:quadBezTo>
                <a:lnTo>
                  <a:pt x="769307" y="180761"/>
                </a:lnTo>
                <a:quadBezTo>
                  <a:pt x="769307" y="242568"/>
                  <a:pt x="707500" y="242568"/>
                </a:quadBezTo>
                <a:lnTo>
                  <a:pt x="61807" y="242568"/>
                </a:lnTo>
                <a:quadBezTo>
                  <a:pt x="0" y="242568"/>
                  <a:pt x="0" y="180761"/>
                </a:quadBezTo>
                <a:lnTo>
                  <a:pt x="0" y="61807"/>
                </a:lnTo>
                <a:quadBezTo>
                  <a:pt x="0" y="0"/>
                  <a:pt x="61807" y="0"/>
                </a:quad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7" name="Shape 3"/>
          <p:cNvSpPr/>
          <p:nvPr/>
        </p:nvSpPr>
        <p:spPr>
          <a:xfrm>
            <a:off x="3969569" y="2633601"/>
            <a:ext cx="1204863" cy="242568"/>
          </a:xfrm>
          <a:custGeom>
            <a:avLst/>
            <a:gdLst/>
            <a:ahLst/>
            <a:cxnLst/>
            <a:rect l="l" t="t" r="r" b="b"/>
            <a:pathLst>
              <a:path w="1204863" h="242568">
                <a:moveTo>
                  <a:pt x="61807" y="0"/>
                </a:moveTo>
                <a:moveTo>
                  <a:pt x="61807" y="0"/>
                </a:moveTo>
                <a:lnTo>
                  <a:pt x="1143056" y="0"/>
                </a:lnTo>
                <a:quadBezTo>
                  <a:pt x="1204863" y="0"/>
                  <a:pt x="1204863" y="61807"/>
                </a:quadBezTo>
                <a:lnTo>
                  <a:pt x="1204863" y="180761"/>
                </a:lnTo>
                <a:quadBezTo>
                  <a:pt x="1204863" y="242568"/>
                  <a:pt x="1143056" y="242568"/>
                </a:quadBezTo>
                <a:lnTo>
                  <a:pt x="61807" y="242568"/>
                </a:lnTo>
                <a:quadBezTo>
                  <a:pt x="0" y="242568"/>
                  <a:pt x="0" y="180761"/>
                </a:quadBezTo>
                <a:lnTo>
                  <a:pt x="0" y="61807"/>
                </a:lnTo>
                <a:quadBezTo>
                  <a:pt x="0" y="0"/>
                  <a:pt x="61807" y="0"/>
                </a:quadBezTo>
                <a:close/>
              </a:path>
            </a:pathLst>
          </a:custGeom>
          <a:solidFill>
            <a:srgbClr val="0055FF">
              <a:alpha val="2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3762286" y="2999870"/>
            <a:ext cx="1619428" cy="242568"/>
          </a:xfrm>
          <a:custGeom>
            <a:avLst/>
            <a:gdLst/>
            <a:ahLst/>
            <a:cxnLst/>
            <a:rect l="l" t="t" r="r" b="b"/>
            <a:pathLst>
              <a:path w="1619428" h="242568">
                <a:moveTo>
                  <a:pt x="61807" y="0"/>
                </a:moveTo>
                <a:moveTo>
                  <a:pt x="61807" y="0"/>
                </a:moveTo>
                <a:lnTo>
                  <a:pt x="1557621" y="0"/>
                </a:lnTo>
                <a:quadBezTo>
                  <a:pt x="1619428" y="0"/>
                  <a:pt x="1619428" y="61807"/>
                </a:quadBezTo>
                <a:lnTo>
                  <a:pt x="1619428" y="180761"/>
                </a:lnTo>
                <a:quadBezTo>
                  <a:pt x="1619428" y="242568"/>
                  <a:pt x="1557621" y="242568"/>
                </a:quadBezTo>
                <a:lnTo>
                  <a:pt x="61807" y="242568"/>
                </a:lnTo>
                <a:quadBezTo>
                  <a:pt x="0" y="242568"/>
                  <a:pt x="0" y="180761"/>
                </a:quadBezTo>
                <a:lnTo>
                  <a:pt x="0" y="61807"/>
                </a:lnTo>
                <a:quadBezTo>
                  <a:pt x="0" y="0"/>
                  <a:pt x="61807" y="0"/>
                </a:quad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9" name="Text 5"/>
          <p:cNvSpPr/>
          <p:nvPr/>
        </p:nvSpPr>
        <p:spPr>
          <a:xfrm>
            <a:off x="596714" y="1048817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 err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高昂人力成本</a:t>
            </a: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642434" y="1443838"/>
            <a:ext cx="297180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软件维护需要大量的人力资源，包括开发人员、测试人员和管理人员。这些人员的成本可能非常高，特别是在项目复杂或需求变更频繁的情况下。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5535727" y="1048839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 err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时间与资源消耗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5535727" y="1443838"/>
            <a:ext cx="297180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软件维护通常需要投入大量时间和资源，尤其是在解决遗留问题和适应新需求时。这不仅影响开发进度，还可能增加总体项目成本</a:t>
            </a: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440" dirty="0"/>
          </a:p>
        </p:txBody>
      </p:sp>
      <p:sp>
        <p:nvSpPr>
          <p:cNvPr id="13" name="Text 9"/>
          <p:cNvSpPr/>
          <p:nvPr/>
        </p:nvSpPr>
        <p:spPr>
          <a:xfrm>
            <a:off x="596714" y="2832811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技术支持与服务费用</a:t>
            </a:r>
            <a:endParaRPr lang="en-US" sz="1440"/>
          </a:p>
        </p:txBody>
      </p:sp>
      <p:sp>
        <p:nvSpPr>
          <p:cNvPr id="14" name="Text 10"/>
          <p:cNvSpPr/>
          <p:nvPr/>
        </p:nvSpPr>
        <p:spPr>
          <a:xfrm>
            <a:off x="642434" y="3202229"/>
            <a:ext cx="297180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为了确保软件系统的稳定运行，常常需要持续的技术支持和服务。这些费用可能包括定期的系统升级、安全补丁的应用以及技术支持团队的薪资支出。</a:t>
            </a:r>
            <a:endParaRPr lang="en-US" sz="1440"/>
          </a:p>
        </p:txBody>
      </p:sp>
      <p:sp>
        <p:nvSpPr>
          <p:cNvPr id="15" name="Text 11"/>
          <p:cNvSpPr/>
          <p:nvPr/>
        </p:nvSpPr>
        <p:spPr>
          <a:xfrm>
            <a:off x="5535727" y="2832811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 err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风险与不确定性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5535727" y="3202229"/>
            <a:ext cx="297180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软件维护过程中可能遇到各种预料之外的风险和问题，如系统兼容性问题、性能瓶颈等。这些问题可能导致项目延期和成本增加，进一步加剧维护的代价。</a:t>
            </a:r>
            <a:endParaRPr lang="en-US" sz="14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8.2.3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维护的问题很多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3734" y="1048817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维护成本高昂</a:t>
            </a:r>
            <a:endParaRPr lang="en-US" sz="1440"/>
          </a:p>
        </p:txBody>
      </p:sp>
      <p:sp>
        <p:nvSpPr>
          <p:cNvPr id="6" name="Text 2"/>
          <p:cNvSpPr/>
          <p:nvPr/>
        </p:nvSpPr>
        <p:spPr>
          <a:xfrm>
            <a:off x="639454" y="1443838"/>
            <a:ext cx="297180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软件维护需要投入大量的人力和财力，包括修复已知问题、应对新出现的安全威胁以及适应不断变化的用户需求。这些因素共同导致了软件维护的高成本。</a:t>
            </a:r>
            <a:endParaRPr lang="en-US" sz="1440" dirty="0"/>
          </a:p>
        </p:txBody>
      </p:sp>
      <p:sp>
        <p:nvSpPr>
          <p:cNvPr id="7" name="Text 3"/>
          <p:cNvSpPr/>
          <p:nvPr/>
        </p:nvSpPr>
        <p:spPr>
          <a:xfrm>
            <a:off x="5532746" y="1048839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维护过程复杂</a:t>
            </a:r>
            <a:endParaRPr lang="en-US" sz="1440"/>
          </a:p>
        </p:txBody>
      </p:sp>
      <p:sp>
        <p:nvSpPr>
          <p:cNvPr id="8" name="Text 4"/>
          <p:cNvSpPr/>
          <p:nvPr/>
        </p:nvSpPr>
        <p:spPr>
          <a:xfrm>
            <a:off x="5532746" y="1443838"/>
            <a:ext cx="297180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软件维护不仅涉及技术层面的工作，还包括管理与协调。需确保更新与升级过程中不引入新的问题，同时保持系统的稳定性和性能。这需要严格的计划和执行。</a:t>
            </a:r>
            <a:endParaRPr lang="en-US" sz="1440" dirty="0"/>
          </a:p>
        </p:txBody>
      </p:sp>
      <p:sp>
        <p:nvSpPr>
          <p:cNvPr id="9" name="Text 5"/>
          <p:cNvSpPr/>
          <p:nvPr/>
        </p:nvSpPr>
        <p:spPr>
          <a:xfrm>
            <a:off x="593734" y="2832811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文档缺乏</a:t>
            </a:r>
            <a:endParaRPr lang="en-US" sz="1440"/>
          </a:p>
        </p:txBody>
      </p:sp>
      <p:sp>
        <p:nvSpPr>
          <p:cNvPr id="10" name="Text 6"/>
          <p:cNvSpPr/>
          <p:nvPr/>
        </p:nvSpPr>
        <p:spPr>
          <a:xfrm>
            <a:off x="639454" y="3202229"/>
            <a:ext cx="297180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软件维护常常面临缺乏有效文档的问题，导致维护人员难以理解原开发人员的编程思路和代码结构。此外，软件人员的流动性也增加了沟通的难度。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5532746" y="2832811"/>
            <a:ext cx="301752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风险管理困难</a:t>
            </a:r>
            <a:endParaRPr lang="en-US" sz="1440"/>
          </a:p>
        </p:txBody>
      </p:sp>
      <p:sp>
        <p:nvSpPr>
          <p:cNvPr id="12" name="Text 8"/>
          <p:cNvSpPr/>
          <p:nvPr/>
        </p:nvSpPr>
        <p:spPr>
          <a:xfrm>
            <a:off x="5532746" y="3202229"/>
            <a:ext cx="2971800" cy="161069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绝大多数软件在设计时没有考虑到将来的修改需求。除非采用强调模块独立原理的设计方法学，否则对软件进行修改既困难又容易出错，增加了维护的难度和成本</a:t>
            </a:r>
            <a:r>
              <a:rPr lang="zh-CN" alt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，导致</a:t>
            </a:r>
            <a:r>
              <a:rPr lang="en-US" sz="1152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在维护过程中，可能会出现各种不可预见的问题，如安全漏洞、系统崩溃等。这些问题需要进行风险评估和有效的风险管理，以降低潜在的负面影响。</a:t>
            </a:r>
            <a:endParaRPr lang="en-US" sz="144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875" y="1708625"/>
            <a:ext cx="1726250" cy="1726250"/>
          </a:xfrm>
          <a:prstGeom prst="rect">
            <a:avLst/>
          </a:prstGeom>
        </p:spPr>
      </p:pic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3708875" y="1708625"/>
            <a:ext cx="1726250" cy="1726250"/>
          </a:xfrm>
          <a:prstGeom prst="rect">
            <a:avLst/>
          </a:prstGeom>
        </p:spPr>
      </p:pic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875" y="1708625"/>
            <a:ext cx="1726250" cy="1726250"/>
          </a:xfrm>
          <a:prstGeom prst="rect">
            <a:avLst/>
          </a:prstGeom>
        </p:spPr>
      </p:pic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9">
            <a:alphaModFix amt="30000"/>
          </a:blip>
          <a:stretch>
            <a:fillRect/>
          </a:stretch>
        </p:blipFill>
        <p:spPr>
          <a:xfrm>
            <a:off x="3708875" y="1708625"/>
            <a:ext cx="1726250" cy="1726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8.3 软件维护过程</a:t>
            </a:r>
            <a:endParaRPr lang="en-US" sz="144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3">
            <a:extLst>
              <a:ext uri="{FF2B5EF4-FFF2-40B4-BE49-F238E27FC236}">
                <a16:creationId xmlns:a16="http://schemas.microsoft.com/office/drawing/2014/main" id="{2CD681C8-E832-4EB5-BC8E-5C69899DAFAE}"/>
              </a:ext>
            </a:extLst>
          </p:cNvPr>
          <p:cNvSpPr/>
          <p:nvPr/>
        </p:nvSpPr>
        <p:spPr>
          <a:xfrm>
            <a:off x="1057755" y="1192668"/>
            <a:ext cx="2191977" cy="3217037"/>
          </a:xfrm>
          <a:custGeom>
            <a:avLst/>
            <a:gdLst/>
            <a:ahLst/>
            <a:cxnLst/>
            <a:rect l="l" t="t" r="r" b="b"/>
            <a:pathLst>
              <a:path w="2191977" h="3217037">
                <a:moveTo>
                  <a:pt x="204724" y="0"/>
                </a:moveTo>
                <a:moveTo>
                  <a:pt x="204724" y="0"/>
                </a:moveTo>
                <a:lnTo>
                  <a:pt x="1987252" y="0"/>
                </a:lnTo>
                <a:quadBezTo>
                  <a:pt x="2191977" y="0"/>
                  <a:pt x="2191977" y="220827"/>
                </a:quadBezTo>
                <a:lnTo>
                  <a:pt x="2191977" y="2996210"/>
                </a:lnTo>
                <a:quadBezTo>
                  <a:pt x="2191977" y="3217037"/>
                  <a:pt x="1987252" y="3217037"/>
                </a:quadBezTo>
                <a:lnTo>
                  <a:pt x="204724" y="3217037"/>
                </a:lnTo>
                <a:quadBezTo>
                  <a:pt x="0" y="3217037"/>
                  <a:pt x="0" y="2996210"/>
                </a:quadBezTo>
                <a:lnTo>
                  <a:pt x="0" y="220827"/>
                </a:lnTo>
                <a:quadBezTo>
                  <a:pt x="0" y="0"/>
                  <a:pt x="20472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 w="9525">
            <a:solidFill>
              <a:srgbClr val="629EFF"/>
            </a:solidFill>
            <a:prstDash val="solid"/>
          </a:ln>
        </p:spPr>
      </p:sp>
      <p:sp>
        <p:nvSpPr>
          <p:cNvPr id="44" name="Shape 4">
            <a:extLst>
              <a:ext uri="{FF2B5EF4-FFF2-40B4-BE49-F238E27FC236}">
                <a16:creationId xmlns:a16="http://schemas.microsoft.com/office/drawing/2014/main" id="{3B62A3ED-22C5-4ECA-86D8-6074FA43569A}"/>
              </a:ext>
            </a:extLst>
          </p:cNvPr>
          <p:cNvSpPr/>
          <p:nvPr/>
        </p:nvSpPr>
        <p:spPr>
          <a:xfrm rot="5400000">
            <a:off x="738465" y="1471944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003596"/>
          </a:solidFill>
          <a:ln/>
        </p:spPr>
      </p:sp>
      <p:sp>
        <p:nvSpPr>
          <p:cNvPr id="45" name="Shape 5">
            <a:extLst>
              <a:ext uri="{FF2B5EF4-FFF2-40B4-BE49-F238E27FC236}">
                <a16:creationId xmlns:a16="http://schemas.microsoft.com/office/drawing/2014/main" id="{B3221D57-8EC5-4BA8-8BDF-B6AA592D7C2E}"/>
              </a:ext>
            </a:extLst>
          </p:cNvPr>
          <p:cNvSpPr/>
          <p:nvPr/>
        </p:nvSpPr>
        <p:spPr>
          <a:xfrm>
            <a:off x="841314" y="1305932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46" name="Text 6">
            <a:extLst>
              <a:ext uri="{FF2B5EF4-FFF2-40B4-BE49-F238E27FC236}">
                <a16:creationId xmlns:a16="http://schemas.microsoft.com/office/drawing/2014/main" id="{BA9A16B4-B8B9-4BEA-9586-08BFCD2DBF5D}"/>
              </a:ext>
            </a:extLst>
          </p:cNvPr>
          <p:cNvSpPr/>
          <p:nvPr/>
        </p:nvSpPr>
        <p:spPr>
          <a:xfrm>
            <a:off x="841314" y="1192607"/>
            <a:ext cx="1095138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47" name="Text 7">
            <a:extLst>
              <a:ext uri="{FF2B5EF4-FFF2-40B4-BE49-F238E27FC236}">
                <a16:creationId xmlns:a16="http://schemas.microsoft.com/office/drawing/2014/main" id="{93814279-EA95-413B-AC8A-13110B13A12A}"/>
              </a:ext>
            </a:extLst>
          </p:cNvPr>
          <p:cNvSpPr/>
          <p:nvPr/>
        </p:nvSpPr>
        <p:spPr>
          <a:xfrm>
            <a:off x="1057755" y="1673642"/>
            <a:ext cx="2194560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维护组织的重要性</a:t>
            </a:r>
            <a:endParaRPr lang="en-US" sz="1440" dirty="0"/>
          </a:p>
        </p:txBody>
      </p:sp>
      <p:sp>
        <p:nvSpPr>
          <p:cNvPr id="48" name="Text 8">
            <a:extLst>
              <a:ext uri="{FF2B5EF4-FFF2-40B4-BE49-F238E27FC236}">
                <a16:creationId xmlns:a16="http://schemas.microsoft.com/office/drawing/2014/main" id="{36C04B54-7876-4B10-BDDC-CEDFF14AD1D0}"/>
              </a:ext>
            </a:extLst>
          </p:cNvPr>
          <p:cNvSpPr/>
          <p:nvPr/>
        </p:nvSpPr>
        <p:spPr>
          <a:xfrm>
            <a:off x="1057755" y="2255641"/>
            <a:ext cx="2191977" cy="14630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在软件维护过程中，建立维护组织是至关重要的一环。即使是小型开发团队，也需要非正式地委托责任，以确保每个维护要求都能得到妥善处理。</a:t>
            </a:r>
            <a:endParaRPr lang="en-US" sz="1440" dirty="0"/>
          </a:p>
        </p:txBody>
      </p:sp>
      <p:sp>
        <p:nvSpPr>
          <p:cNvPr id="49" name="Shape 9">
            <a:extLst>
              <a:ext uri="{FF2B5EF4-FFF2-40B4-BE49-F238E27FC236}">
                <a16:creationId xmlns:a16="http://schemas.microsoft.com/office/drawing/2014/main" id="{7B6F225F-B5E9-42F1-8C1E-13419AF9F5B3}"/>
              </a:ext>
            </a:extLst>
          </p:cNvPr>
          <p:cNvSpPr/>
          <p:nvPr/>
        </p:nvSpPr>
        <p:spPr>
          <a:xfrm>
            <a:off x="6111817" y="1192668"/>
            <a:ext cx="2191977" cy="3217037"/>
          </a:xfrm>
          <a:custGeom>
            <a:avLst/>
            <a:gdLst/>
            <a:ahLst/>
            <a:cxnLst/>
            <a:rect l="l" t="t" r="r" b="b"/>
            <a:pathLst>
              <a:path w="2191977" h="3217037">
                <a:moveTo>
                  <a:pt x="204724" y="0"/>
                </a:moveTo>
                <a:moveTo>
                  <a:pt x="204724" y="0"/>
                </a:moveTo>
                <a:lnTo>
                  <a:pt x="1987252" y="0"/>
                </a:lnTo>
                <a:quadBezTo>
                  <a:pt x="2191977" y="0"/>
                  <a:pt x="2191977" y="220827"/>
                </a:quadBezTo>
                <a:lnTo>
                  <a:pt x="2191977" y="2996210"/>
                </a:lnTo>
                <a:quadBezTo>
                  <a:pt x="2191977" y="3217037"/>
                  <a:pt x="1987252" y="3217037"/>
                </a:quadBezTo>
                <a:lnTo>
                  <a:pt x="204724" y="3217037"/>
                </a:lnTo>
                <a:quadBezTo>
                  <a:pt x="0" y="3217037"/>
                  <a:pt x="0" y="2996210"/>
                </a:quadBezTo>
                <a:lnTo>
                  <a:pt x="0" y="220827"/>
                </a:lnTo>
                <a:quadBezTo>
                  <a:pt x="0" y="0"/>
                  <a:pt x="20472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 w="9525">
            <a:solidFill>
              <a:srgbClr val="629EFF"/>
            </a:solidFill>
            <a:prstDash val="solid"/>
          </a:ln>
        </p:spPr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FD8AEFD5-1E9A-4B26-BFBA-33A12E685D62}"/>
              </a:ext>
            </a:extLst>
          </p:cNvPr>
          <p:cNvSpPr/>
          <p:nvPr/>
        </p:nvSpPr>
        <p:spPr>
          <a:xfrm rot="5400000">
            <a:off x="5792528" y="1471992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003596"/>
          </a:solidFill>
          <a:ln/>
        </p:spPr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2CAC31-79E7-4CCC-A464-5C2429CD62C2}"/>
              </a:ext>
            </a:extLst>
          </p:cNvPr>
          <p:cNvSpPr/>
          <p:nvPr/>
        </p:nvSpPr>
        <p:spPr>
          <a:xfrm>
            <a:off x="5895376" y="1305980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52" name="Text 12">
            <a:extLst>
              <a:ext uri="{FF2B5EF4-FFF2-40B4-BE49-F238E27FC236}">
                <a16:creationId xmlns:a16="http://schemas.microsoft.com/office/drawing/2014/main" id="{008BBB78-DB6A-4E78-96E8-9094F1A74458}"/>
              </a:ext>
            </a:extLst>
          </p:cNvPr>
          <p:cNvSpPr/>
          <p:nvPr/>
        </p:nvSpPr>
        <p:spPr>
          <a:xfrm>
            <a:off x="5895376" y="1192655"/>
            <a:ext cx="1095138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53" name="Text 13">
            <a:extLst>
              <a:ext uri="{FF2B5EF4-FFF2-40B4-BE49-F238E27FC236}">
                <a16:creationId xmlns:a16="http://schemas.microsoft.com/office/drawing/2014/main" id="{F9FC8774-E72F-4E54-9AAE-586D5EEA89F1}"/>
              </a:ext>
            </a:extLst>
          </p:cNvPr>
          <p:cNvSpPr/>
          <p:nvPr/>
        </p:nvSpPr>
        <p:spPr>
          <a:xfrm>
            <a:off x="6111817" y="1673642"/>
            <a:ext cx="2194560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明确维护责任的必要性</a:t>
            </a:r>
            <a:endParaRPr lang="en-US" sz="1440" dirty="0"/>
          </a:p>
        </p:txBody>
      </p:sp>
      <p:sp>
        <p:nvSpPr>
          <p:cNvPr id="54" name="Text 14">
            <a:extLst>
              <a:ext uri="{FF2B5EF4-FFF2-40B4-BE49-F238E27FC236}">
                <a16:creationId xmlns:a16="http://schemas.microsoft.com/office/drawing/2014/main" id="{55D63099-E3AE-430B-B0BC-377DC2E39CA2}"/>
              </a:ext>
            </a:extLst>
          </p:cNvPr>
          <p:cNvSpPr/>
          <p:nvPr/>
        </p:nvSpPr>
        <p:spPr>
          <a:xfrm>
            <a:off x="6111817" y="2255641"/>
            <a:ext cx="2191977" cy="14630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在维护活动开始之前就明确维护责任是十分必要的，这样做可以大大减少维护过程中可能出现的混乱，提高维护效率和质量。</a:t>
            </a:r>
            <a:endParaRPr lang="en-US" sz="1440" dirty="0"/>
          </a:p>
        </p:txBody>
      </p:sp>
      <p:sp>
        <p:nvSpPr>
          <p:cNvPr id="55" name="Shape 15">
            <a:extLst>
              <a:ext uri="{FF2B5EF4-FFF2-40B4-BE49-F238E27FC236}">
                <a16:creationId xmlns:a16="http://schemas.microsoft.com/office/drawing/2014/main" id="{806FA709-440C-4586-B915-326A9E41A6B5}"/>
              </a:ext>
            </a:extLst>
          </p:cNvPr>
          <p:cNvSpPr/>
          <p:nvPr/>
        </p:nvSpPr>
        <p:spPr>
          <a:xfrm>
            <a:off x="3584744" y="1192495"/>
            <a:ext cx="2191817" cy="3217382"/>
          </a:xfrm>
          <a:custGeom>
            <a:avLst/>
            <a:gdLst/>
            <a:ahLst/>
            <a:cxnLst/>
            <a:rect l="l" t="t" r="r" b="b"/>
            <a:pathLst>
              <a:path w="2191817" h="3217382">
                <a:moveTo>
                  <a:pt x="204709" y="0"/>
                </a:moveTo>
                <a:moveTo>
                  <a:pt x="204709" y="0"/>
                </a:moveTo>
                <a:lnTo>
                  <a:pt x="1987108" y="0"/>
                </a:lnTo>
                <a:quadBezTo>
                  <a:pt x="2191817" y="0"/>
                  <a:pt x="2191817" y="220811"/>
                </a:quadBezTo>
                <a:lnTo>
                  <a:pt x="2191817" y="2996571"/>
                </a:lnTo>
                <a:quadBezTo>
                  <a:pt x="2191817" y="3217382"/>
                  <a:pt x="1987108" y="3217382"/>
                </a:quadBezTo>
                <a:lnTo>
                  <a:pt x="204709" y="3217382"/>
                </a:lnTo>
                <a:quadBezTo>
                  <a:pt x="0" y="3217382"/>
                  <a:pt x="0" y="2996571"/>
                </a:quadBezTo>
                <a:lnTo>
                  <a:pt x="0" y="220811"/>
                </a:lnTo>
                <a:quadBezTo>
                  <a:pt x="0" y="0"/>
                  <a:pt x="204709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 w="9525">
            <a:solidFill>
              <a:srgbClr val="629EFF"/>
            </a:solidFill>
            <a:prstDash val="solid"/>
          </a:ln>
        </p:spPr>
      </p:sp>
      <p:sp>
        <p:nvSpPr>
          <p:cNvPr id="56" name="Text 16">
            <a:extLst>
              <a:ext uri="{FF2B5EF4-FFF2-40B4-BE49-F238E27FC236}">
                <a16:creationId xmlns:a16="http://schemas.microsoft.com/office/drawing/2014/main" id="{2C4960D0-34AA-420D-B00E-C6278750D5B6}"/>
              </a:ext>
            </a:extLst>
          </p:cNvPr>
          <p:cNvSpPr/>
          <p:nvPr/>
        </p:nvSpPr>
        <p:spPr>
          <a:xfrm>
            <a:off x="3584744" y="1673642"/>
            <a:ext cx="2194560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系统管理员的角色</a:t>
            </a:r>
            <a:endParaRPr lang="en-US" sz="1440" dirty="0"/>
          </a:p>
        </p:txBody>
      </p:sp>
      <p:sp>
        <p:nvSpPr>
          <p:cNvPr id="57" name="Text 17">
            <a:extLst>
              <a:ext uri="{FF2B5EF4-FFF2-40B4-BE49-F238E27FC236}">
                <a16:creationId xmlns:a16="http://schemas.microsoft.com/office/drawing/2014/main" id="{3AD0C972-85C8-4FB5-B616-F60E7928F148}"/>
              </a:ext>
            </a:extLst>
          </p:cNvPr>
          <p:cNvSpPr/>
          <p:nvPr/>
        </p:nvSpPr>
        <p:spPr>
          <a:xfrm>
            <a:off x="3584744" y="2255641"/>
            <a:ext cx="2191817" cy="14630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系统管理员是被指定去熟悉一小部分产品程序的技术人员，他们负责对维护任务进行评价，确保维护活动能够顺利进行，减少可能出现的混乱。</a:t>
            </a:r>
            <a:endParaRPr lang="en-US" sz="1440" dirty="0"/>
          </a:p>
        </p:txBody>
      </p:sp>
      <p:sp>
        <p:nvSpPr>
          <p:cNvPr id="58" name="Shape 18">
            <a:extLst>
              <a:ext uri="{FF2B5EF4-FFF2-40B4-BE49-F238E27FC236}">
                <a16:creationId xmlns:a16="http://schemas.microsoft.com/office/drawing/2014/main" id="{7364A1C1-7F3E-4AC2-A4D8-40128BE0E7B1}"/>
              </a:ext>
            </a:extLst>
          </p:cNvPr>
          <p:cNvSpPr/>
          <p:nvPr/>
        </p:nvSpPr>
        <p:spPr>
          <a:xfrm rot="5400000">
            <a:off x="3265497" y="1471944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7BB5FF"/>
          </a:solidFill>
          <a:ln/>
        </p:spPr>
      </p:sp>
      <p:sp>
        <p:nvSpPr>
          <p:cNvPr id="59" name="Shape 19">
            <a:extLst>
              <a:ext uri="{FF2B5EF4-FFF2-40B4-BE49-F238E27FC236}">
                <a16:creationId xmlns:a16="http://schemas.microsoft.com/office/drawing/2014/main" id="{8F0F3113-8874-4474-A97A-7B211243DFC7}"/>
              </a:ext>
            </a:extLst>
          </p:cNvPr>
          <p:cNvSpPr/>
          <p:nvPr/>
        </p:nvSpPr>
        <p:spPr>
          <a:xfrm>
            <a:off x="3368345" y="1305932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306ADD"/>
          </a:solidFill>
          <a:ln/>
        </p:spPr>
      </p:sp>
      <p:sp>
        <p:nvSpPr>
          <p:cNvPr id="60" name="Text 20">
            <a:extLst>
              <a:ext uri="{FF2B5EF4-FFF2-40B4-BE49-F238E27FC236}">
                <a16:creationId xmlns:a16="http://schemas.microsoft.com/office/drawing/2014/main" id="{37B00786-369F-4447-A5FE-8B7976DD5437}"/>
              </a:ext>
            </a:extLst>
          </p:cNvPr>
          <p:cNvSpPr/>
          <p:nvPr/>
        </p:nvSpPr>
        <p:spPr>
          <a:xfrm>
            <a:off x="3368345" y="1192607"/>
            <a:ext cx="1095138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65" name="Text 0">
            <a:extLst>
              <a:ext uri="{FF2B5EF4-FFF2-40B4-BE49-F238E27FC236}">
                <a16:creationId xmlns:a16="http://schemas.microsoft.com/office/drawing/2014/main" id="{42BDBD48-3DDC-4D6A-A42C-E38B75F329A0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维护组织建立</a:t>
            </a:r>
            <a:endParaRPr lang="en-US" sz="1440" dirty="0"/>
          </a:p>
        </p:txBody>
      </p:sp>
      <p:pic>
        <p:nvPicPr>
          <p:cNvPr id="66" name="Image 1" descr="preencoded.png">
            <a:extLst>
              <a:ext uri="{FF2B5EF4-FFF2-40B4-BE49-F238E27FC236}">
                <a16:creationId xmlns:a16="http://schemas.microsoft.com/office/drawing/2014/main" id="{42C64FE0-88F0-40A0-B80C-0AC6AD28F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EC5F734F-2D17-4FCA-A636-6E8202DA769F}"/>
              </a:ext>
            </a:extLst>
          </p:cNvPr>
          <p:cNvSpPr/>
          <p:nvPr/>
        </p:nvSpPr>
        <p:spPr>
          <a:xfrm>
            <a:off x="455940" y="954523"/>
            <a:ext cx="2614983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3571D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维护要求表的标准化</a:t>
            </a:r>
            <a:endParaRPr lang="en-US" sz="144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4A32502-F149-4DA9-8668-F7ED5BAA0B4F}"/>
              </a:ext>
            </a:extLst>
          </p:cNvPr>
          <p:cNvSpPr/>
          <p:nvPr/>
        </p:nvSpPr>
        <p:spPr>
          <a:xfrm>
            <a:off x="3247889" y="1500390"/>
            <a:ext cx="261498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软件修改报告应包含满足维护要求所需的工作量、维护要求的性质、优先次序以及与修改相关的事后数据，这些信息对于评估和维护计划至关重要。</a:t>
            </a:r>
            <a:endParaRPr lang="en-US" sz="144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04C8B4E-EEB3-4E3E-9568-F0FCB96F9D04}"/>
              </a:ext>
            </a:extLst>
          </p:cNvPr>
          <p:cNvSpPr/>
          <p:nvPr/>
        </p:nvSpPr>
        <p:spPr>
          <a:xfrm>
            <a:off x="3247889" y="954523"/>
            <a:ext cx="2614983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3571D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软件修改报告的内容</a:t>
            </a:r>
            <a:endParaRPr lang="en-US" sz="144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5D4A322-E766-4971-8A0A-2F8A300D2AF1}"/>
              </a:ext>
            </a:extLst>
          </p:cNvPr>
          <p:cNvSpPr/>
          <p:nvPr/>
        </p:nvSpPr>
        <p:spPr>
          <a:xfrm>
            <a:off x="6031158" y="1500390"/>
            <a:ext cx="2656902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在拟定进一步的维护计划之前，软件修改报告需提交给变化授权人进行审查批准，这一流程确保了维护工作的有序进行，并提高了维护效率。</a:t>
            </a:r>
            <a:endParaRPr lang="en-US" sz="144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7F96BE0-5F2C-4C07-AB18-5AD2B0AF02D0}"/>
              </a:ext>
            </a:extLst>
          </p:cNvPr>
          <p:cNvSpPr/>
          <p:nvPr/>
        </p:nvSpPr>
        <p:spPr>
          <a:xfrm>
            <a:off x="6031158" y="954523"/>
            <a:ext cx="2656902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3571D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变化授权人的审查批准</a:t>
            </a:r>
            <a:endParaRPr lang="en-US" sz="144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990826B9-CAC0-46F3-988B-759C2120F877}"/>
              </a:ext>
            </a:extLst>
          </p:cNvPr>
          <p:cNvSpPr/>
          <p:nvPr/>
        </p:nvSpPr>
        <p:spPr>
          <a:xfrm>
            <a:off x="455940" y="1500390"/>
            <a:ext cx="261498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维护要求表是软件维护过程中的关键文档，它由用户填写，详细记录了导致错误的环境信息，包括输入数据、输出数据及相关细节，为后续维护工作提供依据。</a:t>
            </a:r>
            <a:endParaRPr lang="en-US" sz="144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9EA34E1A-7360-411E-8428-7B3AF0D7EC50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维护报告的标准化</a:t>
            </a:r>
            <a:endParaRPr lang="en-US" sz="144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5B3145BF-3E8A-43B2-962D-24E495AA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">
            <a:extLst>
              <a:ext uri="{FF2B5EF4-FFF2-40B4-BE49-F238E27FC236}">
                <a16:creationId xmlns:a16="http://schemas.microsoft.com/office/drawing/2014/main" id="{07A280D6-88DF-4C0C-93F0-93EA6B3AE965}"/>
              </a:ext>
            </a:extLst>
          </p:cNvPr>
          <p:cNvSpPr/>
          <p:nvPr/>
        </p:nvSpPr>
        <p:spPr>
          <a:xfrm>
            <a:off x="640994" y="1792041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9AD62C81-F894-4B5F-AFDE-513D31FAB8A9}"/>
              </a:ext>
            </a:extLst>
          </p:cNvPr>
          <p:cNvSpPr/>
          <p:nvPr/>
        </p:nvSpPr>
        <p:spPr>
          <a:xfrm>
            <a:off x="1066906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672F9C8B-559C-4B6F-BDBB-3BEE23C01341}"/>
              </a:ext>
            </a:extLst>
          </p:cNvPr>
          <p:cNvSpPr/>
          <p:nvPr/>
        </p:nvSpPr>
        <p:spPr>
          <a:xfrm>
            <a:off x="640994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D879C032-E674-4021-8F82-7B58735E2CF1}"/>
              </a:ext>
            </a:extLst>
          </p:cNvPr>
          <p:cNvSpPr/>
          <p:nvPr/>
        </p:nvSpPr>
        <p:spPr>
          <a:xfrm>
            <a:off x="1589475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14A946DF-AEF4-4236-8DFF-E128E530E49E}"/>
              </a:ext>
            </a:extLst>
          </p:cNvPr>
          <p:cNvSpPr/>
          <p:nvPr/>
        </p:nvSpPr>
        <p:spPr>
          <a:xfrm>
            <a:off x="686714" y="1938345"/>
            <a:ext cx="2395728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确定维护类型</a:t>
            </a:r>
            <a:endParaRPr lang="en-US" sz="144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162352FD-0A27-430B-92EB-71BFEF6F19DD}"/>
              </a:ext>
            </a:extLst>
          </p:cNvPr>
          <p:cNvSpPr/>
          <p:nvPr/>
        </p:nvSpPr>
        <p:spPr>
          <a:xfrm>
            <a:off x="3339389" y="1792041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6" name="Shape 8">
            <a:extLst>
              <a:ext uri="{FF2B5EF4-FFF2-40B4-BE49-F238E27FC236}">
                <a16:creationId xmlns:a16="http://schemas.microsoft.com/office/drawing/2014/main" id="{2DFF969E-4352-487E-87F4-53C2237C9CE1}"/>
              </a:ext>
            </a:extLst>
          </p:cNvPr>
          <p:cNvSpPr/>
          <p:nvPr/>
        </p:nvSpPr>
        <p:spPr>
          <a:xfrm>
            <a:off x="6015838" y="1792155"/>
            <a:ext cx="2487168" cy="2332625"/>
          </a:xfrm>
          <a:custGeom>
            <a:avLst/>
            <a:gdLst/>
            <a:ahLst/>
            <a:cxnLst/>
            <a:rect l="l" t="t" r="r" b="b"/>
            <a:pathLst>
              <a:path w="2487168" h="2332625">
                <a:moveTo>
                  <a:pt x="260604" y="0"/>
                </a:moveTo>
                <a:moveTo>
                  <a:pt x="260604" y="0"/>
                </a:moveTo>
                <a:lnTo>
                  <a:pt x="2226564" y="0"/>
                </a:lnTo>
                <a:quadBezTo>
                  <a:pt x="2487168" y="0"/>
                  <a:pt x="2487168" y="291578"/>
                </a:quadBezTo>
                <a:lnTo>
                  <a:pt x="2487168" y="2041047"/>
                </a:lnTo>
                <a:quadBezTo>
                  <a:pt x="2487168" y="2332625"/>
                  <a:pt x="2226564" y="2332625"/>
                </a:quadBezTo>
                <a:lnTo>
                  <a:pt x="260604" y="2332625"/>
                </a:lnTo>
                <a:quadBezTo>
                  <a:pt x="0" y="2332625"/>
                  <a:pt x="0" y="2041047"/>
                </a:quadBezTo>
                <a:lnTo>
                  <a:pt x="0" y="291578"/>
                </a:lnTo>
                <a:quadBezTo>
                  <a:pt x="0" y="0"/>
                  <a:pt x="260604" y="0"/>
                </a:quadBez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19A2249C-B7CA-4881-B071-A89812FD1DB3}"/>
              </a:ext>
            </a:extLst>
          </p:cNvPr>
          <p:cNvSpPr/>
          <p:nvPr/>
        </p:nvSpPr>
        <p:spPr>
          <a:xfrm>
            <a:off x="750722" y="2340681"/>
            <a:ext cx="2267712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在维护事件流图的起始阶段，首要任务是识别维护请求的性质，区分为改正性、适应性或完善性维护，这一步骤对于后续流程的规划至关重要。</a:t>
            </a:r>
            <a:endParaRPr lang="en-US" sz="1440" dirty="0"/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F0CDAB3F-CFEB-487C-8A96-C0F107D46948}"/>
              </a:ext>
            </a:extLst>
          </p:cNvPr>
          <p:cNvSpPr/>
          <p:nvPr/>
        </p:nvSpPr>
        <p:spPr>
          <a:xfrm>
            <a:off x="3385109" y="1938345"/>
            <a:ext cx="2395728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评估与计划</a:t>
            </a:r>
            <a:endParaRPr lang="en-US" sz="1440" dirty="0"/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3FAB6A6B-407C-4C8B-9E3A-E3B353834A9D}"/>
              </a:ext>
            </a:extLst>
          </p:cNvPr>
          <p:cNvSpPr/>
          <p:nvPr/>
        </p:nvSpPr>
        <p:spPr>
          <a:xfrm>
            <a:off x="6061558" y="1938345"/>
            <a:ext cx="2395728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执行与复审</a:t>
            </a:r>
            <a:endParaRPr lang="en-US" sz="1440" dirty="0"/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0A6FE78C-6EF0-4EFA-895C-D9F4D97382E8}"/>
              </a:ext>
            </a:extLst>
          </p:cNvPr>
          <p:cNvSpPr/>
          <p:nvPr/>
        </p:nvSpPr>
        <p:spPr>
          <a:xfrm>
            <a:off x="3449117" y="2340681"/>
            <a:ext cx="2267712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根据确定的维护类型及其紧急程度，系统管理员将进行详细评估，并制定相应的维护策略，决定是否立即行动或是与其他开发任务协调安排。</a:t>
            </a:r>
            <a:endParaRPr lang="en-US" sz="1440" dirty="0"/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29A43B48-E546-4031-937B-4FBEF3663D50}"/>
              </a:ext>
            </a:extLst>
          </p:cNvPr>
          <p:cNvSpPr/>
          <p:nvPr/>
        </p:nvSpPr>
        <p:spPr>
          <a:xfrm>
            <a:off x="6125566" y="2340681"/>
            <a:ext cx="2267712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维护工作的执行涉及软件设计的修改、代码调整及多轮测试，最终通过复审确保所有变更满足既定要求，保障软件配置的完整性和有效性。</a:t>
            </a:r>
            <a:endParaRPr lang="en-US" sz="1440" dirty="0"/>
          </a:p>
        </p:txBody>
      </p:sp>
      <p:sp>
        <p:nvSpPr>
          <p:cNvPr id="32" name="Text 14">
            <a:extLst>
              <a:ext uri="{FF2B5EF4-FFF2-40B4-BE49-F238E27FC236}">
                <a16:creationId xmlns:a16="http://schemas.microsoft.com/office/drawing/2014/main" id="{11ED8EF0-5D85-4098-8B46-462D7A3548C2}"/>
              </a:ext>
            </a:extLst>
          </p:cNvPr>
          <p:cNvSpPr/>
          <p:nvPr/>
        </p:nvSpPr>
        <p:spPr>
          <a:xfrm>
            <a:off x="640994" y="1048069"/>
            <a:ext cx="679728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33" name="Shape 15">
            <a:extLst>
              <a:ext uri="{FF2B5EF4-FFF2-40B4-BE49-F238E27FC236}">
                <a16:creationId xmlns:a16="http://schemas.microsoft.com/office/drawing/2014/main" id="{E2228AA1-194A-4450-9EF1-FA6FD290FEC5}"/>
              </a:ext>
            </a:extLst>
          </p:cNvPr>
          <p:cNvSpPr/>
          <p:nvPr/>
        </p:nvSpPr>
        <p:spPr>
          <a:xfrm>
            <a:off x="3339835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34" name="Text 16">
            <a:extLst>
              <a:ext uri="{FF2B5EF4-FFF2-40B4-BE49-F238E27FC236}">
                <a16:creationId xmlns:a16="http://schemas.microsoft.com/office/drawing/2014/main" id="{69EA06D6-BC87-4426-A605-57E68B936C48}"/>
              </a:ext>
            </a:extLst>
          </p:cNvPr>
          <p:cNvSpPr/>
          <p:nvPr/>
        </p:nvSpPr>
        <p:spPr>
          <a:xfrm>
            <a:off x="3349080" y="1048069"/>
            <a:ext cx="709960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35" name="Shape 17">
            <a:extLst>
              <a:ext uri="{FF2B5EF4-FFF2-40B4-BE49-F238E27FC236}">
                <a16:creationId xmlns:a16="http://schemas.microsoft.com/office/drawing/2014/main" id="{B0D1811A-6C1E-4868-9A51-67A6CF6F457B}"/>
              </a:ext>
            </a:extLst>
          </p:cNvPr>
          <p:cNvSpPr/>
          <p:nvPr/>
        </p:nvSpPr>
        <p:spPr>
          <a:xfrm>
            <a:off x="6015819" y="1018720"/>
            <a:ext cx="426013" cy="426013"/>
          </a:xfrm>
          <a:custGeom>
            <a:avLst/>
            <a:gdLst/>
            <a:ahLst/>
            <a:cxnLst/>
            <a:rect l="l" t="t" r="r" b="b"/>
            <a:pathLst>
              <a:path w="426013" h="426013">
                <a:moveTo>
                  <a:pt x="213006" y="0"/>
                </a:moveTo>
                <a:moveTo>
                  <a:pt x="213006" y="0"/>
                </a:moveTo>
                <a:cubicBezTo>
                  <a:pt x="330568" y="0"/>
                  <a:pt x="426013" y="95445"/>
                  <a:pt x="426013" y="213006"/>
                </a:cubicBezTo>
                <a:cubicBezTo>
                  <a:pt x="426013" y="330568"/>
                  <a:pt x="330568" y="426013"/>
                  <a:pt x="213006" y="426013"/>
                </a:cubicBezTo>
                <a:cubicBezTo>
                  <a:pt x="95445" y="426013"/>
                  <a:pt x="0" y="330568"/>
                  <a:pt x="0" y="213006"/>
                </a:cubicBezTo>
                <a:cubicBezTo>
                  <a:pt x="0" y="95445"/>
                  <a:pt x="95445" y="0"/>
                  <a:pt x="213006" y="0"/>
                </a:cubicBez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36" name="Text 18">
            <a:extLst>
              <a:ext uri="{FF2B5EF4-FFF2-40B4-BE49-F238E27FC236}">
                <a16:creationId xmlns:a16="http://schemas.microsoft.com/office/drawing/2014/main" id="{05199120-4253-4296-B01D-BBF3818C74FD}"/>
              </a:ext>
            </a:extLst>
          </p:cNvPr>
          <p:cNvSpPr/>
          <p:nvPr/>
        </p:nvSpPr>
        <p:spPr>
          <a:xfrm>
            <a:off x="6016304" y="1048069"/>
            <a:ext cx="723664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37" name="Shape 19">
            <a:extLst>
              <a:ext uri="{FF2B5EF4-FFF2-40B4-BE49-F238E27FC236}">
                <a16:creationId xmlns:a16="http://schemas.microsoft.com/office/drawing/2014/main" id="{CCBBE2BB-4C45-492A-BCD1-804E5023C4CD}"/>
              </a:ext>
            </a:extLst>
          </p:cNvPr>
          <p:cNvSpPr/>
          <p:nvPr/>
        </p:nvSpPr>
        <p:spPr>
          <a:xfrm>
            <a:off x="4228093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38" name="Shape 20">
            <a:extLst>
              <a:ext uri="{FF2B5EF4-FFF2-40B4-BE49-F238E27FC236}">
                <a16:creationId xmlns:a16="http://schemas.microsoft.com/office/drawing/2014/main" id="{7A38D65E-1551-44DA-B6D4-866AF93C616F}"/>
              </a:ext>
            </a:extLst>
          </p:cNvPr>
          <p:cNvSpPr/>
          <p:nvPr/>
        </p:nvSpPr>
        <p:spPr>
          <a:xfrm>
            <a:off x="6913035" y="1289285"/>
            <a:ext cx="1334304" cy="0"/>
          </a:xfrm>
          <a:custGeom>
            <a:avLst/>
            <a:gdLst/>
            <a:ahLst/>
            <a:cxnLst/>
            <a:rect l="l" t="t" r="r" b="b"/>
            <a:pathLst>
              <a:path w="1334304">
                <a:moveTo>
                  <a:pt x="0" y="0"/>
                </a:moveTo>
                <a:moveTo>
                  <a:pt x="0" y="0"/>
                </a:moveTo>
                <a:lnTo>
                  <a:pt x="1334304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39" name="Shape 21">
            <a:extLst>
              <a:ext uri="{FF2B5EF4-FFF2-40B4-BE49-F238E27FC236}">
                <a16:creationId xmlns:a16="http://schemas.microsoft.com/office/drawing/2014/main" id="{0B52FEE2-010F-4CDE-BE65-33A42FB72DC7}"/>
              </a:ext>
            </a:extLst>
          </p:cNvPr>
          <p:cNvSpPr/>
          <p:nvPr/>
        </p:nvSpPr>
        <p:spPr>
          <a:xfrm>
            <a:off x="3765747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40" name="Shape 22">
            <a:extLst>
              <a:ext uri="{FF2B5EF4-FFF2-40B4-BE49-F238E27FC236}">
                <a16:creationId xmlns:a16="http://schemas.microsoft.com/office/drawing/2014/main" id="{E770FA5F-ACDD-4AA1-AACC-E304CFBBC66A}"/>
              </a:ext>
            </a:extLst>
          </p:cNvPr>
          <p:cNvSpPr/>
          <p:nvPr/>
        </p:nvSpPr>
        <p:spPr>
          <a:xfrm>
            <a:off x="6441731" y="1534826"/>
            <a:ext cx="530506" cy="257215"/>
          </a:xfrm>
          <a:custGeom>
            <a:avLst/>
            <a:gdLst/>
            <a:ahLst/>
            <a:cxnLst/>
            <a:rect l="l" t="t" r="r" b="b"/>
            <a:pathLst>
              <a:path w="530506" h="257215">
                <a:moveTo>
                  <a:pt x="265253" y="0"/>
                </a:moveTo>
                <a:moveTo>
                  <a:pt x="265253" y="0"/>
                </a:moveTo>
                <a:lnTo>
                  <a:pt x="0" y="257215"/>
                </a:lnTo>
                <a:lnTo>
                  <a:pt x="530506" y="257215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43" name="Text 0">
            <a:extLst>
              <a:ext uri="{FF2B5EF4-FFF2-40B4-BE49-F238E27FC236}">
                <a16:creationId xmlns:a16="http://schemas.microsoft.com/office/drawing/2014/main" id="{BD6391D5-47DC-4AA0-8382-39D17353DCBD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维护时间流图</a:t>
            </a:r>
            <a:endParaRPr lang="en-US" sz="1440" dirty="0"/>
          </a:p>
        </p:txBody>
      </p:sp>
      <p:pic>
        <p:nvPicPr>
          <p:cNvPr id="44" name="Image 1" descr="preencoded.png">
            <a:extLst>
              <a:ext uri="{FF2B5EF4-FFF2-40B4-BE49-F238E27FC236}">
                <a16:creationId xmlns:a16="http://schemas.microsoft.com/office/drawing/2014/main" id="{E61DC81B-72BF-4A86-B0CA-153DB8E3C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>
            <a:extLst>
              <a:ext uri="{FF2B5EF4-FFF2-40B4-BE49-F238E27FC236}">
                <a16:creationId xmlns:a16="http://schemas.microsoft.com/office/drawing/2014/main" id="{B0E6F4D9-757A-43AB-82C0-973E8E7F1BFD}"/>
              </a:ext>
            </a:extLst>
          </p:cNvPr>
          <p:cNvSpPr/>
          <p:nvPr/>
        </p:nvSpPr>
        <p:spPr>
          <a:xfrm>
            <a:off x="4125591" y="164592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9292A3C8-5FCC-41EA-8B4F-7F167E9C3EDD}"/>
              </a:ext>
            </a:extLst>
          </p:cNvPr>
          <p:cNvSpPr/>
          <p:nvPr/>
        </p:nvSpPr>
        <p:spPr>
          <a:xfrm>
            <a:off x="5024592" y="275234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ECA5B2E5-FC2C-4ABD-B8DE-4ACB47D7E8CA}"/>
              </a:ext>
            </a:extLst>
          </p:cNvPr>
          <p:cNvSpPr/>
          <p:nvPr/>
        </p:nvSpPr>
        <p:spPr>
          <a:xfrm>
            <a:off x="4118004" y="3799332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29EFF"/>
            </a:solidFill>
            <a:prstDash val="solid"/>
            <a:headEnd type="none"/>
            <a:tailEnd type="arrow"/>
          </a:ln>
        </p:spPr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61A6B03-1B4A-4B3D-AC58-287ED3CEB4EA}"/>
              </a:ext>
            </a:extLst>
          </p:cNvPr>
          <p:cNvSpPr/>
          <p:nvPr/>
        </p:nvSpPr>
        <p:spPr>
          <a:xfrm>
            <a:off x="4287407" y="128016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A2B1EE4-EFC7-4D7F-B3C7-FB5CB976DF77}"/>
              </a:ext>
            </a:extLst>
          </p:cNvPr>
          <p:cNvSpPr/>
          <p:nvPr/>
        </p:nvSpPr>
        <p:spPr>
          <a:xfrm>
            <a:off x="4287407" y="342900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D11FD389-101B-4089-A3C3-1C4C1EAE1AD7}"/>
              </a:ext>
            </a:extLst>
          </p:cNvPr>
          <p:cNvSpPr/>
          <p:nvPr/>
        </p:nvSpPr>
        <p:spPr>
          <a:xfrm>
            <a:off x="4278263" y="242316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6B4A8C62-7351-428C-B690-59D044B91718}"/>
              </a:ext>
            </a:extLst>
          </p:cNvPr>
          <p:cNvSpPr/>
          <p:nvPr/>
        </p:nvSpPr>
        <p:spPr>
          <a:xfrm>
            <a:off x="890230" y="1280160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维护记录的重要性</a:t>
            </a:r>
            <a:endParaRPr lang="en-US" sz="144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26D2914-5E12-4E9C-99E1-0EB4AE6787E9}"/>
              </a:ext>
            </a:extLst>
          </p:cNvPr>
          <p:cNvSpPr/>
          <p:nvPr/>
        </p:nvSpPr>
        <p:spPr>
          <a:xfrm>
            <a:off x="890230" y="1639519"/>
            <a:ext cx="3108960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维护记录对于软件生命周期的所有阶段至关重要，它不仅帮助评估维护技术的有效性，还能确定产品程序的优良程度以及维护的实际代价。</a:t>
            </a:r>
            <a:endParaRPr lang="en-US" sz="144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F460CF18-5716-450E-AFAF-552C26FD5B77}"/>
              </a:ext>
            </a:extLst>
          </p:cNvPr>
          <p:cNvSpPr/>
          <p:nvPr/>
        </p:nvSpPr>
        <p:spPr>
          <a:xfrm>
            <a:off x="5235854" y="2039112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需要记录的数据类型</a:t>
            </a:r>
            <a:endParaRPr lang="en-US" sz="144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E58A514B-762D-4E29-8120-5433745E1AEA}"/>
              </a:ext>
            </a:extLst>
          </p:cNvPr>
          <p:cNvSpPr/>
          <p:nvPr/>
        </p:nvSpPr>
        <p:spPr>
          <a:xfrm>
            <a:off x="5236250" y="2441448"/>
            <a:ext cx="3108960" cy="8138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维护记录应包括程序标识、源语句数、机器指令条数、使用的程序设计语言、程序安装日期、运行次数、失效次数等关键信息。</a:t>
            </a:r>
            <a:endParaRPr lang="en-US" sz="144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02587106-990A-4A2D-82BC-8976E79CB019}"/>
              </a:ext>
            </a:extLst>
          </p:cNvPr>
          <p:cNvSpPr/>
          <p:nvPr/>
        </p:nvSpPr>
        <p:spPr>
          <a:xfrm>
            <a:off x="890230" y="2761488"/>
            <a:ext cx="310896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维护数据库的构建与评价</a:t>
            </a:r>
            <a:endParaRPr lang="en-US" sz="144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6738908B-32BE-4CDB-8A7D-73BA51D21B8D}"/>
              </a:ext>
            </a:extLst>
          </p:cNvPr>
          <p:cNvSpPr/>
          <p:nvPr/>
        </p:nvSpPr>
        <p:spPr>
          <a:xfrm>
            <a:off x="890230" y="3163824"/>
            <a:ext cx="3108960" cy="8412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利用收集到的维护数据，可以构建一个维护数据库，通过对这些数据的评价，可以更好地理解和改进软件的维护过程。</a:t>
            </a:r>
            <a:endParaRPr lang="en-US" sz="1440" dirty="0"/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2CD3F1B6-63B1-4958-942F-4B70C311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11" y="1182319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E75E7A7D-7005-4837-A5A9-4E20AB32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11" y="2304288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1170317B-8822-4DE2-8978-51F65B619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11" y="3310128"/>
            <a:ext cx="914400" cy="914400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7AF6A3DB-159C-4193-A2A3-C436347DFC06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保存维护记录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E233A0E3-A0C2-4FBF-8BEC-C74E10841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>
            <a:extLst>
              <a:ext uri="{FF2B5EF4-FFF2-40B4-BE49-F238E27FC236}">
                <a16:creationId xmlns:a16="http://schemas.microsoft.com/office/drawing/2014/main" id="{57EACC58-43BD-4E8A-B898-C26AF1DED687}"/>
              </a:ext>
            </a:extLst>
          </p:cNvPr>
          <p:cNvSpPr/>
          <p:nvPr/>
        </p:nvSpPr>
        <p:spPr>
          <a:xfrm>
            <a:off x="801601" y="1138322"/>
            <a:ext cx="528891" cy="391522"/>
          </a:xfrm>
          <a:custGeom>
            <a:avLst/>
            <a:gdLst/>
            <a:ahLst/>
            <a:cxnLst/>
            <a:rect l="l" t="t" r="r" b="b"/>
            <a:pathLst>
              <a:path w="528891" h="391522">
                <a:moveTo>
                  <a:pt x="0" y="0"/>
                </a:moveTo>
                <a:moveTo>
                  <a:pt x="0" y="0"/>
                </a:moveTo>
                <a:lnTo>
                  <a:pt x="528891" y="0"/>
                </a:lnTo>
                <a:lnTo>
                  <a:pt x="528891" y="391522"/>
                </a:lnTo>
                <a:lnTo>
                  <a:pt x="0" y="391522"/>
                </a:ln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5CB7A140-A3A9-4FD2-A459-69B1FE979378}"/>
              </a:ext>
            </a:extLst>
          </p:cNvPr>
          <p:cNvSpPr/>
          <p:nvPr/>
        </p:nvSpPr>
        <p:spPr>
          <a:xfrm>
            <a:off x="1330124" y="1132915"/>
            <a:ext cx="2944368" cy="1645920"/>
          </a:xfrm>
          <a:custGeom>
            <a:avLst/>
            <a:gdLst/>
            <a:ahLst/>
            <a:cxnLst/>
            <a:rect l="l" t="t" r="r" b="b"/>
            <a:pathLst>
              <a:path w="2944368" h="1645920">
                <a:moveTo>
                  <a:pt x="0" y="0"/>
                </a:moveTo>
                <a:moveTo>
                  <a:pt x="0" y="0"/>
                </a:moveTo>
                <a:lnTo>
                  <a:pt x="2944368" y="0"/>
                </a:lnTo>
                <a:lnTo>
                  <a:pt x="2944368" y="1645920"/>
                </a:lnTo>
                <a:lnTo>
                  <a:pt x="0" y="1645920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45015E9-C31E-419A-9821-CD92B58A554C}"/>
              </a:ext>
            </a:extLst>
          </p:cNvPr>
          <p:cNvSpPr/>
          <p:nvPr/>
        </p:nvSpPr>
        <p:spPr>
          <a:xfrm>
            <a:off x="5495514" y="1529844"/>
            <a:ext cx="2944368" cy="1645920"/>
          </a:xfrm>
          <a:custGeom>
            <a:avLst/>
            <a:gdLst/>
            <a:ahLst/>
            <a:cxnLst/>
            <a:rect l="l" t="t" r="r" b="b"/>
            <a:pathLst>
              <a:path w="2944368" h="1645920">
                <a:moveTo>
                  <a:pt x="0" y="0"/>
                </a:moveTo>
                <a:moveTo>
                  <a:pt x="0" y="0"/>
                </a:moveTo>
                <a:lnTo>
                  <a:pt x="2944368" y="0"/>
                </a:lnTo>
                <a:lnTo>
                  <a:pt x="2944368" y="1645920"/>
                </a:lnTo>
                <a:lnTo>
                  <a:pt x="0" y="1645920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3AD743F2-E50F-4F59-975C-2247F2F42696}"/>
              </a:ext>
            </a:extLst>
          </p:cNvPr>
          <p:cNvSpPr/>
          <p:nvPr/>
        </p:nvSpPr>
        <p:spPr>
          <a:xfrm>
            <a:off x="2206032" y="3066458"/>
            <a:ext cx="2944368" cy="1645920"/>
          </a:xfrm>
          <a:custGeom>
            <a:avLst/>
            <a:gdLst/>
            <a:ahLst/>
            <a:cxnLst/>
            <a:rect l="l" t="t" r="r" b="b"/>
            <a:pathLst>
              <a:path w="2944368" h="1645920">
                <a:moveTo>
                  <a:pt x="0" y="0"/>
                </a:moveTo>
                <a:moveTo>
                  <a:pt x="0" y="0"/>
                </a:moveTo>
                <a:lnTo>
                  <a:pt x="2944368" y="0"/>
                </a:lnTo>
                <a:lnTo>
                  <a:pt x="2944368" y="1645920"/>
                </a:lnTo>
                <a:lnTo>
                  <a:pt x="0" y="1645920"/>
                </a:lnTo>
                <a:close/>
              </a:path>
            </a:pathLst>
          </a:custGeom>
          <a:solidFill>
            <a:srgbClr val="629EFF">
              <a:alpha val="10000"/>
            </a:srgbClr>
          </a:solidFill>
          <a:ln/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4AC317C-0B33-4127-B23D-2BC72D49337E}"/>
              </a:ext>
            </a:extLst>
          </p:cNvPr>
          <p:cNvSpPr/>
          <p:nvPr/>
        </p:nvSpPr>
        <p:spPr>
          <a:xfrm>
            <a:off x="703661" y="1129178"/>
            <a:ext cx="688194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691E128B-DB23-498D-8B2D-AF6D8B94D313}"/>
              </a:ext>
            </a:extLst>
          </p:cNvPr>
          <p:cNvSpPr/>
          <p:nvPr/>
        </p:nvSpPr>
        <p:spPr>
          <a:xfrm>
            <a:off x="1330491" y="1187779"/>
            <a:ext cx="2944001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维护活动的效率分析</a:t>
            </a:r>
            <a:endParaRPr lang="en-US" sz="144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16F21EF-646F-4C7F-9671-879C6E08C00F}"/>
              </a:ext>
            </a:extLst>
          </p:cNvPr>
          <p:cNvSpPr/>
          <p:nvPr/>
        </p:nvSpPr>
        <p:spPr>
          <a:xfrm>
            <a:off x="1330491" y="1489531"/>
            <a:ext cx="2944368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通过计算每次程序运行平均失效的次数，可以评估维护活动的有效性和效率。这一指标有助于识别频繁出错的程序部分，从而指导未来的维护工作重点。</a:t>
            </a:r>
            <a:endParaRPr lang="en-US" sz="144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E7F22CA-549E-46DE-A409-4B6AC42E4BEB}"/>
              </a:ext>
            </a:extLst>
          </p:cNvPr>
          <p:cNvSpPr/>
          <p:nvPr/>
        </p:nvSpPr>
        <p:spPr>
          <a:xfrm>
            <a:off x="5495971" y="1584691"/>
            <a:ext cx="2944368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维护工作量的量化</a:t>
            </a:r>
            <a:endParaRPr lang="en-US" sz="144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2B20E97-B57E-41E7-B67D-D47FAE4C6409}"/>
              </a:ext>
            </a:extLst>
          </p:cNvPr>
          <p:cNvSpPr/>
          <p:nvPr/>
        </p:nvSpPr>
        <p:spPr>
          <a:xfrm>
            <a:off x="5495514" y="1886460"/>
            <a:ext cx="2944368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统计用于每一类维护活动的总人时数，以及平均每个程序、每种语言、每种维护类型所做的程序变动数，为维护工作量的规划和资源分配提供数据支持。</a:t>
            </a:r>
            <a:endParaRPr lang="en-US" sz="144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346452E-3389-4042-99B0-30F87D4D0B4D}"/>
              </a:ext>
            </a:extLst>
          </p:cNvPr>
          <p:cNvSpPr/>
          <p:nvPr/>
        </p:nvSpPr>
        <p:spPr>
          <a:xfrm>
            <a:off x="2206075" y="3120882"/>
            <a:ext cx="2944001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维护成本与时间管理</a:t>
            </a:r>
            <a:endParaRPr lang="en-US" sz="144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5E9349B7-CE8E-46DF-A250-5EC003EF1DF1}"/>
              </a:ext>
            </a:extLst>
          </p:cNvPr>
          <p:cNvSpPr/>
          <p:nvPr/>
        </p:nvSpPr>
        <p:spPr>
          <a:xfrm>
            <a:off x="2206075" y="3422634"/>
            <a:ext cx="294436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分析维护过程中增加或删除一个源语句平均花费的人时数，以及一张维护要求表的平均周转时间，有助于优化维护流程，减少不必要的开销，提高维护工作的整体效率。</a:t>
            </a:r>
            <a:endParaRPr lang="en-US" sz="1440" dirty="0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C9AE10E6-0D91-49FD-B978-0B730E9CA5F8}"/>
              </a:ext>
            </a:extLst>
          </p:cNvPr>
          <p:cNvSpPr/>
          <p:nvPr/>
        </p:nvSpPr>
        <p:spPr>
          <a:xfrm>
            <a:off x="1677184" y="3071780"/>
            <a:ext cx="528891" cy="391522"/>
          </a:xfrm>
          <a:custGeom>
            <a:avLst/>
            <a:gdLst/>
            <a:ahLst/>
            <a:cxnLst/>
            <a:rect l="l" t="t" r="r" b="b"/>
            <a:pathLst>
              <a:path w="528891" h="391522">
                <a:moveTo>
                  <a:pt x="0" y="0"/>
                </a:moveTo>
                <a:moveTo>
                  <a:pt x="0" y="0"/>
                </a:moveTo>
                <a:lnTo>
                  <a:pt x="528891" y="0"/>
                </a:lnTo>
                <a:lnTo>
                  <a:pt x="528891" y="391522"/>
                </a:lnTo>
                <a:lnTo>
                  <a:pt x="0" y="391522"/>
                </a:ln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721BD210-8822-4704-8FA3-48D654447C85}"/>
              </a:ext>
            </a:extLst>
          </p:cNvPr>
          <p:cNvSpPr/>
          <p:nvPr/>
        </p:nvSpPr>
        <p:spPr>
          <a:xfrm>
            <a:off x="1604032" y="3066373"/>
            <a:ext cx="650309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6AA57514-F07E-42D5-BA03-0A91080C914E}"/>
              </a:ext>
            </a:extLst>
          </p:cNvPr>
          <p:cNvSpPr/>
          <p:nvPr/>
        </p:nvSpPr>
        <p:spPr>
          <a:xfrm>
            <a:off x="4966302" y="1535251"/>
            <a:ext cx="528891" cy="391522"/>
          </a:xfrm>
          <a:custGeom>
            <a:avLst/>
            <a:gdLst/>
            <a:ahLst/>
            <a:cxnLst/>
            <a:rect l="l" t="t" r="r" b="b"/>
            <a:pathLst>
              <a:path w="528891" h="391522">
                <a:moveTo>
                  <a:pt x="0" y="0"/>
                </a:moveTo>
                <a:moveTo>
                  <a:pt x="0" y="0"/>
                </a:moveTo>
                <a:lnTo>
                  <a:pt x="528891" y="0"/>
                </a:lnTo>
                <a:lnTo>
                  <a:pt x="528891" y="391522"/>
                </a:lnTo>
                <a:lnTo>
                  <a:pt x="0" y="391522"/>
                </a:lnTo>
                <a:close/>
              </a:path>
            </a:pathLst>
          </a:custGeom>
          <a:solidFill>
            <a:srgbClr val="629EFF"/>
          </a:solidFill>
          <a:ln/>
        </p:spPr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3D136DA8-D160-40BB-ADE0-CC5F60312130}"/>
              </a:ext>
            </a:extLst>
          </p:cNvPr>
          <p:cNvSpPr/>
          <p:nvPr/>
        </p:nvSpPr>
        <p:spPr>
          <a:xfrm>
            <a:off x="4847430" y="1529844"/>
            <a:ext cx="739524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4D11C86B-6999-448A-8966-4CD3F0806EFC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评价维护活动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AADABA66-D21D-4043-A8A2-78A50C32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4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105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8.4 </a:t>
            </a:r>
            <a:r>
              <a:rPr lang="zh-CN" altLang="en-US" sz="3168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参考文献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21160" y="241909"/>
            <a:ext cx="8578704" cy="4659681"/>
          </a:xfrm>
          <a:custGeom>
            <a:avLst/>
            <a:gdLst/>
            <a:ahLst/>
            <a:cxnLst/>
            <a:rect l="l" t="t" r="r" b="b"/>
            <a:pathLst>
              <a:path w="8578704" h="4659681">
                <a:moveTo>
                  <a:pt x="582460" y="0"/>
                </a:moveTo>
                <a:moveTo>
                  <a:pt x="582460" y="0"/>
                </a:moveTo>
                <a:lnTo>
                  <a:pt x="8578704" y="0"/>
                </a:lnTo>
                <a:lnTo>
                  <a:pt x="8578704" y="4077221"/>
                </a:lnTo>
                <a:quadBezTo>
                  <a:pt x="8578704" y="4659681"/>
                  <a:pt x="7996244" y="4659681"/>
                </a:quadBezTo>
                <a:lnTo>
                  <a:pt x="0" y="4659681"/>
                </a:lnTo>
                <a:lnTo>
                  <a:pt x="0" y="582460"/>
                </a:lnTo>
                <a:quadBezTo>
                  <a:pt x="0" y="0"/>
                  <a:pt x="582460" y="0"/>
                </a:quadBezTo>
                <a:close/>
              </a:path>
            </a:pathLst>
          </a:custGeom>
          <a:solidFill>
            <a:srgbClr val="FFFFFF">
              <a:alpha val="18000"/>
            </a:srgbClr>
          </a:solidFill>
          <a:ln w="9525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Text 1"/>
          <p:cNvSpPr/>
          <p:nvPr/>
        </p:nvSpPr>
        <p:spPr>
          <a:xfrm>
            <a:off x="1636376" y="1943254"/>
            <a:ext cx="3017520" cy="428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/>
              <a:t>软件维护的定义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1021920" y="1831195"/>
            <a:ext cx="713232" cy="5692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5268353" y="1943254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软件维护的特点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4653896" y="1831195"/>
            <a:ext cx="713232" cy="5692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1636376" y="2556167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软件维护的过程</a:t>
            </a:r>
            <a:endParaRPr lang="en-US" altLang="zh-CN" sz="1440" dirty="0"/>
          </a:p>
        </p:txBody>
      </p:sp>
      <p:sp>
        <p:nvSpPr>
          <p:cNvPr id="8" name="Text 6"/>
          <p:cNvSpPr/>
          <p:nvPr/>
        </p:nvSpPr>
        <p:spPr>
          <a:xfrm>
            <a:off x="1021920" y="244410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5268353" y="2556452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参考文献</a:t>
            </a:r>
            <a:endParaRPr lang="en-US" altLang="zh-CN" sz="1440" dirty="0"/>
          </a:p>
        </p:txBody>
      </p:sp>
      <p:sp>
        <p:nvSpPr>
          <p:cNvPr id="10" name="Text 8"/>
          <p:cNvSpPr/>
          <p:nvPr/>
        </p:nvSpPr>
        <p:spPr>
          <a:xfrm>
            <a:off x="4653896" y="2444393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440"/>
          </a:p>
        </p:txBody>
      </p:sp>
      <p:sp>
        <p:nvSpPr>
          <p:cNvPr id="11" name="Text 9"/>
          <p:cNvSpPr/>
          <p:nvPr/>
        </p:nvSpPr>
        <p:spPr>
          <a:xfrm>
            <a:off x="1636376" y="3169080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小组分工与点评</a:t>
            </a:r>
            <a:endParaRPr lang="en-US" altLang="zh-CN" sz="1440" dirty="0"/>
          </a:p>
        </p:txBody>
      </p:sp>
      <p:sp>
        <p:nvSpPr>
          <p:cNvPr id="12" name="Text 10"/>
          <p:cNvSpPr/>
          <p:nvPr/>
        </p:nvSpPr>
        <p:spPr>
          <a:xfrm>
            <a:off x="1021920" y="3057021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>
                <a:solidFill>
                  <a:srgbClr val="002B7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440"/>
          </a:p>
        </p:txBody>
      </p:sp>
      <p:sp>
        <p:nvSpPr>
          <p:cNvPr id="15" name="Text 13"/>
          <p:cNvSpPr/>
          <p:nvPr/>
        </p:nvSpPr>
        <p:spPr>
          <a:xfrm>
            <a:off x="1636376" y="3781993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7" name="Text 15"/>
          <p:cNvSpPr/>
          <p:nvPr/>
        </p:nvSpPr>
        <p:spPr>
          <a:xfrm>
            <a:off x="5268353" y="3781748"/>
            <a:ext cx="3017520" cy="4278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9" name="Text 17"/>
          <p:cNvSpPr/>
          <p:nvPr/>
        </p:nvSpPr>
        <p:spPr>
          <a:xfrm>
            <a:off x="303329" y="139079"/>
            <a:ext cx="4113526" cy="11704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>
                <a:solidFill>
                  <a:srgbClr val="5A85D9">
                    <a:alpha val="1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CONTENTS</a:t>
            </a:r>
            <a:endParaRPr lang="en-US" sz="1440"/>
          </a:p>
        </p:txBody>
      </p:sp>
      <p:sp>
        <p:nvSpPr>
          <p:cNvPr id="20" name="Text 18"/>
          <p:cNvSpPr/>
          <p:nvPr/>
        </p:nvSpPr>
        <p:spPr>
          <a:xfrm>
            <a:off x="528866" y="505095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64A41BEB-6E81-474F-AE1F-F930C5DC8F24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参考文献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8EDBAD11-7921-45AA-99CE-576859F66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F2223B0-6944-42CE-A62F-470BDDF541C2}"/>
              </a:ext>
            </a:extLst>
          </p:cNvPr>
          <p:cNvSpPr txBox="1"/>
          <p:nvPr/>
        </p:nvSpPr>
        <p:spPr>
          <a:xfrm>
            <a:off x="1335024" y="863590"/>
            <a:ext cx="64739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《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软件工程导论（第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6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版）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》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，张海藩、牟永敏编著，清华大学出版社。</a:t>
            </a:r>
            <a:endParaRPr lang="en-US" altLang="zh-CN" b="0" i="0" dirty="0">
              <a:solidFill>
                <a:srgbClr val="222222"/>
              </a:solidFill>
              <a:effectLst/>
              <a:latin typeface="Inter"/>
            </a:endParaRPr>
          </a:p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Inter"/>
              </a:rPr>
              <a:t>https://blog.csdn.net/weixin_61427044/article/details/128378744?ops_request_misc=%257B%2522request%255Fid%2522%253A%252263d7cbacf9b103d2c675ceb23197333b%2522%252C%2522scm%2522%253A%252220140713.130102334..%2522%257D&amp;request_id=63d7cbacf9b103d2c675ceb23197333b&amp;biz_id=0&amp;utm_medium=distribute.pc_search_result.none-task-blog-2~all~top_positive~default-1-128378744-null-null.142^v100^pc_search_result_base4&amp;utm_term=%E8%BF%90%E7%BB%B4&amp;spm=1018.2226.3001.4187</a:t>
            </a:r>
          </a:p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Inter"/>
              </a:rPr>
              <a:t>https://blog.csdn.net/m0_64148419/article/details/139297113?ops_request_misc=&amp;request_id=&amp;biz_id=102&amp;utm_term=%E8%BF%90%E7%BB%B4&amp;utm_medium=distribute.pc_search_result.none-task-blog-2~all~sobaiduweb~default-1-139297113.142^v100^pc_search_result_base4&amp;spm=1018.2226.3001.4187</a:t>
            </a:r>
            <a:endParaRPr lang="zh-CN" altLang="en-US" sz="1200" b="0" i="0" dirty="0">
              <a:solidFill>
                <a:srgbClr val="222222"/>
              </a:solidFill>
              <a:effectLst/>
              <a:latin typeface="Inter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05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105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8.6 </a:t>
            </a:r>
            <a:r>
              <a:rPr lang="zh-CN" altLang="en-US" sz="3168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小组分工与点评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86CCA7DA-4579-4EC4-B35F-1CE677986EA6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小组分工与打分</a:t>
            </a:r>
            <a:endParaRPr lang="en-US" sz="1440" dirty="0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A6C3BA14-3B70-471A-83BD-14A205B31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30" name="Text 0">
            <a:extLst>
              <a:ext uri="{FF2B5EF4-FFF2-40B4-BE49-F238E27FC236}">
                <a16:creationId xmlns:a16="http://schemas.microsoft.com/office/drawing/2014/main" id="{5B75386F-23D9-4135-B36C-428567F517F9}"/>
              </a:ext>
            </a:extLst>
          </p:cNvPr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小组分工</a:t>
            </a:r>
            <a:endParaRPr lang="en-US" sz="1440"/>
          </a:p>
        </p:txBody>
      </p:sp>
      <p:pic>
        <p:nvPicPr>
          <p:cNvPr id="31" name="Image 0" descr="preencoded.png">
            <a:extLst>
              <a:ext uri="{FF2B5EF4-FFF2-40B4-BE49-F238E27FC236}">
                <a16:creationId xmlns:a16="http://schemas.microsoft.com/office/drawing/2014/main" id="{BE18D3D8-9C2D-4619-972E-DC2BED40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32" name="Image 1" descr="preencoded.png">
            <a:extLst>
              <a:ext uri="{FF2B5EF4-FFF2-40B4-BE49-F238E27FC236}">
                <a16:creationId xmlns:a16="http://schemas.microsoft.com/office/drawing/2014/main" id="{561A2194-2F3A-4E6E-A434-B4580468C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33" name="Shape 1">
            <a:extLst>
              <a:ext uri="{FF2B5EF4-FFF2-40B4-BE49-F238E27FC236}">
                <a16:creationId xmlns:a16="http://schemas.microsoft.com/office/drawing/2014/main" id="{A92FD1A8-00F5-4720-A9ED-CDD7F0127CC4}"/>
              </a:ext>
            </a:extLst>
          </p:cNvPr>
          <p:cNvSpPr/>
          <p:nvPr/>
        </p:nvSpPr>
        <p:spPr>
          <a:xfrm>
            <a:off x="686516" y="1711775"/>
            <a:ext cx="2543950" cy="1730202"/>
          </a:xfrm>
          <a:custGeom>
            <a:avLst/>
            <a:gdLst/>
            <a:ahLst/>
            <a:cxnLst/>
            <a:rect l="l" t="t" r="r" b="b"/>
            <a:pathLst>
              <a:path w="2543950" h="1730202">
                <a:moveTo>
                  <a:pt x="127198" y="86510"/>
                </a:moveTo>
                <a:moveTo>
                  <a:pt x="127198" y="86510"/>
                </a:moveTo>
                <a:cubicBezTo>
                  <a:pt x="763185" y="0"/>
                  <a:pt x="1780765" y="0"/>
                  <a:pt x="2416753" y="86510"/>
                </a:cubicBezTo>
                <a:cubicBezTo>
                  <a:pt x="2543950" y="519061"/>
                  <a:pt x="2543950" y="1211142"/>
                  <a:pt x="2416753" y="1643692"/>
                </a:cubicBezTo>
                <a:cubicBezTo>
                  <a:pt x="1780765" y="1730202"/>
                  <a:pt x="763185" y="1730202"/>
                  <a:pt x="127198" y="1643692"/>
                </a:cubicBezTo>
                <a:cubicBezTo>
                  <a:pt x="0" y="1211142"/>
                  <a:pt x="0" y="519061"/>
                  <a:pt x="127198" y="865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dash"/>
          </a:ln>
        </p:spPr>
      </p:sp>
      <p:sp>
        <p:nvSpPr>
          <p:cNvPr id="34" name="Shape 2">
            <a:extLst>
              <a:ext uri="{FF2B5EF4-FFF2-40B4-BE49-F238E27FC236}">
                <a16:creationId xmlns:a16="http://schemas.microsoft.com/office/drawing/2014/main" id="{D0C172BC-5C5B-492C-9174-5E0063666423}"/>
              </a:ext>
            </a:extLst>
          </p:cNvPr>
          <p:cNvSpPr/>
          <p:nvPr/>
        </p:nvSpPr>
        <p:spPr>
          <a:xfrm>
            <a:off x="3430075" y="1706649"/>
            <a:ext cx="2543950" cy="1730202"/>
          </a:xfrm>
          <a:custGeom>
            <a:avLst/>
            <a:gdLst/>
            <a:ahLst/>
            <a:cxnLst/>
            <a:rect l="l" t="t" r="r" b="b"/>
            <a:pathLst>
              <a:path w="2543950" h="1730202">
                <a:moveTo>
                  <a:pt x="127198" y="86510"/>
                </a:moveTo>
                <a:moveTo>
                  <a:pt x="127198" y="86510"/>
                </a:moveTo>
                <a:cubicBezTo>
                  <a:pt x="763185" y="0"/>
                  <a:pt x="1780765" y="0"/>
                  <a:pt x="2416753" y="86510"/>
                </a:cubicBezTo>
                <a:cubicBezTo>
                  <a:pt x="2543950" y="519061"/>
                  <a:pt x="2543950" y="1211142"/>
                  <a:pt x="2416753" y="1643692"/>
                </a:cubicBezTo>
                <a:cubicBezTo>
                  <a:pt x="1780765" y="1730202"/>
                  <a:pt x="763185" y="1730202"/>
                  <a:pt x="127198" y="1643692"/>
                </a:cubicBezTo>
                <a:cubicBezTo>
                  <a:pt x="0" y="1211142"/>
                  <a:pt x="0" y="519061"/>
                  <a:pt x="127198" y="865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dash"/>
          </a:ln>
        </p:spPr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110BB07D-48D5-4334-B1AD-73A2D9938033}"/>
              </a:ext>
            </a:extLst>
          </p:cNvPr>
          <p:cNvSpPr/>
          <p:nvPr/>
        </p:nvSpPr>
        <p:spPr>
          <a:xfrm>
            <a:off x="6086934" y="1706649"/>
            <a:ext cx="2543950" cy="1730202"/>
          </a:xfrm>
          <a:custGeom>
            <a:avLst/>
            <a:gdLst/>
            <a:ahLst/>
            <a:cxnLst/>
            <a:rect l="l" t="t" r="r" b="b"/>
            <a:pathLst>
              <a:path w="2543950" h="1730202">
                <a:moveTo>
                  <a:pt x="127198" y="86510"/>
                </a:moveTo>
                <a:moveTo>
                  <a:pt x="127198" y="86510"/>
                </a:moveTo>
                <a:cubicBezTo>
                  <a:pt x="763185" y="0"/>
                  <a:pt x="1780765" y="0"/>
                  <a:pt x="2416753" y="86510"/>
                </a:cubicBezTo>
                <a:cubicBezTo>
                  <a:pt x="2543950" y="519061"/>
                  <a:pt x="2543950" y="1211142"/>
                  <a:pt x="2416753" y="1643692"/>
                </a:cubicBezTo>
                <a:cubicBezTo>
                  <a:pt x="1780765" y="1730202"/>
                  <a:pt x="763185" y="1730202"/>
                  <a:pt x="127198" y="1643692"/>
                </a:cubicBezTo>
                <a:cubicBezTo>
                  <a:pt x="0" y="1211142"/>
                  <a:pt x="0" y="519061"/>
                  <a:pt x="127198" y="865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dash"/>
          </a:ln>
        </p:spPr>
      </p:sp>
      <p:sp>
        <p:nvSpPr>
          <p:cNvPr id="36" name="Text 6">
            <a:extLst>
              <a:ext uri="{FF2B5EF4-FFF2-40B4-BE49-F238E27FC236}">
                <a16:creationId xmlns:a16="http://schemas.microsoft.com/office/drawing/2014/main" id="{8290DEAD-6160-44B7-A800-369C43EE9BAF}"/>
              </a:ext>
            </a:extLst>
          </p:cNvPr>
          <p:cNvSpPr/>
          <p:nvPr/>
        </p:nvSpPr>
        <p:spPr>
          <a:xfrm>
            <a:off x="842775" y="1846185"/>
            <a:ext cx="2231432" cy="4361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</a:t>
            </a: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制作</a:t>
            </a:r>
            <a:endParaRPr lang="en-US" sz="1440" dirty="0"/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A8FCCCF4-11BC-4B45-9F8A-966DA3586D76}"/>
              </a:ext>
            </a:extLst>
          </p:cNvPr>
          <p:cNvSpPr/>
          <p:nvPr/>
        </p:nvSpPr>
        <p:spPr>
          <a:xfrm>
            <a:off x="751239" y="2294814"/>
            <a:ext cx="2404832" cy="5538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周昕</a:t>
            </a:r>
            <a:endParaRPr lang="en-US" altLang="zh-CN" sz="1008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评分：</a:t>
            </a:r>
            <a:r>
              <a:rPr lang="en-US" altLang="zh-CN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9.1</a:t>
            </a:r>
            <a:endParaRPr lang="en-US" sz="1440" dirty="0"/>
          </a:p>
        </p:txBody>
      </p:sp>
      <p:sp>
        <p:nvSpPr>
          <p:cNvPr id="38" name="Text 8">
            <a:extLst>
              <a:ext uri="{FF2B5EF4-FFF2-40B4-BE49-F238E27FC236}">
                <a16:creationId xmlns:a16="http://schemas.microsoft.com/office/drawing/2014/main" id="{BCB8518D-3697-4F9B-B997-63CFEC31FDCA}"/>
              </a:ext>
            </a:extLst>
          </p:cNvPr>
          <p:cNvSpPr/>
          <p:nvPr/>
        </p:nvSpPr>
        <p:spPr>
          <a:xfrm>
            <a:off x="3542984" y="1846185"/>
            <a:ext cx="2231432" cy="4361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</a:rPr>
              <a:t>PPT</a:t>
            </a: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</a:rPr>
              <a:t>制作</a:t>
            </a:r>
            <a:endParaRPr lang="en-US" sz="1440" dirty="0"/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6DDF405F-7B65-4574-B1DE-502704D1C3E1}"/>
              </a:ext>
            </a:extLst>
          </p:cNvPr>
          <p:cNvSpPr/>
          <p:nvPr/>
        </p:nvSpPr>
        <p:spPr>
          <a:xfrm>
            <a:off x="3456284" y="2365023"/>
            <a:ext cx="2404832" cy="5538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周梦诚</a:t>
            </a:r>
            <a:endParaRPr lang="en-US" altLang="zh-CN" sz="1008" dirty="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评分：</a:t>
            </a:r>
            <a:r>
              <a:rPr lang="en-US" altLang="zh-CN" sz="1008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9.3</a:t>
            </a:r>
            <a:endParaRPr lang="en-US" sz="1440" dirty="0"/>
          </a:p>
        </p:txBody>
      </p:sp>
      <p:sp>
        <p:nvSpPr>
          <p:cNvPr id="40" name="Text 10">
            <a:extLst>
              <a:ext uri="{FF2B5EF4-FFF2-40B4-BE49-F238E27FC236}">
                <a16:creationId xmlns:a16="http://schemas.microsoft.com/office/drawing/2014/main" id="{BAE90318-EFFB-41E7-94FD-A7751BBF8167}"/>
              </a:ext>
            </a:extLst>
          </p:cNvPr>
          <p:cNvSpPr/>
          <p:nvPr/>
        </p:nvSpPr>
        <p:spPr>
          <a:xfrm>
            <a:off x="6243193" y="1724293"/>
            <a:ext cx="2231432" cy="67993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文本大纲</a:t>
            </a:r>
            <a:endParaRPr lang="en-US" altLang="zh-CN" sz="1584" b="1" dirty="0">
              <a:solidFill>
                <a:srgbClr val="0055F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1584" b="1" dirty="0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</a:rPr>
              <a:t>修订校对</a:t>
            </a:r>
            <a:endParaRPr lang="en-US" sz="1440" dirty="0"/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FB12F137-455B-411C-99BD-20A9CF313B38}"/>
              </a:ext>
            </a:extLst>
          </p:cNvPr>
          <p:cNvSpPr/>
          <p:nvPr/>
        </p:nvSpPr>
        <p:spPr>
          <a:xfrm>
            <a:off x="6173634" y="2482016"/>
            <a:ext cx="2404832" cy="5538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蔡懿</a:t>
            </a:r>
            <a:endParaRPr lang="en-US" altLang="zh-CN" sz="1008">
              <a:solidFill>
                <a:srgbClr val="000000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008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评分：</a:t>
            </a:r>
            <a:r>
              <a:rPr lang="en-US" altLang="zh-CN" sz="1008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rPr>
              <a:t>9.7</a:t>
            </a:r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86405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15396" y="1973275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8.1 软件维护的定义</a:t>
            </a:r>
            <a:endParaRPr lang="en-US" sz="144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355542"/>
            <a:ext cx="1356643" cy="107946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4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维护的类型</a:t>
            </a:r>
            <a:endParaRPr lang="en-US" sz="144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3762286" y="1694828"/>
            <a:ext cx="1619428" cy="1619428"/>
          </a:xfrm>
          <a:custGeom>
            <a:avLst/>
            <a:gdLst/>
            <a:ahLst/>
            <a:cxnLst/>
            <a:rect l="l" t="t" r="r" b="b"/>
            <a:pathLst>
              <a:path w="1619428" h="1619428">
                <a:moveTo>
                  <a:pt x="809714" y="0"/>
                </a:moveTo>
                <a:moveTo>
                  <a:pt x="809714" y="0"/>
                </a:moveTo>
                <a:cubicBezTo>
                  <a:pt x="1256607" y="0"/>
                  <a:pt x="1619428" y="362821"/>
                  <a:pt x="1619428" y="809714"/>
                </a:cubicBezTo>
                <a:cubicBezTo>
                  <a:pt x="1619428" y="1256607"/>
                  <a:pt x="1256607" y="1619428"/>
                  <a:pt x="809714" y="1619428"/>
                </a:cubicBezTo>
                <a:cubicBezTo>
                  <a:pt x="362821" y="1619428"/>
                  <a:pt x="0" y="1256607"/>
                  <a:pt x="0" y="809714"/>
                </a:cubicBezTo>
                <a:cubicBezTo>
                  <a:pt x="0" y="362821"/>
                  <a:pt x="362821" y="0"/>
                  <a:pt x="809714" y="0"/>
                </a:cubicBezTo>
                <a:close/>
              </a:path>
            </a:pathLst>
          </a:custGeom>
          <a:solidFill>
            <a:srgbClr val="0055FF">
              <a:alpha val="2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596714" y="104881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1.改正性维护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5535727" y="1048839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2.适应性维护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5535727" y="1443838"/>
            <a:ext cx="2971800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636473" y="3616188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3.完善性维护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5535727" y="3616188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chemeClr val="accent5">
                    <a:lumMod val="75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4.预防性维护</a:t>
            </a:r>
            <a:endParaRPr lang="en-US" sz="144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5535727" y="3202229"/>
            <a:ext cx="2971800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831" y="1782652"/>
            <a:ext cx="1466338" cy="14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(1).改正性维护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499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改正性维护是软件交付使用后，为了修正错误或满足新需求而对软件进行的修改过程。它确保软件能够持续稳定运行，并解决用户在使用过程中遇到的问题。</a:t>
            </a:r>
            <a:endParaRPr lang="en-US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改正性维护的目的</a:t>
            </a:r>
            <a:endParaRPr lang="en-US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改正性维护的主要目的是保证软件的正常运行，通过修复发现的问题和错误，提高软件的稳定性和可靠性，从而提升用户的满意度和使用体验。</a:t>
            </a:r>
            <a:endParaRPr lang="en-US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480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改正性维护的过程</a:t>
            </a:r>
            <a:endParaRPr lang="en-US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499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改正性维护涉及诊断问题、修改代码、进行测试和重新部署等步骤。这一过程需要精心规划和执行，以确保所做的更改不会引入新的错误，同时保持软件的整体质量和性能。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(2).</a:t>
            </a: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30740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适应性维护是指为了适应不断变化的运行环境，对软件进行的修改活动。这种维护确保了软件能够与新的硬件、操作系统和外部设备等保持兼容。</a:t>
            </a:r>
            <a:endParaRPr lang="en-US" altLang="zh-CN" sz="1440" dirty="0"/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维护的目的</a:t>
            </a:r>
            <a:endParaRPr lang="en-US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由于计算机科学技术的快速发展，新一代硬件和操作系统频繁更新，使得应用软件的使用寿命远超其开发时的运行环境寿命，因此适应性维护成为必要的维护活动</a:t>
            </a:r>
            <a:endParaRPr lang="en-US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维护的过程</a:t>
            </a:r>
            <a:endParaRPr lang="en-US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0788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 err="1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适应性维护是一项经常进行的维护活动，因为技术环境的快速变化要求软件必须定期进行更新和调整，以保持其功能和性能</a:t>
            </a: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altLang="zh-CN" sz="1440" dirty="0"/>
          </a:p>
        </p:txBody>
      </p:sp>
    </p:spTree>
    <p:extLst>
      <p:ext uri="{BB962C8B-B14F-4D97-AF65-F5344CB8AC3E}">
        <p14:creationId xmlns:p14="http://schemas.microsoft.com/office/powerpoint/2010/main" val="24798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(3).</a:t>
            </a: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43340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完善性维护是指在软件系统顺利运行后，用户在使用过程中常常提出增加新功能或修改已有功能的建议。这类维护活动通常占软件维护工作的大部分，旨在满足用户的需求和提高软件的可用性和性能。</a:t>
            </a:r>
            <a:endParaRPr lang="en-US" altLang="zh-CN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清晰完整的文档编写</a:t>
            </a:r>
            <a:endParaRPr lang="en-US" altLang="zh-CN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2561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编写清晰、完整的文档是预防性维护的关键步骤之一。这包括设计文档、用户手册和维护指南，旨在帮助未来的维护人员更好地理解系统架构和逻辑，从而减少误解和错误。</a:t>
            </a:r>
            <a:endParaRPr lang="en-US" altLang="zh-CN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代码审查与重构</a:t>
            </a:r>
            <a:endParaRPr lang="en-US" altLang="zh-CN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0788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实施代码审查和重构是提高软件质量和可读性的有效手段。通过定期检查和优化代码，可以提前发现并解决潜在问题，降低长期维护的难度和成本。</a:t>
            </a:r>
            <a:endParaRPr lang="en-US" altLang="zh-CN" sz="1440" dirty="0"/>
          </a:p>
        </p:txBody>
      </p:sp>
    </p:spTree>
    <p:extLst>
      <p:ext uri="{BB962C8B-B14F-4D97-AF65-F5344CB8AC3E}">
        <p14:creationId xmlns:p14="http://schemas.microsoft.com/office/powerpoint/2010/main" val="166421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2B7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8.1.1</a:t>
            </a:r>
            <a:r>
              <a:rPr lang="en-US" sz="2016" b="1" dirty="0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r>
              <a:rPr lang="en-US" sz="2016" b="1" dirty="0" err="1">
                <a:solidFill>
                  <a:srgbClr val="002B7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维护的类型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-455257" y="888797"/>
            <a:ext cx="3017520" cy="4750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(4).</a:t>
            </a: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</a:t>
            </a:r>
            <a:endParaRPr lang="en-US" sz="1440" dirty="0">
              <a:solidFill>
                <a:srgbClr val="629EFF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AAFA6C97-9DCE-4174-BEF1-32E255CEB336}"/>
              </a:ext>
            </a:extLst>
          </p:cNvPr>
          <p:cNvSpPr/>
          <p:nvPr/>
        </p:nvSpPr>
        <p:spPr>
          <a:xfrm rot="-366000">
            <a:off x="639861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4" name="Shape 3">
            <a:extLst>
              <a:ext uri="{FF2B5EF4-FFF2-40B4-BE49-F238E27FC236}">
                <a16:creationId xmlns:a16="http://schemas.microsoft.com/office/drawing/2014/main" id="{613A0D87-5B1F-45A2-995C-F80B70C5D240}"/>
              </a:ext>
            </a:extLst>
          </p:cNvPr>
          <p:cNvSpPr/>
          <p:nvPr/>
        </p:nvSpPr>
        <p:spPr>
          <a:xfrm>
            <a:off x="679498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5" name="Shape 4">
            <a:extLst>
              <a:ext uri="{FF2B5EF4-FFF2-40B4-BE49-F238E27FC236}">
                <a16:creationId xmlns:a16="http://schemas.microsoft.com/office/drawing/2014/main" id="{C486BDC8-BAC2-4A16-B448-7584BCD18979}"/>
              </a:ext>
            </a:extLst>
          </p:cNvPr>
          <p:cNvSpPr/>
          <p:nvPr/>
        </p:nvSpPr>
        <p:spPr>
          <a:xfrm>
            <a:off x="916789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6" name="Text 5">
            <a:extLst>
              <a:ext uri="{FF2B5EF4-FFF2-40B4-BE49-F238E27FC236}">
                <a16:creationId xmlns:a16="http://schemas.microsoft.com/office/drawing/2014/main" id="{4C1D2A94-813D-4DD8-861B-613495C38AA4}"/>
              </a:ext>
            </a:extLst>
          </p:cNvPr>
          <p:cNvSpPr/>
          <p:nvPr/>
        </p:nvSpPr>
        <p:spPr>
          <a:xfrm>
            <a:off x="756803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7" name="Shape 6">
            <a:extLst>
              <a:ext uri="{FF2B5EF4-FFF2-40B4-BE49-F238E27FC236}">
                <a16:creationId xmlns:a16="http://schemas.microsoft.com/office/drawing/2014/main" id="{C4FCF905-7303-4CB8-9461-02258382B504}"/>
              </a:ext>
            </a:extLst>
          </p:cNvPr>
          <p:cNvSpPr/>
          <p:nvPr/>
        </p:nvSpPr>
        <p:spPr>
          <a:xfrm rot="-366000">
            <a:off x="3346704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8" name="Shape 7">
            <a:extLst>
              <a:ext uri="{FF2B5EF4-FFF2-40B4-BE49-F238E27FC236}">
                <a16:creationId xmlns:a16="http://schemas.microsoft.com/office/drawing/2014/main" id="{8657B28B-34E9-4DBF-A2DD-7CBDBED35CE3}"/>
              </a:ext>
            </a:extLst>
          </p:cNvPr>
          <p:cNvSpPr/>
          <p:nvPr/>
        </p:nvSpPr>
        <p:spPr>
          <a:xfrm>
            <a:off x="3386341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79" name="Shape 8">
            <a:extLst>
              <a:ext uri="{FF2B5EF4-FFF2-40B4-BE49-F238E27FC236}">
                <a16:creationId xmlns:a16="http://schemas.microsoft.com/office/drawing/2014/main" id="{42383410-E7F9-4859-9864-C729CF1D360D}"/>
              </a:ext>
            </a:extLst>
          </p:cNvPr>
          <p:cNvSpPr/>
          <p:nvPr/>
        </p:nvSpPr>
        <p:spPr>
          <a:xfrm>
            <a:off x="3623632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0" name="Text 9">
            <a:extLst>
              <a:ext uri="{FF2B5EF4-FFF2-40B4-BE49-F238E27FC236}">
                <a16:creationId xmlns:a16="http://schemas.microsoft.com/office/drawing/2014/main" id="{83213479-3364-459A-8B04-7A6F02DF5675}"/>
              </a:ext>
            </a:extLst>
          </p:cNvPr>
          <p:cNvSpPr/>
          <p:nvPr/>
        </p:nvSpPr>
        <p:spPr>
          <a:xfrm>
            <a:off x="3472790" y="1476047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1" name="Shape 10">
            <a:extLst>
              <a:ext uri="{FF2B5EF4-FFF2-40B4-BE49-F238E27FC236}">
                <a16:creationId xmlns:a16="http://schemas.microsoft.com/office/drawing/2014/main" id="{AE8604C2-E3FA-4A96-BA6D-0090C2E8A8F4}"/>
              </a:ext>
            </a:extLst>
          </p:cNvPr>
          <p:cNvSpPr/>
          <p:nvPr/>
        </p:nvSpPr>
        <p:spPr>
          <a:xfrm rot="-366000">
            <a:off x="6053547" y="1706752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2" name="Shape 11">
            <a:extLst>
              <a:ext uri="{FF2B5EF4-FFF2-40B4-BE49-F238E27FC236}">
                <a16:creationId xmlns:a16="http://schemas.microsoft.com/office/drawing/2014/main" id="{61601D0E-C97C-42A6-A65D-37FD2E8C6D09}"/>
              </a:ext>
            </a:extLst>
          </p:cNvPr>
          <p:cNvSpPr/>
          <p:nvPr/>
        </p:nvSpPr>
        <p:spPr>
          <a:xfrm>
            <a:off x="6093184" y="1693091"/>
            <a:ext cx="2450592" cy="2542032"/>
          </a:xfrm>
          <a:custGeom>
            <a:avLst/>
            <a:gdLst/>
            <a:ahLst/>
            <a:cxnLst/>
            <a:rect l="l" t="t" r="r" b="b"/>
            <a:pathLst>
              <a:path w="2450592" h="2542032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16394"/>
                </a:quadBezTo>
                <a:lnTo>
                  <a:pt x="2450592" y="2325638"/>
                </a:lnTo>
                <a:quadBezTo>
                  <a:pt x="2450592" y="2542032"/>
                  <a:pt x="2234198" y="2542032"/>
                </a:quadBezTo>
                <a:lnTo>
                  <a:pt x="216394" y="2542032"/>
                </a:lnTo>
                <a:quadBezTo>
                  <a:pt x="0" y="2542032"/>
                  <a:pt x="0" y="2325638"/>
                </a:quadBezTo>
                <a:lnTo>
                  <a:pt x="0" y="216394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629EFF"/>
            </a:solidFill>
            <a:prstDash val="solid"/>
          </a:ln>
        </p:spPr>
      </p:sp>
      <p:sp>
        <p:nvSpPr>
          <p:cNvPr id="83" name="Shape 12">
            <a:extLst>
              <a:ext uri="{FF2B5EF4-FFF2-40B4-BE49-F238E27FC236}">
                <a16:creationId xmlns:a16="http://schemas.microsoft.com/office/drawing/2014/main" id="{DA3B0E23-CDC2-4959-9286-2C9F15BD6CC7}"/>
              </a:ext>
            </a:extLst>
          </p:cNvPr>
          <p:cNvSpPr/>
          <p:nvPr/>
        </p:nvSpPr>
        <p:spPr>
          <a:xfrm>
            <a:off x="6330475" y="1503479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84" name="Text 13">
            <a:extLst>
              <a:ext uri="{FF2B5EF4-FFF2-40B4-BE49-F238E27FC236}">
                <a16:creationId xmlns:a16="http://schemas.microsoft.com/office/drawing/2014/main" id="{8573818F-395B-4B5C-9D67-7371F4E74599}"/>
              </a:ext>
            </a:extLst>
          </p:cNvPr>
          <p:cNvSpPr/>
          <p:nvPr/>
        </p:nvSpPr>
        <p:spPr>
          <a:xfrm>
            <a:off x="6170489" y="147147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5" name="Text 14">
            <a:extLst>
              <a:ext uri="{FF2B5EF4-FFF2-40B4-BE49-F238E27FC236}">
                <a16:creationId xmlns:a16="http://schemas.microsoft.com/office/drawing/2014/main" id="{C7187CA8-07D5-409A-84C2-20806FFFDEEF}"/>
              </a:ext>
            </a:extLst>
          </p:cNvPr>
          <p:cNvSpPr/>
          <p:nvPr/>
        </p:nvSpPr>
        <p:spPr>
          <a:xfrm>
            <a:off x="679498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维护的定义</a:t>
            </a:r>
            <a:endParaRPr lang="en-US" sz="1440" dirty="0"/>
          </a:p>
        </p:txBody>
      </p:sp>
      <p:sp>
        <p:nvSpPr>
          <p:cNvPr id="86" name="Text 15">
            <a:extLst>
              <a:ext uri="{FF2B5EF4-FFF2-40B4-BE49-F238E27FC236}">
                <a16:creationId xmlns:a16="http://schemas.microsoft.com/office/drawing/2014/main" id="{BDA3C87C-1C0D-4F1C-8F0A-6087B689A0EB}"/>
              </a:ext>
            </a:extLst>
          </p:cNvPr>
          <p:cNvSpPr/>
          <p:nvPr/>
        </p:nvSpPr>
        <p:spPr>
          <a:xfrm>
            <a:off x="807514" y="2338809"/>
            <a:ext cx="2194560" cy="12561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预防性维护强调在软件设计初期就采用模块化设计，确保软件组件之间的独立性。这种方法便于未来对系统进行修改和扩展，同时降低了维护的复杂性和成本</a:t>
            </a:r>
            <a:endParaRPr lang="en-US" altLang="zh-CN" sz="1440" dirty="0"/>
          </a:p>
        </p:txBody>
      </p:sp>
      <p:sp>
        <p:nvSpPr>
          <p:cNvPr id="87" name="Text 16">
            <a:extLst>
              <a:ext uri="{FF2B5EF4-FFF2-40B4-BE49-F238E27FC236}">
                <a16:creationId xmlns:a16="http://schemas.microsoft.com/office/drawing/2014/main" id="{A3D955CA-199F-474E-8150-05AA8950AC9A}"/>
              </a:ext>
            </a:extLst>
          </p:cNvPr>
          <p:cNvSpPr/>
          <p:nvPr/>
        </p:nvSpPr>
        <p:spPr>
          <a:xfrm>
            <a:off x="3386341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维护的目的</a:t>
            </a:r>
            <a:endParaRPr lang="en-US" sz="1440" dirty="0"/>
          </a:p>
        </p:txBody>
      </p:sp>
      <p:sp>
        <p:nvSpPr>
          <p:cNvPr id="88" name="Text 17">
            <a:extLst>
              <a:ext uri="{FF2B5EF4-FFF2-40B4-BE49-F238E27FC236}">
                <a16:creationId xmlns:a16="http://schemas.microsoft.com/office/drawing/2014/main" id="{C4C1D033-95CD-45A7-9B30-45E427F64947}"/>
              </a:ext>
            </a:extLst>
          </p:cNvPr>
          <p:cNvSpPr/>
          <p:nvPr/>
        </p:nvSpPr>
        <p:spPr>
          <a:xfrm>
            <a:off x="3514357" y="2338809"/>
            <a:ext cx="2194560" cy="143340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完善性维护的主要目的是满足用户提出的新需求或改进现有功能，以提高软件的功能性和用户体验。这种类型的维护活动包括对软件设计、源代码进行必要的修改，并进行相应的测试以确保新功能的正常运行。</a:t>
            </a:r>
            <a:endParaRPr lang="en-US" altLang="zh-CN" sz="1440" dirty="0"/>
          </a:p>
        </p:txBody>
      </p:sp>
      <p:sp>
        <p:nvSpPr>
          <p:cNvPr id="89" name="Text 18">
            <a:extLst>
              <a:ext uri="{FF2B5EF4-FFF2-40B4-BE49-F238E27FC236}">
                <a16:creationId xmlns:a16="http://schemas.microsoft.com/office/drawing/2014/main" id="{2831A535-B99E-48D6-9F69-32FEA96C7178}"/>
              </a:ext>
            </a:extLst>
          </p:cNvPr>
          <p:cNvSpPr/>
          <p:nvPr/>
        </p:nvSpPr>
        <p:spPr>
          <a:xfrm>
            <a:off x="6093184" y="2017010"/>
            <a:ext cx="2449397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预防性</a:t>
            </a:r>
            <a:r>
              <a:rPr lang="en-US" sz="1728" b="1" dirty="0" err="1">
                <a:solidFill>
                  <a:srgbClr val="629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维护的过程</a:t>
            </a:r>
            <a:endParaRPr lang="en-US" sz="1440" dirty="0"/>
          </a:p>
        </p:txBody>
      </p:sp>
      <p:sp>
        <p:nvSpPr>
          <p:cNvPr id="90" name="Text 19">
            <a:extLst>
              <a:ext uri="{FF2B5EF4-FFF2-40B4-BE49-F238E27FC236}">
                <a16:creationId xmlns:a16="http://schemas.microsoft.com/office/drawing/2014/main" id="{582060EA-482E-4944-9330-6B1B120752ED}"/>
              </a:ext>
            </a:extLst>
          </p:cNvPr>
          <p:cNvSpPr/>
          <p:nvPr/>
        </p:nvSpPr>
        <p:spPr>
          <a:xfrm>
            <a:off x="6221200" y="2338809"/>
            <a:ext cx="2194560" cy="125611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完善性维护不仅提高了软件的功能性和用户体验，还有助于延长软件的使用寿命。通过不断满足用户需求和改进现有功能，软件可以保持其竞争力并适应不断变化的市场环境。</a:t>
            </a:r>
            <a:endParaRPr lang="en-US" altLang="zh-CN" sz="1440" dirty="0"/>
          </a:p>
        </p:txBody>
      </p:sp>
    </p:spTree>
    <p:extLst>
      <p:ext uri="{BB962C8B-B14F-4D97-AF65-F5344CB8AC3E}">
        <p14:creationId xmlns:p14="http://schemas.microsoft.com/office/powerpoint/2010/main" val="7955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168" b="1">
                <a:solidFill>
                  <a:srgbClr val="005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8.2 软件维护的特点</a:t>
            </a:r>
            <a:endParaRPr lang="en-US" sz="144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  <a:ln/>
        </p:spPr>
      </p:sp>
      <p:sp>
        <p:nvSpPr>
          <p:cNvPr id="4" name="Text 2"/>
          <p:cNvSpPr/>
          <p:nvPr/>
        </p:nvSpPr>
        <p:spPr>
          <a:xfrm>
            <a:off x="242062" y="481667"/>
            <a:ext cx="1356643" cy="82721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44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822</Words>
  <Application>Microsoft Office PowerPoint</Application>
  <PresentationFormat>全屏显示(16:9)</PresentationFormat>
  <Paragraphs>190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Inter</vt:lpstr>
      <vt:lpstr>等线</vt:lpstr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木 周</cp:lastModifiedBy>
  <cp:revision>18</cp:revision>
  <dcterms:created xsi:type="dcterms:W3CDTF">2024-11-24T07:51:18Z</dcterms:created>
  <dcterms:modified xsi:type="dcterms:W3CDTF">2024-12-01T08:15:16Z</dcterms:modified>
</cp:coreProperties>
</file>