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11" r:id="rId4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10"/>
  </p:normalViewPr>
  <p:slideViewPr>
    <p:cSldViewPr snapToGrid="0" snapToObjects="1">
      <p:cViewPr varScale="1">
        <p:scale>
          <a:sx n="86" d="100"/>
          <a:sy n="86" d="100"/>
        </p:scale>
        <p:origin x="84"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昕 周" userId="2bd024c7fd5a5900" providerId="LiveId" clId="{E3400B68-F07D-4478-B11B-50EE0472E1FF}"/>
    <pc:docChg chg="undo redo custSel addSld delSld modSld">
      <pc:chgData name="昕 周" userId="2bd024c7fd5a5900" providerId="LiveId" clId="{E3400B68-F07D-4478-B11B-50EE0472E1FF}" dt="2024-11-26T02:52:58.887" v="257" actId="14100"/>
      <pc:docMkLst>
        <pc:docMk/>
      </pc:docMkLst>
      <pc:sldChg chg="modSp mod">
        <pc:chgData name="昕 周" userId="2bd024c7fd5a5900" providerId="LiveId" clId="{E3400B68-F07D-4478-B11B-50EE0472E1FF}" dt="2024-11-26T00:58:42.582" v="18" actId="1076"/>
        <pc:sldMkLst>
          <pc:docMk/>
          <pc:sldMk cId="0" sldId="260"/>
        </pc:sldMkLst>
        <pc:spChg chg="mod">
          <ac:chgData name="昕 周" userId="2bd024c7fd5a5900" providerId="LiveId" clId="{E3400B68-F07D-4478-B11B-50EE0472E1FF}" dt="2024-11-26T00:58:42.582" v="18" actId="1076"/>
          <ac:spMkLst>
            <pc:docMk/>
            <pc:sldMk cId="0" sldId="260"/>
            <ac:spMk id="5" creationId="{00000000-0000-0000-0000-000000000000}"/>
          </ac:spMkLst>
        </pc:spChg>
        <pc:spChg chg="mod">
          <ac:chgData name="昕 周" userId="2bd024c7fd5a5900" providerId="LiveId" clId="{E3400B68-F07D-4478-B11B-50EE0472E1FF}" dt="2024-11-26T00:58:42.582" v="18" actId="1076"/>
          <ac:spMkLst>
            <pc:docMk/>
            <pc:sldMk cId="0" sldId="260"/>
            <ac:spMk id="6" creationId="{00000000-0000-0000-0000-000000000000}"/>
          </ac:spMkLst>
        </pc:spChg>
        <pc:spChg chg="mod">
          <ac:chgData name="昕 周" userId="2bd024c7fd5a5900" providerId="LiveId" clId="{E3400B68-F07D-4478-B11B-50EE0472E1FF}" dt="2024-11-26T00:58:42.582" v="18" actId="1076"/>
          <ac:spMkLst>
            <pc:docMk/>
            <pc:sldMk cId="0" sldId="260"/>
            <ac:spMk id="7" creationId="{00000000-0000-0000-0000-000000000000}"/>
          </ac:spMkLst>
        </pc:spChg>
      </pc:sldChg>
      <pc:sldChg chg="delSp modSp mod">
        <pc:chgData name="昕 周" userId="2bd024c7fd5a5900" providerId="LiveId" clId="{E3400B68-F07D-4478-B11B-50EE0472E1FF}" dt="2024-11-26T01:06:26.469" v="30" actId="1076"/>
        <pc:sldMkLst>
          <pc:docMk/>
          <pc:sldMk cId="0" sldId="266"/>
        </pc:sldMkLst>
        <pc:spChg chg="mod">
          <ac:chgData name="昕 周" userId="2bd024c7fd5a5900" providerId="LiveId" clId="{E3400B68-F07D-4478-B11B-50EE0472E1FF}" dt="2024-11-26T01:06:26.469" v="30" actId="1076"/>
          <ac:spMkLst>
            <pc:docMk/>
            <pc:sldMk cId="0" sldId="266"/>
            <ac:spMk id="6" creationId="{00000000-0000-0000-0000-000000000000}"/>
          </ac:spMkLst>
        </pc:spChg>
        <pc:spChg chg="mod">
          <ac:chgData name="昕 周" userId="2bd024c7fd5a5900" providerId="LiveId" clId="{E3400B68-F07D-4478-B11B-50EE0472E1FF}" dt="2024-11-26T01:06:26.469" v="30" actId="1076"/>
          <ac:spMkLst>
            <pc:docMk/>
            <pc:sldMk cId="0" sldId="266"/>
            <ac:spMk id="9" creationId="{00000000-0000-0000-0000-000000000000}"/>
          </ac:spMkLst>
        </pc:spChg>
        <pc:spChg chg="del">
          <ac:chgData name="昕 周" userId="2bd024c7fd5a5900" providerId="LiveId" clId="{E3400B68-F07D-4478-B11B-50EE0472E1FF}" dt="2024-11-26T01:06:19.164" v="27" actId="478"/>
          <ac:spMkLst>
            <pc:docMk/>
            <pc:sldMk cId="0" sldId="266"/>
            <ac:spMk id="10" creationId="{00000000-0000-0000-0000-000000000000}"/>
          </ac:spMkLst>
        </pc:spChg>
        <pc:spChg chg="del">
          <ac:chgData name="昕 周" userId="2bd024c7fd5a5900" providerId="LiveId" clId="{E3400B68-F07D-4478-B11B-50EE0472E1FF}" dt="2024-11-26T01:06:17.173" v="24" actId="478"/>
          <ac:spMkLst>
            <pc:docMk/>
            <pc:sldMk cId="0" sldId="266"/>
            <ac:spMk id="11" creationId="{00000000-0000-0000-0000-000000000000}"/>
          </ac:spMkLst>
        </pc:spChg>
        <pc:spChg chg="mod">
          <ac:chgData name="昕 周" userId="2bd024c7fd5a5900" providerId="LiveId" clId="{E3400B68-F07D-4478-B11B-50EE0472E1FF}" dt="2024-11-26T01:06:26.469" v="30" actId="1076"/>
          <ac:spMkLst>
            <pc:docMk/>
            <pc:sldMk cId="0" sldId="266"/>
            <ac:spMk id="12" creationId="{00000000-0000-0000-0000-000000000000}"/>
          </ac:spMkLst>
        </pc:spChg>
        <pc:spChg chg="del">
          <ac:chgData name="昕 周" userId="2bd024c7fd5a5900" providerId="LiveId" clId="{E3400B68-F07D-4478-B11B-50EE0472E1FF}" dt="2024-11-26T01:06:18.670" v="26" actId="478"/>
          <ac:spMkLst>
            <pc:docMk/>
            <pc:sldMk cId="0" sldId="266"/>
            <ac:spMk id="13" creationId="{00000000-0000-0000-0000-000000000000}"/>
          </ac:spMkLst>
        </pc:spChg>
        <pc:spChg chg="mod">
          <ac:chgData name="昕 周" userId="2bd024c7fd5a5900" providerId="LiveId" clId="{E3400B68-F07D-4478-B11B-50EE0472E1FF}" dt="2024-11-26T01:06:26.469" v="30" actId="1076"/>
          <ac:spMkLst>
            <pc:docMk/>
            <pc:sldMk cId="0" sldId="266"/>
            <ac:spMk id="14" creationId="{00000000-0000-0000-0000-000000000000}"/>
          </ac:spMkLst>
        </pc:spChg>
        <pc:spChg chg="del">
          <ac:chgData name="昕 周" userId="2bd024c7fd5a5900" providerId="LiveId" clId="{E3400B68-F07D-4478-B11B-50EE0472E1FF}" dt="2024-11-26T01:06:13.919" v="20" actId="478"/>
          <ac:spMkLst>
            <pc:docMk/>
            <pc:sldMk cId="0" sldId="266"/>
            <ac:spMk id="15" creationId="{00000000-0000-0000-0000-000000000000}"/>
          </ac:spMkLst>
        </pc:spChg>
        <pc:spChg chg="del">
          <ac:chgData name="昕 周" userId="2bd024c7fd5a5900" providerId="LiveId" clId="{E3400B68-F07D-4478-B11B-50EE0472E1FF}" dt="2024-11-26T01:06:20.162" v="28" actId="478"/>
          <ac:spMkLst>
            <pc:docMk/>
            <pc:sldMk cId="0" sldId="266"/>
            <ac:spMk id="16" creationId="{00000000-0000-0000-0000-000000000000}"/>
          </ac:spMkLst>
        </pc:spChg>
        <pc:spChg chg="del">
          <ac:chgData name="昕 周" userId="2bd024c7fd5a5900" providerId="LiveId" clId="{E3400B68-F07D-4478-B11B-50EE0472E1FF}" dt="2024-11-26T01:06:21.119" v="29" actId="478"/>
          <ac:spMkLst>
            <pc:docMk/>
            <pc:sldMk cId="0" sldId="266"/>
            <ac:spMk id="17" creationId="{00000000-0000-0000-0000-000000000000}"/>
          </ac:spMkLst>
        </pc:spChg>
        <pc:spChg chg="del">
          <ac:chgData name="昕 周" userId="2bd024c7fd5a5900" providerId="LiveId" clId="{E3400B68-F07D-4478-B11B-50EE0472E1FF}" dt="2024-11-26T01:06:16.700" v="23" actId="478"/>
          <ac:spMkLst>
            <pc:docMk/>
            <pc:sldMk cId="0" sldId="266"/>
            <ac:spMk id="18" creationId="{00000000-0000-0000-0000-000000000000}"/>
          </ac:spMkLst>
        </pc:spChg>
        <pc:spChg chg="del mod">
          <ac:chgData name="昕 周" userId="2bd024c7fd5a5900" providerId="LiveId" clId="{E3400B68-F07D-4478-B11B-50EE0472E1FF}" dt="2024-11-26T01:06:15.532" v="22" actId="478"/>
          <ac:spMkLst>
            <pc:docMk/>
            <pc:sldMk cId="0" sldId="266"/>
            <ac:spMk id="19" creationId="{00000000-0000-0000-0000-000000000000}"/>
          </ac:spMkLst>
        </pc:spChg>
        <pc:spChg chg="mod">
          <ac:chgData name="昕 周" userId="2bd024c7fd5a5900" providerId="LiveId" clId="{E3400B68-F07D-4478-B11B-50EE0472E1FF}" dt="2024-11-26T01:06:26.469" v="30" actId="1076"/>
          <ac:spMkLst>
            <pc:docMk/>
            <pc:sldMk cId="0" sldId="266"/>
            <ac:spMk id="20" creationId="{00000000-0000-0000-0000-000000000000}"/>
          </ac:spMkLst>
        </pc:spChg>
        <pc:spChg chg="mod">
          <ac:chgData name="昕 周" userId="2bd024c7fd5a5900" providerId="LiveId" clId="{E3400B68-F07D-4478-B11B-50EE0472E1FF}" dt="2024-11-26T01:06:26.469" v="30" actId="1076"/>
          <ac:spMkLst>
            <pc:docMk/>
            <pc:sldMk cId="0" sldId="266"/>
            <ac:spMk id="21" creationId="{00000000-0000-0000-0000-000000000000}"/>
          </ac:spMkLst>
        </pc:spChg>
        <pc:spChg chg="mod">
          <ac:chgData name="昕 周" userId="2bd024c7fd5a5900" providerId="LiveId" clId="{E3400B68-F07D-4478-B11B-50EE0472E1FF}" dt="2024-11-26T01:06:26.469" v="30" actId="1076"/>
          <ac:spMkLst>
            <pc:docMk/>
            <pc:sldMk cId="0" sldId="266"/>
            <ac:spMk id="22" creationId="{00000000-0000-0000-0000-000000000000}"/>
          </ac:spMkLst>
        </pc:spChg>
        <pc:spChg chg="mod">
          <ac:chgData name="昕 周" userId="2bd024c7fd5a5900" providerId="LiveId" clId="{E3400B68-F07D-4478-B11B-50EE0472E1FF}" dt="2024-11-26T01:06:26.469" v="30" actId="1076"/>
          <ac:spMkLst>
            <pc:docMk/>
            <pc:sldMk cId="0" sldId="266"/>
            <ac:spMk id="23" creationId="{00000000-0000-0000-0000-000000000000}"/>
          </ac:spMkLst>
        </pc:spChg>
        <pc:picChg chg="mod">
          <ac:chgData name="昕 周" userId="2bd024c7fd5a5900" providerId="LiveId" clId="{E3400B68-F07D-4478-B11B-50EE0472E1FF}" dt="2024-11-26T01:06:26.469" v="30" actId="1076"/>
          <ac:picMkLst>
            <pc:docMk/>
            <pc:sldMk cId="0" sldId="266"/>
            <ac:picMk id="5" creationId="{00000000-0000-0000-0000-000000000000}"/>
          </ac:picMkLst>
        </pc:picChg>
        <pc:picChg chg="mod">
          <ac:chgData name="昕 周" userId="2bd024c7fd5a5900" providerId="LiveId" clId="{E3400B68-F07D-4478-B11B-50EE0472E1FF}" dt="2024-11-26T01:06:26.469" v="30" actId="1076"/>
          <ac:picMkLst>
            <pc:docMk/>
            <pc:sldMk cId="0" sldId="266"/>
            <ac:picMk id="7" creationId="{00000000-0000-0000-0000-000000000000}"/>
          </ac:picMkLst>
        </pc:picChg>
        <pc:picChg chg="del">
          <ac:chgData name="昕 周" userId="2bd024c7fd5a5900" providerId="LiveId" clId="{E3400B68-F07D-4478-B11B-50EE0472E1FF}" dt="2024-11-26T01:06:11.849" v="19" actId="478"/>
          <ac:picMkLst>
            <pc:docMk/>
            <pc:sldMk cId="0" sldId="266"/>
            <ac:picMk id="8" creationId="{00000000-0000-0000-0000-000000000000}"/>
          </ac:picMkLst>
        </pc:picChg>
        <pc:picChg chg="del">
          <ac:chgData name="昕 周" userId="2bd024c7fd5a5900" providerId="LiveId" clId="{E3400B68-F07D-4478-B11B-50EE0472E1FF}" dt="2024-11-26T01:06:17.684" v="25" actId="478"/>
          <ac:picMkLst>
            <pc:docMk/>
            <pc:sldMk cId="0" sldId="266"/>
            <ac:picMk id="24" creationId="{00000000-0000-0000-0000-000000000000}"/>
          </ac:picMkLst>
        </pc:picChg>
      </pc:sldChg>
      <pc:sldChg chg="addSp delSp modSp mod">
        <pc:chgData name="昕 周" userId="2bd024c7fd5a5900" providerId="LiveId" clId="{E3400B68-F07D-4478-B11B-50EE0472E1FF}" dt="2024-11-26T01:16:11.690" v="160" actId="1076"/>
        <pc:sldMkLst>
          <pc:docMk/>
          <pc:sldMk cId="0" sldId="270"/>
        </pc:sldMkLst>
        <pc:spChg chg="mod">
          <ac:chgData name="昕 周" userId="2bd024c7fd5a5900" providerId="LiveId" clId="{E3400B68-F07D-4478-B11B-50EE0472E1FF}" dt="2024-11-26T01:15:51.143" v="157" actId="1076"/>
          <ac:spMkLst>
            <pc:docMk/>
            <pc:sldMk cId="0" sldId="270"/>
            <ac:spMk id="2" creationId="{00000000-0000-0000-0000-000000000000}"/>
          </ac:spMkLst>
        </pc:spChg>
        <pc:spChg chg="mod">
          <ac:chgData name="昕 周" userId="2bd024c7fd5a5900" providerId="LiveId" clId="{E3400B68-F07D-4478-B11B-50EE0472E1FF}" dt="2024-11-26T01:15:07.428" v="153" actId="1076"/>
          <ac:spMkLst>
            <pc:docMk/>
            <pc:sldMk cId="0" sldId="270"/>
            <ac:spMk id="5" creationId="{00000000-0000-0000-0000-000000000000}"/>
          </ac:spMkLst>
        </pc:spChg>
        <pc:spChg chg="mod">
          <ac:chgData name="昕 周" userId="2bd024c7fd5a5900" providerId="LiveId" clId="{E3400B68-F07D-4478-B11B-50EE0472E1FF}" dt="2024-11-26T01:16:04.386" v="159" actId="1076"/>
          <ac:spMkLst>
            <pc:docMk/>
            <pc:sldMk cId="0" sldId="270"/>
            <ac:spMk id="6" creationId="{00000000-0000-0000-0000-000000000000}"/>
          </ac:spMkLst>
        </pc:spChg>
        <pc:spChg chg="mod">
          <ac:chgData name="昕 周" userId="2bd024c7fd5a5900" providerId="LiveId" clId="{E3400B68-F07D-4478-B11B-50EE0472E1FF}" dt="2024-11-26T01:16:11.690" v="160" actId="1076"/>
          <ac:spMkLst>
            <pc:docMk/>
            <pc:sldMk cId="0" sldId="270"/>
            <ac:spMk id="7" creationId="{00000000-0000-0000-0000-000000000000}"/>
          </ac:spMkLst>
        </pc:spChg>
        <pc:spChg chg="mod">
          <ac:chgData name="昕 周" userId="2bd024c7fd5a5900" providerId="LiveId" clId="{E3400B68-F07D-4478-B11B-50EE0472E1FF}" dt="2024-11-26T01:15:07.428" v="153" actId="1076"/>
          <ac:spMkLst>
            <pc:docMk/>
            <pc:sldMk cId="0" sldId="270"/>
            <ac:spMk id="8" creationId="{00000000-0000-0000-0000-000000000000}"/>
          </ac:spMkLst>
        </pc:spChg>
        <pc:spChg chg="mod">
          <ac:chgData name="昕 周" userId="2bd024c7fd5a5900" providerId="LiveId" clId="{E3400B68-F07D-4478-B11B-50EE0472E1FF}" dt="2024-11-26T01:15:07.428" v="153" actId="1076"/>
          <ac:spMkLst>
            <pc:docMk/>
            <pc:sldMk cId="0" sldId="270"/>
            <ac:spMk id="9" creationId="{00000000-0000-0000-0000-000000000000}"/>
          </ac:spMkLst>
        </pc:spChg>
        <pc:spChg chg="mod">
          <ac:chgData name="昕 周" userId="2bd024c7fd5a5900" providerId="LiveId" clId="{E3400B68-F07D-4478-B11B-50EE0472E1FF}" dt="2024-11-26T01:15:07.428" v="153" actId="1076"/>
          <ac:spMkLst>
            <pc:docMk/>
            <pc:sldMk cId="0" sldId="270"/>
            <ac:spMk id="10" creationId="{00000000-0000-0000-0000-000000000000}"/>
          </ac:spMkLst>
        </pc:spChg>
        <pc:spChg chg="mod">
          <ac:chgData name="昕 周" userId="2bd024c7fd5a5900" providerId="LiveId" clId="{E3400B68-F07D-4478-B11B-50EE0472E1FF}" dt="2024-11-26T01:15:07.428" v="153" actId="1076"/>
          <ac:spMkLst>
            <pc:docMk/>
            <pc:sldMk cId="0" sldId="270"/>
            <ac:spMk id="11" creationId="{00000000-0000-0000-0000-000000000000}"/>
          </ac:spMkLst>
        </pc:spChg>
        <pc:spChg chg="mod">
          <ac:chgData name="昕 周" userId="2bd024c7fd5a5900" providerId="LiveId" clId="{E3400B68-F07D-4478-B11B-50EE0472E1FF}" dt="2024-11-26T01:15:07.428" v="153" actId="1076"/>
          <ac:spMkLst>
            <pc:docMk/>
            <pc:sldMk cId="0" sldId="270"/>
            <ac:spMk id="12" creationId="{00000000-0000-0000-0000-000000000000}"/>
          </ac:spMkLst>
        </pc:spChg>
        <pc:spChg chg="mod">
          <ac:chgData name="昕 周" userId="2bd024c7fd5a5900" providerId="LiveId" clId="{E3400B68-F07D-4478-B11B-50EE0472E1FF}" dt="2024-11-26T01:15:19.905" v="154" actId="1076"/>
          <ac:spMkLst>
            <pc:docMk/>
            <pc:sldMk cId="0" sldId="270"/>
            <ac:spMk id="13" creationId="{00000000-0000-0000-0000-000000000000}"/>
          </ac:spMkLst>
        </pc:spChg>
        <pc:spChg chg="mod">
          <ac:chgData name="昕 周" userId="2bd024c7fd5a5900" providerId="LiveId" clId="{E3400B68-F07D-4478-B11B-50EE0472E1FF}" dt="2024-11-26T01:15:19.905" v="154" actId="1076"/>
          <ac:spMkLst>
            <pc:docMk/>
            <pc:sldMk cId="0" sldId="270"/>
            <ac:spMk id="14" creationId="{00000000-0000-0000-0000-000000000000}"/>
          </ac:spMkLst>
        </pc:spChg>
        <pc:spChg chg="mod">
          <ac:chgData name="昕 周" userId="2bd024c7fd5a5900" providerId="LiveId" clId="{E3400B68-F07D-4478-B11B-50EE0472E1FF}" dt="2024-11-26T01:15:19.905" v="154" actId="1076"/>
          <ac:spMkLst>
            <pc:docMk/>
            <pc:sldMk cId="0" sldId="270"/>
            <ac:spMk id="15" creationId="{00000000-0000-0000-0000-000000000000}"/>
          </ac:spMkLst>
        </pc:spChg>
        <pc:spChg chg="mod">
          <ac:chgData name="昕 周" userId="2bd024c7fd5a5900" providerId="LiveId" clId="{E3400B68-F07D-4478-B11B-50EE0472E1FF}" dt="2024-11-26T01:15:19.905" v="154" actId="1076"/>
          <ac:spMkLst>
            <pc:docMk/>
            <pc:sldMk cId="0" sldId="270"/>
            <ac:spMk id="16" creationId="{00000000-0000-0000-0000-000000000000}"/>
          </ac:spMkLst>
        </pc:spChg>
        <pc:spChg chg="mod">
          <ac:chgData name="昕 周" userId="2bd024c7fd5a5900" providerId="LiveId" clId="{E3400B68-F07D-4478-B11B-50EE0472E1FF}" dt="2024-11-26T01:16:11.690" v="160" actId="1076"/>
          <ac:spMkLst>
            <pc:docMk/>
            <pc:sldMk cId="0" sldId="270"/>
            <ac:spMk id="17" creationId="{00000000-0000-0000-0000-000000000000}"/>
          </ac:spMkLst>
        </pc:spChg>
        <pc:spChg chg="mod">
          <ac:chgData name="昕 周" userId="2bd024c7fd5a5900" providerId="LiveId" clId="{E3400B68-F07D-4478-B11B-50EE0472E1FF}" dt="2024-11-26T01:16:11.690" v="160" actId="1076"/>
          <ac:spMkLst>
            <pc:docMk/>
            <pc:sldMk cId="0" sldId="270"/>
            <ac:spMk id="18" creationId="{00000000-0000-0000-0000-000000000000}"/>
          </ac:spMkLst>
        </pc:spChg>
        <pc:spChg chg="mod">
          <ac:chgData name="昕 周" userId="2bd024c7fd5a5900" providerId="LiveId" clId="{E3400B68-F07D-4478-B11B-50EE0472E1FF}" dt="2024-11-26T01:16:11.690" v="160" actId="1076"/>
          <ac:spMkLst>
            <pc:docMk/>
            <pc:sldMk cId="0" sldId="270"/>
            <ac:spMk id="19" creationId="{00000000-0000-0000-0000-000000000000}"/>
          </ac:spMkLst>
        </pc:spChg>
        <pc:spChg chg="mod">
          <ac:chgData name="昕 周" userId="2bd024c7fd5a5900" providerId="LiveId" clId="{E3400B68-F07D-4478-B11B-50EE0472E1FF}" dt="2024-11-26T01:14:56.842" v="149" actId="1076"/>
          <ac:spMkLst>
            <pc:docMk/>
            <pc:sldMk cId="0" sldId="270"/>
            <ac:spMk id="20" creationId="{00000000-0000-0000-0000-000000000000}"/>
          </ac:spMkLst>
        </pc:spChg>
        <pc:spChg chg="mod">
          <ac:chgData name="昕 周" userId="2bd024c7fd5a5900" providerId="LiveId" clId="{E3400B68-F07D-4478-B11B-50EE0472E1FF}" dt="2024-11-26T01:15:19.905" v="154" actId="1076"/>
          <ac:spMkLst>
            <pc:docMk/>
            <pc:sldMk cId="0" sldId="270"/>
            <ac:spMk id="21" creationId="{00000000-0000-0000-0000-000000000000}"/>
          </ac:spMkLst>
        </pc:spChg>
        <pc:spChg chg="mod">
          <ac:chgData name="昕 周" userId="2bd024c7fd5a5900" providerId="LiveId" clId="{E3400B68-F07D-4478-B11B-50EE0472E1FF}" dt="2024-11-26T01:16:11.690" v="160" actId="1076"/>
          <ac:spMkLst>
            <pc:docMk/>
            <pc:sldMk cId="0" sldId="270"/>
            <ac:spMk id="22" creationId="{00000000-0000-0000-0000-000000000000}"/>
          </ac:spMkLst>
        </pc:spChg>
        <pc:spChg chg="mod">
          <ac:chgData name="昕 周" userId="2bd024c7fd5a5900" providerId="LiveId" clId="{E3400B68-F07D-4478-B11B-50EE0472E1FF}" dt="2024-11-26T01:15:56.697" v="158" actId="1076"/>
          <ac:spMkLst>
            <pc:docMk/>
            <pc:sldMk cId="0" sldId="270"/>
            <ac:spMk id="23" creationId="{00000000-0000-0000-0000-000000000000}"/>
          </ac:spMkLst>
        </pc:spChg>
        <pc:spChg chg="mod">
          <ac:chgData name="昕 周" userId="2bd024c7fd5a5900" providerId="LiveId" clId="{E3400B68-F07D-4478-B11B-50EE0472E1FF}" dt="2024-11-26T01:15:56.697" v="158" actId="1076"/>
          <ac:spMkLst>
            <pc:docMk/>
            <pc:sldMk cId="0" sldId="270"/>
            <ac:spMk id="24" creationId="{00000000-0000-0000-0000-000000000000}"/>
          </ac:spMkLst>
        </pc:spChg>
        <pc:spChg chg="mod">
          <ac:chgData name="昕 周" userId="2bd024c7fd5a5900" providerId="LiveId" clId="{E3400B68-F07D-4478-B11B-50EE0472E1FF}" dt="2024-11-26T01:15:56.697" v="158" actId="1076"/>
          <ac:spMkLst>
            <pc:docMk/>
            <pc:sldMk cId="0" sldId="270"/>
            <ac:spMk id="25" creationId="{00000000-0000-0000-0000-000000000000}"/>
          </ac:spMkLst>
        </pc:spChg>
        <pc:spChg chg="mod">
          <ac:chgData name="昕 周" userId="2bd024c7fd5a5900" providerId="LiveId" clId="{E3400B68-F07D-4478-B11B-50EE0472E1FF}" dt="2024-11-26T01:15:56.697" v="158" actId="1076"/>
          <ac:spMkLst>
            <pc:docMk/>
            <pc:sldMk cId="0" sldId="270"/>
            <ac:spMk id="26" creationId="{00000000-0000-0000-0000-000000000000}"/>
          </ac:spMkLst>
        </pc:spChg>
        <pc:spChg chg="mod">
          <ac:chgData name="昕 周" userId="2bd024c7fd5a5900" providerId="LiveId" clId="{E3400B68-F07D-4478-B11B-50EE0472E1FF}" dt="2024-11-26T01:15:56.697" v="158" actId="1076"/>
          <ac:spMkLst>
            <pc:docMk/>
            <pc:sldMk cId="0" sldId="270"/>
            <ac:spMk id="27" creationId="{00000000-0000-0000-0000-000000000000}"/>
          </ac:spMkLst>
        </pc:spChg>
        <pc:spChg chg="mod">
          <ac:chgData name="昕 周" userId="2bd024c7fd5a5900" providerId="LiveId" clId="{E3400B68-F07D-4478-B11B-50EE0472E1FF}" dt="2024-11-26T01:15:56.697" v="158" actId="1076"/>
          <ac:spMkLst>
            <pc:docMk/>
            <pc:sldMk cId="0" sldId="270"/>
            <ac:spMk id="28" creationId="{00000000-0000-0000-0000-000000000000}"/>
          </ac:spMkLst>
        </pc:spChg>
        <pc:spChg chg="mod">
          <ac:chgData name="昕 周" userId="2bd024c7fd5a5900" providerId="LiveId" clId="{E3400B68-F07D-4478-B11B-50EE0472E1FF}" dt="2024-11-26T01:15:56.697" v="158" actId="1076"/>
          <ac:spMkLst>
            <pc:docMk/>
            <pc:sldMk cId="0" sldId="270"/>
            <ac:spMk id="29" creationId="{00000000-0000-0000-0000-000000000000}"/>
          </ac:spMkLst>
        </pc:spChg>
        <pc:spChg chg="mod">
          <ac:chgData name="昕 周" userId="2bd024c7fd5a5900" providerId="LiveId" clId="{E3400B68-F07D-4478-B11B-50EE0472E1FF}" dt="2024-11-26T01:15:56.697" v="158" actId="1076"/>
          <ac:spMkLst>
            <pc:docMk/>
            <pc:sldMk cId="0" sldId="270"/>
            <ac:spMk id="30" creationId="{00000000-0000-0000-0000-000000000000}"/>
          </ac:spMkLst>
        </pc:spChg>
        <pc:spChg chg="mod">
          <ac:chgData name="昕 周" userId="2bd024c7fd5a5900" providerId="LiveId" clId="{E3400B68-F07D-4478-B11B-50EE0472E1FF}" dt="2024-11-26T01:15:56.697" v="158" actId="1076"/>
          <ac:spMkLst>
            <pc:docMk/>
            <pc:sldMk cId="0" sldId="270"/>
            <ac:spMk id="31" creationId="{00000000-0000-0000-0000-000000000000}"/>
          </ac:spMkLst>
        </pc:spChg>
        <pc:spChg chg="mod">
          <ac:chgData name="昕 周" userId="2bd024c7fd5a5900" providerId="LiveId" clId="{E3400B68-F07D-4478-B11B-50EE0472E1FF}" dt="2024-11-26T01:15:56.697" v="158" actId="1076"/>
          <ac:spMkLst>
            <pc:docMk/>
            <pc:sldMk cId="0" sldId="270"/>
            <ac:spMk id="32" creationId="{00000000-0000-0000-0000-000000000000}"/>
          </ac:spMkLst>
        </pc:spChg>
        <pc:spChg chg="mod">
          <ac:chgData name="昕 周" userId="2bd024c7fd5a5900" providerId="LiveId" clId="{E3400B68-F07D-4478-B11B-50EE0472E1FF}" dt="2024-11-26T01:15:56.697" v="158" actId="1076"/>
          <ac:spMkLst>
            <pc:docMk/>
            <pc:sldMk cId="0" sldId="270"/>
            <ac:spMk id="33" creationId="{00000000-0000-0000-0000-000000000000}"/>
          </ac:spMkLst>
        </pc:spChg>
        <pc:spChg chg="mod">
          <ac:chgData name="昕 周" userId="2bd024c7fd5a5900" providerId="LiveId" clId="{E3400B68-F07D-4478-B11B-50EE0472E1FF}" dt="2024-11-26T01:15:56.697" v="158" actId="1076"/>
          <ac:spMkLst>
            <pc:docMk/>
            <pc:sldMk cId="0" sldId="270"/>
            <ac:spMk id="34" creationId="{00000000-0000-0000-0000-000000000000}"/>
          </ac:spMkLst>
        </pc:spChg>
        <pc:spChg chg="add del">
          <ac:chgData name="昕 周" userId="2bd024c7fd5a5900" providerId="LiveId" clId="{E3400B68-F07D-4478-B11B-50EE0472E1FF}" dt="2024-11-26T01:11:49.970" v="134" actId="22"/>
          <ac:spMkLst>
            <pc:docMk/>
            <pc:sldMk cId="0" sldId="270"/>
            <ac:spMk id="36" creationId="{7BB6621E-EAC5-4FA1-ACD8-C3385E9C00A5}"/>
          </ac:spMkLst>
        </pc:spChg>
      </pc:sldChg>
      <pc:sldChg chg="modSp mod">
        <pc:chgData name="昕 周" userId="2bd024c7fd5a5900" providerId="LiveId" clId="{E3400B68-F07D-4478-B11B-50EE0472E1FF}" dt="2024-11-26T02:46:41.385" v="193" actId="1076"/>
        <pc:sldMkLst>
          <pc:docMk/>
          <pc:sldMk cId="0" sldId="275"/>
        </pc:sldMkLst>
        <pc:spChg chg="mod">
          <ac:chgData name="昕 周" userId="2bd024c7fd5a5900" providerId="LiveId" clId="{E3400B68-F07D-4478-B11B-50EE0472E1FF}" dt="2024-11-26T02:46:04.969" v="183" actId="14100"/>
          <ac:spMkLst>
            <pc:docMk/>
            <pc:sldMk cId="0" sldId="275"/>
            <ac:spMk id="5" creationId="{00000000-0000-0000-0000-000000000000}"/>
          </ac:spMkLst>
        </pc:spChg>
        <pc:spChg chg="mod">
          <ac:chgData name="昕 周" userId="2bd024c7fd5a5900" providerId="LiveId" clId="{E3400B68-F07D-4478-B11B-50EE0472E1FF}" dt="2024-11-26T02:46:04.969" v="183" actId="14100"/>
          <ac:spMkLst>
            <pc:docMk/>
            <pc:sldMk cId="0" sldId="275"/>
            <ac:spMk id="6" creationId="{00000000-0000-0000-0000-000000000000}"/>
          </ac:spMkLst>
        </pc:spChg>
        <pc:spChg chg="mod">
          <ac:chgData name="昕 周" userId="2bd024c7fd5a5900" providerId="LiveId" clId="{E3400B68-F07D-4478-B11B-50EE0472E1FF}" dt="2024-11-26T02:46:04.969" v="183" actId="14100"/>
          <ac:spMkLst>
            <pc:docMk/>
            <pc:sldMk cId="0" sldId="275"/>
            <ac:spMk id="7" creationId="{00000000-0000-0000-0000-000000000000}"/>
          </ac:spMkLst>
        </pc:spChg>
        <pc:spChg chg="mod">
          <ac:chgData name="昕 周" userId="2bd024c7fd5a5900" providerId="LiveId" clId="{E3400B68-F07D-4478-B11B-50EE0472E1FF}" dt="2024-11-26T02:45:55.608" v="181" actId="1076"/>
          <ac:spMkLst>
            <pc:docMk/>
            <pc:sldMk cId="0" sldId="275"/>
            <ac:spMk id="8" creationId="{00000000-0000-0000-0000-000000000000}"/>
          </ac:spMkLst>
        </pc:spChg>
        <pc:spChg chg="mod">
          <ac:chgData name="昕 周" userId="2bd024c7fd5a5900" providerId="LiveId" clId="{E3400B68-F07D-4478-B11B-50EE0472E1FF}" dt="2024-11-26T02:45:47.445" v="180" actId="1076"/>
          <ac:spMkLst>
            <pc:docMk/>
            <pc:sldMk cId="0" sldId="275"/>
            <ac:spMk id="9" creationId="{00000000-0000-0000-0000-000000000000}"/>
          </ac:spMkLst>
        </pc:spChg>
        <pc:spChg chg="mod">
          <ac:chgData name="昕 周" userId="2bd024c7fd5a5900" providerId="LiveId" clId="{E3400B68-F07D-4478-B11B-50EE0472E1FF}" dt="2024-11-26T02:46:04.969" v="183" actId="14100"/>
          <ac:spMkLst>
            <pc:docMk/>
            <pc:sldMk cId="0" sldId="275"/>
            <ac:spMk id="10" creationId="{00000000-0000-0000-0000-000000000000}"/>
          </ac:spMkLst>
        </pc:spChg>
        <pc:spChg chg="mod">
          <ac:chgData name="昕 周" userId="2bd024c7fd5a5900" providerId="LiveId" clId="{E3400B68-F07D-4478-B11B-50EE0472E1FF}" dt="2024-11-26T02:46:04.969" v="183" actId="14100"/>
          <ac:spMkLst>
            <pc:docMk/>
            <pc:sldMk cId="0" sldId="275"/>
            <ac:spMk id="11" creationId="{00000000-0000-0000-0000-000000000000}"/>
          </ac:spMkLst>
        </pc:spChg>
        <pc:spChg chg="mod">
          <ac:chgData name="昕 周" userId="2bd024c7fd5a5900" providerId="LiveId" clId="{E3400B68-F07D-4478-B11B-50EE0472E1FF}" dt="2024-11-26T02:46:04.969" v="183" actId="14100"/>
          <ac:spMkLst>
            <pc:docMk/>
            <pc:sldMk cId="0" sldId="275"/>
            <ac:spMk id="12" creationId="{00000000-0000-0000-0000-000000000000}"/>
          </ac:spMkLst>
        </pc:spChg>
        <pc:spChg chg="mod">
          <ac:chgData name="昕 周" userId="2bd024c7fd5a5900" providerId="LiveId" clId="{E3400B68-F07D-4478-B11B-50EE0472E1FF}" dt="2024-11-26T02:46:35.219" v="192" actId="1076"/>
          <ac:spMkLst>
            <pc:docMk/>
            <pc:sldMk cId="0" sldId="275"/>
            <ac:spMk id="13" creationId="{00000000-0000-0000-0000-000000000000}"/>
          </ac:spMkLst>
        </pc:spChg>
        <pc:spChg chg="mod">
          <ac:chgData name="昕 周" userId="2bd024c7fd5a5900" providerId="LiveId" clId="{E3400B68-F07D-4478-B11B-50EE0472E1FF}" dt="2024-11-26T02:46:04.969" v="183" actId="14100"/>
          <ac:spMkLst>
            <pc:docMk/>
            <pc:sldMk cId="0" sldId="275"/>
            <ac:spMk id="14" creationId="{00000000-0000-0000-0000-000000000000}"/>
          </ac:spMkLst>
        </pc:spChg>
        <pc:spChg chg="mod">
          <ac:chgData name="昕 周" userId="2bd024c7fd5a5900" providerId="LiveId" clId="{E3400B68-F07D-4478-B11B-50EE0472E1FF}" dt="2024-11-26T02:46:41.385" v="193" actId="1076"/>
          <ac:spMkLst>
            <pc:docMk/>
            <pc:sldMk cId="0" sldId="275"/>
            <ac:spMk id="15" creationId="{00000000-0000-0000-0000-000000000000}"/>
          </ac:spMkLst>
        </pc:spChg>
        <pc:spChg chg="mod">
          <ac:chgData name="昕 周" userId="2bd024c7fd5a5900" providerId="LiveId" clId="{E3400B68-F07D-4478-B11B-50EE0472E1FF}" dt="2024-11-26T02:45:55.608" v="181" actId="1076"/>
          <ac:spMkLst>
            <pc:docMk/>
            <pc:sldMk cId="0" sldId="275"/>
            <ac:spMk id="16" creationId="{00000000-0000-0000-0000-000000000000}"/>
          </ac:spMkLst>
        </pc:spChg>
        <pc:spChg chg="mod">
          <ac:chgData name="昕 周" userId="2bd024c7fd5a5900" providerId="LiveId" clId="{E3400B68-F07D-4478-B11B-50EE0472E1FF}" dt="2024-11-26T02:45:55.608" v="181" actId="1076"/>
          <ac:spMkLst>
            <pc:docMk/>
            <pc:sldMk cId="0" sldId="275"/>
            <ac:spMk id="17" creationId="{00000000-0000-0000-0000-000000000000}"/>
          </ac:spMkLst>
        </pc:spChg>
        <pc:spChg chg="mod">
          <ac:chgData name="昕 周" userId="2bd024c7fd5a5900" providerId="LiveId" clId="{E3400B68-F07D-4478-B11B-50EE0472E1FF}" dt="2024-11-26T02:45:47.445" v="180" actId="1076"/>
          <ac:spMkLst>
            <pc:docMk/>
            <pc:sldMk cId="0" sldId="275"/>
            <ac:spMk id="18" creationId="{00000000-0000-0000-0000-000000000000}"/>
          </ac:spMkLst>
        </pc:spChg>
        <pc:spChg chg="mod">
          <ac:chgData name="昕 周" userId="2bd024c7fd5a5900" providerId="LiveId" clId="{E3400B68-F07D-4478-B11B-50EE0472E1FF}" dt="2024-11-26T02:45:47.445" v="180" actId="1076"/>
          <ac:spMkLst>
            <pc:docMk/>
            <pc:sldMk cId="0" sldId="275"/>
            <ac:spMk id="19" creationId="{00000000-0000-0000-0000-000000000000}"/>
          </ac:spMkLst>
        </pc:spChg>
      </pc:sldChg>
      <pc:sldChg chg="delSp modSp mod">
        <pc:chgData name="昕 周" userId="2bd024c7fd5a5900" providerId="LiveId" clId="{E3400B68-F07D-4478-B11B-50EE0472E1FF}" dt="2024-11-26T02:47:21.241" v="195" actId="1076"/>
        <pc:sldMkLst>
          <pc:docMk/>
          <pc:sldMk cId="0" sldId="276"/>
        </pc:sldMkLst>
        <pc:spChg chg="mod">
          <ac:chgData name="昕 周" userId="2bd024c7fd5a5900" providerId="LiveId" clId="{E3400B68-F07D-4478-B11B-50EE0472E1FF}" dt="2024-11-26T02:47:21.241" v="195" actId="1076"/>
          <ac:spMkLst>
            <pc:docMk/>
            <pc:sldMk cId="0" sldId="276"/>
            <ac:spMk id="5" creationId="{00000000-0000-0000-0000-000000000000}"/>
          </ac:spMkLst>
        </pc:spChg>
        <pc:spChg chg="del">
          <ac:chgData name="昕 周" userId="2bd024c7fd5a5900" providerId="LiveId" clId="{E3400B68-F07D-4478-B11B-50EE0472E1FF}" dt="2024-11-26T02:47:15.806" v="194" actId="478"/>
          <ac:spMkLst>
            <pc:docMk/>
            <pc:sldMk cId="0" sldId="276"/>
            <ac:spMk id="6" creationId="{00000000-0000-0000-0000-000000000000}"/>
          </ac:spMkLst>
        </pc:spChg>
        <pc:spChg chg="mod">
          <ac:chgData name="昕 周" userId="2bd024c7fd5a5900" providerId="LiveId" clId="{E3400B68-F07D-4478-B11B-50EE0472E1FF}" dt="2024-11-26T02:47:21.241" v="195" actId="1076"/>
          <ac:spMkLst>
            <pc:docMk/>
            <pc:sldMk cId="0" sldId="276"/>
            <ac:spMk id="7" creationId="{00000000-0000-0000-0000-000000000000}"/>
          </ac:spMkLst>
        </pc:spChg>
        <pc:spChg chg="del">
          <ac:chgData name="昕 周" userId="2bd024c7fd5a5900" providerId="LiveId" clId="{E3400B68-F07D-4478-B11B-50EE0472E1FF}" dt="2024-11-26T02:47:15.806" v="194" actId="478"/>
          <ac:spMkLst>
            <pc:docMk/>
            <pc:sldMk cId="0" sldId="276"/>
            <ac:spMk id="8" creationId="{00000000-0000-0000-0000-000000000000}"/>
          </ac:spMkLst>
        </pc:spChg>
        <pc:spChg chg="mod">
          <ac:chgData name="昕 周" userId="2bd024c7fd5a5900" providerId="LiveId" clId="{E3400B68-F07D-4478-B11B-50EE0472E1FF}" dt="2024-11-26T02:47:21.241" v="195" actId="1076"/>
          <ac:spMkLst>
            <pc:docMk/>
            <pc:sldMk cId="0" sldId="276"/>
            <ac:spMk id="9" creationId="{00000000-0000-0000-0000-000000000000}"/>
          </ac:spMkLst>
        </pc:spChg>
        <pc:spChg chg="mod">
          <ac:chgData name="昕 周" userId="2bd024c7fd5a5900" providerId="LiveId" clId="{E3400B68-F07D-4478-B11B-50EE0472E1FF}" dt="2024-11-26T02:47:21.241" v="195" actId="1076"/>
          <ac:spMkLst>
            <pc:docMk/>
            <pc:sldMk cId="0" sldId="276"/>
            <ac:spMk id="10" creationId="{00000000-0000-0000-0000-000000000000}"/>
          </ac:spMkLst>
        </pc:spChg>
        <pc:spChg chg="mod">
          <ac:chgData name="昕 周" userId="2bd024c7fd5a5900" providerId="LiveId" clId="{E3400B68-F07D-4478-B11B-50EE0472E1FF}" dt="2024-11-26T02:47:21.241" v="195" actId="1076"/>
          <ac:spMkLst>
            <pc:docMk/>
            <pc:sldMk cId="0" sldId="276"/>
            <ac:spMk id="11" creationId="{00000000-0000-0000-0000-000000000000}"/>
          </ac:spMkLst>
        </pc:spChg>
        <pc:spChg chg="del">
          <ac:chgData name="昕 周" userId="2bd024c7fd5a5900" providerId="LiveId" clId="{E3400B68-F07D-4478-B11B-50EE0472E1FF}" dt="2024-11-26T02:47:15.806" v="194" actId="478"/>
          <ac:spMkLst>
            <pc:docMk/>
            <pc:sldMk cId="0" sldId="276"/>
            <ac:spMk id="12" creationId="{00000000-0000-0000-0000-000000000000}"/>
          </ac:spMkLst>
        </pc:spChg>
        <pc:spChg chg="del">
          <ac:chgData name="昕 周" userId="2bd024c7fd5a5900" providerId="LiveId" clId="{E3400B68-F07D-4478-B11B-50EE0472E1FF}" dt="2024-11-26T02:47:15.806" v="194" actId="478"/>
          <ac:spMkLst>
            <pc:docMk/>
            <pc:sldMk cId="0" sldId="276"/>
            <ac:spMk id="13" creationId="{00000000-0000-0000-0000-000000000000}"/>
          </ac:spMkLst>
        </pc:spChg>
        <pc:spChg chg="mod">
          <ac:chgData name="昕 周" userId="2bd024c7fd5a5900" providerId="LiveId" clId="{E3400B68-F07D-4478-B11B-50EE0472E1FF}" dt="2024-11-26T02:47:21.241" v="195" actId="1076"/>
          <ac:spMkLst>
            <pc:docMk/>
            <pc:sldMk cId="0" sldId="276"/>
            <ac:spMk id="14" creationId="{00000000-0000-0000-0000-000000000000}"/>
          </ac:spMkLst>
        </pc:spChg>
        <pc:spChg chg="mod">
          <ac:chgData name="昕 周" userId="2bd024c7fd5a5900" providerId="LiveId" clId="{E3400B68-F07D-4478-B11B-50EE0472E1FF}" dt="2024-11-26T02:47:21.241" v="195" actId="1076"/>
          <ac:spMkLst>
            <pc:docMk/>
            <pc:sldMk cId="0" sldId="276"/>
            <ac:spMk id="15" creationId="{00000000-0000-0000-0000-000000000000}"/>
          </ac:spMkLst>
        </pc:spChg>
        <pc:spChg chg="del">
          <ac:chgData name="昕 周" userId="2bd024c7fd5a5900" providerId="LiveId" clId="{E3400B68-F07D-4478-B11B-50EE0472E1FF}" dt="2024-11-26T02:47:15.806" v="194" actId="478"/>
          <ac:spMkLst>
            <pc:docMk/>
            <pc:sldMk cId="0" sldId="276"/>
            <ac:spMk id="16" creationId="{00000000-0000-0000-0000-000000000000}"/>
          </ac:spMkLst>
        </pc:spChg>
        <pc:spChg chg="del">
          <ac:chgData name="昕 周" userId="2bd024c7fd5a5900" providerId="LiveId" clId="{E3400B68-F07D-4478-B11B-50EE0472E1FF}" dt="2024-11-26T02:47:15.806" v="194" actId="478"/>
          <ac:spMkLst>
            <pc:docMk/>
            <pc:sldMk cId="0" sldId="276"/>
            <ac:spMk id="17" creationId="{00000000-0000-0000-0000-000000000000}"/>
          </ac:spMkLst>
        </pc:spChg>
        <pc:spChg chg="mod">
          <ac:chgData name="昕 周" userId="2bd024c7fd5a5900" providerId="LiveId" clId="{E3400B68-F07D-4478-B11B-50EE0472E1FF}" dt="2024-11-26T02:47:21.241" v="195" actId="1076"/>
          <ac:spMkLst>
            <pc:docMk/>
            <pc:sldMk cId="0" sldId="276"/>
            <ac:spMk id="18" creationId="{00000000-0000-0000-0000-000000000000}"/>
          </ac:spMkLst>
        </pc:spChg>
        <pc:spChg chg="mod">
          <ac:chgData name="昕 周" userId="2bd024c7fd5a5900" providerId="LiveId" clId="{E3400B68-F07D-4478-B11B-50EE0472E1FF}" dt="2024-11-26T02:47:21.241" v="195" actId="1076"/>
          <ac:spMkLst>
            <pc:docMk/>
            <pc:sldMk cId="0" sldId="276"/>
            <ac:spMk id="19" creationId="{00000000-0000-0000-0000-000000000000}"/>
          </ac:spMkLst>
        </pc:spChg>
      </pc:sldChg>
      <pc:sldChg chg="modSp mod">
        <pc:chgData name="昕 周" userId="2bd024c7fd5a5900" providerId="LiveId" clId="{E3400B68-F07D-4478-B11B-50EE0472E1FF}" dt="2024-11-26T02:52:30.190" v="256" actId="20577"/>
        <pc:sldMkLst>
          <pc:docMk/>
          <pc:sldMk cId="0" sldId="277"/>
        </pc:sldMkLst>
        <pc:spChg chg="mod">
          <ac:chgData name="昕 周" userId="2bd024c7fd5a5900" providerId="LiveId" clId="{E3400B68-F07D-4478-B11B-50EE0472E1FF}" dt="2024-11-26T02:48:32.492" v="204" actId="14100"/>
          <ac:spMkLst>
            <pc:docMk/>
            <pc:sldMk cId="0" sldId="277"/>
            <ac:spMk id="6" creationId="{00000000-0000-0000-0000-000000000000}"/>
          </ac:spMkLst>
        </pc:spChg>
        <pc:spChg chg="mod">
          <ac:chgData name="昕 周" userId="2bd024c7fd5a5900" providerId="LiveId" clId="{E3400B68-F07D-4478-B11B-50EE0472E1FF}" dt="2024-11-26T02:48:54.039" v="207" actId="20577"/>
          <ac:spMkLst>
            <pc:docMk/>
            <pc:sldMk cId="0" sldId="277"/>
            <ac:spMk id="8" creationId="{00000000-0000-0000-0000-000000000000}"/>
          </ac:spMkLst>
        </pc:spChg>
        <pc:spChg chg="mod">
          <ac:chgData name="昕 周" userId="2bd024c7fd5a5900" providerId="LiveId" clId="{E3400B68-F07D-4478-B11B-50EE0472E1FF}" dt="2024-11-26T02:49:07.900" v="222" actId="20577"/>
          <ac:spMkLst>
            <pc:docMk/>
            <pc:sldMk cId="0" sldId="277"/>
            <ac:spMk id="9" creationId="{00000000-0000-0000-0000-000000000000}"/>
          </ac:spMkLst>
        </pc:spChg>
        <pc:spChg chg="mod">
          <ac:chgData name="昕 周" userId="2bd024c7fd5a5900" providerId="LiveId" clId="{E3400B68-F07D-4478-B11B-50EE0472E1FF}" dt="2024-11-26T02:49:55.977" v="235" actId="20577"/>
          <ac:spMkLst>
            <pc:docMk/>
            <pc:sldMk cId="0" sldId="277"/>
            <ac:spMk id="10" creationId="{00000000-0000-0000-0000-000000000000}"/>
          </ac:spMkLst>
        </pc:spChg>
        <pc:spChg chg="mod">
          <ac:chgData name="昕 周" userId="2bd024c7fd5a5900" providerId="LiveId" clId="{E3400B68-F07D-4478-B11B-50EE0472E1FF}" dt="2024-11-26T02:52:30.190" v="256" actId="20577"/>
          <ac:spMkLst>
            <pc:docMk/>
            <pc:sldMk cId="0" sldId="277"/>
            <ac:spMk id="11" creationId="{00000000-0000-0000-0000-000000000000}"/>
          </ac:spMkLst>
        </pc:spChg>
        <pc:spChg chg="mod">
          <ac:chgData name="昕 周" userId="2bd024c7fd5a5900" providerId="LiveId" clId="{E3400B68-F07D-4478-B11B-50EE0472E1FF}" dt="2024-11-26T02:50:24.811" v="236"/>
          <ac:spMkLst>
            <pc:docMk/>
            <pc:sldMk cId="0" sldId="277"/>
            <ac:spMk id="12" creationId="{00000000-0000-0000-0000-000000000000}"/>
          </ac:spMkLst>
        </pc:spChg>
      </pc:sldChg>
      <pc:sldChg chg="modSp mod">
        <pc:chgData name="昕 周" userId="2bd024c7fd5a5900" providerId="LiveId" clId="{E3400B68-F07D-4478-B11B-50EE0472E1FF}" dt="2024-11-26T02:52:58.887" v="257" actId="14100"/>
        <pc:sldMkLst>
          <pc:docMk/>
          <pc:sldMk cId="0" sldId="279"/>
        </pc:sldMkLst>
        <pc:spChg chg="mod">
          <ac:chgData name="昕 周" userId="2bd024c7fd5a5900" providerId="LiveId" clId="{E3400B68-F07D-4478-B11B-50EE0472E1FF}" dt="2024-11-26T02:52:58.887" v="257" actId="14100"/>
          <ac:spMkLst>
            <pc:docMk/>
            <pc:sldMk cId="0" sldId="279"/>
            <ac:spMk id="7" creationId="{00000000-0000-0000-0000-000000000000}"/>
          </ac:spMkLst>
        </pc:spChg>
      </pc:sldChg>
      <pc:sldChg chg="del">
        <pc:chgData name="昕 周" userId="2bd024c7fd5a5900" providerId="LiveId" clId="{E3400B68-F07D-4478-B11B-50EE0472E1FF}" dt="2024-11-26T00:58:10.801" v="6" actId="47"/>
        <pc:sldMkLst>
          <pc:docMk/>
          <pc:sldMk cId="0" sldId="295"/>
        </pc:sldMkLst>
      </pc:sldChg>
      <pc:sldChg chg="del">
        <pc:chgData name="昕 周" userId="2bd024c7fd5a5900" providerId="LiveId" clId="{E3400B68-F07D-4478-B11B-50EE0472E1FF}" dt="2024-11-26T00:58:12.054" v="7" actId="47"/>
        <pc:sldMkLst>
          <pc:docMk/>
          <pc:sldMk cId="0" sldId="296"/>
        </pc:sldMkLst>
      </pc:sldChg>
      <pc:sldChg chg="del">
        <pc:chgData name="昕 周" userId="2bd024c7fd5a5900" providerId="LiveId" clId="{E3400B68-F07D-4478-B11B-50EE0472E1FF}" dt="2024-11-26T00:58:12.743" v="8" actId="47"/>
        <pc:sldMkLst>
          <pc:docMk/>
          <pc:sldMk cId="0" sldId="297"/>
        </pc:sldMkLst>
      </pc:sldChg>
      <pc:sldChg chg="del">
        <pc:chgData name="昕 周" userId="2bd024c7fd5a5900" providerId="LiveId" clId="{E3400B68-F07D-4478-B11B-50EE0472E1FF}" dt="2024-11-26T00:58:13.285" v="9" actId="47"/>
        <pc:sldMkLst>
          <pc:docMk/>
          <pc:sldMk cId="0" sldId="298"/>
        </pc:sldMkLst>
      </pc:sldChg>
      <pc:sldChg chg="del">
        <pc:chgData name="昕 周" userId="2bd024c7fd5a5900" providerId="LiveId" clId="{E3400B68-F07D-4478-B11B-50EE0472E1FF}" dt="2024-11-26T00:58:13.798" v="10" actId="47"/>
        <pc:sldMkLst>
          <pc:docMk/>
          <pc:sldMk cId="0" sldId="299"/>
        </pc:sldMkLst>
      </pc:sldChg>
      <pc:sldChg chg="del">
        <pc:chgData name="昕 周" userId="2bd024c7fd5a5900" providerId="LiveId" clId="{E3400B68-F07D-4478-B11B-50EE0472E1FF}" dt="2024-11-26T00:58:14.244" v="11" actId="47"/>
        <pc:sldMkLst>
          <pc:docMk/>
          <pc:sldMk cId="0" sldId="300"/>
        </pc:sldMkLst>
      </pc:sldChg>
      <pc:sldChg chg="del">
        <pc:chgData name="昕 周" userId="2bd024c7fd5a5900" providerId="LiveId" clId="{E3400B68-F07D-4478-B11B-50EE0472E1FF}" dt="2024-11-26T00:58:14.694" v="12" actId="47"/>
        <pc:sldMkLst>
          <pc:docMk/>
          <pc:sldMk cId="0" sldId="301"/>
        </pc:sldMkLst>
      </pc:sldChg>
      <pc:sldChg chg="del">
        <pc:chgData name="昕 周" userId="2bd024c7fd5a5900" providerId="LiveId" clId="{E3400B68-F07D-4478-B11B-50EE0472E1FF}" dt="2024-11-26T00:58:15.235" v="13" actId="47"/>
        <pc:sldMkLst>
          <pc:docMk/>
          <pc:sldMk cId="0" sldId="302"/>
        </pc:sldMkLst>
      </pc:sldChg>
      <pc:sldChg chg="del">
        <pc:chgData name="昕 周" userId="2bd024c7fd5a5900" providerId="LiveId" clId="{E3400B68-F07D-4478-B11B-50EE0472E1FF}" dt="2024-11-26T00:58:15.766" v="14" actId="47"/>
        <pc:sldMkLst>
          <pc:docMk/>
          <pc:sldMk cId="0" sldId="303"/>
        </pc:sldMkLst>
      </pc:sldChg>
      <pc:sldChg chg="del">
        <pc:chgData name="昕 周" userId="2bd024c7fd5a5900" providerId="LiveId" clId="{E3400B68-F07D-4478-B11B-50EE0472E1FF}" dt="2024-11-26T00:58:16.289" v="15" actId="47"/>
        <pc:sldMkLst>
          <pc:docMk/>
          <pc:sldMk cId="0" sldId="304"/>
        </pc:sldMkLst>
      </pc:sldChg>
      <pc:sldChg chg="del">
        <pc:chgData name="昕 周" userId="2bd024c7fd5a5900" providerId="LiveId" clId="{E3400B68-F07D-4478-B11B-50EE0472E1FF}" dt="2024-11-26T00:58:08.583" v="5" actId="47"/>
        <pc:sldMkLst>
          <pc:docMk/>
          <pc:sldMk cId="0" sldId="305"/>
        </pc:sldMkLst>
      </pc:sldChg>
      <pc:sldChg chg="del">
        <pc:chgData name="昕 周" userId="2bd024c7fd5a5900" providerId="LiveId" clId="{E3400B68-F07D-4478-B11B-50EE0472E1FF}" dt="2024-11-26T00:58:07.894" v="4" actId="47"/>
        <pc:sldMkLst>
          <pc:docMk/>
          <pc:sldMk cId="0" sldId="306"/>
        </pc:sldMkLst>
      </pc:sldChg>
      <pc:sldChg chg="del">
        <pc:chgData name="昕 周" userId="2bd024c7fd5a5900" providerId="LiveId" clId="{E3400B68-F07D-4478-B11B-50EE0472E1FF}" dt="2024-11-26T00:58:07.134" v="3" actId="47"/>
        <pc:sldMkLst>
          <pc:docMk/>
          <pc:sldMk cId="0" sldId="307"/>
        </pc:sldMkLst>
      </pc:sldChg>
      <pc:sldChg chg="del">
        <pc:chgData name="昕 周" userId="2bd024c7fd5a5900" providerId="LiveId" clId="{E3400B68-F07D-4478-B11B-50EE0472E1FF}" dt="2024-11-26T00:58:06.401" v="2" actId="47"/>
        <pc:sldMkLst>
          <pc:docMk/>
          <pc:sldMk cId="0" sldId="308"/>
        </pc:sldMkLst>
      </pc:sldChg>
      <pc:sldChg chg="del">
        <pc:chgData name="昕 周" userId="2bd024c7fd5a5900" providerId="LiveId" clId="{E3400B68-F07D-4478-B11B-50EE0472E1FF}" dt="2024-11-26T00:58:05.600" v="1" actId="47"/>
        <pc:sldMkLst>
          <pc:docMk/>
          <pc:sldMk cId="0" sldId="309"/>
        </pc:sldMkLst>
      </pc:sldChg>
      <pc:sldChg chg="del">
        <pc:chgData name="昕 周" userId="2bd024c7fd5a5900" providerId="LiveId" clId="{E3400B68-F07D-4478-B11B-50EE0472E1FF}" dt="2024-11-26T00:58:04.642" v="0" actId="47"/>
        <pc:sldMkLst>
          <pc:docMk/>
          <pc:sldMk cId="0" sldId="310"/>
        </pc:sldMkLst>
      </pc:sldChg>
      <pc:sldChg chg="add del">
        <pc:chgData name="昕 周" userId="2bd024c7fd5a5900" providerId="LiveId" clId="{E3400B68-F07D-4478-B11B-50EE0472E1FF}" dt="2024-11-26T00:58:19.246" v="17" actId="47"/>
        <pc:sldMkLst>
          <pc:docMk/>
          <pc:sldMk cId="0"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39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40837" y="3305060"/>
            <a:ext cx="3062326"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296">
                <a:solidFill>
                  <a:srgbClr val="00215F"/>
                </a:solidFill>
                <a:latin typeface="微软雅黑" pitchFamily="34" charset="0"/>
                <a:ea typeface="微软雅黑" pitchFamily="34" charset="-122"/>
                <a:cs typeface="微软雅黑" pitchFamily="34" charset="-120"/>
              </a:rPr>
              <a:t>汇报人</a:t>
            </a:r>
            <a:r>
              <a:rPr lang="en-US" sz="1296">
                <a:solidFill>
                  <a:srgbClr val="00215F"/>
                </a:solidFill>
                <a:latin typeface="Arial" pitchFamily="34" charset="0"/>
                <a:ea typeface="Arial" pitchFamily="34" charset="-122"/>
                <a:cs typeface="Arial" pitchFamily="34" charset="-120"/>
              </a:rPr>
              <a:t>:</a:t>
            </a:r>
            <a:r>
              <a:rPr lang="en-US" sz="1296">
                <a:solidFill>
                  <a:srgbClr val="00215F"/>
                </a:solidFill>
                <a:latin typeface="微软雅黑" pitchFamily="34" charset="0"/>
                <a:ea typeface="微软雅黑" pitchFamily="34" charset="-122"/>
                <a:cs typeface="微软雅黑" pitchFamily="34" charset="-120"/>
              </a:rPr>
              <a:t> 讯飞智文</a:t>
            </a:r>
            <a:endParaRPr lang="en-US" sz="1440"/>
          </a:p>
        </p:txBody>
      </p:sp>
      <p:sp>
        <p:nvSpPr>
          <p:cNvPr id="3" name="Text 1"/>
          <p:cNvSpPr/>
          <p:nvPr/>
        </p:nvSpPr>
        <p:spPr>
          <a:xfrm>
            <a:off x="432664" y="1784498"/>
            <a:ext cx="8278672" cy="80467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4032" b="1" kern="0" spc="288">
                <a:solidFill>
                  <a:srgbClr val="002B7F"/>
                </a:solidFill>
                <a:latin typeface="微软雅黑" pitchFamily="34" charset="0"/>
                <a:ea typeface="微软雅黑" pitchFamily="34" charset="-122"/>
                <a:cs typeface="微软雅黑" pitchFamily="34" charset="-120"/>
              </a:rPr>
              <a:t>软件测试与维护策略</a:t>
            </a:r>
            <a:endParaRPr lang="en-US" sz="1440"/>
          </a:p>
        </p:txBody>
      </p:sp>
      <p:sp>
        <p:nvSpPr>
          <p:cNvPr id="4" name="Text 2"/>
          <p:cNvSpPr/>
          <p:nvPr/>
        </p:nvSpPr>
        <p:spPr>
          <a:xfrm>
            <a:off x="432511" y="2433218"/>
            <a:ext cx="8278978" cy="72237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36">
                <a:solidFill>
                  <a:srgbClr val="5A85D9"/>
                </a:solidFill>
                <a:latin typeface="微软雅黑" pitchFamily="34" charset="0"/>
                <a:ea typeface="微软雅黑" pitchFamily="34" charset="-122"/>
                <a:cs typeface="微软雅黑" pitchFamily="34" charset="-120"/>
              </a:rPr>
              <a:t>从编码到可靠性保障的全面解析</a:t>
            </a:r>
            <a:endParaRPr lang="en-US" sz="1440"/>
          </a:p>
        </p:txBody>
      </p:sp>
      <p:sp>
        <p:nvSpPr>
          <p:cNvPr id="5" name="Shape 3"/>
          <p:cNvSpPr/>
          <p:nvPr/>
        </p:nvSpPr>
        <p:spPr>
          <a:xfrm>
            <a:off x="2462257" y="3218026"/>
            <a:ext cx="4219486" cy="0"/>
          </a:xfrm>
          <a:custGeom>
            <a:avLst/>
            <a:gdLst/>
            <a:ahLst/>
            <a:cxnLst/>
            <a:rect l="l" t="t" r="r" b="b"/>
            <a:pathLst>
              <a:path w="4219486">
                <a:moveTo>
                  <a:pt x="0" y="0"/>
                </a:moveTo>
                <a:moveTo>
                  <a:pt x="0" y="0"/>
                </a:moveTo>
                <a:lnTo>
                  <a:pt x="4219486" y="0"/>
                </a:lnTo>
              </a:path>
            </a:pathLst>
          </a:custGeom>
          <a:noFill/>
          <a:ln w="9525">
            <a:solidFill>
              <a:srgbClr val="FFFFFF"/>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 name="Shape 3">
            <a:extLst>
              <a:ext uri="{FF2B5EF4-FFF2-40B4-BE49-F238E27FC236}">
                <a16:creationId xmlns:a16="http://schemas.microsoft.com/office/drawing/2014/main" id="{CE19ECEF-FAB4-9E9E-4D5B-47D94F707FB2}"/>
              </a:ext>
            </a:extLst>
          </p:cNvPr>
          <p:cNvSpPr/>
          <p:nvPr/>
        </p:nvSpPr>
        <p:spPr>
          <a:xfrm>
            <a:off x="7366180" y="1353112"/>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48" name="Shape 4">
            <a:extLst>
              <a:ext uri="{FF2B5EF4-FFF2-40B4-BE49-F238E27FC236}">
                <a16:creationId xmlns:a16="http://schemas.microsoft.com/office/drawing/2014/main" id="{C22724E9-9292-0105-05FE-B608972577CA}"/>
              </a:ext>
            </a:extLst>
          </p:cNvPr>
          <p:cNvSpPr/>
          <p:nvPr/>
        </p:nvSpPr>
        <p:spPr>
          <a:xfrm>
            <a:off x="5973536" y="1293130"/>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39" name="Shape 3">
            <a:extLst>
              <a:ext uri="{FF2B5EF4-FFF2-40B4-BE49-F238E27FC236}">
                <a16:creationId xmlns:a16="http://schemas.microsoft.com/office/drawing/2014/main" id="{61A75683-7FBE-7970-5725-40553201721E}"/>
              </a:ext>
            </a:extLst>
          </p:cNvPr>
          <p:cNvSpPr/>
          <p:nvPr/>
        </p:nvSpPr>
        <p:spPr>
          <a:xfrm>
            <a:off x="4572000" y="1231338"/>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40" name="Shape 4">
            <a:extLst>
              <a:ext uri="{FF2B5EF4-FFF2-40B4-BE49-F238E27FC236}">
                <a16:creationId xmlns:a16="http://schemas.microsoft.com/office/drawing/2014/main" id="{84123836-D5EE-72C8-8F0A-A0DC6599A01B}"/>
              </a:ext>
            </a:extLst>
          </p:cNvPr>
          <p:cNvSpPr/>
          <p:nvPr/>
        </p:nvSpPr>
        <p:spPr>
          <a:xfrm>
            <a:off x="3179356" y="1171356"/>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7.2.2</a:t>
            </a:r>
            <a:r>
              <a:rPr lang="en-US" sz="2016" b="1">
                <a:solidFill>
                  <a:srgbClr val="002B7F"/>
                </a:solidFill>
                <a:latin typeface="微软雅黑" pitchFamily="34" charset="0"/>
                <a:ea typeface="微软雅黑" pitchFamily="34" charset="-122"/>
                <a:cs typeface="微软雅黑" pitchFamily="34" charset="-120"/>
              </a:rPr>
              <a:t> 软件测试准则</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7" name="Shape 3"/>
          <p:cNvSpPr/>
          <p:nvPr/>
        </p:nvSpPr>
        <p:spPr>
          <a:xfrm>
            <a:off x="1774910" y="1078647"/>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5A85D9"/>
          </a:solidFill>
          <a:ln/>
        </p:spPr>
      </p:sp>
      <p:sp>
        <p:nvSpPr>
          <p:cNvPr id="8" name="Shape 4"/>
          <p:cNvSpPr/>
          <p:nvPr/>
        </p:nvSpPr>
        <p:spPr>
          <a:xfrm>
            <a:off x="382266" y="1018665"/>
            <a:ext cx="1524626"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55FF"/>
          </a:solidFill>
          <a:ln/>
        </p:spPr>
      </p:sp>
      <p:sp>
        <p:nvSpPr>
          <p:cNvPr id="9" name="Text 5"/>
          <p:cNvSpPr/>
          <p:nvPr/>
        </p:nvSpPr>
        <p:spPr>
          <a:xfrm>
            <a:off x="382266" y="1018665"/>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0" name="Text 6"/>
          <p:cNvSpPr/>
          <p:nvPr/>
        </p:nvSpPr>
        <p:spPr>
          <a:xfrm>
            <a:off x="1886333" y="1078938"/>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13" name="Text 9"/>
          <p:cNvSpPr/>
          <p:nvPr/>
        </p:nvSpPr>
        <p:spPr>
          <a:xfrm>
            <a:off x="379400" y="1576740"/>
            <a:ext cx="1447301" cy="7241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追溯到用户需求</a:t>
            </a:r>
            <a:endParaRPr lang="en-US" sz="1440"/>
          </a:p>
        </p:txBody>
      </p:sp>
      <p:sp>
        <p:nvSpPr>
          <p:cNvPr id="14" name="Text 10"/>
          <p:cNvSpPr/>
          <p:nvPr/>
        </p:nvSpPr>
        <p:spPr>
          <a:xfrm>
            <a:off x="425120" y="2225964"/>
            <a:ext cx="1414735" cy="1256113"/>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软件测试的目标是发现错误。从用户的角度看，最严重的错误是导致程序不能满足用户需求的那些错误</a:t>
            </a:r>
            <a:endParaRPr lang="en-US" sz="1440"/>
          </a:p>
        </p:txBody>
      </p:sp>
      <p:sp>
        <p:nvSpPr>
          <p:cNvPr id="15" name="Text 11"/>
          <p:cNvSpPr/>
          <p:nvPr/>
        </p:nvSpPr>
        <p:spPr>
          <a:xfrm>
            <a:off x="1774909" y="1636722"/>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制定测试计划</a:t>
            </a:r>
            <a:endParaRPr lang="en-US" sz="1440"/>
          </a:p>
        </p:txBody>
      </p:sp>
      <p:sp>
        <p:nvSpPr>
          <p:cNvPr id="16" name="Text 12"/>
          <p:cNvSpPr/>
          <p:nvPr/>
        </p:nvSpPr>
        <p:spPr>
          <a:xfrm>
            <a:off x="1775291" y="2285689"/>
            <a:ext cx="1444988" cy="178799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一旦完成了需求模型就可以着手制定测试计划，在建立了设计模型之后就可以立即开始设计详细的测试方案。因此，应该远在测试开始之前就制定出测试计划</a:t>
            </a:r>
            <a:endParaRPr lang="en-US" sz="1440"/>
          </a:p>
        </p:txBody>
      </p:sp>
      <p:sp>
        <p:nvSpPr>
          <p:cNvPr id="41" name="Text 5">
            <a:extLst>
              <a:ext uri="{FF2B5EF4-FFF2-40B4-BE49-F238E27FC236}">
                <a16:creationId xmlns:a16="http://schemas.microsoft.com/office/drawing/2014/main" id="{26560E1D-C514-099C-406E-0D95C8525863}"/>
              </a:ext>
            </a:extLst>
          </p:cNvPr>
          <p:cNvSpPr/>
          <p:nvPr/>
        </p:nvSpPr>
        <p:spPr>
          <a:xfrm>
            <a:off x="3179356" y="1171356"/>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42" name="Text 6">
            <a:extLst>
              <a:ext uri="{FF2B5EF4-FFF2-40B4-BE49-F238E27FC236}">
                <a16:creationId xmlns:a16="http://schemas.microsoft.com/office/drawing/2014/main" id="{3B9295F3-FA5A-D6B8-7BED-F4FF33896FDE}"/>
              </a:ext>
            </a:extLst>
          </p:cNvPr>
          <p:cNvSpPr/>
          <p:nvPr/>
        </p:nvSpPr>
        <p:spPr>
          <a:xfrm>
            <a:off x="4683423" y="1231629"/>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43" name="Text 9">
            <a:extLst>
              <a:ext uri="{FF2B5EF4-FFF2-40B4-BE49-F238E27FC236}">
                <a16:creationId xmlns:a16="http://schemas.microsoft.com/office/drawing/2014/main" id="{878EE9FA-1A38-3F63-207B-BBF6E9B411C8}"/>
              </a:ext>
            </a:extLst>
          </p:cNvPr>
          <p:cNvSpPr/>
          <p:nvPr/>
        </p:nvSpPr>
        <p:spPr>
          <a:xfrm>
            <a:off x="3176490" y="1729431"/>
            <a:ext cx="1447301" cy="724173"/>
          </a:xfrm>
          <a:prstGeom prst="rect">
            <a:avLst/>
          </a:prstGeom>
          <a:noFill/>
          <a:ln/>
        </p:spPr>
        <p:txBody>
          <a:bodyPr wrap="square" lIns="95250" tIns="95250" rIns="95250" bIns="95250" rtlCol="0" anchor="t">
            <a:spAutoFit/>
          </a:bodyPr>
          <a:lstStyle/>
          <a:p>
            <a:pPr>
              <a:spcBef>
                <a:spcPts val="375"/>
              </a:spcBef>
            </a:pPr>
            <a:r>
              <a:rPr lang="zh-CN" altLang="en-US" sz="1728" b="1">
                <a:solidFill>
                  <a:srgbClr val="0055FF"/>
                </a:solidFill>
                <a:latin typeface="Microsoft Yahei" pitchFamily="34" charset="0"/>
                <a:ea typeface="Microsoft Yahei" pitchFamily="34" charset="-122"/>
                <a:cs typeface="Microsoft Yahei" pitchFamily="34" charset="-120"/>
              </a:rPr>
              <a:t>应用</a:t>
            </a:r>
            <a:r>
              <a:rPr lang="en-US" altLang="zh-CN" sz="1728" b="1">
                <a:solidFill>
                  <a:srgbClr val="0055FF"/>
                </a:solidFill>
                <a:latin typeface="Microsoft Yahei" pitchFamily="34" charset="0"/>
                <a:ea typeface="Microsoft Yahei" pitchFamily="34" charset="-122"/>
                <a:cs typeface="Microsoft Yahei" pitchFamily="34" charset="-120"/>
              </a:rPr>
              <a:t>Pareto</a:t>
            </a:r>
            <a:r>
              <a:rPr lang="zh-CN" altLang="en-US" sz="1728" b="1">
                <a:solidFill>
                  <a:srgbClr val="0055FF"/>
                </a:solidFill>
                <a:latin typeface="Microsoft Yahei" pitchFamily="34" charset="0"/>
                <a:ea typeface="Microsoft Yahei" pitchFamily="34" charset="-122"/>
                <a:cs typeface="Microsoft Yahei" pitchFamily="34" charset="-120"/>
              </a:rPr>
              <a:t>原理测试</a:t>
            </a:r>
            <a:endParaRPr lang="en-US" sz="1440"/>
          </a:p>
        </p:txBody>
      </p:sp>
      <p:sp>
        <p:nvSpPr>
          <p:cNvPr id="44" name="Text 10">
            <a:extLst>
              <a:ext uri="{FF2B5EF4-FFF2-40B4-BE49-F238E27FC236}">
                <a16:creationId xmlns:a16="http://schemas.microsoft.com/office/drawing/2014/main" id="{974D7779-CAAE-22C0-FCB2-D8668819AE39}"/>
              </a:ext>
            </a:extLst>
          </p:cNvPr>
          <p:cNvSpPr/>
          <p:nvPr/>
        </p:nvSpPr>
        <p:spPr>
          <a:xfrm>
            <a:off x="3222210" y="2378655"/>
            <a:ext cx="1414735" cy="1610697"/>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altLang="zh-CN" sz="1152">
                <a:solidFill>
                  <a:srgbClr val="000000"/>
                </a:solidFill>
                <a:latin typeface="Microsoft Yahei" pitchFamily="34" charset="0"/>
                <a:ea typeface="Microsoft Yahei" pitchFamily="34" charset="-122"/>
                <a:cs typeface="Microsoft Yahei" pitchFamily="34" charset="-120"/>
              </a:rPr>
              <a:t>Pareto</a:t>
            </a:r>
            <a:r>
              <a:rPr lang="zh-CN" altLang="en-US" sz="1152">
                <a:solidFill>
                  <a:srgbClr val="000000"/>
                </a:solidFill>
                <a:latin typeface="Microsoft Yahei" pitchFamily="34" charset="0"/>
                <a:ea typeface="Microsoft Yahei" pitchFamily="34" charset="-122"/>
                <a:cs typeface="Microsoft Yahei" pitchFamily="34" charset="-120"/>
              </a:rPr>
              <a:t>原理说明，测试发现的错误中的</a:t>
            </a:r>
            <a:r>
              <a:rPr lang="en-US" altLang="zh-CN" sz="1152">
                <a:solidFill>
                  <a:srgbClr val="000000"/>
                </a:solidFill>
                <a:latin typeface="Microsoft Yahei" pitchFamily="34" charset="0"/>
                <a:ea typeface="Microsoft Yahei" pitchFamily="34" charset="-122"/>
                <a:cs typeface="Microsoft Yahei" pitchFamily="34" charset="-120"/>
              </a:rPr>
              <a:t>80%</a:t>
            </a:r>
            <a:r>
              <a:rPr lang="zh-CN" altLang="en-US" sz="1152">
                <a:solidFill>
                  <a:srgbClr val="000000"/>
                </a:solidFill>
                <a:latin typeface="Microsoft Yahei" pitchFamily="34" charset="0"/>
                <a:ea typeface="Microsoft Yahei" pitchFamily="34" charset="-122"/>
                <a:cs typeface="Microsoft Yahei" pitchFamily="34" charset="-120"/>
              </a:rPr>
              <a:t>很可能是由程序中</a:t>
            </a:r>
            <a:r>
              <a:rPr lang="en-US" altLang="zh-CN" sz="1152">
                <a:solidFill>
                  <a:srgbClr val="000000"/>
                </a:solidFill>
                <a:latin typeface="Microsoft Yahei" pitchFamily="34" charset="0"/>
                <a:ea typeface="Microsoft Yahei" pitchFamily="34" charset="-122"/>
                <a:cs typeface="Microsoft Yahei" pitchFamily="34" charset="-120"/>
              </a:rPr>
              <a:t>20%</a:t>
            </a:r>
            <a:r>
              <a:rPr lang="zh-CN" altLang="en-US" sz="1152">
                <a:solidFill>
                  <a:srgbClr val="000000"/>
                </a:solidFill>
                <a:latin typeface="Microsoft Yahei" pitchFamily="34" charset="0"/>
                <a:ea typeface="Microsoft Yahei" pitchFamily="34" charset="-122"/>
                <a:cs typeface="Microsoft Yahei" pitchFamily="34" charset="-120"/>
              </a:rPr>
              <a:t>的模块造成的。当然，问题是怎样找出这些可疑的模块并彻底地测试它们。</a:t>
            </a:r>
            <a:endParaRPr lang="en-US" sz="1440"/>
          </a:p>
        </p:txBody>
      </p:sp>
      <p:sp>
        <p:nvSpPr>
          <p:cNvPr id="45" name="Text 11">
            <a:extLst>
              <a:ext uri="{FF2B5EF4-FFF2-40B4-BE49-F238E27FC236}">
                <a16:creationId xmlns:a16="http://schemas.microsoft.com/office/drawing/2014/main" id="{71B93696-F53F-EE84-7BEF-8E72BE90A666}"/>
              </a:ext>
            </a:extLst>
          </p:cNvPr>
          <p:cNvSpPr/>
          <p:nvPr/>
        </p:nvSpPr>
        <p:spPr>
          <a:xfrm>
            <a:off x="4571999" y="1789413"/>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从“小规模”到“大规模”</a:t>
            </a:r>
            <a:endParaRPr lang="en-US" sz="1440"/>
          </a:p>
        </p:txBody>
      </p:sp>
      <p:sp>
        <p:nvSpPr>
          <p:cNvPr id="46" name="Text 12">
            <a:extLst>
              <a:ext uri="{FF2B5EF4-FFF2-40B4-BE49-F238E27FC236}">
                <a16:creationId xmlns:a16="http://schemas.microsoft.com/office/drawing/2014/main" id="{444BBA87-086B-4CC9-E120-7E58FC4B1038}"/>
              </a:ext>
            </a:extLst>
          </p:cNvPr>
          <p:cNvSpPr/>
          <p:nvPr/>
        </p:nvSpPr>
        <p:spPr>
          <a:xfrm>
            <a:off x="4572381" y="2438380"/>
            <a:ext cx="1444988" cy="143340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通常，首先重点测试单个程序模块，然后把测试重点转向在集成的模块簇中寻找错误，最后在整个系统中寻找错误。</a:t>
            </a:r>
            <a:endParaRPr lang="en-US" sz="1440"/>
          </a:p>
        </p:txBody>
      </p:sp>
      <p:sp>
        <p:nvSpPr>
          <p:cNvPr id="49" name="Text 5">
            <a:extLst>
              <a:ext uri="{FF2B5EF4-FFF2-40B4-BE49-F238E27FC236}">
                <a16:creationId xmlns:a16="http://schemas.microsoft.com/office/drawing/2014/main" id="{B18509B8-01AD-C2FA-0019-B91DAC33F1C2}"/>
              </a:ext>
            </a:extLst>
          </p:cNvPr>
          <p:cNvSpPr/>
          <p:nvPr/>
        </p:nvSpPr>
        <p:spPr>
          <a:xfrm>
            <a:off x="5973536" y="1293130"/>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50" name="Text 6">
            <a:extLst>
              <a:ext uri="{FF2B5EF4-FFF2-40B4-BE49-F238E27FC236}">
                <a16:creationId xmlns:a16="http://schemas.microsoft.com/office/drawing/2014/main" id="{D5593427-393B-4433-182D-DACA19A97ED7}"/>
              </a:ext>
            </a:extLst>
          </p:cNvPr>
          <p:cNvSpPr/>
          <p:nvPr/>
        </p:nvSpPr>
        <p:spPr>
          <a:xfrm>
            <a:off x="7477603" y="1353403"/>
            <a:ext cx="579358" cy="522131"/>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016"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51" name="Text 9">
            <a:extLst>
              <a:ext uri="{FF2B5EF4-FFF2-40B4-BE49-F238E27FC236}">
                <a16:creationId xmlns:a16="http://schemas.microsoft.com/office/drawing/2014/main" id="{68BCAEBC-E8DA-1114-29A0-1BEE0E46DBB7}"/>
              </a:ext>
            </a:extLst>
          </p:cNvPr>
          <p:cNvSpPr/>
          <p:nvPr/>
        </p:nvSpPr>
        <p:spPr>
          <a:xfrm>
            <a:off x="5970670" y="1851205"/>
            <a:ext cx="1447301" cy="7241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杜绝穷举测试</a:t>
            </a:r>
            <a:endParaRPr lang="en-US" sz="1440"/>
          </a:p>
        </p:txBody>
      </p:sp>
      <p:sp>
        <p:nvSpPr>
          <p:cNvPr id="52" name="Text 10">
            <a:extLst>
              <a:ext uri="{FF2B5EF4-FFF2-40B4-BE49-F238E27FC236}">
                <a16:creationId xmlns:a16="http://schemas.microsoft.com/office/drawing/2014/main" id="{D69B0A87-901A-972B-6C7B-BEEFF5978732}"/>
              </a:ext>
            </a:extLst>
          </p:cNvPr>
          <p:cNvSpPr/>
          <p:nvPr/>
        </p:nvSpPr>
        <p:spPr>
          <a:xfrm>
            <a:off x="6016390" y="2500429"/>
            <a:ext cx="1414735" cy="196528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受时间、人力等资源的限制，不可能执行每个可能的路径。测试只能证明有错误，不能证明没有错误。因此需要精心地设计测试方案，充分覆盖程序逻辑以达到可靠性。</a:t>
            </a:r>
            <a:endParaRPr lang="en-US" sz="1440"/>
          </a:p>
        </p:txBody>
      </p:sp>
      <p:sp>
        <p:nvSpPr>
          <p:cNvPr id="53" name="Text 11">
            <a:extLst>
              <a:ext uri="{FF2B5EF4-FFF2-40B4-BE49-F238E27FC236}">
                <a16:creationId xmlns:a16="http://schemas.microsoft.com/office/drawing/2014/main" id="{BB7B32CB-4DAA-3F06-76FB-9937ACABD706}"/>
              </a:ext>
            </a:extLst>
          </p:cNvPr>
          <p:cNvSpPr/>
          <p:nvPr/>
        </p:nvSpPr>
        <p:spPr>
          <a:xfrm>
            <a:off x="7366179" y="1911187"/>
            <a:ext cx="1445260" cy="724173"/>
          </a:xfrm>
          <a:prstGeom prst="rect">
            <a:avLst/>
          </a:prstGeom>
          <a:noFill/>
          <a:ln/>
        </p:spPr>
        <p:txBody>
          <a:bodyPr wrap="square" lIns="95250" tIns="95250" rIns="95250" bIns="95250" rtlCol="0" anchor="t">
            <a:spAutoFit/>
          </a:bodyPr>
          <a:lstStyle/>
          <a:p>
            <a:pPr marL="0" indent="0">
              <a:lnSpc>
                <a:spcPct val="100000"/>
              </a:lnSpc>
              <a:buNone/>
            </a:pPr>
            <a:r>
              <a:rPr lang="zh-CN" altLang="en-US" sz="1728" b="1">
                <a:solidFill>
                  <a:srgbClr val="5A85D9"/>
                </a:solidFill>
                <a:latin typeface="Microsoft Yahei" pitchFamily="34" charset="0"/>
                <a:ea typeface="Microsoft Yahei" pitchFamily="34" charset="-122"/>
                <a:cs typeface="Microsoft Yahei" pitchFamily="34" charset="-120"/>
              </a:rPr>
              <a:t>由第三方从事测试</a:t>
            </a:r>
            <a:endParaRPr lang="en-US" sz="1440"/>
          </a:p>
        </p:txBody>
      </p:sp>
      <p:sp>
        <p:nvSpPr>
          <p:cNvPr id="54" name="Text 12">
            <a:extLst>
              <a:ext uri="{FF2B5EF4-FFF2-40B4-BE49-F238E27FC236}">
                <a16:creationId xmlns:a16="http://schemas.microsoft.com/office/drawing/2014/main" id="{49D344FF-ACFB-FFB3-5429-6604AF386890}"/>
              </a:ext>
            </a:extLst>
          </p:cNvPr>
          <p:cNvSpPr/>
          <p:nvPr/>
        </p:nvSpPr>
        <p:spPr>
          <a:xfrm>
            <a:off x="7366561" y="2560154"/>
            <a:ext cx="1444988" cy="178799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所谓“最佳效果”是指有最大可能性发现错误的测试。开发软件的软件工程师并不是完成全部测试工作的最佳人选，通常他们主要承担模块测试工作。</a:t>
            </a:r>
            <a:endParaRPr lang="en-US" sz="144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7.2.3</a:t>
            </a:r>
            <a:r>
              <a:rPr lang="en-US" sz="2016" b="1">
                <a:solidFill>
                  <a:srgbClr val="002B7F"/>
                </a:solidFill>
                <a:latin typeface="微软雅黑" pitchFamily="34" charset="0"/>
                <a:ea typeface="微软雅黑" pitchFamily="34" charset="-122"/>
                <a:cs typeface="微软雅黑" pitchFamily="34" charset="-120"/>
              </a:rPr>
              <a:t> 测试方法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3903323" y="2135342"/>
            <a:ext cx="914400" cy="914400"/>
          </a:xfrm>
          <a:prstGeom prst="rect">
            <a:avLst/>
          </a:prstGeom>
        </p:spPr>
      </p:pic>
      <p:sp>
        <p:nvSpPr>
          <p:cNvPr id="6" name="Text 1"/>
          <p:cNvSpPr/>
          <p:nvPr/>
        </p:nvSpPr>
        <p:spPr>
          <a:xfrm>
            <a:off x="3987806" y="2254214"/>
            <a:ext cx="745435" cy="61632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a:solidFill>
                  <a:srgbClr val="5A85D9"/>
                </a:solidFill>
                <a:latin typeface="Microsoft Yahei" pitchFamily="34" charset="0"/>
                <a:ea typeface="Microsoft Yahei" pitchFamily="34" charset="-122"/>
                <a:cs typeface="Microsoft Yahei" pitchFamily="34" charset="-120"/>
              </a:rPr>
              <a:t>01</a:t>
            </a:r>
            <a:endParaRPr lang="en-US" sz="1440"/>
          </a:p>
        </p:txBody>
      </p:sp>
      <p:pic>
        <p:nvPicPr>
          <p:cNvPr id="7" name="Image 3" descr="preencoded.png"/>
          <p:cNvPicPr>
            <a:picLocks noChangeAspect="1"/>
          </p:cNvPicPr>
          <p:nvPr/>
        </p:nvPicPr>
        <p:blipFill>
          <a:blip r:embed="rId7"/>
          <a:stretch>
            <a:fillRect/>
          </a:stretch>
        </p:blipFill>
        <p:spPr>
          <a:xfrm>
            <a:off x="4369667" y="1554811"/>
            <a:ext cx="914400" cy="914400"/>
          </a:xfrm>
          <a:prstGeom prst="rect">
            <a:avLst/>
          </a:prstGeom>
        </p:spPr>
      </p:pic>
      <p:sp>
        <p:nvSpPr>
          <p:cNvPr id="9" name="Shape 2"/>
          <p:cNvSpPr/>
          <p:nvPr/>
        </p:nvSpPr>
        <p:spPr>
          <a:xfrm>
            <a:off x="4629753" y="2807765"/>
            <a:ext cx="785191" cy="0"/>
          </a:xfrm>
          <a:custGeom>
            <a:avLst/>
            <a:gdLst/>
            <a:ahLst/>
            <a:cxnLst/>
            <a:rect l="l" t="t" r="r" b="b"/>
            <a:pathLst>
              <a:path w="785191">
                <a:moveTo>
                  <a:pt x="0" y="0"/>
                </a:moveTo>
                <a:moveTo>
                  <a:pt x="0" y="0"/>
                </a:moveTo>
                <a:lnTo>
                  <a:pt x="785191" y="0"/>
                </a:lnTo>
              </a:path>
            </a:pathLst>
          </a:custGeom>
          <a:noFill/>
          <a:ln w="19050">
            <a:solidFill>
              <a:srgbClr val="5A85D9"/>
            </a:solidFill>
            <a:prstDash val="solid"/>
            <a:headEnd type="none"/>
            <a:tailEnd type="arrow"/>
          </a:ln>
        </p:spPr>
      </p:sp>
      <p:sp>
        <p:nvSpPr>
          <p:cNvPr id="12" name="Shape 5"/>
          <p:cNvSpPr/>
          <p:nvPr/>
        </p:nvSpPr>
        <p:spPr>
          <a:xfrm>
            <a:off x="3549511" y="1998553"/>
            <a:ext cx="894522" cy="0"/>
          </a:xfrm>
          <a:custGeom>
            <a:avLst/>
            <a:gdLst/>
            <a:ahLst/>
            <a:cxnLst/>
            <a:rect l="l" t="t" r="r" b="b"/>
            <a:pathLst>
              <a:path w="894522">
                <a:moveTo>
                  <a:pt x="894522" y="0"/>
                </a:moveTo>
                <a:moveTo>
                  <a:pt x="894522" y="0"/>
                </a:moveTo>
                <a:lnTo>
                  <a:pt x="0" y="0"/>
                </a:lnTo>
              </a:path>
            </a:pathLst>
          </a:custGeom>
          <a:noFill/>
          <a:ln w="19050">
            <a:solidFill>
              <a:srgbClr val="0055FF"/>
            </a:solidFill>
            <a:prstDash val="solid"/>
            <a:headEnd type="none"/>
            <a:tailEnd type="arrow"/>
          </a:ln>
        </p:spPr>
      </p:sp>
      <p:sp>
        <p:nvSpPr>
          <p:cNvPr id="14" name="Text 7"/>
          <p:cNvSpPr/>
          <p:nvPr/>
        </p:nvSpPr>
        <p:spPr>
          <a:xfrm>
            <a:off x="4454150" y="1678255"/>
            <a:ext cx="745435" cy="61632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592" b="1">
                <a:solidFill>
                  <a:srgbClr val="0055FF"/>
                </a:solidFill>
                <a:latin typeface="Microsoft Yahei" pitchFamily="34" charset="0"/>
                <a:ea typeface="Microsoft Yahei" pitchFamily="34" charset="-122"/>
                <a:cs typeface="Microsoft Yahei" pitchFamily="34" charset="-120"/>
              </a:rPr>
              <a:t>02</a:t>
            </a:r>
            <a:endParaRPr lang="en-US" sz="1440"/>
          </a:p>
        </p:txBody>
      </p:sp>
      <p:sp>
        <p:nvSpPr>
          <p:cNvPr id="20" name="Text 13"/>
          <p:cNvSpPr/>
          <p:nvPr/>
        </p:nvSpPr>
        <p:spPr>
          <a:xfrm>
            <a:off x="1003725" y="1726366"/>
            <a:ext cx="2538506"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黑盒测试</a:t>
            </a:r>
            <a:endParaRPr lang="en-US" sz="1440"/>
          </a:p>
        </p:txBody>
      </p:sp>
      <p:sp>
        <p:nvSpPr>
          <p:cNvPr id="21" name="Text 14"/>
          <p:cNvSpPr/>
          <p:nvPr/>
        </p:nvSpPr>
        <p:spPr>
          <a:xfrm>
            <a:off x="1003725" y="2097037"/>
            <a:ext cx="2523744" cy="1234440"/>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黑盒测试主要关注软件的功能性和外部结构，测试人员只需了解软件的输入和输出，无需了解内部实现。常用的黑盒测试方法有等价划分、边界值分析和错误推测等。</a:t>
            </a:r>
            <a:endParaRPr lang="en-US" sz="1440"/>
          </a:p>
        </p:txBody>
      </p:sp>
      <p:sp>
        <p:nvSpPr>
          <p:cNvPr id="22" name="Text 15"/>
          <p:cNvSpPr/>
          <p:nvPr/>
        </p:nvSpPr>
        <p:spPr>
          <a:xfrm>
            <a:off x="5459882" y="2565210"/>
            <a:ext cx="279080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白盒测试</a:t>
            </a:r>
            <a:endParaRPr lang="en-US" sz="1440"/>
          </a:p>
        </p:txBody>
      </p:sp>
      <p:sp>
        <p:nvSpPr>
          <p:cNvPr id="23" name="Text 16"/>
          <p:cNvSpPr/>
          <p:nvPr/>
        </p:nvSpPr>
        <p:spPr>
          <a:xfrm>
            <a:off x="5459882" y="2926398"/>
            <a:ext cx="2790800"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白盒测试关注软件的内部结构和逻辑，测试人员需了解代码的详细情况。方法包括逻辑覆盖、控制结构测试等，通过全面检查代码来确保其正确性和效率。</a:t>
            </a:r>
            <a:endParaRPr lang="en-US" sz="14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7.2.4</a:t>
            </a:r>
            <a:r>
              <a:rPr lang="en-US" sz="2016" b="1">
                <a:solidFill>
                  <a:srgbClr val="002B7F"/>
                </a:solidFill>
                <a:latin typeface="微软雅黑" pitchFamily="34" charset="0"/>
                <a:ea typeface="微软雅黑" pitchFamily="34" charset="-122"/>
                <a:cs typeface="微软雅黑" pitchFamily="34" charset="-120"/>
              </a:rPr>
              <a:t> 测试步骤</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grpSp>
        <p:nvGrpSpPr>
          <p:cNvPr id="24" name="组合 23">
            <a:extLst>
              <a:ext uri="{FF2B5EF4-FFF2-40B4-BE49-F238E27FC236}">
                <a16:creationId xmlns:a16="http://schemas.microsoft.com/office/drawing/2014/main" id="{DDC603FE-4EA2-5227-0DA7-FC23F175CFF5}"/>
              </a:ext>
            </a:extLst>
          </p:cNvPr>
          <p:cNvGrpSpPr/>
          <p:nvPr/>
        </p:nvGrpSpPr>
        <p:grpSpPr>
          <a:xfrm>
            <a:off x="638144" y="747066"/>
            <a:ext cx="2560493" cy="2308566"/>
            <a:chOff x="603466" y="936305"/>
            <a:chExt cx="2560493" cy="2308566"/>
          </a:xfrm>
        </p:grpSpPr>
        <p:sp>
          <p:nvSpPr>
            <p:cNvPr id="5" name="Shape 1"/>
            <p:cNvSpPr/>
            <p:nvPr/>
          </p:nvSpPr>
          <p:spPr>
            <a:xfrm>
              <a:off x="603639" y="936305"/>
              <a:ext cx="2560320" cy="2308566"/>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6" name="Text 2"/>
            <p:cNvSpPr/>
            <p:nvPr/>
          </p:nvSpPr>
          <p:spPr>
            <a:xfrm>
              <a:off x="603466" y="1069523"/>
              <a:ext cx="25368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模块测试</a:t>
              </a:r>
              <a:endParaRPr lang="en-US" sz="1440"/>
            </a:p>
          </p:txBody>
        </p:sp>
        <p:sp>
          <p:nvSpPr>
            <p:cNvPr id="7" name="Text 3"/>
            <p:cNvSpPr/>
            <p:nvPr/>
          </p:nvSpPr>
          <p:spPr>
            <a:xfrm>
              <a:off x="603639" y="1501445"/>
              <a:ext cx="2536546" cy="1743426"/>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在这个测试步骤中所发现的往往是编码和详细设计的错误。</a:t>
              </a:r>
              <a:endParaRPr lang="en-US" sz="1440"/>
            </a:p>
          </p:txBody>
        </p:sp>
      </p:grpSp>
      <p:grpSp>
        <p:nvGrpSpPr>
          <p:cNvPr id="23" name="组合 22">
            <a:extLst>
              <a:ext uri="{FF2B5EF4-FFF2-40B4-BE49-F238E27FC236}">
                <a16:creationId xmlns:a16="http://schemas.microsoft.com/office/drawing/2014/main" id="{7D37C786-AB77-F521-F33A-42EC1AD535DC}"/>
              </a:ext>
            </a:extLst>
          </p:cNvPr>
          <p:cNvGrpSpPr/>
          <p:nvPr/>
        </p:nvGrpSpPr>
        <p:grpSpPr>
          <a:xfrm>
            <a:off x="3362504" y="1122219"/>
            <a:ext cx="2560320" cy="1324294"/>
            <a:chOff x="3291927" y="936305"/>
            <a:chExt cx="2560320" cy="1737360"/>
          </a:xfrm>
        </p:grpSpPr>
        <p:sp>
          <p:nvSpPr>
            <p:cNvPr id="8" name="Shape 4"/>
            <p:cNvSpPr/>
            <p:nvPr/>
          </p:nvSpPr>
          <p:spPr>
            <a:xfrm>
              <a:off x="3291927" y="936305"/>
              <a:ext cx="2560320" cy="1737360"/>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9" name="Text 5"/>
            <p:cNvSpPr/>
            <p:nvPr/>
          </p:nvSpPr>
          <p:spPr>
            <a:xfrm>
              <a:off x="3304212" y="995443"/>
              <a:ext cx="2536546" cy="62316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rPr>
                <a:t>子系统测试</a:t>
              </a:r>
              <a:endParaRPr lang="en-US" sz="1728" b="1">
                <a:solidFill>
                  <a:srgbClr val="0055FF"/>
                </a:solidFill>
                <a:latin typeface="Microsoft Yahei" pitchFamily="34" charset="0"/>
                <a:ea typeface="Microsoft Yahei" pitchFamily="34" charset="-122"/>
              </a:endParaRPr>
            </a:p>
          </p:txBody>
        </p:sp>
        <p:sp>
          <p:nvSpPr>
            <p:cNvPr id="10" name="Text 6"/>
            <p:cNvSpPr/>
            <p:nvPr/>
          </p:nvSpPr>
          <p:spPr>
            <a:xfrm>
              <a:off x="3304212" y="1501445"/>
              <a:ext cx="2536546" cy="812787"/>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子系统测试是把经过单元测试的模块放在一起形成一个子系统来测试。模块相互间的协调和通信是这个测试过程中的主要问题，因此，这个步骤着重测试模块的接口。</a:t>
              </a:r>
              <a:endParaRPr lang="en-US" sz="1440"/>
            </a:p>
          </p:txBody>
        </p:sp>
      </p:grpSp>
      <p:grpSp>
        <p:nvGrpSpPr>
          <p:cNvPr id="22" name="组合 21">
            <a:extLst>
              <a:ext uri="{FF2B5EF4-FFF2-40B4-BE49-F238E27FC236}">
                <a16:creationId xmlns:a16="http://schemas.microsoft.com/office/drawing/2014/main" id="{A481A733-598F-2874-8393-638CE44334E3}"/>
              </a:ext>
            </a:extLst>
          </p:cNvPr>
          <p:cNvGrpSpPr/>
          <p:nvPr/>
        </p:nvGrpSpPr>
        <p:grpSpPr>
          <a:xfrm>
            <a:off x="3374789" y="2513573"/>
            <a:ext cx="2560320" cy="2204677"/>
            <a:chOff x="5980214" y="936305"/>
            <a:chExt cx="2560320" cy="2204677"/>
          </a:xfrm>
        </p:grpSpPr>
        <p:sp>
          <p:nvSpPr>
            <p:cNvPr id="11" name="Shape 7"/>
            <p:cNvSpPr/>
            <p:nvPr/>
          </p:nvSpPr>
          <p:spPr>
            <a:xfrm>
              <a:off x="5980214" y="936305"/>
              <a:ext cx="2560320" cy="2204677"/>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sp>
        <p:sp>
          <p:nvSpPr>
            <p:cNvPr id="12" name="Text 8"/>
            <p:cNvSpPr/>
            <p:nvPr/>
          </p:nvSpPr>
          <p:spPr>
            <a:xfrm>
              <a:off x="5992112" y="992834"/>
              <a:ext cx="25365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系统测试</a:t>
              </a:r>
              <a:endParaRPr lang="en-US" sz="1440"/>
            </a:p>
          </p:txBody>
        </p:sp>
        <p:sp>
          <p:nvSpPr>
            <p:cNvPr id="13" name="Text 9"/>
            <p:cNvSpPr/>
            <p:nvPr/>
          </p:nvSpPr>
          <p:spPr>
            <a:xfrm>
              <a:off x="6003988" y="1467836"/>
              <a:ext cx="2536546" cy="16396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系统测试是把经过测试的子系统装配成一个完整的系统来测试。在这个过程中不仅应该发现设计和编码的错误，还应该验证系统确实能提供需求说明书中指定的功能，而且系统的动态特性也符合预定要求。在这个测试步骤中发现的往往是软件设计中的错误，也可能发现需求说明中的错误。</a:t>
              </a:r>
            </a:p>
            <a:p>
              <a:pPr marL="0" indent="0" algn="just">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不论是子系统测试还是系统测试，都兼有检测和组装两重含义，通常称为集成测试。</a:t>
              </a:r>
              <a:endParaRPr lang="en-US" sz="1440"/>
            </a:p>
          </p:txBody>
        </p:sp>
      </p:grpSp>
      <p:grpSp>
        <p:nvGrpSpPr>
          <p:cNvPr id="20" name="组合 19">
            <a:extLst>
              <a:ext uri="{FF2B5EF4-FFF2-40B4-BE49-F238E27FC236}">
                <a16:creationId xmlns:a16="http://schemas.microsoft.com/office/drawing/2014/main" id="{98871033-85E5-3F44-3975-CDE043236D47}"/>
              </a:ext>
            </a:extLst>
          </p:cNvPr>
          <p:cNvGrpSpPr/>
          <p:nvPr/>
        </p:nvGrpSpPr>
        <p:grpSpPr>
          <a:xfrm>
            <a:off x="638144" y="3151760"/>
            <a:ext cx="2560504" cy="1846612"/>
            <a:chOff x="1883799" y="2816272"/>
            <a:chExt cx="2560504" cy="2236381"/>
          </a:xfrm>
        </p:grpSpPr>
        <p:sp>
          <p:nvSpPr>
            <p:cNvPr id="14" name="Shape 10"/>
            <p:cNvSpPr/>
            <p:nvPr/>
          </p:nvSpPr>
          <p:spPr>
            <a:xfrm>
              <a:off x="1883799" y="2816272"/>
              <a:ext cx="2560320" cy="2236381"/>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15" name="Text 11"/>
            <p:cNvSpPr/>
            <p:nvPr/>
          </p:nvSpPr>
          <p:spPr>
            <a:xfrm>
              <a:off x="1895806" y="2826776"/>
              <a:ext cx="2536546" cy="569825"/>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rPr>
                <a:t>验收测试</a:t>
              </a:r>
              <a:endParaRPr lang="en-US" sz="1728" b="1">
                <a:solidFill>
                  <a:srgbClr val="0055FF"/>
                </a:solidFill>
                <a:latin typeface="Microsoft Yahei" pitchFamily="34" charset="0"/>
                <a:ea typeface="Microsoft Yahei" pitchFamily="34" charset="-122"/>
              </a:endParaRPr>
            </a:p>
          </p:txBody>
        </p:sp>
        <p:sp>
          <p:nvSpPr>
            <p:cNvPr id="16" name="Text 12"/>
            <p:cNvSpPr/>
            <p:nvPr/>
          </p:nvSpPr>
          <p:spPr>
            <a:xfrm>
              <a:off x="1907757" y="3308858"/>
              <a:ext cx="2536546" cy="1433213"/>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验收测试把软件系统作为单一的实体进行测试，测试内容与系统测试基本类似，但是它是在用户积极参与下进行的，而且可能主要使用实际数据（系统将来要处理的信息）进行测试。验收测试的目的是验证系统确实能够满足用户的需要，在这个测试步骤中发现的往往是系统需求说明书中的错误。验收测试也称为确认测试。</a:t>
              </a:r>
              <a:endParaRPr lang="en-US" sz="1440"/>
            </a:p>
          </p:txBody>
        </p:sp>
      </p:grpSp>
      <p:grpSp>
        <p:nvGrpSpPr>
          <p:cNvPr id="21" name="组合 20">
            <a:extLst>
              <a:ext uri="{FF2B5EF4-FFF2-40B4-BE49-F238E27FC236}">
                <a16:creationId xmlns:a16="http://schemas.microsoft.com/office/drawing/2014/main" id="{4CF3F42D-E27D-BBBD-FA06-3BCD4996830A}"/>
              </a:ext>
            </a:extLst>
          </p:cNvPr>
          <p:cNvGrpSpPr/>
          <p:nvPr/>
        </p:nvGrpSpPr>
        <p:grpSpPr>
          <a:xfrm>
            <a:off x="6074764" y="1429221"/>
            <a:ext cx="2560320" cy="3084238"/>
            <a:chOff x="4700054" y="2816272"/>
            <a:chExt cx="2560320" cy="3084238"/>
          </a:xfrm>
        </p:grpSpPr>
        <p:sp>
          <p:nvSpPr>
            <p:cNvPr id="17" name="Shape 13"/>
            <p:cNvSpPr/>
            <p:nvPr/>
          </p:nvSpPr>
          <p:spPr>
            <a:xfrm>
              <a:off x="4700054" y="2816272"/>
              <a:ext cx="2560320" cy="3084237"/>
            </a:xfrm>
            <a:custGeom>
              <a:avLst/>
              <a:gdLst/>
              <a:ahLst/>
              <a:cxnLst/>
              <a:rect l="l" t="t" r="r" b="b"/>
              <a:pathLst>
                <a:path w="2560320" h="1737360">
                  <a:moveTo>
                    <a:pt x="0" y="0"/>
                  </a:moveTo>
                  <a:moveTo>
                    <a:pt x="0" y="0"/>
                  </a:moveTo>
                  <a:lnTo>
                    <a:pt x="2343150" y="0"/>
                  </a:lnTo>
                  <a:quadBezTo>
                    <a:pt x="2560320" y="0"/>
                    <a:pt x="2560320" y="217170"/>
                  </a:quadBezTo>
                  <a:lnTo>
                    <a:pt x="2560320" y="1737360"/>
                  </a:lnTo>
                  <a:lnTo>
                    <a:pt x="0" y="1737360"/>
                  </a:lnTo>
                  <a:lnTo>
                    <a:pt x="0" y="0"/>
                  </a:lnTo>
                  <a:close/>
                </a:path>
              </a:pathLst>
            </a:custGeom>
            <a:solidFill>
              <a:srgbClr val="0055FF">
                <a:alpha val="10000"/>
              </a:srgbClr>
            </a:solidFill>
            <a:ln/>
          </p:spPr>
          <p:txBody>
            <a:bodyPr/>
            <a:lstStyle/>
            <a:p>
              <a:endParaRPr lang="zh-CN" altLang="en-US"/>
            </a:p>
          </p:txBody>
        </p:sp>
        <p:sp>
          <p:nvSpPr>
            <p:cNvPr id="18" name="Text 14"/>
            <p:cNvSpPr/>
            <p:nvPr/>
          </p:nvSpPr>
          <p:spPr>
            <a:xfrm>
              <a:off x="4712399" y="2949629"/>
              <a:ext cx="2536546"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平行运行</a:t>
              </a:r>
              <a:endParaRPr lang="en-US" sz="1440"/>
            </a:p>
          </p:txBody>
        </p:sp>
        <p:sp>
          <p:nvSpPr>
            <p:cNvPr id="19" name="Text 15"/>
            <p:cNvSpPr/>
            <p:nvPr/>
          </p:nvSpPr>
          <p:spPr>
            <a:xfrm>
              <a:off x="4712399" y="3381551"/>
              <a:ext cx="2536546" cy="2518959"/>
            </a:xfrm>
            <a:prstGeom prst="rect">
              <a:avLst/>
            </a:prstGeom>
            <a:noFill/>
            <a:ln/>
          </p:spPr>
          <p:txBody>
            <a:bodyPr wrap="square" lIns="95250" tIns="95250" rIns="95250" bIns="95250" rtlCol="0" anchor="t">
              <a:spAutoFit/>
            </a:bodyPr>
            <a:lstStyle/>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关系重大的软件产品在验收之后往往并不立即投入生产性运行，而是要再经过一段平行运行时间的考验。所谓平行运行就是同时运行新开发出来的系统和将被它取代的旧系统，以便比较新旧两个系统的处理结果。</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gn="just">
                <a:lnSpc>
                  <a:spcPct val="100000"/>
                </a:lnSpc>
                <a:buNone/>
              </a:pP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gn="just">
                <a:lnSpc>
                  <a:spcPct val="100000"/>
                </a:lnSpc>
                <a:buNone/>
              </a:pPr>
              <a:r>
                <a:rPr lang="zh-CN" altLang="en-US" sz="1008">
                  <a:solidFill>
                    <a:srgbClr val="000000"/>
                  </a:solidFill>
                  <a:latin typeface="Microsoft Yahei" pitchFamily="34" charset="0"/>
                  <a:ea typeface="Microsoft Yahei" pitchFamily="34" charset="-122"/>
                  <a:cs typeface="Microsoft Yahei" pitchFamily="34" charset="-120"/>
                </a:rPr>
                <a:t>这样做的具体目的有如下几点。</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(1) </a:t>
              </a:r>
              <a:r>
                <a:rPr lang="zh-CN" altLang="en-US" sz="1008">
                  <a:solidFill>
                    <a:srgbClr val="000000"/>
                  </a:solidFill>
                  <a:latin typeface="Microsoft Yahei" pitchFamily="34" charset="0"/>
                  <a:ea typeface="Microsoft Yahei" pitchFamily="34" charset="-122"/>
                  <a:cs typeface="Microsoft Yahei" pitchFamily="34" charset="-120"/>
                </a:rPr>
                <a:t>可以在准生产环境中运行新系统而又不冒风险。</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(2) </a:t>
              </a:r>
              <a:r>
                <a:rPr lang="zh-CN" altLang="en-US" sz="1008">
                  <a:solidFill>
                    <a:srgbClr val="000000"/>
                  </a:solidFill>
                  <a:latin typeface="Microsoft Yahei" pitchFamily="34" charset="0"/>
                  <a:ea typeface="Microsoft Yahei" pitchFamily="34" charset="-122"/>
                  <a:cs typeface="Microsoft Yahei" pitchFamily="34" charset="-120"/>
                </a:rPr>
                <a:t>用户能有一段熟悉新系统的时间。</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(3) </a:t>
              </a:r>
              <a:r>
                <a:rPr lang="zh-CN" altLang="en-US" sz="1008">
                  <a:solidFill>
                    <a:srgbClr val="000000"/>
                  </a:solidFill>
                  <a:latin typeface="Microsoft Yahei" pitchFamily="34" charset="0"/>
                  <a:ea typeface="Microsoft Yahei" pitchFamily="34" charset="-122"/>
                  <a:cs typeface="Microsoft Yahei" pitchFamily="34" charset="-120"/>
                </a:rPr>
                <a:t>可以验证用户指南和使用手册之类的文档。</a:t>
              </a:r>
            </a:p>
            <a:p>
              <a:pPr marL="0" indent="0" algn="just">
                <a:lnSpc>
                  <a:spcPct val="100000"/>
                </a:lnSpc>
                <a:buNone/>
              </a:pPr>
              <a:r>
                <a:rPr lang="en-US" altLang="zh-CN" sz="1008">
                  <a:solidFill>
                    <a:srgbClr val="000000"/>
                  </a:solidFill>
                  <a:latin typeface="Microsoft Yahei" pitchFamily="34" charset="0"/>
                  <a:ea typeface="Microsoft Yahei" pitchFamily="34" charset="-122"/>
                  <a:cs typeface="Microsoft Yahei" pitchFamily="34" charset="-120"/>
                </a:rPr>
                <a:t>(4) </a:t>
              </a:r>
              <a:r>
                <a:rPr lang="zh-CN" altLang="en-US" sz="1008">
                  <a:solidFill>
                    <a:srgbClr val="000000"/>
                  </a:solidFill>
                  <a:latin typeface="Microsoft Yahei" pitchFamily="34" charset="0"/>
                  <a:ea typeface="Microsoft Yahei" pitchFamily="34" charset="-122"/>
                  <a:cs typeface="Microsoft Yahei" pitchFamily="34" charset="-120"/>
                </a:rPr>
                <a:t>能够以准生产模式对新系统进行全负荷测试，可以用测试结果验证性能指标。</a:t>
              </a:r>
              <a:endParaRPr lang="en-US" sz="144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7.2.5</a:t>
            </a:r>
            <a:r>
              <a:rPr lang="en-US" sz="2016" b="1">
                <a:solidFill>
                  <a:srgbClr val="002B7F"/>
                </a:solidFill>
                <a:latin typeface="微软雅黑" pitchFamily="34" charset="0"/>
                <a:ea typeface="微软雅黑" pitchFamily="34" charset="-122"/>
                <a:cs typeface="微软雅黑" pitchFamily="34" charset="-120"/>
              </a:rPr>
              <a:t> 测试阶段的信息流</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20" name="图片 19">
            <a:extLst>
              <a:ext uri="{FF2B5EF4-FFF2-40B4-BE49-F238E27FC236}">
                <a16:creationId xmlns:a16="http://schemas.microsoft.com/office/drawing/2014/main" id="{0E138595-39B3-8FEC-870D-057BA61083DF}"/>
              </a:ext>
            </a:extLst>
          </p:cNvPr>
          <p:cNvPicPr>
            <a:picLocks noChangeAspect="1"/>
          </p:cNvPicPr>
          <p:nvPr/>
        </p:nvPicPr>
        <p:blipFill>
          <a:blip r:embed="rId6"/>
          <a:stretch>
            <a:fillRect/>
          </a:stretch>
        </p:blipFill>
        <p:spPr>
          <a:xfrm>
            <a:off x="1402207" y="775069"/>
            <a:ext cx="6339586" cy="2221012"/>
          </a:xfrm>
          <a:prstGeom prst="roundRect">
            <a:avLst>
              <a:gd name="adj" fmla="val 16667"/>
            </a:avLst>
          </a:prstGeom>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单元测试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03</a:t>
            </a:r>
            <a:endParaRPr lang="en-US" sz="144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7.3.1</a:t>
            </a:r>
            <a:r>
              <a:rPr lang="en-US" sz="2016" b="1">
                <a:solidFill>
                  <a:srgbClr val="002B7F"/>
                </a:solidFill>
                <a:latin typeface="微软雅黑" pitchFamily="34" charset="0"/>
                <a:ea typeface="微软雅黑" pitchFamily="34" charset="-122"/>
                <a:cs typeface="微软雅黑" pitchFamily="34" charset="-120"/>
              </a:rPr>
              <a:t> 测试重点</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199214" y="3220517"/>
            <a:ext cx="2522830" cy="112300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由于通常不可能进行穷尽测试，因此，在单元测试期间选择最有代表性、最可能发现错误的执行通路进行测试就是十分关键的。应该设计测试方案用来发现由于错误的计算、不正确的比较或不适当的控制流而造成的错误。</a:t>
            </a:r>
            <a:endParaRPr lang="en-US" sz="1440"/>
          </a:p>
        </p:txBody>
      </p:sp>
      <p:sp>
        <p:nvSpPr>
          <p:cNvPr id="6" name="Text 2"/>
          <p:cNvSpPr/>
          <p:nvPr/>
        </p:nvSpPr>
        <p:spPr>
          <a:xfrm>
            <a:off x="2974795" y="3149038"/>
            <a:ext cx="3415101" cy="199990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好的设计应该能预见出现错误的条件，并且设置适当的处理错误的通路，以便在真的出现错误时执行相应的出错处理通路或干净地结束处理。不仅应该在程序中包含出错处理通路，而且应该认真测试这种通路。当评价出错处理通路时，应该着重测试下述一些可能发生的错误。</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(1) </a:t>
            </a:r>
            <a:r>
              <a:rPr lang="zh-CN" altLang="en-US" sz="1008">
                <a:solidFill>
                  <a:srgbClr val="000000"/>
                </a:solidFill>
                <a:latin typeface="Microsoft Yahei" pitchFamily="34" charset="0"/>
                <a:ea typeface="Microsoft Yahei" pitchFamily="34" charset="-122"/>
                <a:cs typeface="Microsoft Yahei" pitchFamily="34" charset="-120"/>
              </a:rPr>
              <a:t>对错误的描述是难以理解的。</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(2) </a:t>
            </a:r>
            <a:r>
              <a:rPr lang="zh-CN" altLang="en-US" sz="1008">
                <a:solidFill>
                  <a:srgbClr val="000000"/>
                </a:solidFill>
                <a:latin typeface="Microsoft Yahei" pitchFamily="34" charset="0"/>
                <a:ea typeface="Microsoft Yahei" pitchFamily="34" charset="-122"/>
                <a:cs typeface="Microsoft Yahei" pitchFamily="34" charset="-120"/>
              </a:rPr>
              <a:t>记下的错误与实际遇到的错误不同。</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(3) </a:t>
            </a:r>
            <a:r>
              <a:rPr lang="zh-CN" altLang="en-US" sz="1008">
                <a:solidFill>
                  <a:srgbClr val="000000"/>
                </a:solidFill>
                <a:latin typeface="Microsoft Yahei" pitchFamily="34" charset="0"/>
                <a:ea typeface="Microsoft Yahei" pitchFamily="34" charset="-122"/>
                <a:cs typeface="Microsoft Yahei" pitchFamily="34" charset="-120"/>
              </a:rPr>
              <a:t>在对错误进行处理之前，错误条件已经引起系统干预。</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(4) </a:t>
            </a:r>
            <a:r>
              <a:rPr lang="zh-CN" altLang="en-US" sz="1008">
                <a:solidFill>
                  <a:srgbClr val="000000"/>
                </a:solidFill>
                <a:latin typeface="Microsoft Yahei" pitchFamily="34" charset="0"/>
                <a:ea typeface="Microsoft Yahei" pitchFamily="34" charset="-122"/>
                <a:cs typeface="Microsoft Yahei" pitchFamily="34" charset="-120"/>
              </a:rPr>
              <a:t>对错误的处理不正确。</a:t>
            </a:r>
          </a:p>
          <a:p>
            <a:pPr marL="0" indent="0">
              <a:lnSpc>
                <a:spcPct val="100000"/>
              </a:lnSpc>
              <a:spcBef>
                <a:spcPts val="375"/>
              </a:spcBef>
              <a:buNone/>
            </a:pPr>
            <a:r>
              <a:rPr lang="en-US" altLang="zh-CN" sz="1008">
                <a:solidFill>
                  <a:srgbClr val="000000"/>
                </a:solidFill>
                <a:latin typeface="Microsoft Yahei" pitchFamily="34" charset="0"/>
                <a:ea typeface="Microsoft Yahei" pitchFamily="34" charset="-122"/>
                <a:cs typeface="Microsoft Yahei" pitchFamily="34" charset="-120"/>
              </a:rPr>
              <a:t>(5) </a:t>
            </a:r>
            <a:r>
              <a:rPr lang="zh-CN" altLang="en-US" sz="1008">
                <a:solidFill>
                  <a:srgbClr val="000000"/>
                </a:solidFill>
                <a:latin typeface="Microsoft Yahei" pitchFamily="34" charset="0"/>
                <a:ea typeface="Microsoft Yahei" pitchFamily="34" charset="-122"/>
                <a:cs typeface="Microsoft Yahei" pitchFamily="34" charset="-120"/>
              </a:rPr>
              <a:t>描述错误的信息不足以帮助确定造成错误的位置。</a:t>
            </a:r>
            <a:endParaRPr lang="en-US" sz="1440"/>
          </a:p>
        </p:txBody>
      </p:sp>
      <p:sp>
        <p:nvSpPr>
          <p:cNvPr id="7" name="Text 3"/>
          <p:cNvSpPr/>
          <p:nvPr/>
        </p:nvSpPr>
        <p:spPr>
          <a:xfrm>
            <a:off x="6388664" y="3220441"/>
            <a:ext cx="2522830" cy="143321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边界测试是单元测试中最后的也可能是最重要的任务。软件常常在它的边界上失效，例如，处理</a:t>
            </a:r>
            <a:r>
              <a:rPr lang="en-US" altLang="zh-CN" sz="1008">
                <a:solidFill>
                  <a:srgbClr val="000000"/>
                </a:solidFill>
                <a:latin typeface="Microsoft Yahei" pitchFamily="34" charset="0"/>
                <a:ea typeface="Microsoft Yahei" pitchFamily="34" charset="-122"/>
                <a:cs typeface="Microsoft Yahei" pitchFamily="34" charset="-120"/>
              </a:rPr>
              <a:t>n</a:t>
            </a:r>
            <a:r>
              <a:rPr lang="zh-CN" altLang="en-US" sz="1008">
                <a:solidFill>
                  <a:srgbClr val="000000"/>
                </a:solidFill>
                <a:latin typeface="Microsoft Yahei" pitchFamily="34" charset="0"/>
                <a:ea typeface="Microsoft Yahei" pitchFamily="34" charset="-122"/>
                <a:cs typeface="Microsoft Yahei" pitchFamily="34" charset="-120"/>
              </a:rPr>
              <a:t>元数组的第</a:t>
            </a:r>
            <a:r>
              <a:rPr lang="en-US" altLang="zh-CN" sz="1008">
                <a:solidFill>
                  <a:srgbClr val="000000"/>
                </a:solidFill>
                <a:latin typeface="Microsoft Yahei" pitchFamily="34" charset="0"/>
                <a:ea typeface="Microsoft Yahei" pitchFamily="34" charset="-122"/>
                <a:cs typeface="Microsoft Yahei" pitchFamily="34" charset="-120"/>
              </a:rPr>
              <a:t>n</a:t>
            </a:r>
            <a:r>
              <a:rPr lang="zh-CN" altLang="en-US" sz="1008">
                <a:solidFill>
                  <a:srgbClr val="000000"/>
                </a:solidFill>
                <a:latin typeface="Microsoft Yahei" pitchFamily="34" charset="0"/>
                <a:ea typeface="Microsoft Yahei" pitchFamily="34" charset="-122"/>
                <a:cs typeface="Microsoft Yahei" pitchFamily="34" charset="-120"/>
              </a:rPr>
              <a:t>个元素时，或做到</a:t>
            </a:r>
            <a:r>
              <a:rPr lang="en-US" altLang="zh-CN" sz="1008">
                <a:solidFill>
                  <a:srgbClr val="000000"/>
                </a:solidFill>
                <a:latin typeface="Microsoft Yahei" pitchFamily="34" charset="0"/>
                <a:ea typeface="Microsoft Yahei" pitchFamily="34" charset="-122"/>
                <a:cs typeface="Microsoft Yahei" pitchFamily="34" charset="-120"/>
              </a:rPr>
              <a:t>i</a:t>
            </a:r>
            <a:r>
              <a:rPr lang="zh-CN" altLang="en-US" sz="1008">
                <a:solidFill>
                  <a:srgbClr val="000000"/>
                </a:solidFill>
                <a:latin typeface="Microsoft Yahei" pitchFamily="34" charset="0"/>
                <a:ea typeface="Microsoft Yahei" pitchFamily="34" charset="-122"/>
                <a:cs typeface="Microsoft Yahei" pitchFamily="34" charset="-120"/>
              </a:rPr>
              <a:t>次循环中的第</a:t>
            </a:r>
            <a:r>
              <a:rPr lang="en-US" altLang="zh-CN" sz="1008">
                <a:solidFill>
                  <a:srgbClr val="000000"/>
                </a:solidFill>
                <a:latin typeface="Microsoft Yahei" pitchFamily="34" charset="0"/>
                <a:ea typeface="Microsoft Yahei" pitchFamily="34" charset="-122"/>
                <a:cs typeface="Microsoft Yahei" pitchFamily="34" charset="-120"/>
              </a:rPr>
              <a:t>i</a:t>
            </a:r>
            <a:r>
              <a:rPr lang="zh-CN" altLang="en-US" sz="1008">
                <a:solidFill>
                  <a:srgbClr val="000000"/>
                </a:solidFill>
                <a:latin typeface="Microsoft Yahei" pitchFamily="34" charset="0"/>
                <a:ea typeface="Microsoft Yahei" pitchFamily="34" charset="-122"/>
                <a:cs typeface="Microsoft Yahei" pitchFamily="34" charset="-120"/>
              </a:rPr>
              <a:t>次重复时，往往会发生错误。使用刚好小于、刚好等于和刚好大于最大值或最小值的数据结构、控制量和数据值的测试方案，非常可能发现软件中的错误。</a:t>
            </a:r>
            <a:endParaRPr lang="en-US" sz="1440"/>
          </a:p>
        </p:txBody>
      </p:sp>
      <p:sp>
        <p:nvSpPr>
          <p:cNvPr id="8" name="Shape 4"/>
          <p:cNvSpPr/>
          <p:nvPr/>
        </p:nvSpPr>
        <p:spPr>
          <a:xfrm>
            <a:off x="674702" y="2782041"/>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txBody>
          <a:bodyPr/>
          <a:lstStyle/>
          <a:p>
            <a:endParaRPr lang="zh-CN" altLang="en-US"/>
          </a:p>
        </p:txBody>
      </p:sp>
      <p:sp>
        <p:nvSpPr>
          <p:cNvPr id="9" name="Shape 5"/>
          <p:cNvSpPr/>
          <p:nvPr/>
        </p:nvSpPr>
        <p:spPr>
          <a:xfrm rot="-10800000">
            <a:off x="2343546" y="2781529"/>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0" name="Text 6"/>
          <p:cNvSpPr/>
          <p:nvPr/>
        </p:nvSpPr>
        <p:spPr>
          <a:xfrm>
            <a:off x="674326" y="2772641"/>
            <a:ext cx="2087791"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重要的执行通路</a:t>
            </a:r>
            <a:endParaRPr lang="en-US" sz="1440"/>
          </a:p>
        </p:txBody>
      </p:sp>
      <p:sp>
        <p:nvSpPr>
          <p:cNvPr id="11" name="Shape 7"/>
          <p:cNvSpPr/>
          <p:nvPr/>
        </p:nvSpPr>
        <p:spPr>
          <a:xfrm>
            <a:off x="190792" y="2781785"/>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2" name="Text 8"/>
          <p:cNvSpPr/>
          <p:nvPr/>
        </p:nvSpPr>
        <p:spPr>
          <a:xfrm>
            <a:off x="73018" y="2790929"/>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3" name="Shape 9"/>
          <p:cNvSpPr/>
          <p:nvPr/>
        </p:nvSpPr>
        <p:spPr>
          <a:xfrm>
            <a:off x="3531144" y="278101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4" name="Shape 10"/>
          <p:cNvSpPr/>
          <p:nvPr/>
        </p:nvSpPr>
        <p:spPr>
          <a:xfrm rot="-10800000">
            <a:off x="5199987" y="2780507"/>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5" name="Shape 11"/>
          <p:cNvSpPr/>
          <p:nvPr/>
        </p:nvSpPr>
        <p:spPr>
          <a:xfrm>
            <a:off x="3047234" y="2780763"/>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6" name="Text 12"/>
          <p:cNvSpPr/>
          <p:nvPr/>
        </p:nvSpPr>
        <p:spPr>
          <a:xfrm>
            <a:off x="2929460" y="2789907"/>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04</a:t>
            </a:r>
            <a:endParaRPr lang="en-US" sz="1440"/>
          </a:p>
        </p:txBody>
      </p:sp>
      <p:sp>
        <p:nvSpPr>
          <p:cNvPr id="17" name="Shape 13"/>
          <p:cNvSpPr/>
          <p:nvPr/>
        </p:nvSpPr>
        <p:spPr>
          <a:xfrm>
            <a:off x="6870552" y="2781529"/>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8" name="Shape 14"/>
          <p:cNvSpPr/>
          <p:nvPr/>
        </p:nvSpPr>
        <p:spPr>
          <a:xfrm rot="-10800000">
            <a:off x="8539396" y="2781018"/>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9" name="Shape 15"/>
          <p:cNvSpPr/>
          <p:nvPr/>
        </p:nvSpPr>
        <p:spPr>
          <a:xfrm>
            <a:off x="6386642" y="2781274"/>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0" name="Text 16"/>
          <p:cNvSpPr/>
          <p:nvPr/>
        </p:nvSpPr>
        <p:spPr>
          <a:xfrm>
            <a:off x="6308204" y="2790418"/>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05</a:t>
            </a:r>
            <a:endParaRPr lang="en-US" sz="1440"/>
          </a:p>
        </p:txBody>
      </p:sp>
      <p:sp>
        <p:nvSpPr>
          <p:cNvPr id="21" name="Text 17"/>
          <p:cNvSpPr/>
          <p:nvPr/>
        </p:nvSpPr>
        <p:spPr>
          <a:xfrm>
            <a:off x="3538446" y="277187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出错处理通路</a:t>
            </a:r>
            <a:endParaRPr lang="en-US" sz="1440"/>
          </a:p>
        </p:txBody>
      </p:sp>
      <p:sp>
        <p:nvSpPr>
          <p:cNvPr id="22" name="Text 18"/>
          <p:cNvSpPr/>
          <p:nvPr/>
        </p:nvSpPr>
        <p:spPr>
          <a:xfrm>
            <a:off x="6870552" y="277187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边界条件</a:t>
            </a:r>
            <a:endParaRPr lang="en-US" sz="1440"/>
          </a:p>
        </p:txBody>
      </p:sp>
      <p:sp>
        <p:nvSpPr>
          <p:cNvPr id="23" name="Text 19"/>
          <p:cNvSpPr/>
          <p:nvPr/>
        </p:nvSpPr>
        <p:spPr>
          <a:xfrm>
            <a:off x="1777069" y="1282124"/>
            <a:ext cx="2905302" cy="132940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首先应该对通过模块接口的数据流进行测试，如果数据不能正确地进出，所有其他测试都是不切实际的。</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在对模块接口进行测试时主要检查下述几个方面：参数的数目、次序、属性或单位系统与变元是否一致；是否修改了只作输入用的变元；全局变量的定义和用法在各个模块中是否一致。</a:t>
            </a:r>
            <a:endParaRPr lang="en-US" sz="1440"/>
          </a:p>
        </p:txBody>
      </p:sp>
      <p:sp>
        <p:nvSpPr>
          <p:cNvPr id="24" name="Text 20"/>
          <p:cNvSpPr/>
          <p:nvPr/>
        </p:nvSpPr>
        <p:spPr>
          <a:xfrm>
            <a:off x="4793308" y="1282124"/>
            <a:ext cx="2522749" cy="812787"/>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对于模块来说，局部数据结构是常见的错误来源。应该仔细设计测试方案，以便发现局部数据说明、初始化、默认值等方面的错误。</a:t>
            </a:r>
            <a:endParaRPr lang="en-US" sz="1440"/>
          </a:p>
        </p:txBody>
      </p:sp>
      <p:sp>
        <p:nvSpPr>
          <p:cNvPr id="25" name="Shape 21"/>
          <p:cNvSpPr/>
          <p:nvPr/>
        </p:nvSpPr>
        <p:spPr>
          <a:xfrm>
            <a:off x="2261216" y="84286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26" name="Shape 22"/>
          <p:cNvSpPr/>
          <p:nvPr/>
        </p:nvSpPr>
        <p:spPr>
          <a:xfrm rot="-10800000">
            <a:off x="3930060" y="842354"/>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27" name="Shape 23"/>
          <p:cNvSpPr/>
          <p:nvPr/>
        </p:nvSpPr>
        <p:spPr>
          <a:xfrm>
            <a:off x="1777306" y="842610"/>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8" name="Text 24"/>
          <p:cNvSpPr/>
          <p:nvPr/>
        </p:nvSpPr>
        <p:spPr>
          <a:xfrm>
            <a:off x="1659533" y="851754"/>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29" name="Shape 25"/>
          <p:cNvSpPr/>
          <p:nvPr/>
        </p:nvSpPr>
        <p:spPr>
          <a:xfrm>
            <a:off x="5277401" y="843212"/>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30" name="Shape 26"/>
          <p:cNvSpPr/>
          <p:nvPr/>
        </p:nvSpPr>
        <p:spPr>
          <a:xfrm rot="-10800000">
            <a:off x="6946245" y="842700"/>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31" name="Shape 27"/>
          <p:cNvSpPr/>
          <p:nvPr/>
        </p:nvSpPr>
        <p:spPr>
          <a:xfrm>
            <a:off x="4793491" y="842956"/>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32" name="Text 28"/>
          <p:cNvSpPr/>
          <p:nvPr/>
        </p:nvSpPr>
        <p:spPr>
          <a:xfrm>
            <a:off x="4675717" y="852100"/>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33" name="Text 29"/>
          <p:cNvSpPr/>
          <p:nvPr/>
        </p:nvSpPr>
        <p:spPr>
          <a:xfrm>
            <a:off x="2271245" y="82492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模块接口</a:t>
            </a:r>
            <a:endParaRPr lang="en-US" sz="1440"/>
          </a:p>
        </p:txBody>
      </p:sp>
      <p:sp>
        <p:nvSpPr>
          <p:cNvPr id="34" name="Text 30"/>
          <p:cNvSpPr/>
          <p:nvPr/>
        </p:nvSpPr>
        <p:spPr>
          <a:xfrm>
            <a:off x="5284309" y="834068"/>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局部数据结构</a:t>
            </a:r>
            <a:endParaRPr lang="en-US" sz="144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7.3.2</a:t>
            </a:r>
            <a:r>
              <a:rPr lang="en-US" sz="2016" b="1">
                <a:solidFill>
                  <a:srgbClr val="002B7F"/>
                </a:solidFill>
                <a:latin typeface="微软雅黑" pitchFamily="34" charset="0"/>
                <a:ea typeface="微软雅黑" pitchFamily="34" charset="-122"/>
                <a:cs typeface="微软雅黑" pitchFamily="34" charset="-120"/>
              </a:rPr>
              <a:t> 代码审查</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6" name="Text 2"/>
          <p:cNvSpPr/>
          <p:nvPr/>
        </p:nvSpPr>
        <p:spPr>
          <a:xfrm>
            <a:off x="626569"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8" name="Text 4"/>
          <p:cNvSpPr/>
          <p:nvPr/>
        </p:nvSpPr>
        <p:spPr>
          <a:xfrm>
            <a:off x="3356765"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02</a:t>
            </a:r>
            <a:endParaRPr lang="en-US" sz="1440"/>
          </a:p>
        </p:txBody>
      </p:sp>
      <p:sp>
        <p:nvSpPr>
          <p:cNvPr id="9"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55FF">
              <a:alpha val="40000"/>
            </a:srgbClr>
          </a:solidFill>
          <a:ln/>
        </p:spPr>
      </p:sp>
      <p:sp>
        <p:nvSpPr>
          <p:cNvPr id="10" name="Text 6"/>
          <p:cNvSpPr/>
          <p:nvPr/>
        </p:nvSpPr>
        <p:spPr>
          <a:xfrm>
            <a:off x="6086961"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320"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1" name="Text 7"/>
          <p:cNvSpPr/>
          <p:nvPr/>
        </p:nvSpPr>
        <p:spPr>
          <a:xfrm>
            <a:off x="626569"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代码审查定义</a:t>
            </a:r>
            <a:endParaRPr lang="en-US" sz="1440"/>
          </a:p>
        </p:txBody>
      </p:sp>
      <p:sp>
        <p:nvSpPr>
          <p:cNvPr id="12" name="Text 8"/>
          <p:cNvSpPr/>
          <p:nvPr/>
        </p:nvSpPr>
        <p:spPr>
          <a:xfrm>
            <a:off x="626569"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代码审查，也称为代码复审或代码检视，是指开发团队成员之间相互检查代码的过程。这个过程旨在发现潜在错误、提高代码可读性，并促进团队间的沟通和协作，以确保高质量代码的交付。</a:t>
            </a:r>
            <a:endParaRPr lang="en-US" sz="1440"/>
          </a:p>
        </p:txBody>
      </p:sp>
      <p:sp>
        <p:nvSpPr>
          <p:cNvPr id="13" name="Text 9"/>
          <p:cNvSpPr/>
          <p:nvPr/>
        </p:nvSpPr>
        <p:spPr>
          <a:xfrm>
            <a:off x="3356765"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代码审查重要性</a:t>
            </a:r>
            <a:endParaRPr lang="en-US" sz="1440"/>
          </a:p>
        </p:txBody>
      </p:sp>
      <p:sp>
        <p:nvSpPr>
          <p:cNvPr id="14" name="Text 10"/>
          <p:cNvSpPr/>
          <p:nvPr/>
        </p:nvSpPr>
        <p:spPr>
          <a:xfrm>
            <a:off x="3356765"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代码审查在软件开发中具有重要作用，可以在代码提交到主分支之前发现潜在问题，避免后续测试或生产环境中出现严重错误。此外，审查有助于提升代码质量，学习和应用最佳编程实践和设计模式。</a:t>
            </a:r>
            <a:endParaRPr lang="en-US" sz="1440"/>
          </a:p>
        </p:txBody>
      </p:sp>
      <p:sp>
        <p:nvSpPr>
          <p:cNvPr id="15" name="Text 11"/>
          <p:cNvSpPr/>
          <p:nvPr/>
        </p:nvSpPr>
        <p:spPr>
          <a:xfrm>
            <a:off x="6086961"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有效进行代码审查</a:t>
            </a:r>
            <a:endParaRPr lang="en-US" sz="1440"/>
          </a:p>
        </p:txBody>
      </p:sp>
      <p:sp>
        <p:nvSpPr>
          <p:cNvPr id="16" name="Text 12"/>
          <p:cNvSpPr/>
          <p:nvPr/>
        </p:nvSpPr>
        <p:spPr>
          <a:xfrm>
            <a:off x="6086961" y="2073602"/>
            <a:ext cx="2430470"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为提高代码审查效果，需制定明确的审查指南，使用自动化工具，并提供建设性反馈。这些方法有助于显著提升代码质量，同时促进团队成员之间的知识共享和技能提升，增强团队协作。</a:t>
            </a:r>
            <a:endParaRPr lang="en-US" sz="144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7.3.3</a:t>
            </a:r>
            <a:r>
              <a:rPr lang="en-US" sz="2016" b="1">
                <a:solidFill>
                  <a:srgbClr val="002B7F"/>
                </a:solidFill>
                <a:latin typeface="微软雅黑" pitchFamily="34" charset="0"/>
                <a:ea typeface="微软雅黑" pitchFamily="34" charset="-122"/>
                <a:cs typeface="微软雅黑" pitchFamily="34" charset="-120"/>
              </a:rPr>
              <a:t> 计算机测试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29475" y="979273"/>
            <a:ext cx="8184444" cy="3578175"/>
          </a:xfrm>
          <a:custGeom>
            <a:avLst/>
            <a:gdLst/>
            <a:ahLst/>
            <a:cxnLst/>
            <a:rect l="l" t="t" r="r" b="b"/>
            <a:pathLst>
              <a:path w="8184444" h="3578175">
                <a:moveTo>
                  <a:pt x="0" y="0"/>
                </a:moveTo>
                <a:moveTo>
                  <a:pt x="0" y="0"/>
                </a:moveTo>
                <a:lnTo>
                  <a:pt x="8184444" y="0"/>
                </a:lnTo>
                <a:lnTo>
                  <a:pt x="8184444" y="3578175"/>
                </a:lnTo>
                <a:lnTo>
                  <a:pt x="0" y="3578175"/>
                </a:lnTo>
                <a:close/>
              </a:path>
            </a:pathLst>
          </a:custGeom>
          <a:solidFill>
            <a:srgbClr val="000000">
              <a:alpha val="0"/>
            </a:srgbClr>
          </a:solidFill>
          <a:ln/>
        </p:spPr>
      </p:sp>
      <p:sp>
        <p:nvSpPr>
          <p:cNvPr id="6" name="Shape 2"/>
          <p:cNvSpPr/>
          <p:nvPr/>
        </p:nvSpPr>
        <p:spPr>
          <a:xfrm>
            <a:off x="1057755" y="1192668"/>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55FF">
              <a:alpha val="10000"/>
            </a:srgbClr>
          </a:solidFill>
          <a:ln w="9525">
            <a:solidFill>
              <a:srgbClr val="0055FF"/>
            </a:solidFill>
            <a:prstDash val="solid"/>
          </a:ln>
        </p:spPr>
      </p:sp>
      <p:sp>
        <p:nvSpPr>
          <p:cNvPr id="7" name="Shape 3"/>
          <p:cNvSpPr/>
          <p:nvPr/>
        </p:nvSpPr>
        <p:spPr>
          <a:xfrm rot="5400000">
            <a:off x="738465" y="1471944"/>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46F0"/>
          </a:solidFill>
          <a:ln/>
        </p:spPr>
      </p:sp>
      <p:sp>
        <p:nvSpPr>
          <p:cNvPr id="8" name="Shape 4"/>
          <p:cNvSpPr/>
          <p:nvPr/>
        </p:nvSpPr>
        <p:spPr>
          <a:xfrm>
            <a:off x="841314" y="1305932"/>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55FF"/>
          </a:solidFill>
          <a:ln/>
        </p:spPr>
      </p:sp>
      <p:sp>
        <p:nvSpPr>
          <p:cNvPr id="9" name="Text 5"/>
          <p:cNvSpPr/>
          <p:nvPr/>
        </p:nvSpPr>
        <p:spPr>
          <a:xfrm>
            <a:off x="1057755" y="1192607"/>
            <a:ext cx="878697"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0" name="Text 6"/>
          <p:cNvSpPr/>
          <p:nvPr/>
        </p:nvSpPr>
        <p:spPr>
          <a:xfrm>
            <a:off x="1057755"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测试重点</a:t>
            </a:r>
            <a:endParaRPr lang="en-US" sz="1440"/>
          </a:p>
        </p:txBody>
      </p:sp>
      <p:sp>
        <p:nvSpPr>
          <p:cNvPr id="11" name="Text 7"/>
          <p:cNvSpPr/>
          <p:nvPr/>
        </p:nvSpPr>
        <p:spPr>
          <a:xfrm>
            <a:off x="1057755" y="2255641"/>
            <a:ext cx="219197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单元测试的核心目标是确保每个最小可测试单元（即函数或模块）均能按预期正常工作。这包括检查输入输出的正确性、边界条件处理以及异常情况的合理响应等。</a:t>
            </a:r>
            <a:endParaRPr lang="en-US" sz="1440"/>
          </a:p>
        </p:txBody>
      </p:sp>
      <p:sp>
        <p:nvSpPr>
          <p:cNvPr id="12" name="Shape 8"/>
          <p:cNvSpPr/>
          <p:nvPr/>
        </p:nvSpPr>
        <p:spPr>
          <a:xfrm>
            <a:off x="6111817" y="1192668"/>
            <a:ext cx="2191977" cy="3217037"/>
          </a:xfrm>
          <a:custGeom>
            <a:avLst/>
            <a:gdLst/>
            <a:ahLst/>
            <a:cxnLst/>
            <a:rect l="l" t="t" r="r" b="b"/>
            <a:pathLst>
              <a:path w="2191977" h="3217037">
                <a:moveTo>
                  <a:pt x="204724" y="0"/>
                </a:moveTo>
                <a:moveTo>
                  <a:pt x="204724" y="0"/>
                </a:moveTo>
                <a:lnTo>
                  <a:pt x="1987252" y="0"/>
                </a:lnTo>
                <a:quadBezTo>
                  <a:pt x="2191977" y="0"/>
                  <a:pt x="2191977" y="220827"/>
                </a:quadBezTo>
                <a:lnTo>
                  <a:pt x="2191977" y="2996210"/>
                </a:lnTo>
                <a:quadBezTo>
                  <a:pt x="2191977" y="3217037"/>
                  <a:pt x="1987252" y="3217037"/>
                </a:quadBezTo>
                <a:lnTo>
                  <a:pt x="204724" y="3217037"/>
                </a:lnTo>
                <a:quadBezTo>
                  <a:pt x="0" y="3217037"/>
                  <a:pt x="0" y="2996210"/>
                </a:quadBezTo>
                <a:lnTo>
                  <a:pt x="0" y="220827"/>
                </a:lnTo>
                <a:quadBezTo>
                  <a:pt x="0" y="0"/>
                  <a:pt x="204724" y="0"/>
                </a:quadBezTo>
                <a:close/>
              </a:path>
            </a:pathLst>
          </a:custGeom>
          <a:solidFill>
            <a:srgbClr val="0055FF">
              <a:alpha val="10000"/>
            </a:srgbClr>
          </a:solidFill>
          <a:ln w="9525">
            <a:solidFill>
              <a:srgbClr val="0055FF"/>
            </a:solidFill>
            <a:prstDash val="solid"/>
          </a:ln>
        </p:spPr>
      </p:sp>
      <p:sp>
        <p:nvSpPr>
          <p:cNvPr id="13" name="Shape 9"/>
          <p:cNvSpPr/>
          <p:nvPr/>
        </p:nvSpPr>
        <p:spPr>
          <a:xfrm rot="5400000">
            <a:off x="5792528" y="1471992"/>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0046F0"/>
          </a:solidFill>
          <a:ln/>
        </p:spPr>
      </p:sp>
      <p:sp>
        <p:nvSpPr>
          <p:cNvPr id="14" name="Shape 10"/>
          <p:cNvSpPr/>
          <p:nvPr/>
        </p:nvSpPr>
        <p:spPr>
          <a:xfrm>
            <a:off x="5895376" y="1305980"/>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0055FF"/>
          </a:solidFill>
          <a:ln/>
        </p:spPr>
      </p:sp>
      <p:sp>
        <p:nvSpPr>
          <p:cNvPr id="15" name="Text 11"/>
          <p:cNvSpPr/>
          <p:nvPr/>
        </p:nvSpPr>
        <p:spPr>
          <a:xfrm>
            <a:off x="6111817" y="1192655"/>
            <a:ext cx="878697"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6" name="Text 12"/>
          <p:cNvSpPr/>
          <p:nvPr/>
        </p:nvSpPr>
        <p:spPr>
          <a:xfrm>
            <a:off x="6111817"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计算机测试</a:t>
            </a:r>
            <a:endParaRPr lang="en-US" sz="1440"/>
          </a:p>
        </p:txBody>
      </p:sp>
      <p:sp>
        <p:nvSpPr>
          <p:cNvPr id="17" name="Text 13"/>
          <p:cNvSpPr/>
          <p:nvPr/>
        </p:nvSpPr>
        <p:spPr>
          <a:xfrm>
            <a:off x="6111817" y="2255641"/>
            <a:ext cx="219197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计算机测试指利用自动化测试工具对编码后的单元进行验证和评估。该步骤包括编写测试用例、执行测试脚本，并记录测试结果，以确保每个单元模块达到预期的功能标准。</a:t>
            </a:r>
            <a:endParaRPr lang="en-US" sz="1440"/>
          </a:p>
        </p:txBody>
      </p:sp>
      <p:sp>
        <p:nvSpPr>
          <p:cNvPr id="18" name="Shape 14"/>
          <p:cNvSpPr/>
          <p:nvPr/>
        </p:nvSpPr>
        <p:spPr>
          <a:xfrm>
            <a:off x="3584744" y="1192495"/>
            <a:ext cx="2191817" cy="3217382"/>
          </a:xfrm>
          <a:custGeom>
            <a:avLst/>
            <a:gdLst/>
            <a:ahLst/>
            <a:cxnLst/>
            <a:rect l="l" t="t" r="r" b="b"/>
            <a:pathLst>
              <a:path w="2191817" h="3217382">
                <a:moveTo>
                  <a:pt x="204709" y="0"/>
                </a:moveTo>
                <a:moveTo>
                  <a:pt x="204709" y="0"/>
                </a:moveTo>
                <a:lnTo>
                  <a:pt x="1987108" y="0"/>
                </a:lnTo>
                <a:quadBezTo>
                  <a:pt x="2191817" y="0"/>
                  <a:pt x="2191817" y="220811"/>
                </a:quadBezTo>
                <a:lnTo>
                  <a:pt x="2191817" y="2996571"/>
                </a:lnTo>
                <a:quadBezTo>
                  <a:pt x="2191817" y="3217382"/>
                  <a:pt x="1987108" y="3217382"/>
                </a:quadBezTo>
                <a:lnTo>
                  <a:pt x="204709" y="3217382"/>
                </a:lnTo>
                <a:quadBezTo>
                  <a:pt x="0" y="3217382"/>
                  <a:pt x="0" y="2996571"/>
                </a:quadBezTo>
                <a:lnTo>
                  <a:pt x="0" y="220811"/>
                </a:lnTo>
                <a:quadBezTo>
                  <a:pt x="0" y="0"/>
                  <a:pt x="204709" y="0"/>
                </a:quadBezTo>
                <a:close/>
              </a:path>
            </a:pathLst>
          </a:custGeom>
          <a:solidFill>
            <a:srgbClr val="0055FF">
              <a:alpha val="10000"/>
            </a:srgbClr>
          </a:solidFill>
          <a:ln w="9525">
            <a:solidFill>
              <a:srgbClr val="0055FF"/>
            </a:solidFill>
            <a:prstDash val="solid"/>
          </a:ln>
        </p:spPr>
      </p:sp>
      <p:sp>
        <p:nvSpPr>
          <p:cNvPr id="19" name="Text 15"/>
          <p:cNvSpPr/>
          <p:nvPr/>
        </p:nvSpPr>
        <p:spPr>
          <a:xfrm>
            <a:off x="3584744" y="1673642"/>
            <a:ext cx="2194560" cy="58521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代码审查</a:t>
            </a:r>
            <a:endParaRPr lang="en-US" sz="1440"/>
          </a:p>
        </p:txBody>
      </p:sp>
      <p:sp>
        <p:nvSpPr>
          <p:cNvPr id="20" name="Text 16"/>
          <p:cNvSpPr/>
          <p:nvPr/>
        </p:nvSpPr>
        <p:spPr>
          <a:xfrm>
            <a:off x="3584744" y="2255641"/>
            <a:ext cx="2191817" cy="1719072"/>
          </a:xfrm>
          <a:prstGeom prst="rect">
            <a:avLst/>
          </a:prstGeom>
          <a:noFill/>
          <a:ln/>
        </p:spPr>
        <p:txBody>
          <a:bodyPr wrap="square" lIns="95250" tIns="95250" rIns="95250" bIns="95250" rtlCol="0" anchor="t">
            <a:spAutoFit/>
          </a:bodyPr>
          <a:lstStyle/>
          <a:p>
            <a:pPr marL="0" indent="0" algn="just">
              <a:lnSpc>
                <a:spcPct val="1008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代码审查是单元测试的重要环节，通过同行评审或专业工具检查代码的逻辑结构、风格一致性及潜在错误。此过程不仅提升代码质量，还促进团队知识共享与协作。</a:t>
            </a:r>
            <a:endParaRPr lang="en-US" sz="1440"/>
          </a:p>
        </p:txBody>
      </p:sp>
      <p:sp>
        <p:nvSpPr>
          <p:cNvPr id="21" name="Shape 17"/>
          <p:cNvSpPr/>
          <p:nvPr/>
        </p:nvSpPr>
        <p:spPr>
          <a:xfrm rot="5400000">
            <a:off x="3265497" y="1471944"/>
            <a:ext cx="423666" cy="220184"/>
          </a:xfrm>
          <a:custGeom>
            <a:avLst/>
            <a:gdLst/>
            <a:ahLst/>
            <a:cxnLst/>
            <a:rect l="l" t="t" r="r" b="b"/>
            <a:pathLst>
              <a:path w="423666" h="220184">
                <a:moveTo>
                  <a:pt x="110092" y="0"/>
                </a:moveTo>
                <a:moveTo>
                  <a:pt x="110092" y="0"/>
                </a:moveTo>
                <a:lnTo>
                  <a:pt x="313574" y="0"/>
                </a:lnTo>
                <a:quadBezTo>
                  <a:pt x="423666" y="0"/>
                  <a:pt x="423666" y="110092"/>
                </a:quadBezTo>
                <a:lnTo>
                  <a:pt x="423666" y="110092"/>
                </a:lnTo>
                <a:quadBezTo>
                  <a:pt x="423666" y="220184"/>
                  <a:pt x="313574" y="220184"/>
                </a:quadBezTo>
                <a:lnTo>
                  <a:pt x="110092" y="220184"/>
                </a:lnTo>
                <a:quadBezTo>
                  <a:pt x="0" y="220184"/>
                  <a:pt x="0" y="110092"/>
                </a:quadBezTo>
                <a:lnTo>
                  <a:pt x="0" y="110092"/>
                </a:lnTo>
                <a:quadBezTo>
                  <a:pt x="0" y="0"/>
                  <a:pt x="110092" y="0"/>
                </a:quadBezTo>
                <a:close/>
              </a:path>
            </a:pathLst>
          </a:custGeom>
          <a:solidFill>
            <a:srgbClr val="4B76CA"/>
          </a:solidFill>
          <a:ln/>
        </p:spPr>
      </p:sp>
      <p:sp>
        <p:nvSpPr>
          <p:cNvPr id="22" name="Shape 18"/>
          <p:cNvSpPr/>
          <p:nvPr/>
        </p:nvSpPr>
        <p:spPr>
          <a:xfrm>
            <a:off x="3368345" y="1305932"/>
            <a:ext cx="1095138" cy="367710"/>
          </a:xfrm>
          <a:custGeom>
            <a:avLst/>
            <a:gdLst/>
            <a:ahLst/>
            <a:cxnLst/>
            <a:rect l="l" t="t" r="r" b="b"/>
            <a:pathLst>
              <a:path w="1095138" h="367710">
                <a:moveTo>
                  <a:pt x="183855" y="0"/>
                </a:moveTo>
                <a:moveTo>
                  <a:pt x="183855" y="0"/>
                </a:moveTo>
                <a:lnTo>
                  <a:pt x="911282" y="0"/>
                </a:lnTo>
                <a:quadBezTo>
                  <a:pt x="1095138" y="0"/>
                  <a:pt x="1095138" y="183855"/>
                </a:quadBezTo>
                <a:lnTo>
                  <a:pt x="1095138" y="183855"/>
                </a:lnTo>
                <a:quadBezTo>
                  <a:pt x="1095138" y="367710"/>
                  <a:pt x="911282" y="367710"/>
                </a:quadBezTo>
                <a:lnTo>
                  <a:pt x="183855" y="367710"/>
                </a:lnTo>
                <a:quadBezTo>
                  <a:pt x="0" y="367710"/>
                  <a:pt x="0" y="183855"/>
                </a:quadBezTo>
                <a:lnTo>
                  <a:pt x="0" y="183855"/>
                </a:lnTo>
                <a:quadBezTo>
                  <a:pt x="0" y="0"/>
                  <a:pt x="183855" y="0"/>
                </a:quadBezTo>
                <a:close/>
              </a:path>
            </a:pathLst>
          </a:custGeom>
          <a:solidFill>
            <a:srgbClr val="5A85D9"/>
          </a:solidFill>
          <a:ln/>
        </p:spPr>
      </p:sp>
      <p:sp>
        <p:nvSpPr>
          <p:cNvPr id="23" name="Text 19"/>
          <p:cNvSpPr/>
          <p:nvPr/>
        </p:nvSpPr>
        <p:spPr>
          <a:xfrm>
            <a:off x="3584744" y="1192607"/>
            <a:ext cx="878739" cy="59436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集成测试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04</a:t>
            </a:r>
            <a:endParaRPr lang="en-US" sz="144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7.4.1</a:t>
            </a:r>
            <a:r>
              <a:rPr lang="en-US" sz="2016" b="1">
                <a:solidFill>
                  <a:srgbClr val="002B7F"/>
                </a:solidFill>
                <a:latin typeface="微软雅黑" pitchFamily="34" charset="0"/>
                <a:ea typeface="微软雅黑" pitchFamily="34" charset="-122"/>
                <a:cs typeface="微软雅黑" pitchFamily="34" charset="-120"/>
              </a:rPr>
              <a:t> 自顶向下集成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5400000">
            <a:off x="1250517" y="242421"/>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6" name="Shape 2"/>
          <p:cNvSpPr/>
          <p:nvPr/>
        </p:nvSpPr>
        <p:spPr>
          <a:xfrm rot="-5400000" flipH="1" flipV="1">
            <a:off x="6112877" y="242421"/>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7" name="Shape 3"/>
          <p:cNvSpPr/>
          <p:nvPr/>
        </p:nvSpPr>
        <p:spPr>
          <a:xfrm rot="-5400000" flipV="1">
            <a:off x="1250517" y="1975308"/>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8" name="Shape 4"/>
          <p:cNvSpPr/>
          <p:nvPr/>
        </p:nvSpPr>
        <p:spPr>
          <a:xfrm rot="-5400000">
            <a:off x="6112877" y="1975308"/>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9" name="Shape 5"/>
          <p:cNvSpPr/>
          <p:nvPr/>
        </p:nvSpPr>
        <p:spPr>
          <a:xfrm>
            <a:off x="3716137" y="990447"/>
            <a:ext cx="1592949" cy="3391950"/>
          </a:xfrm>
          <a:custGeom>
            <a:avLst/>
            <a:gdLst/>
            <a:ahLst/>
            <a:cxnLst/>
            <a:rect l="l" t="t" r="r" b="b"/>
            <a:pathLst>
              <a:path w="1592949" h="3391950">
                <a:moveTo>
                  <a:pt x="0" y="0"/>
                </a:moveTo>
                <a:moveTo>
                  <a:pt x="0" y="0"/>
                </a:moveTo>
                <a:lnTo>
                  <a:pt x="1592949" y="0"/>
                </a:lnTo>
                <a:lnTo>
                  <a:pt x="1592949" y="3391950"/>
                </a:lnTo>
                <a:lnTo>
                  <a:pt x="0" y="3391950"/>
                </a:lnTo>
                <a:close/>
              </a:path>
            </a:pathLst>
          </a:custGeom>
          <a:solidFill>
            <a:srgbClr val="5A85D9">
              <a:alpha val="10000"/>
            </a:srgbClr>
          </a:solidFill>
          <a:ln/>
        </p:spPr>
      </p:sp>
      <p:sp>
        <p:nvSpPr>
          <p:cNvPr id="10" name="Text 6"/>
          <p:cNvSpPr/>
          <p:nvPr/>
        </p:nvSpPr>
        <p:spPr>
          <a:xfrm>
            <a:off x="502491" y="1277159"/>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自顶向下集成定义</a:t>
            </a:r>
            <a:endParaRPr lang="en-US" sz="1440"/>
          </a:p>
        </p:txBody>
      </p:sp>
      <p:sp>
        <p:nvSpPr>
          <p:cNvPr id="11" name="Text 7"/>
          <p:cNvSpPr/>
          <p:nvPr/>
        </p:nvSpPr>
        <p:spPr>
          <a:xfrm>
            <a:off x="1516451" y="1181147"/>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自顶向下集成（Top-Down Integration）是一种软件测试策略，通过从系统的最高层模块开始，逐步向下集成各个子模块，最终完成整个系统的集成测试。此方法有助于确保系统各部分之间的协同工作和功能一致性。</a:t>
            </a:r>
            <a:endParaRPr lang="en-US" sz="1440"/>
          </a:p>
        </p:txBody>
      </p:sp>
      <p:sp>
        <p:nvSpPr>
          <p:cNvPr id="12" name="Text 8"/>
          <p:cNvSpPr/>
          <p:nvPr/>
        </p:nvSpPr>
        <p:spPr>
          <a:xfrm>
            <a:off x="7508503" y="1277159"/>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桩模块与驱动模块</a:t>
            </a:r>
            <a:endParaRPr lang="en-US" sz="1440"/>
          </a:p>
        </p:txBody>
      </p:sp>
      <p:sp>
        <p:nvSpPr>
          <p:cNvPr id="13" name="Text 9"/>
          <p:cNvSpPr/>
          <p:nvPr/>
        </p:nvSpPr>
        <p:spPr>
          <a:xfrm>
            <a:off x="5453678" y="1181147"/>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进行自顶向下集成时，需要使用桩模块来模拟尚未开发的子模块，以及驱动模块来模拟主模块。桩模块提供子模块应有的接口，但不实现具体功能；驱动模块则提供主模块的接口，以支持自顶向下的集成测试过程。</a:t>
            </a:r>
            <a:endParaRPr lang="en-US" sz="1440"/>
          </a:p>
        </p:txBody>
      </p:sp>
      <p:sp>
        <p:nvSpPr>
          <p:cNvPr id="14" name="Text 10"/>
          <p:cNvSpPr/>
          <p:nvPr/>
        </p:nvSpPr>
        <p:spPr>
          <a:xfrm>
            <a:off x="502491" y="3010045"/>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深度优先策略</a:t>
            </a:r>
            <a:endParaRPr lang="en-US" sz="1440"/>
          </a:p>
        </p:txBody>
      </p:sp>
      <p:sp>
        <p:nvSpPr>
          <p:cNvPr id="15" name="Text 11"/>
          <p:cNvSpPr/>
          <p:nvPr/>
        </p:nvSpPr>
        <p:spPr>
          <a:xfrm>
            <a:off x="1516451" y="2914033"/>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在自顶向下集成中，深度优先策略首先测试系统最高层的模块，然后逐步向下测试各个子模块。此策略按照模块间的依赖关系，从最左侧分支自上而下进行测试，以确保系统的稳定性和可靠性。</a:t>
            </a:r>
            <a:endParaRPr lang="en-US" sz="1440"/>
          </a:p>
        </p:txBody>
      </p:sp>
      <p:sp>
        <p:nvSpPr>
          <p:cNvPr id="16" name="Text 12"/>
          <p:cNvSpPr/>
          <p:nvPr/>
        </p:nvSpPr>
        <p:spPr>
          <a:xfrm>
            <a:off x="7508503" y="3010045"/>
            <a:ext cx="1013960" cy="108813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自顶向下集成优势与局限</a:t>
            </a:r>
            <a:endParaRPr lang="en-US" sz="1440"/>
          </a:p>
        </p:txBody>
      </p:sp>
      <p:sp>
        <p:nvSpPr>
          <p:cNvPr id="17" name="Text 13"/>
          <p:cNvSpPr/>
          <p:nvPr/>
        </p:nvSpPr>
        <p:spPr>
          <a:xfrm>
            <a:off x="5453678" y="2914033"/>
            <a:ext cx="2054824"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的优势包括能够快速识别出高层模块的问题，并便于定位和修复。然而，此方法也存在局限性，如可能忽略底层细节问题，且测试周期较长。因此，实际应用时需结合其他测试策略以提高测试全面性。</a:t>
            </a:r>
            <a:endParaRPr lang="en-US" sz="1440"/>
          </a:p>
        </p:txBody>
      </p:sp>
      <p:sp>
        <p:nvSpPr>
          <p:cNvPr id="18" name="Text 14"/>
          <p:cNvSpPr/>
          <p:nvPr/>
        </p:nvSpPr>
        <p:spPr>
          <a:xfrm>
            <a:off x="3716137" y="1363425"/>
            <a:ext cx="1592949"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宽度优先策略</a:t>
            </a:r>
            <a:endParaRPr lang="en-US" sz="1440"/>
          </a:p>
        </p:txBody>
      </p:sp>
      <p:sp>
        <p:nvSpPr>
          <p:cNvPr id="19" name="Text 15"/>
          <p:cNvSpPr/>
          <p:nvPr/>
        </p:nvSpPr>
        <p:spPr>
          <a:xfrm>
            <a:off x="3716137" y="1974749"/>
            <a:ext cx="1592949" cy="215798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宽度优先策略在自顶向下集成中，按调用层次从左到右展开测试。首先测试最上层模块，然后依次向右扩展至下层模块，直至完成所有模块的测试。此策略适用于快速发现跨模块的问题，提高测试效率。</a:t>
            </a:r>
            <a:endParaRPr lang="en-US" sz="14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03329" y="214334"/>
            <a:ext cx="8578704" cy="4659681"/>
          </a:xfrm>
          <a:custGeom>
            <a:avLst/>
            <a:gdLst/>
            <a:ahLst/>
            <a:cxnLst/>
            <a:rect l="l" t="t" r="r" b="b"/>
            <a:pathLst>
              <a:path w="8578704" h="4659681">
                <a:moveTo>
                  <a:pt x="582460" y="0"/>
                </a:moveTo>
                <a:moveTo>
                  <a:pt x="582460" y="0"/>
                </a:moveTo>
                <a:lnTo>
                  <a:pt x="8578704" y="0"/>
                </a:lnTo>
                <a:lnTo>
                  <a:pt x="8578704" y="4077221"/>
                </a:lnTo>
                <a:quadBezTo>
                  <a:pt x="8578704" y="4659681"/>
                  <a:pt x="7996244" y="4659681"/>
                </a:quadBezTo>
                <a:lnTo>
                  <a:pt x="0" y="4659681"/>
                </a:lnTo>
                <a:lnTo>
                  <a:pt x="0" y="582460"/>
                </a:lnTo>
                <a:quadBezTo>
                  <a:pt x="0" y="0"/>
                  <a:pt x="582460" y="0"/>
                </a:quadBezTo>
                <a:close/>
              </a:path>
            </a:pathLst>
          </a:custGeom>
          <a:solidFill>
            <a:srgbClr val="FFFFFF">
              <a:alpha val="18000"/>
            </a:srgbClr>
          </a:solidFill>
          <a:ln w="9525">
            <a:solidFill>
              <a:srgbClr val="FFFFFF"/>
            </a:solidFill>
            <a:prstDash val="solid"/>
          </a:ln>
        </p:spPr>
      </p:sp>
      <p:sp>
        <p:nvSpPr>
          <p:cNvPr id="3" name="Text 1"/>
          <p:cNvSpPr/>
          <p:nvPr/>
        </p:nvSpPr>
        <p:spPr>
          <a:xfrm>
            <a:off x="1636376" y="1943254"/>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编码</a:t>
            </a:r>
            <a:endParaRPr lang="en-US" sz="1440"/>
          </a:p>
        </p:txBody>
      </p:sp>
      <p:sp>
        <p:nvSpPr>
          <p:cNvPr id="4" name="Text 2"/>
          <p:cNvSpPr/>
          <p:nvPr/>
        </p:nvSpPr>
        <p:spPr>
          <a:xfrm>
            <a:off x="1021920" y="1831195"/>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01</a:t>
            </a:r>
            <a:endParaRPr lang="en-US" sz="1440"/>
          </a:p>
        </p:txBody>
      </p:sp>
      <p:sp>
        <p:nvSpPr>
          <p:cNvPr id="5" name="Text 3"/>
          <p:cNvSpPr/>
          <p:nvPr/>
        </p:nvSpPr>
        <p:spPr>
          <a:xfrm>
            <a:off x="5268353" y="1943254"/>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软件测试基础</a:t>
            </a:r>
            <a:endParaRPr lang="en-US" sz="1440"/>
          </a:p>
        </p:txBody>
      </p:sp>
      <p:sp>
        <p:nvSpPr>
          <p:cNvPr id="6" name="Text 4"/>
          <p:cNvSpPr/>
          <p:nvPr/>
        </p:nvSpPr>
        <p:spPr>
          <a:xfrm>
            <a:off x="4653896" y="1831195"/>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02</a:t>
            </a:r>
            <a:endParaRPr lang="en-US" sz="1440"/>
          </a:p>
        </p:txBody>
      </p:sp>
      <p:sp>
        <p:nvSpPr>
          <p:cNvPr id="7" name="Text 5"/>
          <p:cNvSpPr/>
          <p:nvPr/>
        </p:nvSpPr>
        <p:spPr>
          <a:xfrm>
            <a:off x="1636376" y="2556167"/>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单元测试</a:t>
            </a:r>
            <a:endParaRPr lang="en-US" sz="1440"/>
          </a:p>
        </p:txBody>
      </p:sp>
      <p:sp>
        <p:nvSpPr>
          <p:cNvPr id="8" name="Text 6"/>
          <p:cNvSpPr/>
          <p:nvPr/>
        </p:nvSpPr>
        <p:spPr>
          <a:xfrm>
            <a:off x="1021920" y="2444108"/>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03</a:t>
            </a:r>
            <a:endParaRPr lang="en-US" sz="1440"/>
          </a:p>
        </p:txBody>
      </p:sp>
      <p:sp>
        <p:nvSpPr>
          <p:cNvPr id="9" name="Text 7"/>
          <p:cNvSpPr/>
          <p:nvPr/>
        </p:nvSpPr>
        <p:spPr>
          <a:xfrm>
            <a:off x="5268353" y="2556452"/>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集成测试</a:t>
            </a:r>
            <a:endParaRPr lang="en-US" sz="1440"/>
          </a:p>
        </p:txBody>
      </p:sp>
      <p:sp>
        <p:nvSpPr>
          <p:cNvPr id="10" name="Text 8"/>
          <p:cNvSpPr/>
          <p:nvPr/>
        </p:nvSpPr>
        <p:spPr>
          <a:xfrm>
            <a:off x="4653896" y="244439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04</a:t>
            </a:r>
            <a:endParaRPr lang="en-US" sz="1440"/>
          </a:p>
        </p:txBody>
      </p:sp>
      <p:sp>
        <p:nvSpPr>
          <p:cNvPr id="11" name="Text 9"/>
          <p:cNvSpPr/>
          <p:nvPr/>
        </p:nvSpPr>
        <p:spPr>
          <a:xfrm>
            <a:off x="1636376" y="3169080"/>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确认测试</a:t>
            </a:r>
            <a:endParaRPr lang="en-US" sz="1440"/>
          </a:p>
        </p:txBody>
      </p:sp>
      <p:sp>
        <p:nvSpPr>
          <p:cNvPr id="12" name="Text 10"/>
          <p:cNvSpPr/>
          <p:nvPr/>
        </p:nvSpPr>
        <p:spPr>
          <a:xfrm>
            <a:off x="1021920" y="305702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05</a:t>
            </a:r>
            <a:endParaRPr lang="en-US" sz="1440"/>
          </a:p>
        </p:txBody>
      </p:sp>
      <p:sp>
        <p:nvSpPr>
          <p:cNvPr id="13" name="Text 11"/>
          <p:cNvSpPr/>
          <p:nvPr/>
        </p:nvSpPr>
        <p:spPr>
          <a:xfrm>
            <a:off x="5268353" y="3169100"/>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白盒测试技术</a:t>
            </a:r>
            <a:endParaRPr lang="en-US" sz="1440"/>
          </a:p>
        </p:txBody>
      </p:sp>
      <p:sp>
        <p:nvSpPr>
          <p:cNvPr id="14" name="Text 12"/>
          <p:cNvSpPr/>
          <p:nvPr/>
        </p:nvSpPr>
        <p:spPr>
          <a:xfrm>
            <a:off x="4653896" y="305704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06</a:t>
            </a:r>
            <a:endParaRPr lang="en-US" sz="1440"/>
          </a:p>
        </p:txBody>
      </p:sp>
      <p:sp>
        <p:nvSpPr>
          <p:cNvPr id="15" name="Text 13"/>
          <p:cNvSpPr/>
          <p:nvPr/>
        </p:nvSpPr>
        <p:spPr>
          <a:xfrm>
            <a:off x="1636376" y="3781993"/>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黑盒测试技术</a:t>
            </a:r>
            <a:endParaRPr lang="en-US" sz="1440"/>
          </a:p>
        </p:txBody>
      </p:sp>
      <p:sp>
        <p:nvSpPr>
          <p:cNvPr id="16" name="Text 14"/>
          <p:cNvSpPr/>
          <p:nvPr/>
        </p:nvSpPr>
        <p:spPr>
          <a:xfrm>
            <a:off x="1021920" y="3669934"/>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07</a:t>
            </a:r>
            <a:endParaRPr lang="en-US" sz="1440"/>
          </a:p>
        </p:txBody>
      </p:sp>
      <p:sp>
        <p:nvSpPr>
          <p:cNvPr id="17" name="Text 15"/>
          <p:cNvSpPr/>
          <p:nvPr/>
        </p:nvSpPr>
        <p:spPr>
          <a:xfrm>
            <a:off x="5268353" y="3781748"/>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调试</a:t>
            </a:r>
            <a:endParaRPr lang="en-US" sz="1440"/>
          </a:p>
        </p:txBody>
      </p:sp>
      <p:sp>
        <p:nvSpPr>
          <p:cNvPr id="18" name="Text 16"/>
          <p:cNvSpPr/>
          <p:nvPr/>
        </p:nvSpPr>
        <p:spPr>
          <a:xfrm>
            <a:off x="4653896" y="3669689"/>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08</a:t>
            </a:r>
            <a:endParaRPr lang="en-US" sz="1440"/>
          </a:p>
        </p:txBody>
      </p:sp>
      <p:sp>
        <p:nvSpPr>
          <p:cNvPr id="19" name="Text 17"/>
          <p:cNvSpPr/>
          <p:nvPr/>
        </p:nvSpPr>
        <p:spPr>
          <a:xfrm>
            <a:off x="303329" y="139079"/>
            <a:ext cx="4113526" cy="11704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5184" b="1">
                <a:solidFill>
                  <a:srgbClr val="5A85D9">
                    <a:alpha val="10000"/>
                  </a:srgbClr>
                </a:solidFill>
                <a:latin typeface="Microsoft Yahei" pitchFamily="34" charset="0"/>
                <a:ea typeface="Microsoft Yahei" pitchFamily="34" charset="-122"/>
                <a:cs typeface="Microsoft Yahei" pitchFamily="34" charset="-120"/>
              </a:rPr>
              <a:t>CONTENTS</a:t>
            </a:r>
            <a:endParaRPr lang="en-US" sz="1440"/>
          </a:p>
        </p:txBody>
      </p:sp>
      <p:sp>
        <p:nvSpPr>
          <p:cNvPr id="20" name="Text 18"/>
          <p:cNvSpPr/>
          <p:nvPr/>
        </p:nvSpPr>
        <p:spPr>
          <a:xfrm>
            <a:off x="528866" y="505095"/>
            <a:ext cx="1699339" cy="95097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4032" b="1">
                <a:solidFill>
                  <a:srgbClr val="0055FF"/>
                </a:solidFill>
                <a:latin typeface="Microsoft Yahei" pitchFamily="34" charset="0"/>
                <a:ea typeface="Microsoft Yahei" pitchFamily="34" charset="-122"/>
                <a:cs typeface="Microsoft Yahei" pitchFamily="34" charset="-120"/>
              </a:rPr>
              <a:t>目录</a:t>
            </a:r>
            <a:endParaRPr lang="en-US" sz="144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7.4.2</a:t>
            </a:r>
            <a:r>
              <a:rPr lang="en-US" sz="2016" b="1">
                <a:solidFill>
                  <a:srgbClr val="002B7F"/>
                </a:solidFill>
                <a:latin typeface="微软雅黑" pitchFamily="34" charset="0"/>
                <a:ea typeface="微软雅黑" pitchFamily="34" charset="-122"/>
                <a:cs typeface="微软雅黑" pitchFamily="34" charset="-120"/>
              </a:rPr>
              <a:t> 自底向上集成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11512" y="918843"/>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3153338" y="918843"/>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7" name="Shape 3"/>
          <p:cNvSpPr/>
          <p:nvPr/>
        </p:nvSpPr>
        <p:spPr>
          <a:xfrm>
            <a:off x="6243839" y="908059"/>
            <a:ext cx="2900161" cy="1902415"/>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8" name="Shape 4"/>
          <p:cNvSpPr/>
          <p:nvPr/>
        </p:nvSpPr>
        <p:spPr>
          <a:xfrm>
            <a:off x="1715532" y="3117420"/>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9" name="Shape 5"/>
          <p:cNvSpPr/>
          <p:nvPr/>
        </p:nvSpPr>
        <p:spPr>
          <a:xfrm>
            <a:off x="4908434" y="3117420"/>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10" name="Text 6"/>
          <p:cNvSpPr/>
          <p:nvPr/>
        </p:nvSpPr>
        <p:spPr>
          <a:xfrm>
            <a:off x="285791" y="1053254"/>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自底向上集成定义</a:t>
            </a:r>
            <a:endParaRPr lang="en-US" sz="1440"/>
          </a:p>
        </p:txBody>
      </p:sp>
      <p:sp>
        <p:nvSpPr>
          <p:cNvPr id="11" name="Text 7"/>
          <p:cNvSpPr/>
          <p:nvPr/>
        </p:nvSpPr>
        <p:spPr>
          <a:xfrm>
            <a:off x="189093" y="1632620"/>
            <a:ext cx="2741563" cy="812787"/>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自底向上集成是从软件的最底层模块开始，逐步向上整合，直到完成整个系统的集成测试。此方法通过逐层组装和验证，确保每个模块的稳定性和正确性。</a:t>
            </a:r>
            <a:endParaRPr lang="en-US" sz="1440"/>
          </a:p>
        </p:txBody>
      </p:sp>
      <p:sp>
        <p:nvSpPr>
          <p:cNvPr id="12" name="Text 8"/>
          <p:cNvSpPr/>
          <p:nvPr/>
        </p:nvSpPr>
        <p:spPr>
          <a:xfrm>
            <a:off x="3327617" y="1053254"/>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自底向上集成步骤</a:t>
            </a:r>
            <a:endParaRPr lang="en-US" sz="1440"/>
          </a:p>
        </p:txBody>
      </p:sp>
      <p:sp>
        <p:nvSpPr>
          <p:cNvPr id="13" name="Text 9"/>
          <p:cNvSpPr/>
          <p:nvPr/>
        </p:nvSpPr>
        <p:spPr>
          <a:xfrm>
            <a:off x="3300057" y="1323015"/>
            <a:ext cx="2753441" cy="1431995"/>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①把低层模块组合成实现某个特定的软件子功能的族。</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②写一个用于测试的控制程序，协调测试数据的输入和输出。</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③对由模块组成的子功能族进行测试。</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④去掉驱动程序，沿软件结构自下向上移动，把子功能族组合起来形成更大的子功能族。</a:t>
            </a:r>
            <a:endParaRPr lang="en-US" sz="1440"/>
          </a:p>
        </p:txBody>
      </p:sp>
      <p:sp>
        <p:nvSpPr>
          <p:cNvPr id="14" name="Text 10"/>
          <p:cNvSpPr/>
          <p:nvPr/>
        </p:nvSpPr>
        <p:spPr>
          <a:xfrm>
            <a:off x="6418118" y="1042470"/>
            <a:ext cx="2543883" cy="436145"/>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自底向上集成优势</a:t>
            </a:r>
            <a:endParaRPr lang="en-US" sz="1440"/>
          </a:p>
        </p:txBody>
      </p:sp>
      <p:sp>
        <p:nvSpPr>
          <p:cNvPr id="15" name="Text 11"/>
          <p:cNvSpPr/>
          <p:nvPr/>
        </p:nvSpPr>
        <p:spPr>
          <a:xfrm>
            <a:off x="6402437" y="1555065"/>
            <a:ext cx="2741563" cy="967894"/>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自底向上集成的主要优势是能够尽早发现底层模块的问题，并行测试多个模块，缩短了测试周期。此外，这种方法有助于识别系统的整体结构问题，提高测试的效率和有效性。</a:t>
            </a:r>
            <a:endParaRPr lang="en-US" sz="1440"/>
          </a:p>
        </p:txBody>
      </p:sp>
      <p:sp>
        <p:nvSpPr>
          <p:cNvPr id="16" name="Text 12"/>
          <p:cNvSpPr/>
          <p:nvPr/>
        </p:nvSpPr>
        <p:spPr>
          <a:xfrm>
            <a:off x="1871791" y="3172723"/>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自底向上集成挑战</a:t>
            </a:r>
            <a:endParaRPr lang="en-US" sz="1440"/>
          </a:p>
        </p:txBody>
      </p:sp>
      <p:sp>
        <p:nvSpPr>
          <p:cNvPr id="17" name="Text 13"/>
          <p:cNvSpPr/>
          <p:nvPr/>
        </p:nvSpPr>
        <p:spPr>
          <a:xfrm>
            <a:off x="1785091" y="3521359"/>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自底向上集成的主要挑战包括需要编写驱动函数来模拟被调用的子模块，以及在高层模块未开发完成时的临时替代方案，如存根的使用。这增加了测试的复杂性，但也提高了测试的完整性。</a:t>
            </a:r>
            <a:endParaRPr lang="en-US" sz="1440"/>
          </a:p>
        </p:txBody>
      </p:sp>
      <p:sp>
        <p:nvSpPr>
          <p:cNvPr id="18" name="Text 14"/>
          <p:cNvSpPr/>
          <p:nvPr/>
        </p:nvSpPr>
        <p:spPr>
          <a:xfrm>
            <a:off x="5064693" y="3172723"/>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自底向上集成策略选择</a:t>
            </a:r>
            <a:endParaRPr lang="en-US" sz="1440"/>
          </a:p>
        </p:txBody>
      </p:sp>
      <p:sp>
        <p:nvSpPr>
          <p:cNvPr id="19" name="Text 15"/>
          <p:cNvSpPr/>
          <p:nvPr/>
        </p:nvSpPr>
        <p:spPr>
          <a:xfrm>
            <a:off x="4977993" y="3521359"/>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在实际项目中，通常根据项目需求和模块依赖关系选择自底向上或自顶向下集成策略。对于复杂系统，可能需要结合这两种策略，以优化测试效果和测试周期。</a:t>
            </a:r>
            <a:endParaRPr lang="en-US" sz="144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7.4.3</a:t>
            </a:r>
            <a:r>
              <a:rPr lang="en-US" sz="2016" b="1">
                <a:solidFill>
                  <a:srgbClr val="002B7F"/>
                </a:solidFill>
                <a:latin typeface="微软雅黑" pitchFamily="34" charset="0"/>
                <a:ea typeface="微软雅黑" pitchFamily="34" charset="-122"/>
                <a:cs typeface="微软雅黑" pitchFamily="34" charset="-120"/>
              </a:rPr>
              <a:t> 不同集成测试策略的比较</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rot="-5400000">
            <a:off x="2843466" y="242420"/>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7" name="Shape 3"/>
          <p:cNvSpPr/>
          <p:nvPr/>
        </p:nvSpPr>
        <p:spPr>
          <a:xfrm rot="-5400000" flipV="1">
            <a:off x="2843466" y="1975307"/>
            <a:ext cx="1661560" cy="3157611"/>
          </a:xfrm>
          <a:custGeom>
            <a:avLst/>
            <a:gdLst/>
            <a:ahLst/>
            <a:cxnLst/>
            <a:rect l="l" t="t" r="r" b="b"/>
            <a:pathLst>
              <a:path w="1661560" h="3157611">
                <a:moveTo>
                  <a:pt x="0" y="0"/>
                </a:moveTo>
                <a:moveTo>
                  <a:pt x="0" y="0"/>
                </a:moveTo>
                <a:lnTo>
                  <a:pt x="1661560" y="0"/>
                </a:lnTo>
                <a:lnTo>
                  <a:pt x="1661560" y="3157611"/>
                </a:lnTo>
                <a:lnTo>
                  <a:pt x="0" y="3157611"/>
                </a:lnTo>
                <a:close/>
              </a:path>
            </a:pathLst>
          </a:custGeom>
          <a:solidFill>
            <a:srgbClr val="5A85D9">
              <a:alpha val="10000"/>
            </a:srgbClr>
          </a:solidFill>
          <a:ln/>
        </p:spPr>
      </p:sp>
      <p:sp>
        <p:nvSpPr>
          <p:cNvPr id="9" name="Shape 5"/>
          <p:cNvSpPr/>
          <p:nvPr/>
        </p:nvSpPr>
        <p:spPr>
          <a:xfrm>
            <a:off x="5309086" y="990446"/>
            <a:ext cx="1592949" cy="3391950"/>
          </a:xfrm>
          <a:custGeom>
            <a:avLst/>
            <a:gdLst/>
            <a:ahLst/>
            <a:cxnLst/>
            <a:rect l="l" t="t" r="r" b="b"/>
            <a:pathLst>
              <a:path w="1592949" h="3391950">
                <a:moveTo>
                  <a:pt x="0" y="0"/>
                </a:moveTo>
                <a:moveTo>
                  <a:pt x="0" y="0"/>
                </a:moveTo>
                <a:lnTo>
                  <a:pt x="1592949" y="0"/>
                </a:lnTo>
                <a:lnTo>
                  <a:pt x="1592949" y="3391950"/>
                </a:lnTo>
                <a:lnTo>
                  <a:pt x="0" y="3391950"/>
                </a:lnTo>
                <a:close/>
              </a:path>
            </a:pathLst>
          </a:custGeom>
          <a:solidFill>
            <a:srgbClr val="5A85D9">
              <a:alpha val="10000"/>
            </a:srgbClr>
          </a:solidFill>
          <a:ln/>
        </p:spPr>
      </p:sp>
      <p:sp>
        <p:nvSpPr>
          <p:cNvPr id="10" name="Text 6"/>
          <p:cNvSpPr/>
          <p:nvPr/>
        </p:nvSpPr>
        <p:spPr>
          <a:xfrm>
            <a:off x="2095440" y="1277158"/>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自顶向下集成</a:t>
            </a:r>
            <a:endParaRPr lang="en-US" sz="1440"/>
          </a:p>
        </p:txBody>
      </p:sp>
      <p:sp>
        <p:nvSpPr>
          <p:cNvPr id="11" name="Text 7"/>
          <p:cNvSpPr/>
          <p:nvPr/>
        </p:nvSpPr>
        <p:spPr>
          <a:xfrm>
            <a:off x="3109400" y="1181146"/>
            <a:ext cx="2054824" cy="128016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自顶向下集成策略首先测试系统的顶层模块，然后逐步向下集成子模块。此策略有助于识别系统高层的缺陷，并确保所有模块在集成前都能通过单元测试。</a:t>
            </a:r>
            <a:endParaRPr lang="en-US" sz="1440"/>
          </a:p>
        </p:txBody>
      </p:sp>
      <p:sp>
        <p:nvSpPr>
          <p:cNvPr id="14" name="Text 10"/>
          <p:cNvSpPr/>
          <p:nvPr/>
        </p:nvSpPr>
        <p:spPr>
          <a:xfrm>
            <a:off x="2095440" y="3010044"/>
            <a:ext cx="1013960" cy="78638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自底向上集成</a:t>
            </a:r>
            <a:endParaRPr lang="en-US" sz="1440"/>
          </a:p>
        </p:txBody>
      </p:sp>
      <p:sp>
        <p:nvSpPr>
          <p:cNvPr id="15" name="Text 11"/>
          <p:cNvSpPr/>
          <p:nvPr/>
        </p:nvSpPr>
        <p:spPr>
          <a:xfrm>
            <a:off x="3109400" y="2914032"/>
            <a:ext cx="2054824" cy="14996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自底向上集成策略从最底层模块开始，逐步向上集成到整个系统。此方法可以确保每个模块的功能正确，然后再验证它们在一起时的协同效果，有助于发现集成过程中的潜在问题。</a:t>
            </a:r>
            <a:endParaRPr lang="en-US" sz="1440"/>
          </a:p>
        </p:txBody>
      </p:sp>
      <p:sp>
        <p:nvSpPr>
          <p:cNvPr id="18" name="Text 14"/>
          <p:cNvSpPr/>
          <p:nvPr/>
        </p:nvSpPr>
        <p:spPr>
          <a:xfrm>
            <a:off x="5309086" y="1363424"/>
            <a:ext cx="1592949"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584" b="1">
                <a:solidFill>
                  <a:srgbClr val="0055FF"/>
                </a:solidFill>
                <a:latin typeface="Microsoft Yahei" pitchFamily="34" charset="0"/>
                <a:ea typeface="Microsoft Yahei" pitchFamily="34" charset="-122"/>
                <a:cs typeface="Microsoft Yahei" pitchFamily="34" charset="-120"/>
              </a:rPr>
              <a:t>混合集成策略</a:t>
            </a:r>
            <a:endParaRPr lang="en-US" sz="1440"/>
          </a:p>
        </p:txBody>
      </p:sp>
      <p:sp>
        <p:nvSpPr>
          <p:cNvPr id="19" name="Text 15"/>
          <p:cNvSpPr/>
          <p:nvPr/>
        </p:nvSpPr>
        <p:spPr>
          <a:xfrm>
            <a:off x="5309086" y="1974748"/>
            <a:ext cx="1592949" cy="1719072"/>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混合集成策略结合了自顶向下和自底向上的方法。首先对系统的主要模块进行集成和测试，再逐步添加剩余的模块。这种方法平衡了两者的优点，提高了测试的效率和有效性。</a:t>
            </a:r>
            <a:endParaRPr lang="en-US" sz="144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7.4.4</a:t>
            </a:r>
            <a:r>
              <a:rPr lang="en-US" sz="2016" b="1">
                <a:solidFill>
                  <a:srgbClr val="002B7F"/>
                </a:solidFill>
                <a:latin typeface="微软雅黑" pitchFamily="34" charset="0"/>
                <a:ea typeface="微软雅黑" pitchFamily="34" charset="-122"/>
                <a:cs typeface="微软雅黑" pitchFamily="34" charset="-120"/>
              </a:rPr>
              <a:t> 回归测试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回归测试定义</a:t>
            </a:r>
            <a:endParaRPr lang="en-US" sz="1440"/>
          </a:p>
        </p:txBody>
      </p:sp>
      <p:sp>
        <p:nvSpPr>
          <p:cNvPr id="6" name="Text 2"/>
          <p:cNvSpPr/>
          <p:nvPr/>
        </p:nvSpPr>
        <p:spPr>
          <a:xfrm>
            <a:off x="1527716" y="1443838"/>
            <a:ext cx="2086517" cy="901529"/>
          </a:xfrm>
          <a:prstGeom prst="rect">
            <a:avLst/>
          </a:prstGeom>
          <a:noFill/>
          <a:ln/>
        </p:spPr>
        <p:txBody>
          <a:bodyPr wrap="square" lIns="95250" tIns="95250" rIns="95250" bIns="95250" rtlCol="0" anchor="t">
            <a:spAutoFit/>
          </a:bodyPr>
          <a:lstStyle/>
          <a:p>
            <a:pPr marL="0" indent="0">
              <a:lnSpc>
                <a:spcPct val="100000"/>
              </a:lnSpc>
              <a:buNone/>
            </a:pPr>
            <a:r>
              <a:rPr lang="zh-CN" altLang="en-US" sz="1152">
                <a:solidFill>
                  <a:srgbClr val="000000"/>
                </a:solidFill>
                <a:latin typeface="Microsoft Yahei" pitchFamily="34" charset="0"/>
                <a:ea typeface="Microsoft Yahei" pitchFamily="34" charset="-122"/>
                <a:cs typeface="Microsoft Yahei" pitchFamily="34" charset="-120"/>
              </a:rPr>
              <a:t>回归测试就是用于保证由于调试或其他原因引起的变化，不会导致非预期的软件行为或额外错误的测试活动。</a:t>
            </a:r>
            <a:endParaRPr lang="en-US" sz="1440"/>
          </a:p>
        </p:txBody>
      </p:sp>
      <p:sp>
        <p:nvSpPr>
          <p:cNvPr id="7" name="Text 3"/>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回归测试重要性</a:t>
            </a:r>
            <a:endParaRPr lang="en-US" sz="1440"/>
          </a:p>
        </p:txBody>
      </p:sp>
      <p:sp>
        <p:nvSpPr>
          <p:cNvPr id="8" name="Text 4"/>
          <p:cNvSpPr/>
          <p:nvPr/>
        </p:nvSpPr>
        <p:spPr>
          <a:xfrm>
            <a:off x="5535727" y="1443838"/>
            <a:ext cx="2971800" cy="148470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回归测试可以通过重新执行全部测试用例的一个子集人工地进行，也可以使用自动化的捕获回放工具自动进行。利用捕获回放工具，软件工程师能够捕获测试用例和实际运行结果，然后可以回放（即重新执行测试用例），并且比较软件变化前后所得到的运行</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结果。</a:t>
            </a:r>
            <a:endParaRPr lang="en-US" sz="1440"/>
          </a:p>
        </p:txBody>
      </p:sp>
      <p:sp>
        <p:nvSpPr>
          <p:cNvPr id="9" name="Text 5"/>
          <p:cNvSpPr/>
          <p:nvPr/>
        </p:nvSpPr>
        <p:spPr>
          <a:xfrm>
            <a:off x="596714" y="2832811"/>
            <a:ext cx="3017520" cy="475002"/>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zh-CN" altLang="en-US" sz="1728" b="1">
                <a:solidFill>
                  <a:srgbClr val="0055FF"/>
                </a:solidFill>
                <a:latin typeface="Microsoft Yahei" pitchFamily="34" charset="0"/>
                <a:ea typeface="Microsoft Yahei" pitchFamily="34" charset="-122"/>
                <a:cs typeface="Microsoft Yahei" pitchFamily="34" charset="-120"/>
              </a:rPr>
              <a:t>回归测试集</a:t>
            </a:r>
            <a:endParaRPr lang="en-US" sz="1440"/>
          </a:p>
        </p:txBody>
      </p:sp>
      <p:sp>
        <p:nvSpPr>
          <p:cNvPr id="10" name="Text 6"/>
          <p:cNvSpPr/>
          <p:nvPr/>
        </p:nvSpPr>
        <p:spPr>
          <a:xfrm>
            <a:off x="1527716" y="3202229"/>
            <a:ext cx="2086517" cy="1358705"/>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(1)</a:t>
            </a:r>
            <a:r>
              <a:rPr lang="zh-CN" altLang="en-US" sz="1152">
                <a:solidFill>
                  <a:srgbClr val="000000"/>
                </a:solidFill>
                <a:latin typeface="Microsoft Yahei" pitchFamily="34" charset="0"/>
                <a:ea typeface="Microsoft Yahei" pitchFamily="34" charset="-122"/>
              </a:rPr>
              <a:t>检测软件全部功能的代表性测试用例。</a:t>
            </a:r>
          </a:p>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(2)</a:t>
            </a:r>
            <a:r>
              <a:rPr lang="zh-CN" altLang="en-US" sz="1152">
                <a:solidFill>
                  <a:srgbClr val="000000"/>
                </a:solidFill>
                <a:latin typeface="Microsoft Yahei" pitchFamily="34" charset="0"/>
                <a:ea typeface="Microsoft Yahei" pitchFamily="34" charset="-122"/>
              </a:rPr>
              <a:t>专门针对可能受修改影响的软件功能的附加测试，</a:t>
            </a:r>
          </a:p>
          <a:p>
            <a:pPr marL="0" indent="0">
              <a:lnSpc>
                <a:spcPct val="100000"/>
              </a:lnSpc>
              <a:spcBef>
                <a:spcPts val="375"/>
              </a:spcBef>
              <a:buNone/>
            </a:pPr>
            <a:r>
              <a:rPr lang="en-US" altLang="zh-CN" sz="1152">
                <a:solidFill>
                  <a:srgbClr val="000000"/>
                </a:solidFill>
                <a:latin typeface="Microsoft Yahei" pitchFamily="34" charset="0"/>
                <a:ea typeface="Microsoft Yahei" pitchFamily="34" charset="-122"/>
              </a:rPr>
              <a:t>(3)</a:t>
            </a:r>
            <a:r>
              <a:rPr lang="zh-CN" altLang="en-US" sz="1152">
                <a:solidFill>
                  <a:srgbClr val="000000"/>
                </a:solidFill>
                <a:latin typeface="Microsoft Yahei" pitchFamily="34" charset="0"/>
                <a:ea typeface="Microsoft Yahei" pitchFamily="34" charset="-122"/>
              </a:rPr>
              <a:t>针对被修改过的软件成分的测试</a:t>
            </a:r>
            <a:endParaRPr lang="en-US" sz="1152">
              <a:solidFill>
                <a:srgbClr val="000000"/>
              </a:solidFill>
              <a:latin typeface="Microsoft Yahei" pitchFamily="34" charset="0"/>
              <a:ea typeface="Microsoft Yahei" pitchFamily="34" charset="-122"/>
            </a:endParaRPr>
          </a:p>
        </p:txBody>
      </p:sp>
      <p:sp>
        <p:nvSpPr>
          <p:cNvPr id="11" name="Text 7"/>
          <p:cNvSpPr/>
          <p:nvPr/>
        </p:nvSpPr>
        <p:spPr>
          <a:xfrm>
            <a:off x="5535727" y="2832811"/>
            <a:ext cx="3017520" cy="47500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a:t>
            </a:r>
            <a:r>
              <a:rPr lang="zh-CN" altLang="en-US" sz="1728" b="1">
                <a:solidFill>
                  <a:srgbClr val="0055FF"/>
                </a:solidFill>
                <a:latin typeface="Microsoft Yahei" pitchFamily="34" charset="0"/>
                <a:ea typeface="Microsoft Yahei" pitchFamily="34" charset="-122"/>
                <a:cs typeface="Microsoft Yahei" pitchFamily="34" charset="-120"/>
              </a:rPr>
              <a:t>意义</a:t>
            </a:r>
            <a:endParaRPr lang="en-US" sz="1440"/>
          </a:p>
        </p:txBody>
      </p:sp>
      <p:sp>
        <p:nvSpPr>
          <p:cNvPr id="12" name="Text 8"/>
          <p:cNvSpPr/>
          <p:nvPr/>
        </p:nvSpPr>
        <p:spPr>
          <a:xfrm>
            <a:off x="5535727" y="3202229"/>
            <a:ext cx="2971800" cy="158729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在集成测试过程中，回归测试用例的数量可能变得非常大。因此，应该把回归测试集</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设计成只包括可以检测程序每个主要功能中的一类或多类错误的那样一些测试用例。一</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旦修改了软件之后就重新执行检测程序每个功能的全部测试用例，是低效而且不切实</a:t>
            </a:r>
          </a:p>
          <a:p>
            <a:pPr marL="0" indent="0" algn="just">
              <a:lnSpc>
                <a:spcPct val="100000"/>
              </a:lnSpc>
              <a:spcBef>
                <a:spcPts val="375"/>
              </a:spcBef>
              <a:buNone/>
            </a:pPr>
            <a:r>
              <a:rPr lang="zh-CN" altLang="en-US" sz="1152">
                <a:solidFill>
                  <a:srgbClr val="000000"/>
                </a:solidFill>
                <a:latin typeface="Microsoft Yahei" pitchFamily="34" charset="0"/>
                <a:ea typeface="Microsoft Yahei" pitchFamily="34" charset="-122"/>
                <a:cs typeface="Microsoft Yahei" pitchFamily="34" charset="-120"/>
              </a:rPr>
              <a:t>际的。</a:t>
            </a:r>
            <a:endParaRPr lang="en-US" sz="1440"/>
          </a:p>
        </p:txBody>
      </p:sp>
      <p:pic>
        <p:nvPicPr>
          <p:cNvPr id="13" name="Image 2" descr="preencoded.png"/>
          <p:cNvPicPr>
            <a:picLocks noChangeAspect="1"/>
          </p:cNvPicPr>
          <p:nvPr/>
        </p:nvPicPr>
        <p:blipFill>
          <a:blip r:embed="rId6"/>
          <a:stretch>
            <a:fillRect/>
          </a:stretch>
        </p:blipFill>
        <p:spPr>
          <a:xfrm>
            <a:off x="3807928" y="2052725"/>
            <a:ext cx="1297274" cy="1297274"/>
          </a:xfrm>
          <a:prstGeom prst="rect">
            <a:avLst/>
          </a:prstGeom>
        </p:spPr>
      </p:pic>
      <p:pic>
        <p:nvPicPr>
          <p:cNvPr id="14" name="Image 3" descr="preencoded.png"/>
          <p:cNvPicPr>
            <a:picLocks noChangeAspect="1"/>
          </p:cNvPicPr>
          <p:nvPr/>
        </p:nvPicPr>
        <p:blipFill>
          <a:blip r:embed="rId7">
            <a:alphaModFix amt="20000"/>
          </a:blip>
          <a:stretch>
            <a:fillRect/>
          </a:stretch>
        </p:blipFill>
        <p:spPr>
          <a:xfrm rot="-2700000">
            <a:off x="4503978" y="1750742"/>
            <a:ext cx="812655" cy="812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确认测试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05</a:t>
            </a:r>
            <a:endParaRPr lang="en-US" sz="14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7.5.1</a:t>
            </a:r>
            <a:r>
              <a:rPr lang="en-US" sz="2016" b="1">
                <a:solidFill>
                  <a:srgbClr val="002B7F"/>
                </a:solidFill>
                <a:latin typeface="微软雅黑" pitchFamily="34" charset="0"/>
                <a:ea typeface="微软雅黑" pitchFamily="34" charset="-122"/>
                <a:cs typeface="微软雅黑" pitchFamily="34" charset="-120"/>
              </a:rPr>
              <a:t> 确认测试的范围</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579060"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6" name="Text 2"/>
          <p:cNvSpPr/>
          <p:nvPr/>
        </p:nvSpPr>
        <p:spPr>
          <a:xfrm>
            <a:off x="579060"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Text 3"/>
          <p:cNvSpPr/>
          <p:nvPr/>
        </p:nvSpPr>
        <p:spPr>
          <a:xfrm>
            <a:off x="491924" y="1878583"/>
            <a:ext cx="1534598" cy="458267"/>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确认测试定义</a:t>
            </a:r>
            <a:endParaRPr lang="en-US" sz="1440"/>
          </a:p>
        </p:txBody>
      </p:sp>
      <p:sp>
        <p:nvSpPr>
          <p:cNvPr id="8" name="Text 4"/>
          <p:cNvSpPr/>
          <p:nvPr/>
        </p:nvSpPr>
        <p:spPr>
          <a:xfrm>
            <a:off x="579060" y="2396440"/>
            <a:ext cx="1534598" cy="165506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确认测试，也称为验证测试，是软件开发过程中的关键环节。它的目的是确保软件系统满足用户需求和业务需求，并能够在实际使用环境中正常运行。</a:t>
            </a:r>
            <a:endParaRPr lang="en-US" sz="1440"/>
          </a:p>
        </p:txBody>
      </p:sp>
      <p:sp>
        <p:nvSpPr>
          <p:cNvPr id="9" name="Shape 5"/>
          <p:cNvSpPr/>
          <p:nvPr/>
        </p:nvSpPr>
        <p:spPr>
          <a:xfrm>
            <a:off x="219188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0" name="Text 6"/>
          <p:cNvSpPr/>
          <p:nvPr/>
        </p:nvSpPr>
        <p:spPr>
          <a:xfrm>
            <a:off x="219188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02</a:t>
            </a:r>
            <a:endParaRPr lang="en-US" sz="1440"/>
          </a:p>
        </p:txBody>
      </p:sp>
      <p:sp>
        <p:nvSpPr>
          <p:cNvPr id="11" name="Text 7"/>
          <p:cNvSpPr/>
          <p:nvPr/>
        </p:nvSpPr>
        <p:spPr>
          <a:xfrm>
            <a:off x="219188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功能需求与业务需求</a:t>
            </a:r>
            <a:endParaRPr lang="en-US" sz="1440"/>
          </a:p>
        </p:txBody>
      </p:sp>
      <p:sp>
        <p:nvSpPr>
          <p:cNvPr id="12" name="Text 8"/>
          <p:cNvSpPr/>
          <p:nvPr/>
        </p:nvSpPr>
        <p:spPr>
          <a:xfrm>
            <a:off x="2191881" y="2396440"/>
            <a:ext cx="1534598" cy="186537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确认测试的范围首先需要明确软件的功能需求和业务需求。通过与产品经理、业务分析师或项目经理的沟通，测试团队可以了解预期功能和用户需求，进而确定测试的具体范围。</a:t>
            </a:r>
            <a:endParaRPr lang="en-US" sz="1440"/>
          </a:p>
        </p:txBody>
      </p:sp>
      <p:sp>
        <p:nvSpPr>
          <p:cNvPr id="13" name="Shape 9"/>
          <p:cNvSpPr/>
          <p:nvPr/>
        </p:nvSpPr>
        <p:spPr>
          <a:xfrm>
            <a:off x="380470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14" name="Text 10"/>
          <p:cNvSpPr/>
          <p:nvPr/>
        </p:nvSpPr>
        <p:spPr>
          <a:xfrm>
            <a:off x="380470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5" name="Text 11"/>
          <p:cNvSpPr/>
          <p:nvPr/>
        </p:nvSpPr>
        <p:spPr>
          <a:xfrm>
            <a:off x="380470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测试场景收集</a:t>
            </a:r>
            <a:endParaRPr lang="en-US" sz="1440"/>
          </a:p>
        </p:txBody>
      </p:sp>
      <p:sp>
        <p:nvSpPr>
          <p:cNvPr id="16" name="Text 12"/>
          <p:cNvSpPr/>
          <p:nvPr/>
        </p:nvSpPr>
        <p:spPr>
          <a:xfrm>
            <a:off x="3804701" y="2396440"/>
            <a:ext cx="1534598" cy="186537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在确认测试范围时，需要收集用户可能遇到的各种使用场景，包括正常流程和异常流程。这些场景有助于全面评估软件在不同条件下的表现，从而确保其可靠性和稳定性。</a:t>
            </a:r>
            <a:endParaRPr lang="en-US" sz="1440"/>
          </a:p>
        </p:txBody>
      </p:sp>
      <p:sp>
        <p:nvSpPr>
          <p:cNvPr id="17" name="Shape 13"/>
          <p:cNvSpPr/>
          <p:nvPr/>
        </p:nvSpPr>
        <p:spPr>
          <a:xfrm>
            <a:off x="541752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8" name="Text 14"/>
          <p:cNvSpPr/>
          <p:nvPr/>
        </p:nvSpPr>
        <p:spPr>
          <a:xfrm>
            <a:off x="541752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04</a:t>
            </a:r>
            <a:endParaRPr lang="en-US" sz="1440"/>
          </a:p>
        </p:txBody>
      </p:sp>
      <p:sp>
        <p:nvSpPr>
          <p:cNvPr id="19" name="Text 15"/>
          <p:cNvSpPr/>
          <p:nvPr/>
        </p:nvSpPr>
        <p:spPr>
          <a:xfrm>
            <a:off x="541752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回归测试重要性</a:t>
            </a:r>
            <a:endParaRPr lang="en-US" sz="1440"/>
          </a:p>
        </p:txBody>
      </p:sp>
      <p:sp>
        <p:nvSpPr>
          <p:cNvPr id="20" name="Text 16"/>
          <p:cNvSpPr/>
          <p:nvPr/>
        </p:nvSpPr>
        <p:spPr>
          <a:xfrm>
            <a:off x="5417521" y="2396440"/>
            <a:ext cx="1534598" cy="165506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每次代码改动后，都需要进行回归测试，以确认改动没有引入新的问题。回归测试确保软件在更新后仍然按预期工作，保持原有功能不变。</a:t>
            </a:r>
            <a:endParaRPr lang="en-US" sz="1440"/>
          </a:p>
        </p:txBody>
      </p:sp>
      <p:sp>
        <p:nvSpPr>
          <p:cNvPr id="21" name="Shape 17"/>
          <p:cNvSpPr/>
          <p:nvPr/>
        </p:nvSpPr>
        <p:spPr>
          <a:xfrm>
            <a:off x="703034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22" name="Text 18"/>
          <p:cNvSpPr/>
          <p:nvPr/>
        </p:nvSpPr>
        <p:spPr>
          <a:xfrm>
            <a:off x="703034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05</a:t>
            </a:r>
            <a:endParaRPr lang="en-US" sz="1440"/>
          </a:p>
        </p:txBody>
      </p:sp>
      <p:sp>
        <p:nvSpPr>
          <p:cNvPr id="23" name="Text 19"/>
          <p:cNvSpPr/>
          <p:nvPr/>
        </p:nvSpPr>
        <p:spPr>
          <a:xfrm>
            <a:off x="703034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客观性与验收标准</a:t>
            </a:r>
            <a:endParaRPr lang="en-US" sz="1440"/>
          </a:p>
        </p:txBody>
      </p:sp>
      <p:sp>
        <p:nvSpPr>
          <p:cNvPr id="24" name="Text 20"/>
          <p:cNvSpPr/>
          <p:nvPr/>
        </p:nvSpPr>
        <p:spPr>
          <a:xfrm>
            <a:off x="7030341" y="2396440"/>
            <a:ext cx="1534598" cy="186537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确认测试提供了一个客观的验收过程，使得每个可交付成果都能达到预期的质量标准。这有助于提高最终产品、服务或陈国获得验收的可能性，确保项目成功完成。</a:t>
            </a:r>
            <a:endParaRPr lang="en-US" sz="144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7.5.2</a:t>
            </a:r>
            <a:r>
              <a:rPr lang="en-US" sz="2016" b="1">
                <a:solidFill>
                  <a:srgbClr val="002B7F"/>
                </a:solidFill>
                <a:latin typeface="微软雅黑" pitchFamily="34" charset="0"/>
                <a:ea typeface="微软雅黑" pitchFamily="34" charset="-122"/>
                <a:cs typeface="微软雅黑" pitchFamily="34" charset="-120"/>
              </a:rPr>
              <a:t> 软件配置复查</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50782" y="3758153"/>
            <a:ext cx="3224944" cy="0"/>
          </a:xfrm>
          <a:custGeom>
            <a:avLst/>
            <a:gdLst/>
            <a:ahLst/>
            <a:cxnLst/>
            <a:rect l="l" t="t" r="r" b="b"/>
            <a:pathLst>
              <a:path w="3224944">
                <a:moveTo>
                  <a:pt x="0" y="0"/>
                </a:moveTo>
                <a:moveTo>
                  <a:pt x="0" y="0"/>
                </a:moveTo>
                <a:lnTo>
                  <a:pt x="3224944" y="0"/>
                </a:lnTo>
              </a:path>
            </a:pathLst>
          </a:custGeom>
          <a:noFill/>
          <a:ln w="19050">
            <a:solidFill>
              <a:srgbClr val="5A85D9"/>
            </a:solidFill>
            <a:prstDash val="solid"/>
            <a:headEnd type="none"/>
            <a:tailEnd type="none"/>
          </a:ln>
        </p:spPr>
      </p:sp>
      <p:sp>
        <p:nvSpPr>
          <p:cNvPr id="6" name="Shape 2"/>
          <p:cNvSpPr/>
          <p:nvPr/>
        </p:nvSpPr>
        <p:spPr>
          <a:xfrm>
            <a:off x="4127606" y="3000614"/>
            <a:ext cx="526856" cy="826427"/>
          </a:xfrm>
          <a:custGeom>
            <a:avLst/>
            <a:gdLst/>
            <a:ahLst/>
            <a:cxnLst/>
            <a:rect l="l" t="t" r="r" b="b"/>
            <a:pathLst>
              <a:path w="526856" h="826427">
                <a:moveTo>
                  <a:pt x="0" y="0"/>
                </a:moveTo>
                <a:moveTo>
                  <a:pt x="0" y="0"/>
                </a:moveTo>
                <a:lnTo>
                  <a:pt x="526856" y="826427"/>
                </a:lnTo>
              </a:path>
            </a:pathLst>
          </a:custGeom>
          <a:noFill/>
          <a:ln w="19050">
            <a:solidFill>
              <a:srgbClr val="5A85D9"/>
            </a:solidFill>
            <a:prstDash val="solid"/>
            <a:headEnd type="none"/>
            <a:tailEnd type="none"/>
          </a:ln>
        </p:spPr>
      </p:sp>
      <p:sp>
        <p:nvSpPr>
          <p:cNvPr id="7" name="Shape 3"/>
          <p:cNvSpPr/>
          <p:nvPr/>
        </p:nvSpPr>
        <p:spPr>
          <a:xfrm>
            <a:off x="590704" y="1286795"/>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55FF"/>
          </a:solidFill>
          <a:ln/>
        </p:spPr>
      </p:sp>
      <p:sp>
        <p:nvSpPr>
          <p:cNvPr id="8" name="Shape 4"/>
          <p:cNvSpPr/>
          <p:nvPr/>
        </p:nvSpPr>
        <p:spPr>
          <a:xfrm>
            <a:off x="1147221" y="1565054"/>
            <a:ext cx="2868202" cy="0"/>
          </a:xfrm>
          <a:custGeom>
            <a:avLst/>
            <a:gdLst/>
            <a:ahLst/>
            <a:cxnLst/>
            <a:rect l="l" t="t" r="r" b="b"/>
            <a:pathLst>
              <a:path w="2868202">
                <a:moveTo>
                  <a:pt x="0" y="0"/>
                </a:moveTo>
                <a:moveTo>
                  <a:pt x="0" y="0"/>
                </a:moveTo>
                <a:lnTo>
                  <a:pt x="2868202" y="0"/>
                </a:lnTo>
              </a:path>
            </a:pathLst>
          </a:custGeom>
          <a:noFill/>
          <a:ln w="19050">
            <a:solidFill>
              <a:srgbClr val="0055FF"/>
            </a:solidFill>
            <a:prstDash val="solid"/>
            <a:headEnd type="none"/>
            <a:tailEnd type="none"/>
          </a:ln>
        </p:spPr>
      </p:sp>
      <p:sp>
        <p:nvSpPr>
          <p:cNvPr id="9" name="Shape 5"/>
          <p:cNvSpPr/>
          <p:nvPr/>
        </p:nvSpPr>
        <p:spPr>
          <a:xfrm>
            <a:off x="4013189" y="146873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55FF"/>
          </a:solidFill>
          <a:ln/>
        </p:spPr>
      </p:sp>
      <p:sp>
        <p:nvSpPr>
          <p:cNvPr id="10" name="Shape 6"/>
          <p:cNvSpPr/>
          <p:nvPr/>
        </p:nvSpPr>
        <p:spPr>
          <a:xfrm>
            <a:off x="4120662" y="1582177"/>
            <a:ext cx="527978" cy="706348"/>
          </a:xfrm>
          <a:custGeom>
            <a:avLst/>
            <a:gdLst/>
            <a:ahLst/>
            <a:cxnLst/>
            <a:rect l="l" t="t" r="r" b="b"/>
            <a:pathLst>
              <a:path w="527978" h="706348">
                <a:moveTo>
                  <a:pt x="0" y="0"/>
                </a:moveTo>
                <a:moveTo>
                  <a:pt x="0" y="0"/>
                </a:moveTo>
                <a:lnTo>
                  <a:pt x="527978" y="706348"/>
                </a:lnTo>
              </a:path>
            </a:pathLst>
          </a:custGeom>
          <a:noFill/>
          <a:ln w="19050">
            <a:solidFill>
              <a:srgbClr val="0055FF"/>
            </a:solidFill>
            <a:prstDash val="solid"/>
            <a:headEnd type="none"/>
            <a:tailEnd type="none"/>
          </a:ln>
        </p:spPr>
      </p:sp>
      <p:sp>
        <p:nvSpPr>
          <p:cNvPr id="11" name="Shape 7"/>
          <p:cNvSpPr/>
          <p:nvPr/>
        </p:nvSpPr>
        <p:spPr>
          <a:xfrm>
            <a:off x="4558141" y="218090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55FF"/>
          </a:solidFill>
          <a:ln/>
        </p:spPr>
      </p:sp>
      <p:sp>
        <p:nvSpPr>
          <p:cNvPr id="12" name="Shape 8"/>
          <p:cNvSpPr/>
          <p:nvPr/>
        </p:nvSpPr>
        <p:spPr>
          <a:xfrm>
            <a:off x="4106392" y="2259986"/>
            <a:ext cx="549382" cy="777697"/>
          </a:xfrm>
          <a:custGeom>
            <a:avLst/>
            <a:gdLst/>
            <a:ahLst/>
            <a:cxnLst/>
            <a:rect l="l" t="t" r="r" b="b"/>
            <a:pathLst>
              <a:path w="549382" h="777697">
                <a:moveTo>
                  <a:pt x="549382" y="0"/>
                </a:moveTo>
                <a:moveTo>
                  <a:pt x="549382" y="0"/>
                </a:moveTo>
                <a:lnTo>
                  <a:pt x="0" y="777697"/>
                </a:lnTo>
              </a:path>
            </a:pathLst>
          </a:custGeom>
          <a:noFill/>
          <a:ln w="19050">
            <a:solidFill>
              <a:srgbClr val="0055FF"/>
            </a:solidFill>
            <a:prstDash val="solid"/>
            <a:headEnd type="none"/>
            <a:tailEnd type="none"/>
          </a:ln>
        </p:spPr>
      </p:sp>
      <p:sp>
        <p:nvSpPr>
          <p:cNvPr id="13" name="Shape 9"/>
          <p:cNvSpPr/>
          <p:nvPr/>
        </p:nvSpPr>
        <p:spPr>
          <a:xfrm>
            <a:off x="4013189" y="291981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5A85D9"/>
          </a:solidFill>
          <a:ln/>
        </p:spPr>
      </p:sp>
      <p:sp>
        <p:nvSpPr>
          <p:cNvPr id="14" name="Shape 10"/>
          <p:cNvSpPr/>
          <p:nvPr/>
        </p:nvSpPr>
        <p:spPr>
          <a:xfrm>
            <a:off x="4750782" y="2277224"/>
            <a:ext cx="3224944" cy="0"/>
          </a:xfrm>
          <a:custGeom>
            <a:avLst/>
            <a:gdLst/>
            <a:ahLst/>
            <a:cxnLst/>
            <a:rect l="l" t="t" r="r" b="b"/>
            <a:pathLst>
              <a:path w="3224944">
                <a:moveTo>
                  <a:pt x="0" y="0"/>
                </a:moveTo>
                <a:moveTo>
                  <a:pt x="0" y="0"/>
                </a:moveTo>
                <a:lnTo>
                  <a:pt x="3224944" y="0"/>
                </a:lnTo>
              </a:path>
            </a:pathLst>
          </a:custGeom>
          <a:noFill/>
          <a:ln w="19050">
            <a:solidFill>
              <a:srgbClr val="0055FF"/>
            </a:solidFill>
            <a:prstDash val="solid"/>
            <a:headEnd type="none"/>
            <a:tailEnd type="none"/>
          </a:ln>
        </p:spPr>
      </p:sp>
      <p:sp>
        <p:nvSpPr>
          <p:cNvPr id="15" name="Shape 11"/>
          <p:cNvSpPr/>
          <p:nvPr/>
        </p:nvSpPr>
        <p:spPr>
          <a:xfrm>
            <a:off x="7852650" y="202311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55FF"/>
          </a:solidFill>
          <a:ln/>
        </p:spPr>
      </p:sp>
      <p:sp>
        <p:nvSpPr>
          <p:cNvPr id="16" name="Shape 12"/>
          <p:cNvSpPr/>
          <p:nvPr/>
        </p:nvSpPr>
        <p:spPr>
          <a:xfrm>
            <a:off x="1147221" y="3016130"/>
            <a:ext cx="2868202" cy="0"/>
          </a:xfrm>
          <a:custGeom>
            <a:avLst/>
            <a:gdLst/>
            <a:ahLst/>
            <a:cxnLst/>
            <a:rect l="l" t="t" r="r" b="b"/>
            <a:pathLst>
              <a:path w="2868202">
                <a:moveTo>
                  <a:pt x="0" y="0"/>
                </a:moveTo>
                <a:moveTo>
                  <a:pt x="0" y="0"/>
                </a:moveTo>
                <a:lnTo>
                  <a:pt x="2868202" y="0"/>
                </a:lnTo>
              </a:path>
            </a:pathLst>
          </a:custGeom>
          <a:noFill/>
          <a:ln w="19050">
            <a:solidFill>
              <a:srgbClr val="5A85D9"/>
            </a:solidFill>
            <a:prstDash val="solid"/>
            <a:headEnd type="none"/>
            <a:tailEnd type="none"/>
          </a:ln>
        </p:spPr>
      </p:sp>
      <p:sp>
        <p:nvSpPr>
          <p:cNvPr id="17" name="Shape 13"/>
          <p:cNvSpPr/>
          <p:nvPr/>
        </p:nvSpPr>
        <p:spPr>
          <a:xfrm>
            <a:off x="590704" y="273787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5A85D9"/>
          </a:solidFill>
          <a:ln/>
        </p:spPr>
      </p:sp>
      <p:sp>
        <p:nvSpPr>
          <p:cNvPr id="18" name="Shape 14"/>
          <p:cNvSpPr/>
          <p:nvPr/>
        </p:nvSpPr>
        <p:spPr>
          <a:xfrm>
            <a:off x="7861794" y="3479894"/>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5A85D9"/>
          </a:solidFill>
          <a:ln/>
        </p:spPr>
      </p:sp>
      <p:sp>
        <p:nvSpPr>
          <p:cNvPr id="19" name="Shape 15"/>
          <p:cNvSpPr/>
          <p:nvPr/>
        </p:nvSpPr>
        <p:spPr>
          <a:xfrm>
            <a:off x="4558141" y="36618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5A85D9"/>
          </a:solidFill>
          <a:ln/>
        </p:spPr>
      </p:sp>
      <p:sp>
        <p:nvSpPr>
          <p:cNvPr id="20" name="Text 16"/>
          <p:cNvSpPr/>
          <p:nvPr/>
        </p:nvSpPr>
        <p:spPr>
          <a:xfrm>
            <a:off x="7852650" y="1998332"/>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21" name="Text 17"/>
          <p:cNvSpPr/>
          <p:nvPr/>
        </p:nvSpPr>
        <p:spPr>
          <a:xfrm>
            <a:off x="7852650" y="3442051"/>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04</a:t>
            </a:r>
            <a:endParaRPr lang="en-US" sz="1440"/>
          </a:p>
        </p:txBody>
      </p:sp>
      <p:sp>
        <p:nvSpPr>
          <p:cNvPr id="22" name="Text 18"/>
          <p:cNvSpPr/>
          <p:nvPr/>
        </p:nvSpPr>
        <p:spPr>
          <a:xfrm>
            <a:off x="590704" y="2709806"/>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23" name="Text 19"/>
          <p:cNvSpPr/>
          <p:nvPr/>
        </p:nvSpPr>
        <p:spPr>
          <a:xfrm>
            <a:off x="1165509" y="1030763"/>
            <a:ext cx="28476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软件配置复查定义</a:t>
            </a:r>
            <a:endParaRPr lang="en-US" sz="1440"/>
          </a:p>
        </p:txBody>
      </p:sp>
      <p:sp>
        <p:nvSpPr>
          <p:cNvPr id="24" name="Text 20"/>
          <p:cNvSpPr/>
          <p:nvPr/>
        </p:nvSpPr>
        <p:spPr>
          <a:xfrm>
            <a:off x="1165509" y="1532416"/>
            <a:ext cx="2847680"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软件配置复查是对软件开发过程中各个阶段的配置项进行全面审查，确保所有配置项齐全、符合质量标准，并记录文档与程序的一致性。这是确认测试的重要环节，旨在保证最终产品的质量符合预期。</a:t>
            </a:r>
            <a:endParaRPr lang="en-US" sz="1440"/>
          </a:p>
        </p:txBody>
      </p:sp>
      <p:sp>
        <p:nvSpPr>
          <p:cNvPr id="25" name="Text 21"/>
          <p:cNvSpPr/>
          <p:nvPr/>
        </p:nvSpPr>
        <p:spPr>
          <a:xfrm>
            <a:off x="4654462" y="1742728"/>
            <a:ext cx="2943145"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复查前准备工作</a:t>
            </a:r>
            <a:endParaRPr lang="en-US" sz="1440"/>
          </a:p>
        </p:txBody>
      </p:sp>
      <p:sp>
        <p:nvSpPr>
          <p:cNvPr id="26" name="Text 22"/>
          <p:cNvSpPr/>
          <p:nvPr/>
        </p:nvSpPr>
        <p:spPr>
          <a:xfrm>
            <a:off x="4654462" y="2249792"/>
            <a:ext cx="2943145"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复查前需要建立复查团队，安排时间，并分发复查文档。团队成员需阅读并理解相关的软件、文档和标准，为后续的复查会议做准备，确保复查工作的顺利进行。</a:t>
            </a:r>
            <a:endParaRPr lang="en-US" sz="1440"/>
          </a:p>
        </p:txBody>
      </p:sp>
      <p:sp>
        <p:nvSpPr>
          <p:cNvPr id="27" name="Text 23"/>
          <p:cNvSpPr/>
          <p:nvPr/>
        </p:nvSpPr>
        <p:spPr>
          <a:xfrm>
            <a:off x="1165509" y="2490042"/>
            <a:ext cx="28476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复查会议与决议</a:t>
            </a:r>
            <a:endParaRPr lang="en-US" sz="1440"/>
          </a:p>
        </p:txBody>
      </p:sp>
      <p:sp>
        <p:nvSpPr>
          <p:cNvPr id="28" name="Text 24"/>
          <p:cNvSpPr/>
          <p:nvPr/>
        </p:nvSpPr>
        <p:spPr>
          <a:xfrm>
            <a:off x="1147221" y="3016130"/>
            <a:ext cx="2856824"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在复查会议中，文档或程序的作者与复查团队成员一起讨论，记录复查决议和要采取的行动。通过讨论，解决发现的问题，修复漏洞，并重构软件使其与质量标准相一致。</a:t>
            </a:r>
            <a:endParaRPr lang="en-US" sz="1440"/>
          </a:p>
        </p:txBody>
      </p:sp>
      <p:sp>
        <p:nvSpPr>
          <p:cNvPr id="29" name="Text 25"/>
          <p:cNvSpPr/>
          <p:nvPr/>
        </p:nvSpPr>
        <p:spPr>
          <a:xfrm>
            <a:off x="4654462" y="3230381"/>
            <a:ext cx="2943145"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复查后活动与改进</a:t>
            </a:r>
            <a:endParaRPr lang="en-US" sz="1440"/>
          </a:p>
        </p:txBody>
      </p:sp>
      <p:sp>
        <p:nvSpPr>
          <p:cNvPr id="30" name="Text 26"/>
          <p:cNvSpPr/>
          <p:nvPr/>
        </p:nvSpPr>
        <p:spPr>
          <a:xfrm>
            <a:off x="4654462" y="3725515"/>
            <a:ext cx="2943145"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复查后，根据复查决议进行问题的解决和漏洞修复。同时，可能需要对软件进行重构，以确保它与质量标准保持一致。这一过程是持续改进软件质量和可维护性的关键步骤。</a:t>
            </a:r>
            <a:endParaRPr lang="en-US" sz="1440"/>
          </a:p>
        </p:txBody>
      </p:sp>
      <p:sp>
        <p:nvSpPr>
          <p:cNvPr id="31" name="Text 27"/>
          <p:cNvSpPr/>
          <p:nvPr/>
        </p:nvSpPr>
        <p:spPr>
          <a:xfrm>
            <a:off x="590704" y="1259363"/>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7.5.3</a:t>
            </a:r>
            <a:r>
              <a:rPr lang="en-US" sz="2016" b="1">
                <a:solidFill>
                  <a:srgbClr val="002B7F"/>
                </a:solidFill>
                <a:latin typeface="微软雅黑" pitchFamily="34" charset="0"/>
                <a:ea typeface="微软雅黑" pitchFamily="34" charset="-122"/>
                <a:cs typeface="微软雅黑" pitchFamily="34" charset="-120"/>
              </a:rPr>
              <a:t> </a:t>
            </a:r>
            <a:r>
              <a:rPr lang="en-US" sz="2016" b="1">
                <a:solidFill>
                  <a:srgbClr val="002B7F"/>
                </a:solidFill>
                <a:latin typeface="Arial" pitchFamily="34" charset="0"/>
                <a:ea typeface="Arial" pitchFamily="34" charset="-122"/>
                <a:cs typeface="Arial" pitchFamily="34" charset="-120"/>
              </a:rPr>
              <a:t>Alpha</a:t>
            </a:r>
            <a:r>
              <a:rPr lang="en-US" sz="2016" b="1">
                <a:solidFill>
                  <a:srgbClr val="002B7F"/>
                </a:solidFill>
                <a:latin typeface="微软雅黑" pitchFamily="34" charset="0"/>
                <a:ea typeface="微软雅黑" pitchFamily="34" charset="-122"/>
                <a:cs typeface="微软雅黑" pitchFamily="34" charset="-120"/>
              </a:rPr>
              <a:t> 和 </a:t>
            </a:r>
            <a:r>
              <a:rPr lang="en-US" sz="2016" b="1">
                <a:solidFill>
                  <a:srgbClr val="002B7F"/>
                </a:solidFill>
                <a:latin typeface="Arial" pitchFamily="34" charset="0"/>
                <a:ea typeface="Arial" pitchFamily="34" charset="-122"/>
                <a:cs typeface="Arial" pitchFamily="34" charset="-120"/>
              </a:rPr>
              <a:t>Beta</a:t>
            </a:r>
            <a:r>
              <a:rPr lang="en-US" sz="2016" b="1">
                <a:solidFill>
                  <a:srgbClr val="002B7F"/>
                </a:solidFill>
                <a:latin typeface="微软雅黑" pitchFamily="34" charset="0"/>
                <a:ea typeface="微软雅黑" pitchFamily="34" charset="-122"/>
                <a:cs typeface="微软雅黑" pitchFamily="34" charset="-120"/>
              </a:rPr>
              <a:t> 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603446" y="922843"/>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6" name="Shape 2"/>
          <p:cNvSpPr/>
          <p:nvPr/>
        </p:nvSpPr>
        <p:spPr>
          <a:xfrm>
            <a:off x="603533" y="2775905"/>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7" name="Shape 3"/>
          <p:cNvSpPr/>
          <p:nvPr/>
        </p:nvSpPr>
        <p:spPr>
          <a:xfrm>
            <a:off x="3301743" y="922843"/>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8" name="Shape 4"/>
          <p:cNvSpPr/>
          <p:nvPr/>
        </p:nvSpPr>
        <p:spPr>
          <a:xfrm>
            <a:off x="5980234" y="922843"/>
            <a:ext cx="2560320" cy="3590422"/>
          </a:xfrm>
          <a:custGeom>
            <a:avLst/>
            <a:gdLst/>
            <a:ahLst/>
            <a:cxnLst/>
            <a:rect l="l" t="t" r="r" b="b"/>
            <a:pathLst>
              <a:path w="2560320" h="3590422">
                <a:moveTo>
                  <a:pt x="118263" y="0"/>
                </a:moveTo>
                <a:moveTo>
                  <a:pt x="118263" y="0"/>
                </a:moveTo>
                <a:lnTo>
                  <a:pt x="2442057" y="0"/>
                </a:lnTo>
                <a:quadBezTo>
                  <a:pt x="2560320" y="0"/>
                  <a:pt x="2560320" y="118263"/>
                </a:quadBezTo>
                <a:lnTo>
                  <a:pt x="2560320" y="3472159"/>
                </a:lnTo>
                <a:quadBezTo>
                  <a:pt x="2560320" y="3590422"/>
                  <a:pt x="2442057" y="3590422"/>
                </a:quadBezTo>
                <a:lnTo>
                  <a:pt x="118263" y="3590422"/>
                </a:lnTo>
                <a:quadBezTo>
                  <a:pt x="0" y="3590422"/>
                  <a:pt x="0" y="3472159"/>
                </a:quadBezTo>
                <a:lnTo>
                  <a:pt x="0" y="118263"/>
                </a:lnTo>
                <a:quadBezTo>
                  <a:pt x="0" y="0"/>
                  <a:pt x="118263" y="0"/>
                </a:quadBezTo>
                <a:close/>
              </a:path>
            </a:pathLst>
          </a:custGeom>
          <a:solidFill>
            <a:srgbClr val="5A85D9">
              <a:alpha val="10000"/>
            </a:srgbClr>
          </a:solidFill>
          <a:ln/>
        </p:spPr>
      </p:sp>
      <p:sp>
        <p:nvSpPr>
          <p:cNvPr id="9" name="Shape 5"/>
          <p:cNvSpPr/>
          <p:nvPr/>
        </p:nvSpPr>
        <p:spPr>
          <a:xfrm>
            <a:off x="5980234" y="1900856"/>
            <a:ext cx="0" cy="1634395"/>
          </a:xfrm>
          <a:custGeom>
            <a:avLst/>
            <a:gdLst/>
            <a:ahLst/>
            <a:cxnLst/>
            <a:rect l="l" t="t" r="r" b="b"/>
            <a:pathLst>
              <a:path h="1634395">
                <a:moveTo>
                  <a:pt x="0" y="0"/>
                </a:moveTo>
                <a:moveTo>
                  <a:pt x="0" y="0"/>
                </a:moveTo>
                <a:lnTo>
                  <a:pt x="0" y="1634395"/>
                </a:lnTo>
              </a:path>
            </a:pathLst>
          </a:custGeom>
          <a:noFill/>
          <a:ln w="19050">
            <a:solidFill>
              <a:srgbClr val="5A85D9"/>
            </a:solidFill>
            <a:prstDash val="solid"/>
            <a:headEnd type="none"/>
            <a:tailEnd type="none"/>
          </a:ln>
        </p:spPr>
      </p:sp>
      <p:sp>
        <p:nvSpPr>
          <p:cNvPr id="10" name="Shape 6"/>
          <p:cNvSpPr/>
          <p:nvPr/>
        </p:nvSpPr>
        <p:spPr>
          <a:xfrm>
            <a:off x="3302325" y="2775905"/>
            <a:ext cx="2560320" cy="1737360"/>
          </a:xfrm>
          <a:custGeom>
            <a:avLst/>
            <a:gdLst/>
            <a:ahLst/>
            <a:cxnLst/>
            <a:rect l="l" t="t" r="r" b="b"/>
            <a:pathLst>
              <a:path w="2560320" h="1737360">
                <a:moveTo>
                  <a:pt x="96104" y="0"/>
                </a:moveTo>
                <a:moveTo>
                  <a:pt x="96104" y="0"/>
                </a:moveTo>
                <a:lnTo>
                  <a:pt x="2464216" y="0"/>
                </a:lnTo>
                <a:quadBezTo>
                  <a:pt x="2560320" y="0"/>
                  <a:pt x="2560320" y="96104"/>
                </a:quadBezTo>
                <a:lnTo>
                  <a:pt x="2560320" y="1641256"/>
                </a:lnTo>
                <a:quadBezTo>
                  <a:pt x="2560320" y="1737360"/>
                  <a:pt x="2464216" y="1737360"/>
                </a:quadBezTo>
                <a:lnTo>
                  <a:pt x="96104" y="1737360"/>
                </a:lnTo>
                <a:quadBezTo>
                  <a:pt x="0" y="1737360"/>
                  <a:pt x="0" y="1641256"/>
                </a:quadBezTo>
                <a:lnTo>
                  <a:pt x="0" y="96104"/>
                </a:lnTo>
                <a:quadBezTo>
                  <a:pt x="0" y="0"/>
                  <a:pt x="96104" y="0"/>
                </a:quadBezTo>
                <a:close/>
              </a:path>
            </a:pathLst>
          </a:custGeom>
          <a:solidFill>
            <a:srgbClr val="0055FF">
              <a:alpha val="10000"/>
            </a:srgbClr>
          </a:solidFill>
          <a:ln/>
        </p:spPr>
      </p:sp>
      <p:sp>
        <p:nvSpPr>
          <p:cNvPr id="11" name="Shape 7"/>
          <p:cNvSpPr/>
          <p:nvPr/>
        </p:nvSpPr>
        <p:spPr>
          <a:xfrm>
            <a:off x="3302325" y="3241031"/>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12" name="Text 8"/>
          <p:cNvSpPr/>
          <p:nvPr/>
        </p:nvSpPr>
        <p:spPr>
          <a:xfrm>
            <a:off x="3314212" y="2890592"/>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Alpha测试实施步骤</a:t>
            </a:r>
            <a:endParaRPr lang="en-US" sz="1440"/>
          </a:p>
        </p:txBody>
      </p:sp>
      <p:sp>
        <p:nvSpPr>
          <p:cNvPr id="13" name="Text 9"/>
          <p:cNvSpPr/>
          <p:nvPr/>
        </p:nvSpPr>
        <p:spPr>
          <a:xfrm>
            <a:off x="3314212" y="3341045"/>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Alpha测试一般从编码完成后开始，或在模块测试完成后进行。测试过程包括安装、配置、运行和初步故障排查，以便及时发现和修正问题，提高软件的稳定性和可靠性。</a:t>
            </a:r>
            <a:endParaRPr lang="en-US" sz="1440"/>
          </a:p>
        </p:txBody>
      </p:sp>
      <p:sp>
        <p:nvSpPr>
          <p:cNvPr id="14" name="Text 10"/>
          <p:cNvSpPr/>
          <p:nvPr/>
        </p:nvSpPr>
        <p:spPr>
          <a:xfrm>
            <a:off x="5980234" y="1681187"/>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Beta测试实施步骤</a:t>
            </a:r>
            <a:endParaRPr lang="en-US" sz="1440"/>
          </a:p>
        </p:txBody>
      </p:sp>
      <p:sp>
        <p:nvSpPr>
          <p:cNvPr id="15" name="Text 11"/>
          <p:cNvSpPr/>
          <p:nvPr/>
        </p:nvSpPr>
        <p:spPr>
          <a:xfrm>
            <a:off x="5980234" y="2131640"/>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Beta测试在产品发布前的几周开始，涉及广泛的用户群体。测试步骤包括用户注册、测试版本提供、反馈收集以及最终的评估报告，确保产品在公开发布前达到最佳状态。</a:t>
            </a:r>
            <a:endParaRPr lang="en-US" sz="1440"/>
          </a:p>
        </p:txBody>
      </p:sp>
      <p:sp>
        <p:nvSpPr>
          <p:cNvPr id="16" name="Text 12"/>
          <p:cNvSpPr/>
          <p:nvPr/>
        </p:nvSpPr>
        <p:spPr>
          <a:xfrm>
            <a:off x="615183" y="1037530"/>
            <a:ext cx="25368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Alpha测试定义</a:t>
            </a:r>
            <a:endParaRPr lang="en-US" sz="1440"/>
          </a:p>
        </p:txBody>
      </p:sp>
      <p:sp>
        <p:nvSpPr>
          <p:cNvPr id="17" name="Text 13"/>
          <p:cNvSpPr/>
          <p:nvPr/>
        </p:nvSpPr>
        <p:spPr>
          <a:xfrm>
            <a:off x="615333" y="1487983"/>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Alpha测试通常在软件开发的早期阶段进行，主要由开发团队内部成员或第三方测试公司执行。它模拟实际使用环境，以发现并修正软件中的错误，确保基本功能和稳定性。</a:t>
            </a:r>
            <a:endParaRPr lang="en-US" sz="1440"/>
          </a:p>
        </p:txBody>
      </p:sp>
      <p:sp>
        <p:nvSpPr>
          <p:cNvPr id="18" name="Shape 14"/>
          <p:cNvSpPr/>
          <p:nvPr/>
        </p:nvSpPr>
        <p:spPr>
          <a:xfrm>
            <a:off x="603446" y="1387969"/>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19" name="Text 15"/>
          <p:cNvSpPr/>
          <p:nvPr/>
        </p:nvSpPr>
        <p:spPr>
          <a:xfrm>
            <a:off x="3313631" y="1037530"/>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Beta测试定义</a:t>
            </a:r>
            <a:endParaRPr lang="en-US" sz="1440"/>
          </a:p>
        </p:txBody>
      </p:sp>
      <p:sp>
        <p:nvSpPr>
          <p:cNvPr id="20" name="Text 16"/>
          <p:cNvSpPr/>
          <p:nvPr/>
        </p:nvSpPr>
        <p:spPr>
          <a:xfrm>
            <a:off x="3313631" y="1487983"/>
            <a:ext cx="253654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008">
                <a:solidFill>
                  <a:srgbClr val="000000"/>
                </a:solidFill>
                <a:latin typeface="Microsoft Yahei" pitchFamily="34" charset="0"/>
                <a:ea typeface="Microsoft Yahei" pitchFamily="34" charset="-122"/>
                <a:cs typeface="Microsoft Yahei" pitchFamily="34" charset="-120"/>
              </a:rPr>
              <a:t>Beta测试是在产品即将上市前进行的最终用户测试阶段。测试由真实的最终用户完成，目的是进一步验证软件的功能、性能和用户体验，确保产品能在实际使用中保持稳定和可靠。</a:t>
            </a:r>
            <a:endParaRPr lang="en-US" sz="1440"/>
          </a:p>
        </p:txBody>
      </p:sp>
      <p:sp>
        <p:nvSpPr>
          <p:cNvPr id="21" name="Shape 17"/>
          <p:cNvSpPr/>
          <p:nvPr/>
        </p:nvSpPr>
        <p:spPr>
          <a:xfrm>
            <a:off x="3301743" y="1387969"/>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
        <p:nvSpPr>
          <p:cNvPr id="22" name="Text 18"/>
          <p:cNvSpPr/>
          <p:nvPr/>
        </p:nvSpPr>
        <p:spPr>
          <a:xfrm>
            <a:off x="615420" y="2890592"/>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Alpha与Beta测试差异</a:t>
            </a:r>
            <a:endParaRPr lang="en-US" sz="1440"/>
          </a:p>
        </p:txBody>
      </p:sp>
      <p:sp>
        <p:nvSpPr>
          <p:cNvPr id="23" name="Text 19"/>
          <p:cNvSpPr/>
          <p:nvPr/>
        </p:nvSpPr>
        <p:spPr>
          <a:xfrm>
            <a:off x="615420" y="3341045"/>
            <a:ext cx="2536546" cy="14996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Alpha测试主要关注软件的基本功能和稳定性，通常由少量用户在受控环境中进行。Beta测试则更侧重于产品质量，包括可靠性、安全性和用户体验，且测试环境不受开发方控制，用户数量更多，测试时间也更长。</a:t>
            </a:r>
            <a:endParaRPr lang="en-US" sz="1440"/>
          </a:p>
        </p:txBody>
      </p:sp>
      <p:sp>
        <p:nvSpPr>
          <p:cNvPr id="24" name="Shape 20"/>
          <p:cNvSpPr/>
          <p:nvPr/>
        </p:nvSpPr>
        <p:spPr>
          <a:xfrm>
            <a:off x="603533" y="3241031"/>
            <a:ext cx="0" cy="807109"/>
          </a:xfrm>
          <a:custGeom>
            <a:avLst/>
            <a:gdLst/>
            <a:ahLst/>
            <a:cxnLst/>
            <a:rect l="l" t="t" r="r" b="b"/>
            <a:pathLst>
              <a:path h="807109">
                <a:moveTo>
                  <a:pt x="0" y="0"/>
                </a:moveTo>
                <a:moveTo>
                  <a:pt x="0" y="0"/>
                </a:moveTo>
                <a:lnTo>
                  <a:pt x="0" y="807109"/>
                </a:lnTo>
              </a:path>
            </a:pathLst>
          </a:custGeom>
          <a:noFill/>
          <a:ln w="19050">
            <a:solidFill>
              <a:srgbClr val="0055FF"/>
            </a:solidFill>
            <a:prstDash val="solid"/>
            <a:headEnd type="none"/>
            <a:tailEnd type="none"/>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白盒测试技术</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06</a:t>
            </a:r>
            <a:endParaRPr lang="en-US" sz="144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7.6.1</a:t>
            </a:r>
            <a:r>
              <a:rPr lang="en-US" sz="2016" b="1">
                <a:solidFill>
                  <a:srgbClr val="002B7F"/>
                </a:solidFill>
                <a:latin typeface="微软雅黑" pitchFamily="34" charset="0"/>
                <a:ea typeface="微软雅黑" pitchFamily="34" charset="-122"/>
                <a:cs typeface="微软雅黑" pitchFamily="34" charset="-120"/>
              </a:rPr>
              <a:t> 逻辑覆盖</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822594"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6" name="Shape 2"/>
          <p:cNvSpPr/>
          <p:nvPr/>
        </p:nvSpPr>
        <p:spPr>
          <a:xfrm>
            <a:off x="4723932"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7" name="Shape 3"/>
          <p:cNvSpPr/>
          <p:nvPr/>
        </p:nvSpPr>
        <p:spPr>
          <a:xfrm>
            <a:off x="822594"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8" name="Shape 4"/>
          <p:cNvSpPr/>
          <p:nvPr/>
        </p:nvSpPr>
        <p:spPr>
          <a:xfrm>
            <a:off x="4723932"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9" name="Text 5"/>
          <p:cNvSpPr/>
          <p:nvPr/>
        </p:nvSpPr>
        <p:spPr>
          <a:xfrm>
            <a:off x="1404884" y="1189634"/>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定义</a:t>
            </a:r>
            <a:endParaRPr lang="en-US" sz="1440"/>
          </a:p>
        </p:txBody>
      </p:sp>
      <p:sp>
        <p:nvSpPr>
          <p:cNvPr id="10" name="Text 6"/>
          <p:cNvSpPr/>
          <p:nvPr/>
        </p:nvSpPr>
        <p:spPr>
          <a:xfrm>
            <a:off x="1405226" y="1569110"/>
            <a:ext cx="2840094"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逻辑覆盖是一种白盒测试技术，以程序的内部逻辑结构为基础，通过设计测试用例来遍历程序的逻辑结构，确保所有路径都被测试到。</a:t>
            </a:r>
            <a:endParaRPr lang="en-US" sz="1440"/>
          </a:p>
        </p:txBody>
      </p:sp>
      <p:sp>
        <p:nvSpPr>
          <p:cNvPr id="11" name="Text 7"/>
          <p:cNvSpPr/>
          <p:nvPr/>
        </p:nvSpPr>
        <p:spPr>
          <a:xfrm>
            <a:off x="5322174" y="118872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类型</a:t>
            </a:r>
            <a:endParaRPr lang="en-US" sz="1440"/>
          </a:p>
        </p:txBody>
      </p:sp>
      <p:sp>
        <p:nvSpPr>
          <p:cNvPr id="12" name="Text 8"/>
          <p:cNvSpPr/>
          <p:nvPr/>
        </p:nvSpPr>
        <p:spPr>
          <a:xfrm>
            <a:off x="5322174" y="1569110"/>
            <a:ext cx="2924138" cy="1280160"/>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逻辑覆盖包括语句覆盖、判定覆盖、条件覆盖、判定-条件覆盖、条件组合覆盖和路径覆盖。每种覆盖方法都有其特定的执行路径和测试用例设计，用于不同的测试目的。</a:t>
            </a:r>
            <a:endParaRPr lang="en-US" sz="1440"/>
          </a:p>
        </p:txBody>
      </p:sp>
      <p:sp>
        <p:nvSpPr>
          <p:cNvPr id="13" name="Text 9"/>
          <p:cNvSpPr/>
          <p:nvPr/>
        </p:nvSpPr>
        <p:spPr>
          <a:xfrm>
            <a:off x="1404884" y="283464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优势</a:t>
            </a:r>
            <a:endParaRPr lang="en-US" sz="1440"/>
          </a:p>
        </p:txBody>
      </p:sp>
      <p:sp>
        <p:nvSpPr>
          <p:cNvPr id="14" name="Text 10"/>
          <p:cNvSpPr/>
          <p:nvPr/>
        </p:nvSpPr>
        <p:spPr>
          <a:xfrm>
            <a:off x="1404884" y="3198571"/>
            <a:ext cx="284043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逻辑覆盖能够有效地揭示程序中的错误和漏洞，提高代码的可靠性和稳定性。它特别适用于检查程序的逻辑判断和分支结构，帮助发现隐藏的缺陷。</a:t>
            </a:r>
            <a:endParaRPr lang="en-US" sz="1440"/>
          </a:p>
        </p:txBody>
      </p:sp>
      <p:sp>
        <p:nvSpPr>
          <p:cNvPr id="15" name="Text 11"/>
          <p:cNvSpPr/>
          <p:nvPr/>
        </p:nvSpPr>
        <p:spPr>
          <a:xfrm>
            <a:off x="5322174" y="283464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局限</a:t>
            </a:r>
            <a:endParaRPr lang="en-US" sz="1440"/>
          </a:p>
        </p:txBody>
      </p:sp>
      <p:sp>
        <p:nvSpPr>
          <p:cNvPr id="16" name="Text 12"/>
          <p:cNvSpPr/>
          <p:nvPr/>
        </p:nvSpPr>
        <p:spPr>
          <a:xfrm>
            <a:off x="5322174" y="3198571"/>
            <a:ext cx="2849432" cy="1060704"/>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逻辑覆盖虽然能够全面地检查程序的逻辑结构，但需要详细的程序结构和测试人员对逻辑结构的深入理解，才能设计出有效的测试用例。</a:t>
            </a:r>
            <a:endParaRPr lang="en-US" sz="1440"/>
          </a:p>
        </p:txBody>
      </p:sp>
      <p:sp>
        <p:nvSpPr>
          <p:cNvPr id="17" name="Text 13"/>
          <p:cNvSpPr/>
          <p:nvPr/>
        </p:nvSpPr>
        <p:spPr>
          <a:xfrm>
            <a:off x="813450" y="1143000"/>
            <a:ext cx="54426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8" name="Text 14"/>
          <p:cNvSpPr/>
          <p:nvPr/>
        </p:nvSpPr>
        <p:spPr>
          <a:xfrm>
            <a:off x="4687356" y="1143000"/>
            <a:ext cx="59822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19" name="Text 15"/>
          <p:cNvSpPr/>
          <p:nvPr/>
        </p:nvSpPr>
        <p:spPr>
          <a:xfrm>
            <a:off x="804306" y="2807208"/>
            <a:ext cx="582632"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20" name="Text 16"/>
          <p:cNvSpPr/>
          <p:nvPr/>
        </p:nvSpPr>
        <p:spPr>
          <a:xfrm>
            <a:off x="4696500" y="2807208"/>
            <a:ext cx="570794"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04</a:t>
            </a:r>
            <a:endParaRPr lang="en-US" sz="144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7.6.2</a:t>
            </a:r>
            <a:r>
              <a:rPr lang="en-US" sz="2016" b="1">
                <a:solidFill>
                  <a:srgbClr val="002B7F"/>
                </a:solidFill>
                <a:latin typeface="微软雅黑" pitchFamily="34" charset="0"/>
                <a:ea typeface="微软雅黑" pitchFamily="34" charset="-122"/>
                <a:cs typeface="微软雅黑" pitchFamily="34" charset="-120"/>
              </a:rPr>
              <a:t> 控制结构测试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599816"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3300025"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7" name="Shape 3"/>
          <p:cNvSpPr/>
          <p:nvPr/>
        </p:nvSpPr>
        <p:spPr>
          <a:xfrm>
            <a:off x="6000234"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8" name="Shape 4"/>
          <p:cNvSpPr/>
          <p:nvPr/>
        </p:nvSpPr>
        <p:spPr>
          <a:xfrm>
            <a:off x="1871791" y="2814956"/>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9" name="Shape 5"/>
          <p:cNvSpPr/>
          <p:nvPr/>
        </p:nvSpPr>
        <p:spPr>
          <a:xfrm>
            <a:off x="4728259" y="2814956"/>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10" name="Text 6"/>
          <p:cNvSpPr/>
          <p:nvPr/>
        </p:nvSpPr>
        <p:spPr>
          <a:xfrm>
            <a:off x="756075"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控制结构测试定义</a:t>
            </a:r>
            <a:endParaRPr lang="en-US" sz="1440"/>
          </a:p>
        </p:txBody>
      </p:sp>
      <p:sp>
        <p:nvSpPr>
          <p:cNvPr id="11" name="Text 7"/>
          <p:cNvSpPr/>
          <p:nvPr/>
        </p:nvSpPr>
        <p:spPr>
          <a:xfrm>
            <a:off x="669375" y="1337310"/>
            <a:ext cx="2404832" cy="1444752"/>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控制结构测试是一种软件测试方法，用于验证程序中条件语句、循环语句等控制结构的正确性和稳定性。通过设计测试用例，确保程序在不同控制结构下的行为符合预期，提高程序的质量和可靠性。</a:t>
            </a:r>
            <a:endParaRPr lang="en-US" sz="1440"/>
          </a:p>
        </p:txBody>
      </p:sp>
      <p:sp>
        <p:nvSpPr>
          <p:cNvPr id="12" name="Text 8"/>
          <p:cNvSpPr/>
          <p:nvPr/>
        </p:nvSpPr>
        <p:spPr>
          <a:xfrm>
            <a:off x="3456284"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条件语句覆盖</a:t>
            </a:r>
            <a:endParaRPr lang="en-US" sz="1440"/>
          </a:p>
        </p:txBody>
      </p:sp>
      <p:sp>
        <p:nvSpPr>
          <p:cNvPr id="13" name="Text 9"/>
          <p:cNvSpPr/>
          <p:nvPr/>
        </p:nvSpPr>
        <p:spPr>
          <a:xfrm>
            <a:off x="3369584" y="1337310"/>
            <a:ext cx="2404832" cy="1024128"/>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条件语句覆盖测试用例覆盖了所有可能的条件判断结果，包括条件为真和条件为假的情况。这确保了程序在各种条件下都能正确执行，避免潜在的错误。</a:t>
            </a:r>
            <a:endParaRPr lang="en-US" sz="1440"/>
          </a:p>
        </p:txBody>
      </p:sp>
      <p:sp>
        <p:nvSpPr>
          <p:cNvPr id="14" name="Text 10"/>
          <p:cNvSpPr/>
          <p:nvPr/>
        </p:nvSpPr>
        <p:spPr>
          <a:xfrm>
            <a:off x="6156493"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循环语句覆盖</a:t>
            </a:r>
            <a:endParaRPr lang="en-US" sz="1440"/>
          </a:p>
        </p:txBody>
      </p:sp>
      <p:sp>
        <p:nvSpPr>
          <p:cNvPr id="15" name="Text 11"/>
          <p:cNvSpPr/>
          <p:nvPr/>
        </p:nvSpPr>
        <p:spPr>
          <a:xfrm>
            <a:off x="6069793" y="1337310"/>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循环语句覆盖测试用例确保循环体内部的代码执行情况被全面检验，包括循环次数为零、一次和多次的情况。这有助于发现循环中的漏洞和问题，提升程序的稳定性。</a:t>
            </a:r>
            <a:endParaRPr lang="en-US" sz="1440"/>
          </a:p>
        </p:txBody>
      </p:sp>
      <p:sp>
        <p:nvSpPr>
          <p:cNvPr id="16" name="Text 12"/>
          <p:cNvSpPr/>
          <p:nvPr/>
        </p:nvSpPr>
        <p:spPr>
          <a:xfrm>
            <a:off x="2028050" y="2870259"/>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异常处理测试</a:t>
            </a:r>
            <a:endParaRPr lang="en-US" sz="1440"/>
          </a:p>
        </p:txBody>
      </p:sp>
      <p:sp>
        <p:nvSpPr>
          <p:cNvPr id="17" name="Text 13"/>
          <p:cNvSpPr/>
          <p:nvPr/>
        </p:nvSpPr>
        <p:spPr>
          <a:xfrm>
            <a:off x="1941350" y="3218895"/>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异常处理测试用例覆盖了异常处理的代码段，包括抛出异常和捕获异常等情况。这确保程序能够妥善处理各种异常情况，避免因异常未处理而导致的错误。</a:t>
            </a:r>
            <a:endParaRPr lang="en-US" sz="1440"/>
          </a:p>
        </p:txBody>
      </p:sp>
      <p:sp>
        <p:nvSpPr>
          <p:cNvPr id="18" name="Text 14"/>
          <p:cNvSpPr/>
          <p:nvPr/>
        </p:nvSpPr>
        <p:spPr>
          <a:xfrm>
            <a:off x="4884518" y="2870259"/>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分支循环测试</a:t>
            </a:r>
            <a:endParaRPr lang="en-US" sz="1440"/>
          </a:p>
        </p:txBody>
      </p:sp>
      <p:sp>
        <p:nvSpPr>
          <p:cNvPr id="19" name="Text 15"/>
          <p:cNvSpPr/>
          <p:nvPr/>
        </p:nvSpPr>
        <p:spPr>
          <a:xfrm>
            <a:off x="4797818" y="3218895"/>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分支循环测试主要用于测试程序中的分支语句和循环语句。通过设计测试用例，覆盖程序中不同分支和循环路径，确保程序在不同情况下的正确性和完整性。</a:t>
            </a:r>
            <a:endParaRPr lang="en-US" sz="144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03329" y="214334"/>
            <a:ext cx="8578704" cy="4659681"/>
          </a:xfrm>
          <a:custGeom>
            <a:avLst/>
            <a:gdLst/>
            <a:ahLst/>
            <a:cxnLst/>
            <a:rect l="l" t="t" r="r" b="b"/>
            <a:pathLst>
              <a:path w="8578704" h="4659681">
                <a:moveTo>
                  <a:pt x="582460" y="0"/>
                </a:moveTo>
                <a:moveTo>
                  <a:pt x="582460" y="0"/>
                </a:moveTo>
                <a:lnTo>
                  <a:pt x="8578704" y="0"/>
                </a:lnTo>
                <a:lnTo>
                  <a:pt x="8578704" y="4077221"/>
                </a:lnTo>
                <a:quadBezTo>
                  <a:pt x="8578704" y="4659681"/>
                  <a:pt x="7996244" y="4659681"/>
                </a:quadBezTo>
                <a:lnTo>
                  <a:pt x="0" y="4659681"/>
                </a:lnTo>
                <a:lnTo>
                  <a:pt x="0" y="582460"/>
                </a:lnTo>
                <a:quadBezTo>
                  <a:pt x="0" y="0"/>
                  <a:pt x="582460" y="0"/>
                </a:quadBezTo>
                <a:close/>
              </a:path>
            </a:pathLst>
          </a:custGeom>
          <a:solidFill>
            <a:srgbClr val="FFFFFF">
              <a:alpha val="18000"/>
            </a:srgbClr>
          </a:solidFill>
          <a:ln w="9525">
            <a:solidFill>
              <a:srgbClr val="FFFFFF"/>
            </a:solidFill>
            <a:prstDash val="solid"/>
          </a:ln>
        </p:spPr>
      </p:sp>
      <p:sp>
        <p:nvSpPr>
          <p:cNvPr id="3" name="Text 1"/>
          <p:cNvSpPr/>
          <p:nvPr/>
        </p:nvSpPr>
        <p:spPr>
          <a:xfrm>
            <a:off x="1636376" y="1943254"/>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软件可靠性</a:t>
            </a:r>
            <a:endParaRPr lang="en-US" sz="1440"/>
          </a:p>
        </p:txBody>
      </p:sp>
      <p:sp>
        <p:nvSpPr>
          <p:cNvPr id="4" name="Text 2"/>
          <p:cNvSpPr/>
          <p:nvPr/>
        </p:nvSpPr>
        <p:spPr>
          <a:xfrm>
            <a:off x="1021920" y="1831195"/>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09</a:t>
            </a:r>
            <a:endParaRPr lang="en-US" sz="1440"/>
          </a:p>
        </p:txBody>
      </p:sp>
      <p:sp>
        <p:nvSpPr>
          <p:cNvPr id="5" name="Text 3"/>
          <p:cNvSpPr/>
          <p:nvPr/>
        </p:nvSpPr>
        <p:spPr>
          <a:xfrm>
            <a:off x="5268353" y="1943254"/>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8.1 软件维护的定义</a:t>
            </a:r>
            <a:endParaRPr lang="en-US" sz="1440"/>
          </a:p>
        </p:txBody>
      </p:sp>
      <p:sp>
        <p:nvSpPr>
          <p:cNvPr id="6" name="Text 4"/>
          <p:cNvSpPr/>
          <p:nvPr/>
        </p:nvSpPr>
        <p:spPr>
          <a:xfrm>
            <a:off x="4653896" y="1831195"/>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10</a:t>
            </a:r>
            <a:endParaRPr lang="en-US" sz="1440"/>
          </a:p>
        </p:txBody>
      </p:sp>
      <p:sp>
        <p:nvSpPr>
          <p:cNvPr id="7" name="Text 5"/>
          <p:cNvSpPr/>
          <p:nvPr/>
        </p:nvSpPr>
        <p:spPr>
          <a:xfrm>
            <a:off x="1636376" y="2556167"/>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8.2 软件维护的特点</a:t>
            </a:r>
            <a:endParaRPr lang="en-US" sz="1440"/>
          </a:p>
        </p:txBody>
      </p:sp>
      <p:sp>
        <p:nvSpPr>
          <p:cNvPr id="8" name="Text 6"/>
          <p:cNvSpPr/>
          <p:nvPr/>
        </p:nvSpPr>
        <p:spPr>
          <a:xfrm>
            <a:off x="1021920" y="2444108"/>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11</a:t>
            </a:r>
            <a:endParaRPr lang="en-US" sz="1440"/>
          </a:p>
        </p:txBody>
      </p:sp>
      <p:sp>
        <p:nvSpPr>
          <p:cNvPr id="9" name="Text 7"/>
          <p:cNvSpPr/>
          <p:nvPr/>
        </p:nvSpPr>
        <p:spPr>
          <a:xfrm>
            <a:off x="5268353" y="2556452"/>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8.3 软件维护过程</a:t>
            </a:r>
            <a:endParaRPr lang="en-US" sz="1440"/>
          </a:p>
        </p:txBody>
      </p:sp>
      <p:sp>
        <p:nvSpPr>
          <p:cNvPr id="10" name="Text 8"/>
          <p:cNvSpPr/>
          <p:nvPr/>
        </p:nvSpPr>
        <p:spPr>
          <a:xfrm>
            <a:off x="4653896" y="244439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12</a:t>
            </a:r>
            <a:endParaRPr lang="en-US" sz="1440"/>
          </a:p>
        </p:txBody>
      </p:sp>
      <p:sp>
        <p:nvSpPr>
          <p:cNvPr id="11" name="Text 9"/>
          <p:cNvSpPr/>
          <p:nvPr/>
        </p:nvSpPr>
        <p:spPr>
          <a:xfrm>
            <a:off x="1636376" y="3169080"/>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8.4 软件的可维护性</a:t>
            </a:r>
            <a:endParaRPr lang="en-US" sz="1440"/>
          </a:p>
        </p:txBody>
      </p:sp>
      <p:sp>
        <p:nvSpPr>
          <p:cNvPr id="12" name="Text 10"/>
          <p:cNvSpPr/>
          <p:nvPr/>
        </p:nvSpPr>
        <p:spPr>
          <a:xfrm>
            <a:off x="1021920" y="305702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13</a:t>
            </a:r>
            <a:endParaRPr lang="en-US" sz="1440"/>
          </a:p>
        </p:txBody>
      </p:sp>
      <p:sp>
        <p:nvSpPr>
          <p:cNvPr id="13" name="Text 11"/>
          <p:cNvSpPr/>
          <p:nvPr/>
        </p:nvSpPr>
        <p:spPr>
          <a:xfrm>
            <a:off x="5268353" y="3169100"/>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8.5 预防性维护</a:t>
            </a:r>
            <a:endParaRPr lang="en-US" sz="1440"/>
          </a:p>
        </p:txBody>
      </p:sp>
      <p:sp>
        <p:nvSpPr>
          <p:cNvPr id="14" name="Text 12"/>
          <p:cNvSpPr/>
          <p:nvPr/>
        </p:nvSpPr>
        <p:spPr>
          <a:xfrm>
            <a:off x="4653896" y="305704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14</a:t>
            </a:r>
            <a:endParaRPr lang="en-US" sz="1440"/>
          </a:p>
        </p:txBody>
      </p:sp>
      <p:sp>
        <p:nvSpPr>
          <p:cNvPr id="15" name="Text 13"/>
          <p:cNvSpPr/>
          <p:nvPr/>
        </p:nvSpPr>
        <p:spPr>
          <a:xfrm>
            <a:off x="1636376" y="3781993"/>
            <a:ext cx="3017520"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440">
                <a:solidFill>
                  <a:srgbClr val="00070F"/>
                </a:solidFill>
                <a:latin typeface="Microsoft Yahei" pitchFamily="34" charset="0"/>
                <a:ea typeface="Microsoft Yahei" pitchFamily="34" charset="-122"/>
                <a:cs typeface="Microsoft Yahei" pitchFamily="34" charset="-120"/>
              </a:rPr>
              <a:t>8.6 软件再工程过程</a:t>
            </a:r>
            <a:endParaRPr lang="en-US" sz="1440"/>
          </a:p>
        </p:txBody>
      </p:sp>
      <p:sp>
        <p:nvSpPr>
          <p:cNvPr id="16" name="Text 14"/>
          <p:cNvSpPr/>
          <p:nvPr/>
        </p:nvSpPr>
        <p:spPr>
          <a:xfrm>
            <a:off x="1021920" y="3669934"/>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a:solidFill>
                  <a:srgbClr val="002B7F"/>
                </a:solidFill>
                <a:latin typeface="Microsoft Yahei" pitchFamily="34" charset="0"/>
                <a:ea typeface="Microsoft Yahei" pitchFamily="34" charset="-122"/>
                <a:cs typeface="Microsoft Yahei" pitchFamily="34" charset="-120"/>
              </a:rPr>
              <a:t>15</a:t>
            </a:r>
            <a:endParaRPr lang="en-US" sz="1440"/>
          </a:p>
        </p:txBody>
      </p:sp>
      <p:sp>
        <p:nvSpPr>
          <p:cNvPr id="17" name="Text 15"/>
          <p:cNvSpPr/>
          <p:nvPr/>
        </p:nvSpPr>
        <p:spPr>
          <a:xfrm>
            <a:off x="303329" y="139079"/>
            <a:ext cx="4113526" cy="11704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5184" b="1">
                <a:solidFill>
                  <a:srgbClr val="5A85D9">
                    <a:alpha val="10000"/>
                  </a:srgbClr>
                </a:solidFill>
                <a:latin typeface="Microsoft Yahei" pitchFamily="34" charset="0"/>
                <a:ea typeface="Microsoft Yahei" pitchFamily="34" charset="-122"/>
                <a:cs typeface="Microsoft Yahei" pitchFamily="34" charset="-120"/>
              </a:rPr>
              <a:t>CONTENTS</a:t>
            </a:r>
            <a:endParaRPr lang="en-US" sz="1440"/>
          </a:p>
        </p:txBody>
      </p:sp>
      <p:sp>
        <p:nvSpPr>
          <p:cNvPr id="18" name="Text 16"/>
          <p:cNvSpPr/>
          <p:nvPr/>
        </p:nvSpPr>
        <p:spPr>
          <a:xfrm>
            <a:off x="528866" y="505095"/>
            <a:ext cx="1699339" cy="95097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4032" b="1">
                <a:solidFill>
                  <a:srgbClr val="0055FF"/>
                </a:solidFill>
                <a:latin typeface="Microsoft Yahei" pitchFamily="34" charset="0"/>
                <a:ea typeface="Microsoft Yahei" pitchFamily="34" charset="-122"/>
                <a:cs typeface="Microsoft Yahei" pitchFamily="34" charset="-120"/>
              </a:rPr>
              <a:t>目录</a:t>
            </a:r>
            <a:endParaRPr lang="en-US" sz="144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黑盒测试技术</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07</a:t>
            </a:r>
            <a:endParaRPr lang="en-US" sz="144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7.7.1</a:t>
            </a:r>
            <a:r>
              <a:rPr lang="en-US" sz="2016" b="1">
                <a:solidFill>
                  <a:srgbClr val="002B7F"/>
                </a:solidFill>
                <a:latin typeface="微软雅黑" pitchFamily="34" charset="0"/>
                <a:ea typeface="微软雅黑" pitchFamily="34" charset="-122"/>
                <a:cs typeface="微软雅黑" pitchFamily="34" charset="-120"/>
              </a:rPr>
              <a:t> 等价划分</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822594"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6" name="Shape 2"/>
          <p:cNvSpPr/>
          <p:nvPr/>
        </p:nvSpPr>
        <p:spPr>
          <a:xfrm>
            <a:off x="4723932" y="1188720"/>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7" name="Shape 3"/>
          <p:cNvSpPr/>
          <p:nvPr/>
        </p:nvSpPr>
        <p:spPr>
          <a:xfrm>
            <a:off x="822594"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8" name="Shape 4"/>
          <p:cNvSpPr/>
          <p:nvPr/>
        </p:nvSpPr>
        <p:spPr>
          <a:xfrm>
            <a:off x="4723932" y="2852928"/>
            <a:ext cx="516835" cy="516835"/>
          </a:xfrm>
          <a:custGeom>
            <a:avLst/>
            <a:gdLst/>
            <a:ahLst/>
            <a:cxnLst/>
            <a:rect l="l" t="t" r="r" b="b"/>
            <a:pathLst>
              <a:path w="516835" h="516835">
                <a:moveTo>
                  <a:pt x="258417" y="0"/>
                </a:moveTo>
                <a:moveTo>
                  <a:pt x="258417" y="0"/>
                </a:moveTo>
                <a:cubicBezTo>
                  <a:pt x="401042" y="0"/>
                  <a:pt x="516835" y="115793"/>
                  <a:pt x="516835" y="258417"/>
                </a:cubicBezTo>
                <a:cubicBezTo>
                  <a:pt x="516835" y="401042"/>
                  <a:pt x="401042" y="516835"/>
                  <a:pt x="258417" y="516835"/>
                </a:cubicBezTo>
                <a:cubicBezTo>
                  <a:pt x="115793" y="516835"/>
                  <a:pt x="0" y="401042"/>
                  <a:pt x="0" y="258417"/>
                </a:cubicBezTo>
                <a:cubicBezTo>
                  <a:pt x="0" y="115793"/>
                  <a:pt x="115793" y="0"/>
                  <a:pt x="258417" y="0"/>
                </a:cubicBezTo>
                <a:close/>
              </a:path>
            </a:pathLst>
          </a:custGeom>
          <a:solidFill>
            <a:srgbClr val="0055FF"/>
          </a:solidFill>
          <a:ln/>
        </p:spPr>
      </p:sp>
      <p:sp>
        <p:nvSpPr>
          <p:cNvPr id="9" name="Text 5"/>
          <p:cNvSpPr/>
          <p:nvPr/>
        </p:nvSpPr>
        <p:spPr>
          <a:xfrm>
            <a:off x="1404884" y="1189634"/>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等价类划分定义</a:t>
            </a:r>
            <a:endParaRPr lang="en-US" sz="1440"/>
          </a:p>
        </p:txBody>
      </p:sp>
      <p:sp>
        <p:nvSpPr>
          <p:cNvPr id="10" name="Text 6"/>
          <p:cNvSpPr/>
          <p:nvPr/>
        </p:nvSpPr>
        <p:spPr>
          <a:xfrm>
            <a:off x="1405226" y="1569110"/>
            <a:ext cx="2840094" cy="1499616"/>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等价类划分是一种测试设计技术，通过将输入数据划分为有效等价类和无效等价类，以减少测试数据量并提高测试效率。每个等价类代表一种输入条件，确保在每个类别中选择适当的测试用例，从而提高测试的全面性和有效性。</a:t>
            </a:r>
            <a:endParaRPr lang="en-US" sz="1440"/>
          </a:p>
        </p:txBody>
      </p:sp>
      <p:sp>
        <p:nvSpPr>
          <p:cNvPr id="11" name="Text 7"/>
          <p:cNvSpPr/>
          <p:nvPr/>
        </p:nvSpPr>
        <p:spPr>
          <a:xfrm>
            <a:off x="5322174" y="118872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有效等价类与无效等价类</a:t>
            </a:r>
            <a:endParaRPr lang="en-US" sz="1440"/>
          </a:p>
        </p:txBody>
      </p:sp>
      <p:sp>
        <p:nvSpPr>
          <p:cNvPr id="12" name="Text 8"/>
          <p:cNvSpPr/>
          <p:nvPr/>
        </p:nvSpPr>
        <p:spPr>
          <a:xfrm>
            <a:off x="5322174" y="1569110"/>
            <a:ext cx="2924138" cy="1280160"/>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有效等价类指的是使软件正常运作的输入条件，而无效等价类则是导致软件异常或错误的情况。这种分类有助于更有针对性地设计测试用例，确保所有关键路径和逻辑分支都得到充分验证。</a:t>
            </a:r>
            <a:endParaRPr lang="en-US" sz="1440"/>
          </a:p>
        </p:txBody>
      </p:sp>
      <p:sp>
        <p:nvSpPr>
          <p:cNvPr id="13" name="Text 9"/>
          <p:cNvSpPr/>
          <p:nvPr/>
        </p:nvSpPr>
        <p:spPr>
          <a:xfrm>
            <a:off x="1404884" y="2834640"/>
            <a:ext cx="3017520" cy="84124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弱等价类到强健壮等价类覆盖策略</a:t>
            </a:r>
            <a:endParaRPr lang="en-US" sz="1440"/>
          </a:p>
        </p:txBody>
      </p:sp>
      <p:sp>
        <p:nvSpPr>
          <p:cNvPr id="14" name="Text 10"/>
          <p:cNvSpPr/>
          <p:nvPr/>
        </p:nvSpPr>
        <p:spPr>
          <a:xfrm>
            <a:off x="1404884" y="3198571"/>
            <a:ext cx="2840436" cy="1280160"/>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从弱等价类到强健壮等价类的覆盖策略逐步提高测试用例的要求。弱等价类测试关注基本的功能正确性，而强健壮等价类测试则要求不仅功能正确，还要应对各种边界条件和异常情况，提高软件的鲁棒性。</a:t>
            </a:r>
            <a:endParaRPr lang="en-US" sz="1440"/>
          </a:p>
        </p:txBody>
      </p:sp>
      <p:sp>
        <p:nvSpPr>
          <p:cNvPr id="15" name="Text 11"/>
          <p:cNvSpPr/>
          <p:nvPr/>
        </p:nvSpPr>
        <p:spPr>
          <a:xfrm>
            <a:off x="5322174" y="283464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实战应用与案例分析</a:t>
            </a:r>
            <a:endParaRPr lang="en-US" sz="1440"/>
          </a:p>
        </p:txBody>
      </p:sp>
      <p:sp>
        <p:nvSpPr>
          <p:cNvPr id="16" name="Text 12"/>
          <p:cNvSpPr/>
          <p:nvPr/>
        </p:nvSpPr>
        <p:spPr>
          <a:xfrm>
            <a:off x="5322174" y="3198571"/>
            <a:ext cx="2849432" cy="1280160"/>
          </a:xfrm>
          <a:prstGeom prst="rect">
            <a:avLst/>
          </a:prstGeom>
          <a:noFill/>
          <a:ln/>
        </p:spPr>
        <p:txBody>
          <a:bodyPr wrap="square" lIns="95250" tIns="95250" rIns="95250" bIns="95250" rtlCol="0" anchor="t">
            <a:spAutoFit/>
          </a:bodyPr>
          <a:lstStyle/>
          <a:p>
            <a:pPr marL="0" indent="0" algn="just">
              <a:lnSpc>
                <a:spcPct val="100000"/>
              </a:lnSpc>
              <a:buNone/>
            </a:pPr>
            <a:r>
              <a:rPr lang="en-US" sz="1152">
                <a:solidFill>
                  <a:srgbClr val="000000"/>
                </a:solidFill>
                <a:latin typeface="Microsoft Yahei" pitchFamily="34" charset="0"/>
                <a:ea typeface="Microsoft Yahei" pitchFamily="34" charset="-122"/>
                <a:cs typeface="Microsoft Yahei" pitchFamily="34" charset="-120"/>
              </a:rPr>
              <a:t>等价类划分法在多个实际项目中广泛应用，如计算器、注册页面和判断三角形形状等。通过具体案例分析，讲解了等价类划分在实际测试中的应用步骤和策略，帮助理解其在不同场景下的适用性和效果。</a:t>
            </a:r>
            <a:endParaRPr lang="en-US" sz="1440"/>
          </a:p>
        </p:txBody>
      </p:sp>
      <p:sp>
        <p:nvSpPr>
          <p:cNvPr id="17" name="Text 13"/>
          <p:cNvSpPr/>
          <p:nvPr/>
        </p:nvSpPr>
        <p:spPr>
          <a:xfrm>
            <a:off x="813450" y="1143000"/>
            <a:ext cx="54426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18" name="Text 14"/>
          <p:cNvSpPr/>
          <p:nvPr/>
        </p:nvSpPr>
        <p:spPr>
          <a:xfrm>
            <a:off x="4687356" y="1143000"/>
            <a:ext cx="59822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19" name="Text 15"/>
          <p:cNvSpPr/>
          <p:nvPr/>
        </p:nvSpPr>
        <p:spPr>
          <a:xfrm>
            <a:off x="804306" y="2807208"/>
            <a:ext cx="582632"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20" name="Text 16"/>
          <p:cNvSpPr/>
          <p:nvPr/>
        </p:nvSpPr>
        <p:spPr>
          <a:xfrm>
            <a:off x="4696500" y="2807208"/>
            <a:ext cx="570794"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a:solidFill>
                  <a:srgbClr val="FFFFFF"/>
                </a:solidFill>
                <a:latin typeface="Microsoft Yahei" pitchFamily="34" charset="0"/>
                <a:ea typeface="Microsoft Yahei" pitchFamily="34" charset="-122"/>
                <a:cs typeface="Microsoft Yahei" pitchFamily="34" charset="-120"/>
              </a:rPr>
              <a:t>04</a:t>
            </a:r>
            <a:endParaRPr lang="en-US" sz="144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7.7.2</a:t>
            </a:r>
            <a:r>
              <a:rPr lang="en-US" sz="2016" b="1">
                <a:solidFill>
                  <a:srgbClr val="002B7F"/>
                </a:solidFill>
                <a:latin typeface="微软雅黑" pitchFamily="34" charset="0"/>
                <a:ea typeface="微软雅黑" pitchFamily="34" charset="-122"/>
                <a:cs typeface="微软雅黑" pitchFamily="34" charset="-120"/>
              </a:rPr>
              <a:t> 边界值分析</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347400" y="1901062"/>
            <a:ext cx="449200" cy="242568"/>
          </a:xfrm>
          <a:custGeom>
            <a:avLst/>
            <a:gdLst/>
            <a:ahLst/>
            <a:cxnLst/>
            <a:rect l="l" t="t" r="r" b="b"/>
            <a:pathLst>
              <a:path w="449200" h="242568">
                <a:moveTo>
                  <a:pt x="61807" y="0"/>
                </a:moveTo>
                <a:moveTo>
                  <a:pt x="61807" y="0"/>
                </a:moveTo>
                <a:lnTo>
                  <a:pt x="387393" y="0"/>
                </a:lnTo>
                <a:quadBezTo>
                  <a:pt x="449200" y="0"/>
                  <a:pt x="449200" y="61807"/>
                </a:quadBezTo>
                <a:lnTo>
                  <a:pt x="449200" y="180761"/>
                </a:lnTo>
                <a:quadBezTo>
                  <a:pt x="449200" y="242568"/>
                  <a:pt x="387393" y="242568"/>
                </a:quadBezTo>
                <a:lnTo>
                  <a:pt x="61807" y="242568"/>
                </a:lnTo>
                <a:quadBezTo>
                  <a:pt x="0" y="242568"/>
                  <a:pt x="0" y="180761"/>
                </a:quadBezTo>
                <a:lnTo>
                  <a:pt x="0" y="61807"/>
                </a:lnTo>
                <a:quadBezTo>
                  <a:pt x="0" y="0"/>
                  <a:pt x="61807" y="0"/>
                </a:quadBezTo>
                <a:close/>
              </a:path>
            </a:pathLst>
          </a:custGeom>
          <a:solidFill>
            <a:srgbClr val="0055FF">
              <a:alpha val="20000"/>
            </a:srgbClr>
          </a:solidFill>
          <a:ln/>
        </p:spPr>
      </p:sp>
      <p:sp>
        <p:nvSpPr>
          <p:cNvPr id="6" name="Shape 2"/>
          <p:cNvSpPr/>
          <p:nvPr/>
        </p:nvSpPr>
        <p:spPr>
          <a:xfrm>
            <a:off x="4187346" y="2267331"/>
            <a:ext cx="769307" cy="242568"/>
          </a:xfrm>
          <a:custGeom>
            <a:avLst/>
            <a:gdLst/>
            <a:ahLst/>
            <a:cxnLst/>
            <a:rect l="l" t="t" r="r" b="b"/>
            <a:pathLst>
              <a:path w="769307" h="242568">
                <a:moveTo>
                  <a:pt x="61807" y="0"/>
                </a:moveTo>
                <a:moveTo>
                  <a:pt x="61807" y="0"/>
                </a:moveTo>
                <a:lnTo>
                  <a:pt x="707500" y="0"/>
                </a:lnTo>
                <a:quadBezTo>
                  <a:pt x="769307" y="0"/>
                  <a:pt x="769307" y="61807"/>
                </a:quadBezTo>
                <a:lnTo>
                  <a:pt x="769307" y="180761"/>
                </a:lnTo>
                <a:quadBezTo>
                  <a:pt x="769307" y="242568"/>
                  <a:pt x="707500" y="242568"/>
                </a:quadBezTo>
                <a:lnTo>
                  <a:pt x="61807" y="242568"/>
                </a:lnTo>
                <a:quadBezTo>
                  <a:pt x="0" y="242568"/>
                  <a:pt x="0" y="180761"/>
                </a:quadBezTo>
                <a:lnTo>
                  <a:pt x="0" y="61807"/>
                </a:lnTo>
                <a:quadBezTo>
                  <a:pt x="0" y="0"/>
                  <a:pt x="61807" y="0"/>
                </a:quadBezTo>
                <a:close/>
              </a:path>
            </a:pathLst>
          </a:custGeom>
          <a:solidFill>
            <a:srgbClr val="0055FF"/>
          </a:solidFill>
          <a:ln/>
        </p:spPr>
      </p:sp>
      <p:sp>
        <p:nvSpPr>
          <p:cNvPr id="7" name="Shape 3"/>
          <p:cNvSpPr/>
          <p:nvPr/>
        </p:nvSpPr>
        <p:spPr>
          <a:xfrm>
            <a:off x="3969569" y="2633601"/>
            <a:ext cx="1204863" cy="242568"/>
          </a:xfrm>
          <a:custGeom>
            <a:avLst/>
            <a:gdLst/>
            <a:ahLst/>
            <a:cxnLst/>
            <a:rect l="l" t="t" r="r" b="b"/>
            <a:pathLst>
              <a:path w="1204863" h="242568">
                <a:moveTo>
                  <a:pt x="61807" y="0"/>
                </a:moveTo>
                <a:moveTo>
                  <a:pt x="61807" y="0"/>
                </a:moveTo>
                <a:lnTo>
                  <a:pt x="1143056" y="0"/>
                </a:lnTo>
                <a:quadBezTo>
                  <a:pt x="1204863" y="0"/>
                  <a:pt x="1204863" y="61807"/>
                </a:quadBezTo>
                <a:lnTo>
                  <a:pt x="1204863" y="180761"/>
                </a:lnTo>
                <a:quadBezTo>
                  <a:pt x="1204863" y="242568"/>
                  <a:pt x="1143056" y="242568"/>
                </a:quadBezTo>
                <a:lnTo>
                  <a:pt x="61807" y="242568"/>
                </a:lnTo>
                <a:quadBezTo>
                  <a:pt x="0" y="242568"/>
                  <a:pt x="0" y="180761"/>
                </a:quadBezTo>
                <a:lnTo>
                  <a:pt x="0" y="61807"/>
                </a:lnTo>
                <a:quadBezTo>
                  <a:pt x="0" y="0"/>
                  <a:pt x="61807" y="0"/>
                </a:quadBezTo>
                <a:close/>
              </a:path>
            </a:pathLst>
          </a:custGeom>
          <a:solidFill>
            <a:srgbClr val="0055FF">
              <a:alpha val="20000"/>
            </a:srgbClr>
          </a:solidFill>
          <a:ln/>
        </p:spPr>
      </p:sp>
      <p:sp>
        <p:nvSpPr>
          <p:cNvPr id="8" name="Shape 4"/>
          <p:cNvSpPr/>
          <p:nvPr/>
        </p:nvSpPr>
        <p:spPr>
          <a:xfrm>
            <a:off x="3762286" y="2999870"/>
            <a:ext cx="1619428" cy="242568"/>
          </a:xfrm>
          <a:custGeom>
            <a:avLst/>
            <a:gdLst/>
            <a:ahLst/>
            <a:cxnLst/>
            <a:rect l="l" t="t" r="r" b="b"/>
            <a:pathLst>
              <a:path w="1619428" h="242568">
                <a:moveTo>
                  <a:pt x="61807" y="0"/>
                </a:moveTo>
                <a:moveTo>
                  <a:pt x="61807" y="0"/>
                </a:moveTo>
                <a:lnTo>
                  <a:pt x="1557621" y="0"/>
                </a:lnTo>
                <a:quadBezTo>
                  <a:pt x="1619428" y="0"/>
                  <a:pt x="1619428" y="61807"/>
                </a:quadBezTo>
                <a:lnTo>
                  <a:pt x="1619428" y="180761"/>
                </a:lnTo>
                <a:quadBezTo>
                  <a:pt x="1619428" y="242568"/>
                  <a:pt x="1557621" y="242568"/>
                </a:quadBezTo>
                <a:lnTo>
                  <a:pt x="61807" y="242568"/>
                </a:lnTo>
                <a:quadBezTo>
                  <a:pt x="0" y="242568"/>
                  <a:pt x="0" y="180761"/>
                </a:quadBezTo>
                <a:lnTo>
                  <a:pt x="0" y="61807"/>
                </a:lnTo>
                <a:quadBezTo>
                  <a:pt x="0" y="0"/>
                  <a:pt x="61807" y="0"/>
                </a:quadBezTo>
                <a:close/>
              </a:path>
            </a:pathLst>
          </a:custGeom>
          <a:solidFill>
            <a:srgbClr val="0055FF"/>
          </a:solidFill>
          <a:ln/>
        </p:spPr>
      </p:sp>
      <p:sp>
        <p:nvSpPr>
          <p:cNvPr id="9" name="Text 5"/>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边界值分析定义</a:t>
            </a:r>
            <a:endParaRPr lang="en-US" sz="1440"/>
          </a:p>
        </p:txBody>
      </p:sp>
      <p:sp>
        <p:nvSpPr>
          <p:cNvPr id="10" name="Text 6"/>
          <p:cNvSpPr/>
          <p:nvPr/>
        </p:nvSpPr>
        <p:spPr>
          <a:xfrm>
            <a:off x="642434" y="1443838"/>
            <a:ext cx="2971800" cy="1280160"/>
          </a:xfrm>
          <a:prstGeom prst="rect">
            <a:avLst/>
          </a:prstGeom>
          <a:noFill/>
          <a:ln/>
        </p:spPr>
        <p:txBody>
          <a:bodyPr wrap="square" lIns="95250" tIns="95250" rIns="95250" bIns="95250" rtlCol="0" anchor="t">
            <a:spAutoFit/>
          </a:bodyPr>
          <a:lstStyle/>
          <a:p>
            <a:pPr marL="0" indent="0" algn="r">
              <a:lnSpc>
                <a:spcPct val="100000"/>
              </a:lnSpc>
              <a:buNone/>
            </a:pPr>
            <a:r>
              <a:rPr lang="en-US" sz="1152">
                <a:solidFill>
                  <a:srgbClr val="000000"/>
                </a:solidFill>
                <a:latin typeface="Microsoft Yahei" pitchFamily="34" charset="0"/>
                <a:ea typeface="Microsoft Yahei" pitchFamily="34" charset="-122"/>
                <a:cs typeface="Microsoft Yahei" pitchFamily="34" charset="-120"/>
              </a:rPr>
              <a:t>边界值分析是一种黑盒测试方法，主要针对输入或输出范围的边界条件进行测试。它通过选取正好等于、刚刚大于或刚刚小于边界的值作为测试数据，以发现程序在处理这些边界条件时可能出现的错误。</a:t>
            </a:r>
            <a:endParaRPr lang="en-US" sz="1440"/>
          </a:p>
        </p:txBody>
      </p:sp>
      <p:sp>
        <p:nvSpPr>
          <p:cNvPr id="11" name="Text 7"/>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边界值分析应用</a:t>
            </a:r>
            <a:endParaRPr lang="en-US" sz="1440"/>
          </a:p>
        </p:txBody>
      </p:sp>
      <p:sp>
        <p:nvSpPr>
          <p:cNvPr id="12" name="Text 8"/>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边界值分析法常用于补充等价类划分法，特别是在确定测试用例时。它强调对等价类边界进行重点测试，能够有效提高测试的准确性和覆盖率，有助于发现更多潜在的错误。</a:t>
            </a:r>
            <a:endParaRPr lang="en-US" sz="1440"/>
          </a:p>
        </p:txBody>
      </p:sp>
      <p:sp>
        <p:nvSpPr>
          <p:cNvPr id="13" name="Text 9"/>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边界值分析策略</a:t>
            </a:r>
            <a:endParaRPr lang="en-US" sz="1440"/>
          </a:p>
        </p:txBody>
      </p:sp>
      <p:sp>
        <p:nvSpPr>
          <p:cNvPr id="14" name="Text 10"/>
          <p:cNvSpPr/>
          <p:nvPr/>
        </p:nvSpPr>
        <p:spPr>
          <a:xfrm>
            <a:off x="642434" y="3202229"/>
            <a:ext cx="2971800" cy="1280160"/>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在进行边界值分析时，首先需要明确输入和输出的边界条件。通常选择正好等于、刚刚大于或刚刚小于边界的值作为测试数据，而非等价类中的任意值或典型值。这样可以确保测试的针对性和有效性。</a:t>
            </a:r>
            <a:endParaRPr lang="en-US" sz="1440"/>
          </a:p>
        </p:txBody>
      </p:sp>
      <p:sp>
        <p:nvSpPr>
          <p:cNvPr id="15"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边界值分析优点</a:t>
            </a:r>
            <a:endParaRPr lang="en-US" sz="1440"/>
          </a:p>
        </p:txBody>
      </p:sp>
      <p:sp>
        <p:nvSpPr>
          <p:cNvPr id="16" name="Text 12"/>
          <p:cNvSpPr/>
          <p:nvPr/>
        </p:nvSpPr>
        <p:spPr>
          <a:xfrm>
            <a:off x="5535727" y="3202229"/>
            <a:ext cx="2971800"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边界值分析法简单易用，是测试人员常用的基础方法之一。由于很多错误发生在输入或输出范围的边界上，因此通过该方法可以查出更多潜在的错误，从而提高软件的可靠性和质量。</a:t>
            </a:r>
            <a:endParaRPr lang="en-US" sz="144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7.7.3</a:t>
            </a:r>
            <a:r>
              <a:rPr lang="en-US" sz="2016" b="1">
                <a:solidFill>
                  <a:srgbClr val="002B7F"/>
                </a:solidFill>
                <a:latin typeface="微软雅黑" pitchFamily="34" charset="0"/>
                <a:ea typeface="微软雅黑" pitchFamily="34" charset="-122"/>
                <a:cs typeface="微软雅黑" pitchFamily="34" charset="-120"/>
              </a:rPr>
              <a:t> 错误推测</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005840" y="1742514"/>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6" name="Shape 2"/>
          <p:cNvSpPr/>
          <p:nvPr/>
        </p:nvSpPr>
        <p:spPr>
          <a:xfrm>
            <a:off x="5029200" y="1724226"/>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7" name="Shape 3"/>
          <p:cNvSpPr/>
          <p:nvPr/>
        </p:nvSpPr>
        <p:spPr>
          <a:xfrm>
            <a:off x="3017520" y="2606040"/>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8" name="Shape 4"/>
          <p:cNvSpPr/>
          <p:nvPr/>
        </p:nvSpPr>
        <p:spPr>
          <a:xfrm>
            <a:off x="100584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9" name="Shape 5"/>
          <p:cNvSpPr/>
          <p:nvPr/>
        </p:nvSpPr>
        <p:spPr>
          <a:xfrm>
            <a:off x="502920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10" name="Text 6"/>
          <p:cNvSpPr/>
          <p:nvPr/>
        </p:nvSpPr>
        <p:spPr>
          <a:xfrm>
            <a:off x="1097280" y="1724226"/>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错误推测定义</a:t>
            </a:r>
            <a:endParaRPr lang="en-US" sz="1440"/>
          </a:p>
        </p:txBody>
      </p:sp>
      <p:sp>
        <p:nvSpPr>
          <p:cNvPr id="11" name="Text 7"/>
          <p:cNvSpPr/>
          <p:nvPr/>
        </p:nvSpPr>
        <p:spPr>
          <a:xfrm>
            <a:off x="5120640" y="1705938"/>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错误推测步骤</a:t>
            </a:r>
            <a:endParaRPr lang="en-US" sz="1440"/>
          </a:p>
        </p:txBody>
      </p:sp>
      <p:sp>
        <p:nvSpPr>
          <p:cNvPr id="12" name="Text 8"/>
          <p:cNvSpPr/>
          <p:nvPr/>
        </p:nvSpPr>
        <p:spPr>
          <a:xfrm>
            <a:off x="3108960" y="2587752"/>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错误推测策略</a:t>
            </a:r>
            <a:endParaRPr lang="en-US" sz="1440"/>
          </a:p>
        </p:txBody>
      </p:sp>
      <p:sp>
        <p:nvSpPr>
          <p:cNvPr id="13" name="Text 9"/>
          <p:cNvSpPr/>
          <p:nvPr/>
        </p:nvSpPr>
        <p:spPr>
          <a:xfrm>
            <a:off x="109728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错误推测应用</a:t>
            </a:r>
            <a:endParaRPr lang="en-US" sz="1440"/>
          </a:p>
        </p:txBody>
      </p:sp>
      <p:sp>
        <p:nvSpPr>
          <p:cNvPr id="14" name="Text 10"/>
          <p:cNvSpPr/>
          <p:nvPr/>
        </p:nvSpPr>
        <p:spPr>
          <a:xfrm>
            <a:off x="512064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错误推测局限性</a:t>
            </a:r>
            <a:endParaRPr lang="en-US" sz="144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调试</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08</a:t>
            </a:r>
            <a:endParaRPr lang="en-US" sz="144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7.8.1</a:t>
            </a:r>
            <a:r>
              <a:rPr lang="en-US" sz="2016" b="1">
                <a:solidFill>
                  <a:srgbClr val="002B7F"/>
                </a:solidFill>
                <a:latin typeface="微软雅黑" pitchFamily="34" charset="0"/>
                <a:ea typeface="微软雅黑" pitchFamily="34" charset="-122"/>
                <a:cs typeface="微软雅黑" pitchFamily="34" charset="-120"/>
              </a:rPr>
              <a:t> 调试过程</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1005840" y="1742514"/>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6" name="Shape 2"/>
          <p:cNvSpPr/>
          <p:nvPr/>
        </p:nvSpPr>
        <p:spPr>
          <a:xfrm>
            <a:off x="5029200" y="1724226"/>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7" name="Shape 3"/>
          <p:cNvSpPr/>
          <p:nvPr/>
        </p:nvSpPr>
        <p:spPr>
          <a:xfrm>
            <a:off x="3017520" y="2606040"/>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8" name="Shape 4"/>
          <p:cNvSpPr/>
          <p:nvPr/>
        </p:nvSpPr>
        <p:spPr>
          <a:xfrm>
            <a:off x="100584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9" name="Shape 5"/>
          <p:cNvSpPr/>
          <p:nvPr/>
        </p:nvSpPr>
        <p:spPr>
          <a:xfrm>
            <a:off x="5029200" y="3546897"/>
            <a:ext cx="3108960" cy="475488"/>
          </a:xfrm>
          <a:custGeom>
            <a:avLst/>
            <a:gdLst/>
            <a:ahLst/>
            <a:cxnLst/>
            <a:rect l="l" t="t" r="r" b="b"/>
            <a:pathLst>
              <a:path w="3108960" h="475488">
                <a:moveTo>
                  <a:pt x="89617" y="0"/>
                </a:moveTo>
                <a:moveTo>
                  <a:pt x="89617" y="0"/>
                </a:moveTo>
                <a:lnTo>
                  <a:pt x="3019343" y="0"/>
                </a:lnTo>
                <a:quadBezTo>
                  <a:pt x="3108960" y="0"/>
                  <a:pt x="3108960" y="89617"/>
                </a:quadBezTo>
                <a:lnTo>
                  <a:pt x="3108960" y="385871"/>
                </a:lnTo>
                <a:quadBezTo>
                  <a:pt x="3108960" y="475488"/>
                  <a:pt x="3019343" y="475488"/>
                </a:quadBezTo>
                <a:lnTo>
                  <a:pt x="89617" y="475488"/>
                </a:lnTo>
                <a:quadBezTo>
                  <a:pt x="0" y="475488"/>
                  <a:pt x="0" y="385871"/>
                </a:quadBezTo>
                <a:lnTo>
                  <a:pt x="0" y="89617"/>
                </a:lnTo>
                <a:quadBezTo>
                  <a:pt x="0" y="0"/>
                  <a:pt x="89617" y="0"/>
                </a:quadBezTo>
                <a:close/>
              </a:path>
            </a:pathLst>
          </a:custGeom>
          <a:solidFill>
            <a:srgbClr val="0055FF"/>
          </a:solidFill>
          <a:ln/>
        </p:spPr>
      </p:sp>
      <p:sp>
        <p:nvSpPr>
          <p:cNvPr id="10" name="Text 6"/>
          <p:cNvSpPr/>
          <p:nvPr/>
        </p:nvSpPr>
        <p:spPr>
          <a:xfrm>
            <a:off x="1097280" y="1724226"/>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调试准备</a:t>
            </a:r>
            <a:endParaRPr lang="en-US" sz="1440"/>
          </a:p>
        </p:txBody>
      </p:sp>
      <p:sp>
        <p:nvSpPr>
          <p:cNvPr id="11" name="Text 7"/>
          <p:cNvSpPr/>
          <p:nvPr/>
        </p:nvSpPr>
        <p:spPr>
          <a:xfrm>
            <a:off x="5120640" y="1705938"/>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错误定位</a:t>
            </a:r>
            <a:endParaRPr lang="en-US" sz="1440"/>
          </a:p>
        </p:txBody>
      </p:sp>
      <p:sp>
        <p:nvSpPr>
          <p:cNvPr id="12" name="Text 8"/>
          <p:cNvSpPr/>
          <p:nvPr/>
        </p:nvSpPr>
        <p:spPr>
          <a:xfrm>
            <a:off x="3108960" y="2587752"/>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修改错误</a:t>
            </a:r>
            <a:endParaRPr lang="en-US" sz="1440"/>
          </a:p>
        </p:txBody>
      </p:sp>
      <p:sp>
        <p:nvSpPr>
          <p:cNvPr id="13" name="Text 9"/>
          <p:cNvSpPr/>
          <p:nvPr/>
        </p:nvSpPr>
        <p:spPr>
          <a:xfrm>
            <a:off x="109728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重复测试与验证</a:t>
            </a:r>
            <a:endParaRPr lang="en-US" sz="1440"/>
          </a:p>
        </p:txBody>
      </p:sp>
      <p:sp>
        <p:nvSpPr>
          <p:cNvPr id="14" name="Text 10"/>
          <p:cNvSpPr/>
          <p:nvPr/>
        </p:nvSpPr>
        <p:spPr>
          <a:xfrm>
            <a:off x="5120640" y="3528609"/>
            <a:ext cx="2926080"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728" b="1">
                <a:solidFill>
                  <a:srgbClr val="FFFFFF"/>
                </a:solidFill>
                <a:latin typeface="Microsoft Yahei" pitchFamily="34" charset="0"/>
                <a:ea typeface="Microsoft Yahei" pitchFamily="34" charset="-122"/>
                <a:cs typeface="Microsoft Yahei" pitchFamily="34" charset="-120"/>
              </a:rPr>
              <a:t>记录调试过程</a:t>
            </a:r>
            <a:endParaRPr lang="en-US" sz="144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7.8.2</a:t>
            </a:r>
            <a:r>
              <a:rPr lang="en-US" sz="2016" b="1">
                <a:solidFill>
                  <a:srgbClr val="002B7F"/>
                </a:solidFill>
                <a:latin typeface="微软雅黑" pitchFamily="34" charset="0"/>
                <a:ea typeface="微软雅黑" pitchFamily="34" charset="-122"/>
                <a:cs typeface="微软雅黑" pitchFamily="34" charset="-120"/>
              </a:rPr>
              <a:t> 调试途径</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pic>
        <p:nvPicPr>
          <p:cNvPr id="5" name="Image 2" descr="preencoded.png"/>
          <p:cNvPicPr>
            <a:picLocks noChangeAspect="1"/>
          </p:cNvPicPr>
          <p:nvPr/>
        </p:nvPicPr>
        <p:blipFill>
          <a:blip r:embed="rId6"/>
          <a:stretch>
            <a:fillRect/>
          </a:stretch>
        </p:blipFill>
        <p:spPr>
          <a:xfrm>
            <a:off x="4618346" y="1766736"/>
            <a:ext cx="914400" cy="914400"/>
          </a:xfrm>
          <a:prstGeom prst="rect">
            <a:avLst/>
          </a:prstGeom>
        </p:spPr>
      </p:pic>
      <p:pic>
        <p:nvPicPr>
          <p:cNvPr id="6" name="Image 3" descr="preencoded.png"/>
          <p:cNvPicPr>
            <a:picLocks noChangeAspect="1"/>
          </p:cNvPicPr>
          <p:nvPr/>
        </p:nvPicPr>
        <p:blipFill>
          <a:blip r:embed="rId7"/>
          <a:stretch>
            <a:fillRect/>
          </a:stretch>
        </p:blipFill>
        <p:spPr>
          <a:xfrm flipH="1">
            <a:off x="3611254" y="1766736"/>
            <a:ext cx="914400" cy="914400"/>
          </a:xfrm>
          <a:prstGeom prst="rect">
            <a:avLst/>
          </a:prstGeom>
        </p:spPr>
      </p:pic>
      <p:pic>
        <p:nvPicPr>
          <p:cNvPr id="7" name="Image 4" descr="preencoded.png"/>
          <p:cNvPicPr>
            <a:picLocks noChangeAspect="1"/>
          </p:cNvPicPr>
          <p:nvPr/>
        </p:nvPicPr>
        <p:blipFill>
          <a:blip r:embed="rId7"/>
          <a:stretch>
            <a:fillRect/>
          </a:stretch>
        </p:blipFill>
        <p:spPr>
          <a:xfrm flipV="1">
            <a:off x="4618346" y="2681136"/>
            <a:ext cx="914400" cy="914400"/>
          </a:xfrm>
          <a:prstGeom prst="rect">
            <a:avLst/>
          </a:prstGeom>
        </p:spPr>
      </p:pic>
      <p:pic>
        <p:nvPicPr>
          <p:cNvPr id="8" name="Image 5" descr="preencoded.png"/>
          <p:cNvPicPr>
            <a:picLocks noChangeAspect="1"/>
          </p:cNvPicPr>
          <p:nvPr/>
        </p:nvPicPr>
        <p:blipFill>
          <a:blip r:embed="rId6"/>
          <a:stretch>
            <a:fillRect/>
          </a:stretch>
        </p:blipFill>
        <p:spPr>
          <a:xfrm flipH="1" flipV="1">
            <a:off x="3611254" y="2681136"/>
            <a:ext cx="914400" cy="914400"/>
          </a:xfrm>
          <a:prstGeom prst="rect">
            <a:avLst/>
          </a:prstGeom>
        </p:spPr>
      </p:pic>
      <p:sp>
        <p:nvSpPr>
          <p:cNvPr id="9" name="Shape 1"/>
          <p:cNvSpPr/>
          <p:nvPr/>
        </p:nvSpPr>
        <p:spPr>
          <a:xfrm>
            <a:off x="4112230" y="2221366"/>
            <a:ext cx="919540" cy="919540"/>
          </a:xfrm>
          <a:custGeom>
            <a:avLst/>
            <a:gdLst/>
            <a:ahLst/>
            <a:cxnLst/>
            <a:rect l="l" t="t" r="r" b="b"/>
            <a:pathLst>
              <a:path w="919540" h="919540">
                <a:moveTo>
                  <a:pt x="459770" y="0"/>
                </a:moveTo>
                <a:moveTo>
                  <a:pt x="459770" y="0"/>
                </a:moveTo>
                <a:cubicBezTo>
                  <a:pt x="713524" y="0"/>
                  <a:pt x="919540" y="206016"/>
                  <a:pt x="919540" y="459770"/>
                </a:cubicBezTo>
                <a:cubicBezTo>
                  <a:pt x="919540" y="713524"/>
                  <a:pt x="713524" y="919540"/>
                  <a:pt x="459770" y="919540"/>
                </a:cubicBezTo>
                <a:cubicBezTo>
                  <a:pt x="206016" y="919540"/>
                  <a:pt x="0" y="713524"/>
                  <a:pt x="0" y="459770"/>
                </a:cubicBezTo>
                <a:cubicBezTo>
                  <a:pt x="0" y="206016"/>
                  <a:pt x="206016" y="0"/>
                  <a:pt x="459770" y="0"/>
                </a:cubicBezTo>
                <a:close/>
              </a:path>
            </a:pathLst>
          </a:custGeom>
          <a:solidFill>
            <a:srgbClr val="FFFFFF"/>
          </a:solidFill>
          <a:ln/>
        </p:spPr>
      </p:sp>
      <p:sp>
        <p:nvSpPr>
          <p:cNvPr id="10" name="Text 2"/>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蛮干法</a:t>
            </a:r>
            <a:endParaRPr lang="en-US" sz="1440"/>
          </a:p>
        </p:txBody>
      </p:sp>
      <p:sp>
        <p:nvSpPr>
          <p:cNvPr id="11" name="Text 3"/>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152">
                <a:solidFill>
                  <a:srgbClr val="000000"/>
                </a:solidFill>
                <a:latin typeface="Microsoft Yahei" pitchFamily="34" charset="0"/>
                <a:ea typeface="Microsoft Yahei" pitchFamily="34" charset="-122"/>
                <a:cs typeface="Microsoft Yahei" pitchFamily="34" charset="-120"/>
              </a:rPr>
              <a:t>蛮干法是一种直接打印内存内容以寻找错误的调试方法，效率较低。这种方法通常在其他调试方法失败时采用，通过手动检查程序内部来定位错误。</a:t>
            </a:r>
            <a:endParaRPr lang="en-US" sz="1440"/>
          </a:p>
        </p:txBody>
      </p:sp>
      <p:sp>
        <p:nvSpPr>
          <p:cNvPr id="12" name="Text 4"/>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回溯法</a:t>
            </a:r>
            <a:endParaRPr lang="en-US" sz="1440"/>
          </a:p>
        </p:txBody>
      </p:sp>
      <p:sp>
        <p:nvSpPr>
          <p:cNvPr id="13" name="Text 5"/>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回溯法从发现问题的程序段开始，人工追踪分析代码，逐步往回遍历整个程序。此方法适用于复杂系统，能够系统地排查和修正程序中的错误。</a:t>
            </a:r>
            <a:endParaRPr lang="en-US" sz="1440"/>
          </a:p>
        </p:txBody>
      </p:sp>
      <p:sp>
        <p:nvSpPr>
          <p:cNvPr id="14" name="Text 6"/>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静态分析</a:t>
            </a:r>
            <a:endParaRPr lang="en-US" sz="1440"/>
          </a:p>
        </p:txBody>
      </p:sp>
      <p:sp>
        <p:nvSpPr>
          <p:cNvPr id="15" name="Text 7"/>
          <p:cNvSpPr/>
          <p:nvPr/>
        </p:nvSpPr>
        <p:spPr>
          <a:xfrm>
            <a:off x="642434" y="3202229"/>
            <a:ext cx="2971800" cy="1280160"/>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静态分析不运行程序本身，而是通过语法检查、类型分析和接口检查等手段，找出程序中潜在的错误或问题。静态分析工具如编译器和静态代码分析器可以帮助识别这些问题。</a:t>
            </a:r>
            <a:endParaRPr lang="en-US" sz="1440"/>
          </a:p>
        </p:txBody>
      </p:sp>
      <p:sp>
        <p:nvSpPr>
          <p:cNvPr id="16" name="Text 8"/>
          <p:cNvSpPr/>
          <p:nvPr/>
        </p:nvSpPr>
        <p:spPr>
          <a:xfrm>
            <a:off x="5612587" y="2613355"/>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动态分析</a:t>
            </a:r>
            <a:endParaRPr lang="en-US" sz="1440"/>
          </a:p>
        </p:txBody>
      </p:sp>
      <p:sp>
        <p:nvSpPr>
          <p:cNvPr id="17" name="Text 9"/>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动态分析通过运行程序并监测其运行时行为来查找错误。常用的动态分析工具包括调试器和性能监控工具，可以实时检测程序中的问题并进行调试。</a:t>
            </a:r>
            <a:endParaRPr lang="en-US" sz="144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软件可靠性</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09</a:t>
            </a:r>
            <a:endParaRPr lang="en-US" sz="144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7.9.1</a:t>
            </a:r>
            <a:r>
              <a:rPr lang="en-US" sz="2016" b="1">
                <a:solidFill>
                  <a:srgbClr val="002B7F"/>
                </a:solidFill>
                <a:latin typeface="微软雅黑" pitchFamily="34" charset="0"/>
                <a:ea typeface="微软雅黑" pitchFamily="34" charset="-122"/>
                <a:cs typeface="微软雅黑" pitchFamily="34" charset="-120"/>
              </a:rPr>
              <a:t> 基本概念</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599816"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6" name="Shape 2"/>
          <p:cNvSpPr/>
          <p:nvPr/>
        </p:nvSpPr>
        <p:spPr>
          <a:xfrm>
            <a:off x="3300025"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7" name="Shape 3"/>
          <p:cNvSpPr/>
          <p:nvPr/>
        </p:nvSpPr>
        <p:spPr>
          <a:xfrm>
            <a:off x="6000234" y="918844"/>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0055FF"/>
            </a:solidFill>
            <a:prstDash val="dash"/>
          </a:ln>
        </p:spPr>
      </p:sp>
      <p:sp>
        <p:nvSpPr>
          <p:cNvPr id="8" name="Shape 4"/>
          <p:cNvSpPr/>
          <p:nvPr/>
        </p:nvSpPr>
        <p:spPr>
          <a:xfrm>
            <a:off x="1871791" y="2814956"/>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9" name="Shape 5"/>
          <p:cNvSpPr/>
          <p:nvPr/>
        </p:nvSpPr>
        <p:spPr>
          <a:xfrm>
            <a:off x="4728259" y="2814956"/>
            <a:ext cx="2543950" cy="1730202"/>
          </a:xfrm>
          <a:custGeom>
            <a:avLst/>
            <a:gdLst/>
            <a:ahLst/>
            <a:cxnLst/>
            <a:rect l="l" t="t" r="r" b="b"/>
            <a:pathLst>
              <a:path w="2543950" h="1730202">
                <a:moveTo>
                  <a:pt x="127198" y="86510"/>
                </a:moveTo>
                <a:moveTo>
                  <a:pt x="127198" y="86510"/>
                </a:moveTo>
                <a:cubicBezTo>
                  <a:pt x="763185" y="0"/>
                  <a:pt x="1780765" y="0"/>
                  <a:pt x="2416753" y="86510"/>
                </a:cubicBezTo>
                <a:cubicBezTo>
                  <a:pt x="2543950" y="519061"/>
                  <a:pt x="2543950" y="1211142"/>
                  <a:pt x="2416753" y="1643692"/>
                </a:cubicBezTo>
                <a:cubicBezTo>
                  <a:pt x="1780765" y="1730202"/>
                  <a:pt x="763185" y="1730202"/>
                  <a:pt x="127198" y="1643692"/>
                </a:cubicBezTo>
                <a:cubicBezTo>
                  <a:pt x="0" y="1211142"/>
                  <a:pt x="0" y="519061"/>
                  <a:pt x="127198" y="86510"/>
                </a:cubicBezTo>
                <a:close/>
              </a:path>
            </a:pathLst>
          </a:custGeom>
          <a:solidFill>
            <a:srgbClr val="000000">
              <a:alpha val="0"/>
            </a:srgbClr>
          </a:solidFill>
          <a:ln w="19050">
            <a:solidFill>
              <a:srgbClr val="5A85D9"/>
            </a:solidFill>
            <a:prstDash val="solid"/>
          </a:ln>
        </p:spPr>
      </p:sp>
      <p:sp>
        <p:nvSpPr>
          <p:cNvPr id="10" name="Text 6"/>
          <p:cNvSpPr/>
          <p:nvPr/>
        </p:nvSpPr>
        <p:spPr>
          <a:xfrm>
            <a:off x="756075"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软件可靠性定义</a:t>
            </a:r>
            <a:endParaRPr lang="en-US" sz="1440"/>
          </a:p>
        </p:txBody>
      </p:sp>
      <p:sp>
        <p:nvSpPr>
          <p:cNvPr id="11" name="Text 7"/>
          <p:cNvSpPr/>
          <p:nvPr/>
        </p:nvSpPr>
        <p:spPr>
          <a:xfrm>
            <a:off x="669375" y="1337310"/>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软件可靠性是软件产品在规定条件下和规定时间区间内完成规定功能的能力。这包括了软件的正确性、稳定性以及在特定条件下的高效运行，以确保用户满意度和忠诚度。</a:t>
            </a:r>
            <a:endParaRPr lang="en-US" sz="1440"/>
          </a:p>
        </p:txBody>
      </p:sp>
      <p:sp>
        <p:nvSpPr>
          <p:cNvPr id="12" name="Text 8"/>
          <p:cNvSpPr/>
          <p:nvPr/>
        </p:nvSpPr>
        <p:spPr>
          <a:xfrm>
            <a:off x="3456284"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软件与硬件差异</a:t>
            </a:r>
            <a:endParaRPr lang="en-US" sz="1440"/>
          </a:p>
        </p:txBody>
      </p:sp>
      <p:sp>
        <p:nvSpPr>
          <p:cNvPr id="13" name="Text 9"/>
          <p:cNvSpPr/>
          <p:nvPr/>
        </p:nvSpPr>
        <p:spPr>
          <a:xfrm>
            <a:off x="3369584" y="1337310"/>
            <a:ext cx="2404832" cy="1444752"/>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软件与硬件在可靠性方面存在显著差异。软件复杂性和逻辑高度抽象使得设计错误成为主要失效原因，而硬件则更多受物理退化影响。这使得软件正确性与可靠性密切相关，一个正确的软件应始终可靠。</a:t>
            </a:r>
            <a:endParaRPr lang="en-US" sz="1440"/>
          </a:p>
        </p:txBody>
      </p:sp>
      <p:sp>
        <p:nvSpPr>
          <p:cNvPr id="14" name="Text 10"/>
          <p:cNvSpPr/>
          <p:nvPr/>
        </p:nvSpPr>
        <p:spPr>
          <a:xfrm>
            <a:off x="6156493" y="974147"/>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软件可靠性评估方法</a:t>
            </a:r>
            <a:endParaRPr lang="en-US" sz="1440"/>
          </a:p>
        </p:txBody>
      </p:sp>
      <p:sp>
        <p:nvSpPr>
          <p:cNvPr id="15" name="Text 11"/>
          <p:cNvSpPr/>
          <p:nvPr/>
        </p:nvSpPr>
        <p:spPr>
          <a:xfrm>
            <a:off x="6069793" y="1337310"/>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软件可靠性评估通过建立可靠性模型和运用统计技术对收集到的软件失效数据进行处理，以预测和评估软件的可靠性表现。这一过程包括可靠性测试、数据分析和模型建立等步骤。</a:t>
            </a:r>
            <a:endParaRPr lang="en-US" sz="1440"/>
          </a:p>
        </p:txBody>
      </p:sp>
      <p:sp>
        <p:nvSpPr>
          <p:cNvPr id="16" name="Text 12"/>
          <p:cNvSpPr/>
          <p:nvPr/>
        </p:nvSpPr>
        <p:spPr>
          <a:xfrm>
            <a:off x="2028050" y="2870259"/>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影响软件可靠性因素</a:t>
            </a:r>
            <a:endParaRPr lang="en-US" sz="1440"/>
          </a:p>
        </p:txBody>
      </p:sp>
      <p:sp>
        <p:nvSpPr>
          <p:cNvPr id="17" name="Text 13"/>
          <p:cNvSpPr/>
          <p:nvPr/>
        </p:nvSpPr>
        <p:spPr>
          <a:xfrm>
            <a:off x="1941350" y="3218895"/>
            <a:ext cx="2404832" cy="1234440"/>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影响软件可靠性的因素包括软件的设计质量、编码规范、测试覆盖度及维护情况等。高质量的设计和严格的测试可以显著提高软件的可靠性，减少故障发生的概率。</a:t>
            </a:r>
            <a:endParaRPr lang="en-US" sz="1440"/>
          </a:p>
        </p:txBody>
      </p:sp>
      <p:sp>
        <p:nvSpPr>
          <p:cNvPr id="18" name="Text 14"/>
          <p:cNvSpPr/>
          <p:nvPr/>
        </p:nvSpPr>
        <p:spPr>
          <a:xfrm>
            <a:off x="4884518" y="2870259"/>
            <a:ext cx="2231432" cy="594360"/>
          </a:xfrm>
          <a:prstGeom prst="rect">
            <a:avLst/>
          </a:prstGeom>
          <a:noFill/>
          <a:ln/>
        </p:spPr>
        <p:txBody>
          <a:bodyPr wrap="square" lIns="95250" tIns="95250" rIns="95250" bIns="95250" rtlCol="0" anchor="ctr">
            <a:spAutoFit/>
          </a:bodyPr>
          <a:lstStyle/>
          <a:p>
            <a:pPr marL="0" indent="0" algn="ctr">
              <a:lnSpc>
                <a:spcPct val="100000"/>
              </a:lnSpc>
              <a:buNone/>
            </a:pPr>
            <a:r>
              <a:rPr lang="en-US" sz="1584" b="1">
                <a:solidFill>
                  <a:srgbClr val="0055FF"/>
                </a:solidFill>
                <a:latin typeface="Microsoft Yahei" pitchFamily="34" charset="0"/>
                <a:ea typeface="Microsoft Yahei" pitchFamily="34" charset="-122"/>
                <a:cs typeface="Microsoft Yahei" pitchFamily="34" charset="-120"/>
              </a:rPr>
              <a:t>提高软件可靠性策略</a:t>
            </a:r>
            <a:endParaRPr lang="en-US" sz="1440"/>
          </a:p>
        </p:txBody>
      </p:sp>
      <p:sp>
        <p:nvSpPr>
          <p:cNvPr id="19" name="Text 15"/>
          <p:cNvSpPr/>
          <p:nvPr/>
        </p:nvSpPr>
        <p:spPr>
          <a:xfrm>
            <a:off x="4797818" y="3218895"/>
            <a:ext cx="2404832" cy="1444752"/>
          </a:xfrm>
          <a:prstGeom prst="rect">
            <a:avLst/>
          </a:prstGeom>
          <a:noFill/>
          <a:ln/>
        </p:spPr>
        <p:txBody>
          <a:bodyPr wrap="square" lIns="95250" tIns="95250" rIns="95250" bIns="95250" rtlCol="0" anchor="ctr">
            <a:spAutoFit/>
          </a:bodyPr>
          <a:lstStyle/>
          <a:p>
            <a:pPr marL="0" indent="0">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提高软件可靠性的策略包括采用先进的开发方法论、实施持续集成和持续部署、进行彻底的单元测试和系统测试，以及定期进行软件维护和更新。这些策略有助于确保软件在不同环境下的稳定运行。</a:t>
            </a:r>
            <a:endParaRPr lang="en-US" sz="144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7.9.2</a:t>
            </a:r>
            <a:r>
              <a:rPr lang="en-US" sz="2016" b="1">
                <a:solidFill>
                  <a:srgbClr val="002B7F"/>
                </a:solidFill>
                <a:latin typeface="微软雅黑" pitchFamily="34" charset="0"/>
                <a:ea typeface="微软雅黑" pitchFamily="34" charset="-122"/>
                <a:cs typeface="微软雅黑" pitchFamily="34" charset="-120"/>
              </a:rPr>
              <a:t> 估算平均无故障时间的方法</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579060"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6" name="Text 2"/>
          <p:cNvSpPr/>
          <p:nvPr/>
        </p:nvSpPr>
        <p:spPr>
          <a:xfrm>
            <a:off x="579060"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01</a:t>
            </a:r>
            <a:endParaRPr lang="en-US" sz="1440"/>
          </a:p>
        </p:txBody>
      </p:sp>
      <p:sp>
        <p:nvSpPr>
          <p:cNvPr id="7" name="Text 3"/>
          <p:cNvSpPr/>
          <p:nvPr/>
        </p:nvSpPr>
        <p:spPr>
          <a:xfrm>
            <a:off x="579060" y="1878583"/>
            <a:ext cx="1447461" cy="84124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故障率与平均无故障时间</a:t>
            </a:r>
            <a:endParaRPr lang="en-US" sz="1440"/>
          </a:p>
        </p:txBody>
      </p:sp>
      <p:sp>
        <p:nvSpPr>
          <p:cNvPr id="8" name="Text 4"/>
          <p:cNvSpPr/>
          <p:nvPr/>
        </p:nvSpPr>
        <p:spPr>
          <a:xfrm>
            <a:off x="579060" y="2396440"/>
            <a:ext cx="1534598" cy="270662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故障率是指在规定的条件下和规定的时间，产品的寿命单位总数与故障总数之比。当产品的寿命服从指数分布时，其故障率的倒数就叫做平均故障间隔时间。例如，某型号YY产品的MTBF时间高达16万小时，即在18年内平均每年有5.5%的设备发生故障。</a:t>
            </a:r>
            <a:endParaRPr lang="en-US" sz="1440"/>
          </a:p>
        </p:txBody>
      </p:sp>
      <p:sp>
        <p:nvSpPr>
          <p:cNvPr id="9" name="Shape 5"/>
          <p:cNvSpPr/>
          <p:nvPr/>
        </p:nvSpPr>
        <p:spPr>
          <a:xfrm>
            <a:off x="219188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0" name="Text 6"/>
          <p:cNvSpPr/>
          <p:nvPr/>
        </p:nvSpPr>
        <p:spPr>
          <a:xfrm>
            <a:off x="219188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02</a:t>
            </a:r>
            <a:endParaRPr lang="en-US" sz="1440"/>
          </a:p>
        </p:txBody>
      </p:sp>
      <p:sp>
        <p:nvSpPr>
          <p:cNvPr id="11" name="Text 7"/>
          <p:cNvSpPr/>
          <p:nvPr/>
        </p:nvSpPr>
        <p:spPr>
          <a:xfrm>
            <a:off x="2191881" y="1878583"/>
            <a:ext cx="1447461" cy="84124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估算平均无故障时间公式</a:t>
            </a:r>
            <a:endParaRPr lang="en-US" sz="1440"/>
          </a:p>
        </p:txBody>
      </p:sp>
      <p:sp>
        <p:nvSpPr>
          <p:cNvPr id="12" name="Text 8"/>
          <p:cNvSpPr/>
          <p:nvPr/>
        </p:nvSpPr>
        <p:spPr>
          <a:xfrm>
            <a:off x="2191881" y="2396440"/>
            <a:ext cx="1534598" cy="186537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估算平均无故障时间的公式包括“平均寿命的点估计”、“双侧置信区间估计”和“单侧置信下限估计”。这些公式通过统计分析得出，用于评价软件可靠性的重要指标之一。</a:t>
            </a:r>
            <a:endParaRPr lang="en-US" sz="1440"/>
          </a:p>
        </p:txBody>
      </p:sp>
      <p:sp>
        <p:nvSpPr>
          <p:cNvPr id="13" name="Shape 9"/>
          <p:cNvSpPr/>
          <p:nvPr/>
        </p:nvSpPr>
        <p:spPr>
          <a:xfrm>
            <a:off x="380470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14" name="Text 10"/>
          <p:cNvSpPr/>
          <p:nvPr/>
        </p:nvSpPr>
        <p:spPr>
          <a:xfrm>
            <a:off x="380470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03</a:t>
            </a:r>
            <a:endParaRPr lang="en-US" sz="1440"/>
          </a:p>
        </p:txBody>
      </p:sp>
      <p:sp>
        <p:nvSpPr>
          <p:cNvPr id="15" name="Text 11"/>
          <p:cNvSpPr/>
          <p:nvPr/>
        </p:nvSpPr>
        <p:spPr>
          <a:xfrm>
            <a:off x="380470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实验室与现场测试差异</a:t>
            </a:r>
            <a:endParaRPr lang="en-US" sz="1440"/>
          </a:p>
        </p:txBody>
      </p:sp>
      <p:sp>
        <p:nvSpPr>
          <p:cNvPr id="16" name="Text 12"/>
          <p:cNvSpPr/>
          <p:nvPr/>
        </p:nvSpPr>
        <p:spPr>
          <a:xfrm>
            <a:off x="3804701" y="2396440"/>
            <a:ext cx="1534598" cy="228600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实验室条件下的MTBF试验可能无法真实反映产品在实际使用环境中的表现。民用产品通常由于时间和费用限制难以进行长时间试验，军用产品的少量生产也使得抽取足够的试验样品困难，导致实验室结果的可信度问题突出。</a:t>
            </a:r>
            <a:endParaRPr lang="en-US" sz="1440"/>
          </a:p>
        </p:txBody>
      </p:sp>
      <p:sp>
        <p:nvSpPr>
          <p:cNvPr id="17" name="Shape 13"/>
          <p:cNvSpPr/>
          <p:nvPr/>
        </p:nvSpPr>
        <p:spPr>
          <a:xfrm>
            <a:off x="5417521" y="1871355"/>
            <a:ext cx="1429927" cy="0"/>
          </a:xfrm>
          <a:custGeom>
            <a:avLst/>
            <a:gdLst/>
            <a:ahLst/>
            <a:cxnLst/>
            <a:rect l="l" t="t" r="r" b="b"/>
            <a:pathLst>
              <a:path w="1429927">
                <a:moveTo>
                  <a:pt x="0" y="0"/>
                </a:moveTo>
                <a:moveTo>
                  <a:pt x="0" y="0"/>
                </a:moveTo>
                <a:lnTo>
                  <a:pt x="1429927" y="0"/>
                </a:lnTo>
              </a:path>
            </a:pathLst>
          </a:custGeom>
          <a:noFill/>
          <a:ln w="19050">
            <a:solidFill>
              <a:srgbClr val="5A85D9"/>
            </a:solidFill>
            <a:prstDash val="solid"/>
            <a:headEnd type="none"/>
            <a:tailEnd type="arrow"/>
          </a:ln>
        </p:spPr>
      </p:sp>
      <p:sp>
        <p:nvSpPr>
          <p:cNvPr id="18" name="Text 14"/>
          <p:cNvSpPr/>
          <p:nvPr/>
        </p:nvSpPr>
        <p:spPr>
          <a:xfrm>
            <a:off x="541752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04</a:t>
            </a:r>
            <a:endParaRPr lang="en-US" sz="1440"/>
          </a:p>
        </p:txBody>
      </p:sp>
      <p:sp>
        <p:nvSpPr>
          <p:cNvPr id="19" name="Text 15"/>
          <p:cNvSpPr/>
          <p:nvPr/>
        </p:nvSpPr>
        <p:spPr>
          <a:xfrm>
            <a:off x="541752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部分产品失效评估方法</a:t>
            </a:r>
            <a:endParaRPr lang="en-US" sz="1440"/>
          </a:p>
        </p:txBody>
      </p:sp>
      <p:sp>
        <p:nvSpPr>
          <p:cNvPr id="20" name="Text 16"/>
          <p:cNvSpPr/>
          <p:nvPr/>
        </p:nvSpPr>
        <p:spPr>
          <a:xfrm>
            <a:off x="5417521" y="2396440"/>
            <a:ext cx="1534598" cy="207568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部分产品失效或未失效情况下的MTBF计算需要依赖统计基础。常用的方法包括“平均寿命的点估计”、“双侧置信区间估计”和“单侧置信下限估计”，这些方法基于大量统计数据得出。</a:t>
            </a:r>
            <a:endParaRPr lang="en-US" sz="1440"/>
          </a:p>
        </p:txBody>
      </p:sp>
      <p:sp>
        <p:nvSpPr>
          <p:cNvPr id="21" name="Shape 17"/>
          <p:cNvSpPr/>
          <p:nvPr/>
        </p:nvSpPr>
        <p:spPr>
          <a:xfrm>
            <a:off x="7030341" y="1871355"/>
            <a:ext cx="1429927" cy="0"/>
          </a:xfrm>
          <a:custGeom>
            <a:avLst/>
            <a:gdLst/>
            <a:ahLst/>
            <a:cxnLst/>
            <a:rect l="l" t="t" r="r" b="b"/>
            <a:pathLst>
              <a:path w="1429927">
                <a:moveTo>
                  <a:pt x="0" y="0"/>
                </a:moveTo>
                <a:moveTo>
                  <a:pt x="0" y="0"/>
                </a:moveTo>
                <a:lnTo>
                  <a:pt x="1429927" y="0"/>
                </a:lnTo>
              </a:path>
            </a:pathLst>
          </a:custGeom>
          <a:noFill/>
          <a:ln w="19050">
            <a:solidFill>
              <a:srgbClr val="0055FF"/>
            </a:solidFill>
            <a:prstDash val="solid"/>
            <a:headEnd type="none"/>
            <a:tailEnd type="arrow"/>
          </a:ln>
        </p:spPr>
      </p:sp>
      <p:sp>
        <p:nvSpPr>
          <p:cNvPr id="22" name="Text 18"/>
          <p:cNvSpPr/>
          <p:nvPr/>
        </p:nvSpPr>
        <p:spPr>
          <a:xfrm>
            <a:off x="7030341" y="1476247"/>
            <a:ext cx="679728"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05</a:t>
            </a:r>
            <a:endParaRPr lang="en-US" sz="1440"/>
          </a:p>
        </p:txBody>
      </p:sp>
      <p:sp>
        <p:nvSpPr>
          <p:cNvPr id="23" name="Text 19"/>
          <p:cNvSpPr/>
          <p:nvPr/>
        </p:nvSpPr>
        <p:spPr>
          <a:xfrm>
            <a:off x="7030341" y="1878583"/>
            <a:ext cx="1447461" cy="62179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MTBF对软件开发影响</a:t>
            </a:r>
            <a:endParaRPr lang="en-US" sz="1440"/>
          </a:p>
        </p:txBody>
      </p:sp>
      <p:sp>
        <p:nvSpPr>
          <p:cNvPr id="24" name="Text 20"/>
          <p:cNvSpPr/>
          <p:nvPr/>
        </p:nvSpPr>
        <p:spPr>
          <a:xfrm>
            <a:off x="7030341" y="2396440"/>
            <a:ext cx="1534598" cy="228600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08">
                <a:solidFill>
                  <a:srgbClr val="000000"/>
                </a:solidFill>
                <a:latin typeface="Microsoft Yahei" pitchFamily="34" charset="0"/>
                <a:ea typeface="Microsoft Yahei" pitchFamily="34" charset="-122"/>
                <a:cs typeface="Microsoft Yahei" pitchFamily="34" charset="-120"/>
              </a:rPr>
              <a:t>估算平均无故障时间（MTBF）是评价软件可靠性的重要指标，帮助开发者了解系统在无故障工作期间的平均持续时间。MTBF的估算结果可以指导软件开发过程中的测试和改进，确保产品在交付前达到高可靠性标准。</a:t>
            </a:r>
            <a:endParaRPr lang="en-US" sz="144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编码</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01</a:t>
            </a:r>
            <a:endParaRPr lang="en-US" sz="144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5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973275"/>
            <a:ext cx="4313208" cy="120700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5184" b="1">
                <a:solidFill>
                  <a:srgbClr val="002B7F"/>
                </a:solidFill>
                <a:latin typeface="微软雅黑" pitchFamily="34" charset="0"/>
                <a:ea typeface="微软雅黑" pitchFamily="34" charset="-122"/>
                <a:cs typeface="微软雅黑" pitchFamily="34" charset="-120"/>
              </a:rPr>
              <a:t>谢谢观看</a:t>
            </a:r>
            <a:endParaRPr lang="en-US" sz="144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7.1.1</a:t>
            </a:r>
            <a:r>
              <a:rPr lang="en-US" sz="2016" b="1">
                <a:solidFill>
                  <a:srgbClr val="002B7F"/>
                </a:solidFill>
                <a:latin typeface="微软雅黑" pitchFamily="34" charset="0"/>
                <a:ea typeface="微软雅黑" pitchFamily="34" charset="-122"/>
                <a:cs typeface="微软雅黑" pitchFamily="34" charset="-120"/>
              </a:rPr>
              <a:t> 选择程序设计语言</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472038" y="946110"/>
            <a:ext cx="8199924" cy="1534926"/>
          </a:xfrm>
          <a:custGeom>
            <a:avLst/>
            <a:gdLst/>
            <a:ahLst/>
            <a:cxnLst/>
            <a:rect l="l" t="t" r="r" b="b"/>
            <a:pathLst>
              <a:path w="3246680" h="2060350">
                <a:moveTo>
                  <a:pt x="257544" y="0"/>
                </a:moveTo>
                <a:moveTo>
                  <a:pt x="257544" y="0"/>
                </a:moveTo>
                <a:lnTo>
                  <a:pt x="2989137" y="0"/>
                </a:lnTo>
                <a:quadBezTo>
                  <a:pt x="3246680" y="0"/>
                  <a:pt x="3246680" y="257544"/>
                </a:quadBezTo>
                <a:lnTo>
                  <a:pt x="3246680" y="1802806"/>
                </a:lnTo>
                <a:quadBezTo>
                  <a:pt x="3246680" y="2060350"/>
                  <a:pt x="2989137" y="2060350"/>
                </a:quadBezTo>
                <a:lnTo>
                  <a:pt x="257544" y="2060350"/>
                </a:lnTo>
                <a:quadBezTo>
                  <a:pt x="0" y="2060350"/>
                  <a:pt x="0" y="1802806"/>
                </a:quadBezTo>
                <a:lnTo>
                  <a:pt x="0" y="257544"/>
                </a:lnTo>
                <a:quadBezTo>
                  <a:pt x="0" y="0"/>
                  <a:pt x="257544" y="0"/>
                </a:quadBezTo>
                <a:close/>
              </a:path>
            </a:pathLst>
          </a:custGeom>
          <a:solidFill>
            <a:srgbClr val="0055FF">
              <a:alpha val="10000"/>
            </a:srgbClr>
          </a:solidFill>
          <a:ln/>
        </p:spPr>
      </p:sp>
      <p:sp>
        <p:nvSpPr>
          <p:cNvPr id="6" name="Text 2"/>
          <p:cNvSpPr/>
          <p:nvPr/>
        </p:nvSpPr>
        <p:spPr>
          <a:xfrm>
            <a:off x="1179823" y="1049168"/>
            <a:ext cx="6407143" cy="475002"/>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语言选择</a:t>
            </a:r>
            <a:r>
              <a:rPr lang="zh-CN" altLang="en-US" sz="1728" b="1">
                <a:solidFill>
                  <a:srgbClr val="0055FF"/>
                </a:solidFill>
                <a:latin typeface="Microsoft Yahei" pitchFamily="34" charset="0"/>
                <a:ea typeface="Microsoft Yahei" pitchFamily="34" charset="-122"/>
                <a:cs typeface="Microsoft Yahei" pitchFamily="34" charset="-120"/>
              </a:rPr>
              <a:t>的</a:t>
            </a:r>
            <a:r>
              <a:rPr lang="en-US" sz="1728" b="1">
                <a:solidFill>
                  <a:srgbClr val="0055FF"/>
                </a:solidFill>
                <a:latin typeface="Microsoft Yahei" pitchFamily="34" charset="0"/>
                <a:ea typeface="Microsoft Yahei" pitchFamily="34" charset="-122"/>
                <a:cs typeface="Microsoft Yahei" pitchFamily="34" charset="-120"/>
              </a:rPr>
              <a:t>重要性</a:t>
            </a:r>
            <a:endParaRPr lang="en-US" sz="1440"/>
          </a:p>
        </p:txBody>
      </p:sp>
      <p:sp>
        <p:nvSpPr>
          <p:cNvPr id="7" name="Text 3"/>
          <p:cNvSpPr/>
          <p:nvPr/>
        </p:nvSpPr>
        <p:spPr>
          <a:xfrm>
            <a:off x="539504" y="1504813"/>
            <a:ext cx="8064992" cy="838691"/>
          </a:xfrm>
          <a:prstGeom prst="rect">
            <a:avLst/>
          </a:prstGeom>
          <a:noFill/>
          <a:ln/>
        </p:spPr>
        <p:txBody>
          <a:bodyPr wrap="square" lIns="95250" tIns="95250" rIns="95250" bIns="95250" rtlCol="0" anchor="t">
            <a:spAutoFit/>
          </a:bodyPr>
          <a:lstStyle/>
          <a:p>
            <a:pPr marL="0" indent="0" algn="just">
              <a:lnSpc>
                <a:spcPct val="100000"/>
              </a:lnSpc>
              <a:buNone/>
            </a:pPr>
            <a:r>
              <a:rPr lang="en-US" sz="1400">
                <a:solidFill>
                  <a:srgbClr val="000000"/>
                </a:solidFill>
                <a:latin typeface="Microsoft Yahei" pitchFamily="34" charset="0"/>
                <a:ea typeface="Microsoft Yahei" pitchFamily="34" charset="-122"/>
                <a:cs typeface="Microsoft Yahei" pitchFamily="34" charset="-120"/>
              </a:rPr>
              <a:t>程序设计语言是人和计算机通信的最基本的工具，它的特点必然会影响人的思维和解题方式，会影响人和计算机通信的方式和质量，也会影响其他人阅读和理解程序的难易程度。因此，编码之前的一项重要工作就是选择一种适当的程序设计语言</a:t>
            </a:r>
            <a:r>
              <a:rPr lang="zh-CN" altLang="en-US" sz="1400">
                <a:solidFill>
                  <a:srgbClr val="000000"/>
                </a:solidFill>
                <a:latin typeface="Microsoft Yahei" pitchFamily="34" charset="0"/>
                <a:ea typeface="Microsoft Yahei" pitchFamily="34" charset="-122"/>
                <a:cs typeface="Microsoft Yahei" pitchFamily="34" charset="-120"/>
              </a:rPr>
              <a:t>。</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7.1.1</a:t>
            </a:r>
            <a:r>
              <a:rPr lang="en-US" sz="2016" b="1">
                <a:solidFill>
                  <a:srgbClr val="002B7F"/>
                </a:solidFill>
                <a:latin typeface="微软雅黑" pitchFamily="34" charset="0"/>
                <a:ea typeface="微软雅黑" pitchFamily="34" charset="-122"/>
                <a:cs typeface="微软雅黑" pitchFamily="34" charset="-120"/>
              </a:rPr>
              <a:t> 选择程序设计语言—主要的实用标准</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755745" y="900471"/>
            <a:ext cx="2560320" cy="1186932"/>
          </a:xfrm>
          <a:custGeom>
            <a:avLst/>
            <a:gdLst/>
            <a:ahLst/>
            <a:cxnLst/>
            <a:rect l="l" t="t" r="r" b="b"/>
            <a:pathLst>
              <a:path w="2560320" h="1186932">
                <a:moveTo>
                  <a:pt x="148366" y="0"/>
                </a:moveTo>
                <a:moveTo>
                  <a:pt x="148366" y="0"/>
                </a:moveTo>
                <a:lnTo>
                  <a:pt x="2411954" y="0"/>
                </a:lnTo>
                <a:quadBezTo>
                  <a:pt x="2560320" y="0"/>
                  <a:pt x="2560320" y="148366"/>
                </a:quadBezTo>
                <a:lnTo>
                  <a:pt x="2560320" y="1038565"/>
                </a:lnTo>
                <a:quadBezTo>
                  <a:pt x="2560320" y="1186932"/>
                  <a:pt x="2411954" y="1186932"/>
                </a:quadBezTo>
                <a:lnTo>
                  <a:pt x="148366" y="1186932"/>
                </a:lnTo>
                <a:quadBezTo>
                  <a:pt x="0" y="1186932"/>
                  <a:pt x="0" y="1038565"/>
                </a:quadBezTo>
                <a:lnTo>
                  <a:pt x="0" y="148366"/>
                </a:lnTo>
                <a:quadBezTo>
                  <a:pt x="0" y="0"/>
                  <a:pt x="148366" y="0"/>
                </a:quadBezTo>
                <a:close/>
              </a:path>
            </a:pathLst>
          </a:custGeom>
          <a:solidFill>
            <a:srgbClr val="0055FF">
              <a:alpha val="10000"/>
            </a:srgbClr>
          </a:solidFill>
          <a:ln/>
        </p:spPr>
      </p:sp>
      <p:sp>
        <p:nvSpPr>
          <p:cNvPr id="6" name="Text 2"/>
          <p:cNvSpPr/>
          <p:nvPr/>
        </p:nvSpPr>
        <p:spPr>
          <a:xfrm>
            <a:off x="755571" y="1015158"/>
            <a:ext cx="25368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系统用户的要求</a:t>
            </a:r>
            <a:endParaRPr lang="en-US" sz="1440"/>
          </a:p>
        </p:txBody>
      </p:sp>
      <p:sp>
        <p:nvSpPr>
          <p:cNvPr id="7" name="Text 3"/>
          <p:cNvSpPr/>
          <p:nvPr/>
        </p:nvSpPr>
        <p:spPr>
          <a:xfrm>
            <a:off x="755571" y="1374309"/>
            <a:ext cx="2536546" cy="515526"/>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如果所开发的系统由用户负责维护，用户通常要求用他们熟悉的语言书写程序</a:t>
            </a:r>
            <a:endParaRPr lang="en-US" sz="1600"/>
          </a:p>
        </p:txBody>
      </p:sp>
      <p:sp>
        <p:nvSpPr>
          <p:cNvPr id="8" name="Shape 4"/>
          <p:cNvSpPr/>
          <p:nvPr/>
        </p:nvSpPr>
        <p:spPr>
          <a:xfrm>
            <a:off x="755745" y="2155526"/>
            <a:ext cx="2560320" cy="1186932"/>
          </a:xfrm>
          <a:custGeom>
            <a:avLst/>
            <a:gdLst/>
            <a:ahLst/>
            <a:cxnLst/>
            <a:rect l="l" t="t" r="r" b="b"/>
            <a:pathLst>
              <a:path w="2560320" h="1186932">
                <a:moveTo>
                  <a:pt x="148366" y="0"/>
                </a:moveTo>
                <a:moveTo>
                  <a:pt x="148366" y="0"/>
                </a:moveTo>
                <a:lnTo>
                  <a:pt x="2411954" y="0"/>
                </a:lnTo>
                <a:quadBezTo>
                  <a:pt x="2560320" y="0"/>
                  <a:pt x="2560320" y="148366"/>
                </a:quadBezTo>
                <a:lnTo>
                  <a:pt x="2560320" y="1038565"/>
                </a:lnTo>
                <a:quadBezTo>
                  <a:pt x="2560320" y="1186932"/>
                  <a:pt x="2411954" y="1186932"/>
                </a:quadBezTo>
                <a:lnTo>
                  <a:pt x="148366" y="1186932"/>
                </a:lnTo>
                <a:quadBezTo>
                  <a:pt x="0" y="1186932"/>
                  <a:pt x="0" y="1038565"/>
                </a:quadBezTo>
                <a:lnTo>
                  <a:pt x="0" y="148366"/>
                </a:lnTo>
                <a:quadBezTo>
                  <a:pt x="0" y="0"/>
                  <a:pt x="148366" y="0"/>
                </a:quadBezTo>
                <a:close/>
              </a:path>
            </a:pathLst>
          </a:custGeom>
          <a:solidFill>
            <a:srgbClr val="0055FF">
              <a:alpha val="10000"/>
            </a:srgbClr>
          </a:solidFill>
          <a:ln/>
        </p:spPr>
      </p:sp>
      <p:sp>
        <p:nvSpPr>
          <p:cNvPr id="9" name="Text 5"/>
          <p:cNvSpPr/>
          <p:nvPr/>
        </p:nvSpPr>
        <p:spPr>
          <a:xfrm>
            <a:off x="768029" y="2270213"/>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可以使用的编译程序</a:t>
            </a:r>
            <a:endParaRPr lang="en-US" sz="1440"/>
          </a:p>
        </p:txBody>
      </p:sp>
      <p:sp>
        <p:nvSpPr>
          <p:cNvPr id="10" name="Text 6"/>
          <p:cNvSpPr/>
          <p:nvPr/>
        </p:nvSpPr>
        <p:spPr>
          <a:xfrm>
            <a:off x="779519" y="2629364"/>
            <a:ext cx="2536546" cy="515526"/>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运行目标系统的环境中可以提供的编译程序往往限制了可以选用的语言的范围</a:t>
            </a:r>
            <a:endParaRPr lang="en-US" sz="1600"/>
          </a:p>
        </p:txBody>
      </p:sp>
      <p:sp>
        <p:nvSpPr>
          <p:cNvPr id="11" name="Shape 7"/>
          <p:cNvSpPr/>
          <p:nvPr/>
        </p:nvSpPr>
        <p:spPr>
          <a:xfrm>
            <a:off x="3446662" y="2782277"/>
            <a:ext cx="2201701" cy="2006362"/>
          </a:xfrm>
          <a:custGeom>
            <a:avLst/>
            <a:gdLst/>
            <a:ahLst/>
            <a:cxnLst/>
            <a:rect l="l" t="t" r="r" b="b"/>
            <a:pathLst>
              <a:path w="2201701" h="2006362">
                <a:moveTo>
                  <a:pt x="186751" y="0"/>
                </a:moveTo>
                <a:moveTo>
                  <a:pt x="186751" y="0"/>
                </a:moveTo>
                <a:lnTo>
                  <a:pt x="2014950" y="0"/>
                </a:lnTo>
                <a:quadBezTo>
                  <a:pt x="2201701" y="0"/>
                  <a:pt x="2201701" y="250795"/>
                </a:quadBezTo>
                <a:lnTo>
                  <a:pt x="2201701" y="1755567"/>
                </a:lnTo>
                <a:quadBezTo>
                  <a:pt x="2201701" y="2006362"/>
                  <a:pt x="2014950" y="2006362"/>
                </a:quadBezTo>
                <a:lnTo>
                  <a:pt x="186751" y="2006362"/>
                </a:lnTo>
                <a:quadBezTo>
                  <a:pt x="0" y="2006362"/>
                  <a:pt x="0" y="1755567"/>
                </a:quadBezTo>
                <a:lnTo>
                  <a:pt x="0" y="250795"/>
                </a:lnTo>
                <a:quadBezTo>
                  <a:pt x="0" y="0"/>
                  <a:pt x="186751" y="0"/>
                </a:quadBezTo>
                <a:close/>
              </a:path>
            </a:pathLst>
          </a:custGeom>
          <a:solidFill>
            <a:srgbClr val="0055FF">
              <a:alpha val="10000"/>
            </a:srgbClr>
          </a:solidFill>
          <a:ln/>
        </p:spPr>
      </p:sp>
      <p:sp>
        <p:nvSpPr>
          <p:cNvPr id="12" name="Text 8"/>
          <p:cNvSpPr/>
          <p:nvPr/>
        </p:nvSpPr>
        <p:spPr>
          <a:xfrm>
            <a:off x="3446662" y="2770223"/>
            <a:ext cx="2181257"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程序员的知识</a:t>
            </a:r>
            <a:endParaRPr lang="en-US" sz="1440"/>
          </a:p>
        </p:txBody>
      </p:sp>
      <p:sp>
        <p:nvSpPr>
          <p:cNvPr id="13" name="Text 9"/>
          <p:cNvSpPr/>
          <p:nvPr/>
        </p:nvSpPr>
        <p:spPr>
          <a:xfrm>
            <a:off x="3477702" y="3282287"/>
            <a:ext cx="2170662" cy="1161857"/>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50">
                <a:solidFill>
                  <a:srgbClr val="000000"/>
                </a:solidFill>
                <a:latin typeface="Microsoft Yahei" pitchFamily="34" charset="0"/>
                <a:ea typeface="Microsoft Yahei" pitchFamily="34" charset="-122"/>
                <a:cs typeface="Microsoft Yahei" pitchFamily="34" charset="-120"/>
              </a:rPr>
              <a:t>虽然对于有经验的程序员来说，学习一种新语言并不困难，但是要完全掌握一种新语言却需要实践。如果和其他标准不矛盾，那么应该选择一种已经为程序员所熟悉的语言</a:t>
            </a:r>
            <a:endParaRPr lang="en-US" sz="1600"/>
          </a:p>
        </p:txBody>
      </p:sp>
      <p:sp>
        <p:nvSpPr>
          <p:cNvPr id="14" name="Shape 10"/>
          <p:cNvSpPr/>
          <p:nvPr/>
        </p:nvSpPr>
        <p:spPr>
          <a:xfrm>
            <a:off x="5710441" y="900471"/>
            <a:ext cx="2984516" cy="1354549"/>
          </a:xfrm>
          <a:custGeom>
            <a:avLst/>
            <a:gdLst/>
            <a:ahLst/>
            <a:cxnLst/>
            <a:rect l="l" t="t" r="r" b="b"/>
            <a:pathLst>
              <a:path w="2984516" h="1354549">
                <a:moveTo>
                  <a:pt x="165725" y="0"/>
                </a:moveTo>
                <a:moveTo>
                  <a:pt x="165725" y="0"/>
                </a:moveTo>
                <a:lnTo>
                  <a:pt x="2818791" y="0"/>
                </a:lnTo>
                <a:quadBezTo>
                  <a:pt x="2984516" y="0"/>
                  <a:pt x="2984516" y="169319"/>
                </a:quadBezTo>
                <a:lnTo>
                  <a:pt x="2984516" y="1185231"/>
                </a:lnTo>
                <a:quadBezTo>
                  <a:pt x="2984516" y="1354549"/>
                  <a:pt x="2818791" y="1354549"/>
                </a:quadBezTo>
                <a:lnTo>
                  <a:pt x="165725" y="1354549"/>
                </a:lnTo>
                <a:quadBezTo>
                  <a:pt x="0" y="1354549"/>
                  <a:pt x="0" y="1185231"/>
                </a:quadBezTo>
                <a:lnTo>
                  <a:pt x="0" y="169319"/>
                </a:lnTo>
                <a:quadBezTo>
                  <a:pt x="0" y="0"/>
                  <a:pt x="165725" y="0"/>
                </a:quadBezTo>
                <a:close/>
              </a:path>
            </a:pathLst>
          </a:custGeom>
          <a:solidFill>
            <a:srgbClr val="0055FF">
              <a:alpha val="10000"/>
            </a:srgbClr>
          </a:solidFill>
          <a:ln/>
        </p:spPr>
      </p:sp>
      <p:sp>
        <p:nvSpPr>
          <p:cNvPr id="15" name="Text 11"/>
          <p:cNvSpPr/>
          <p:nvPr/>
        </p:nvSpPr>
        <p:spPr>
          <a:xfrm>
            <a:off x="5724436" y="1019711"/>
            <a:ext cx="2956802"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软件可移植性要求</a:t>
            </a:r>
            <a:endParaRPr lang="en-US" sz="1440"/>
          </a:p>
        </p:txBody>
      </p:sp>
      <p:sp>
        <p:nvSpPr>
          <p:cNvPr id="16" name="Text 12"/>
          <p:cNvSpPr/>
          <p:nvPr/>
        </p:nvSpPr>
        <p:spPr>
          <a:xfrm>
            <a:off x="5710441" y="1375825"/>
            <a:ext cx="2956802" cy="841248"/>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如果目标系统将在几台不同的计算机上运行，或者预期的使用寿命很长，那么选择一种标准化程度高、程序可移植性好的语言就是很重要的</a:t>
            </a:r>
            <a:endParaRPr lang="en-US" sz="1600"/>
          </a:p>
        </p:txBody>
      </p:sp>
      <p:sp>
        <p:nvSpPr>
          <p:cNvPr id="17" name="Shape 13"/>
          <p:cNvSpPr/>
          <p:nvPr/>
        </p:nvSpPr>
        <p:spPr>
          <a:xfrm>
            <a:off x="5710441" y="2320322"/>
            <a:ext cx="2984516" cy="2478814"/>
          </a:xfrm>
          <a:custGeom>
            <a:avLst/>
            <a:gdLst/>
            <a:ahLst/>
            <a:cxnLst/>
            <a:rect l="l" t="t" r="r" b="b"/>
            <a:pathLst>
              <a:path w="2984516" h="2478814">
                <a:moveTo>
                  <a:pt x="315317" y="0"/>
                </a:moveTo>
                <a:moveTo>
                  <a:pt x="315317" y="0"/>
                </a:moveTo>
                <a:lnTo>
                  <a:pt x="2669198" y="0"/>
                </a:lnTo>
                <a:quadBezTo>
                  <a:pt x="2984516" y="0"/>
                  <a:pt x="2984516" y="309852"/>
                </a:quadBezTo>
                <a:lnTo>
                  <a:pt x="2984516" y="2168962"/>
                </a:lnTo>
                <a:quadBezTo>
                  <a:pt x="2984516" y="2478814"/>
                  <a:pt x="2669198" y="2478814"/>
                </a:quadBezTo>
                <a:lnTo>
                  <a:pt x="315317" y="2478814"/>
                </a:lnTo>
                <a:quadBezTo>
                  <a:pt x="0" y="2478814"/>
                  <a:pt x="0" y="2168962"/>
                </a:quadBezTo>
                <a:lnTo>
                  <a:pt x="0" y="309852"/>
                </a:lnTo>
                <a:quadBezTo>
                  <a:pt x="0" y="0"/>
                  <a:pt x="315317" y="0"/>
                </a:quadBezTo>
                <a:close/>
              </a:path>
            </a:pathLst>
          </a:custGeom>
          <a:solidFill>
            <a:srgbClr val="0055FF">
              <a:alpha val="10000"/>
            </a:srgbClr>
          </a:solidFill>
          <a:ln/>
        </p:spPr>
      </p:sp>
      <p:sp>
        <p:nvSpPr>
          <p:cNvPr id="18" name="Text 14"/>
          <p:cNvSpPr/>
          <p:nvPr/>
        </p:nvSpPr>
        <p:spPr>
          <a:xfrm>
            <a:off x="5758229" y="2348452"/>
            <a:ext cx="2883103"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软件的应用领域</a:t>
            </a:r>
            <a:endParaRPr lang="en-US" sz="1440"/>
          </a:p>
        </p:txBody>
      </p:sp>
      <p:sp>
        <p:nvSpPr>
          <p:cNvPr id="19" name="Text 15"/>
          <p:cNvSpPr/>
          <p:nvPr/>
        </p:nvSpPr>
        <p:spPr>
          <a:xfrm>
            <a:off x="5768094" y="2887127"/>
            <a:ext cx="2883103" cy="1485022"/>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所谓的通用程序设计语言实际上并不是对所有应用领域都同样适用，例如，FORTRAN 语言特别适合于工程和科学计算，COBOL 语言适合于商业领域应用，C 语言和 Ada 语言适用于系统和实时应用领域，LISP 语言适用于组合问题领域，PROLOG 语言适于表达知识和推理。因此，选择语言时应该充分考虑目标系统的应用范围</a:t>
            </a:r>
            <a:endParaRPr lang="en-US" sz="1600"/>
          </a:p>
        </p:txBody>
      </p:sp>
      <p:sp>
        <p:nvSpPr>
          <p:cNvPr id="20" name="Shape 16"/>
          <p:cNvSpPr/>
          <p:nvPr/>
        </p:nvSpPr>
        <p:spPr>
          <a:xfrm>
            <a:off x="3425180" y="900471"/>
            <a:ext cx="2201701" cy="1789091"/>
          </a:xfrm>
          <a:custGeom>
            <a:avLst/>
            <a:gdLst/>
            <a:ahLst/>
            <a:cxnLst/>
            <a:rect l="l" t="t" r="r" b="b"/>
            <a:pathLst>
              <a:path w="2201701" h="1789091">
                <a:moveTo>
                  <a:pt x="186751" y="0"/>
                </a:moveTo>
                <a:moveTo>
                  <a:pt x="186751" y="0"/>
                </a:moveTo>
                <a:lnTo>
                  <a:pt x="2014950" y="0"/>
                </a:lnTo>
                <a:quadBezTo>
                  <a:pt x="2201701" y="0"/>
                  <a:pt x="2201701" y="223636"/>
                </a:quadBezTo>
                <a:lnTo>
                  <a:pt x="2201701" y="1565455"/>
                </a:lnTo>
                <a:quadBezTo>
                  <a:pt x="2201701" y="1789091"/>
                  <a:pt x="2014950" y="1789091"/>
                </a:quadBezTo>
                <a:lnTo>
                  <a:pt x="186751" y="1789091"/>
                </a:lnTo>
                <a:quadBezTo>
                  <a:pt x="0" y="1789091"/>
                  <a:pt x="0" y="1565455"/>
                </a:quadBezTo>
                <a:lnTo>
                  <a:pt x="0" y="223636"/>
                </a:lnTo>
                <a:quadBezTo>
                  <a:pt x="0" y="0"/>
                  <a:pt x="186751" y="0"/>
                </a:quadBezTo>
                <a:close/>
              </a:path>
            </a:pathLst>
          </a:custGeom>
          <a:solidFill>
            <a:srgbClr val="0055FF">
              <a:alpha val="10000"/>
            </a:srgbClr>
          </a:solidFill>
          <a:ln/>
        </p:spPr>
      </p:sp>
      <p:sp>
        <p:nvSpPr>
          <p:cNvPr id="21" name="Text 17"/>
          <p:cNvSpPr/>
          <p:nvPr/>
        </p:nvSpPr>
        <p:spPr>
          <a:xfrm>
            <a:off x="3435796" y="1018715"/>
            <a:ext cx="2181257"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工程规模</a:t>
            </a:r>
            <a:endParaRPr lang="en-US" sz="1440"/>
          </a:p>
        </p:txBody>
      </p:sp>
      <p:sp>
        <p:nvSpPr>
          <p:cNvPr id="22" name="Text 18"/>
          <p:cNvSpPr/>
          <p:nvPr/>
        </p:nvSpPr>
        <p:spPr>
          <a:xfrm>
            <a:off x="3425179" y="1482580"/>
            <a:ext cx="2201701" cy="838691"/>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如果工程规模很庞大，现有的语言又不完全适用，那么设计并实现一种供这个工程项目专用的程序设计语言，可能是一个正确的选择</a:t>
            </a:r>
            <a:endParaRPr lang="en-US" sz="1600"/>
          </a:p>
        </p:txBody>
      </p:sp>
      <p:sp>
        <p:nvSpPr>
          <p:cNvPr id="23" name="Shape 19"/>
          <p:cNvSpPr/>
          <p:nvPr/>
        </p:nvSpPr>
        <p:spPr>
          <a:xfrm>
            <a:off x="755745" y="3426959"/>
            <a:ext cx="2560320" cy="1361681"/>
          </a:xfrm>
          <a:custGeom>
            <a:avLst/>
            <a:gdLst/>
            <a:ahLst/>
            <a:cxnLst/>
            <a:rect l="l" t="t" r="r" b="b"/>
            <a:pathLst>
              <a:path w="2560320" h="1361681">
                <a:moveTo>
                  <a:pt x="170210" y="0"/>
                </a:moveTo>
                <a:moveTo>
                  <a:pt x="170210" y="0"/>
                </a:moveTo>
                <a:lnTo>
                  <a:pt x="2390110" y="0"/>
                </a:lnTo>
                <a:quadBezTo>
                  <a:pt x="2560320" y="0"/>
                  <a:pt x="2560320" y="170210"/>
                </a:quadBezTo>
                <a:lnTo>
                  <a:pt x="2560320" y="1191471"/>
                </a:lnTo>
                <a:quadBezTo>
                  <a:pt x="2560320" y="1361681"/>
                  <a:pt x="2390110" y="1361681"/>
                </a:quadBezTo>
                <a:lnTo>
                  <a:pt x="170210" y="1361681"/>
                </a:lnTo>
                <a:quadBezTo>
                  <a:pt x="0" y="1361681"/>
                  <a:pt x="0" y="1191471"/>
                </a:quadBezTo>
                <a:lnTo>
                  <a:pt x="0" y="170210"/>
                </a:lnTo>
                <a:quadBezTo>
                  <a:pt x="0" y="0"/>
                  <a:pt x="170210" y="0"/>
                </a:quadBezTo>
                <a:close/>
              </a:path>
            </a:pathLst>
          </a:custGeom>
          <a:solidFill>
            <a:srgbClr val="0055FF">
              <a:alpha val="10000"/>
            </a:srgbClr>
          </a:solidFill>
          <a:ln/>
        </p:spPr>
      </p:sp>
      <p:sp>
        <p:nvSpPr>
          <p:cNvPr id="24" name="Text 20"/>
          <p:cNvSpPr/>
          <p:nvPr/>
        </p:nvSpPr>
        <p:spPr>
          <a:xfrm>
            <a:off x="755571" y="3462224"/>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可以得到的软件工具</a:t>
            </a:r>
            <a:endParaRPr lang="en-US" sz="1440"/>
          </a:p>
        </p:txBody>
      </p:sp>
      <p:sp>
        <p:nvSpPr>
          <p:cNvPr id="25" name="Text 21"/>
          <p:cNvSpPr/>
          <p:nvPr/>
        </p:nvSpPr>
        <p:spPr>
          <a:xfrm>
            <a:off x="755571" y="3850057"/>
            <a:ext cx="2536546" cy="677108"/>
          </a:xfrm>
          <a:prstGeom prst="rect">
            <a:avLst/>
          </a:prstGeom>
          <a:noFill/>
          <a:ln/>
        </p:spPr>
        <p:txBody>
          <a:bodyPr wrap="square" lIns="95250" tIns="95250" rIns="95250" bIns="95250" rtlCol="0" anchor="t">
            <a:spAutoFit/>
          </a:bodyPr>
          <a:lstStyle/>
          <a:p>
            <a:pPr marL="0" indent="0" algn="just">
              <a:lnSpc>
                <a:spcPct val="100000"/>
              </a:lnSpc>
              <a:buNone/>
            </a:pPr>
            <a:r>
              <a:rPr lang="en-US" sz="1050">
                <a:solidFill>
                  <a:srgbClr val="000000"/>
                </a:solidFill>
                <a:latin typeface="Microsoft Yahei" pitchFamily="34" charset="0"/>
                <a:ea typeface="Microsoft Yahei" pitchFamily="34" charset="-122"/>
                <a:cs typeface="Microsoft Yahei" pitchFamily="34" charset="-120"/>
              </a:rPr>
              <a:t>如果某种语言有支持程序开发的软件工具可以利用，则目标系统的实现和验证都变得比较容易</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7.1.2</a:t>
            </a:r>
            <a:r>
              <a:rPr lang="en-US" sz="2016" b="1">
                <a:solidFill>
                  <a:srgbClr val="002B7F"/>
                </a:solidFill>
                <a:latin typeface="微软雅黑" pitchFamily="34" charset="0"/>
                <a:ea typeface="微软雅黑" pitchFamily="34" charset="-122"/>
                <a:cs typeface="微软雅黑" pitchFamily="34" charset="-120"/>
              </a:rPr>
              <a:t> 编码风格</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Text 1"/>
          <p:cNvSpPr/>
          <p:nvPr/>
        </p:nvSpPr>
        <p:spPr>
          <a:xfrm>
            <a:off x="502862" y="3025124"/>
            <a:ext cx="2728205" cy="132818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不要为了节省空间而把多个语句写在同一行。</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尽量避免复杂的条件测试。</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尽量减少对“非”条件的测试。</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避免大量使用循环嵌套和条件嵌套。</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利用括号使逻辑表达式或算术表达式的运算次序清晰直观。</a:t>
            </a:r>
            <a:endParaRPr lang="en-US" sz="1440"/>
          </a:p>
        </p:txBody>
      </p:sp>
      <p:sp>
        <p:nvSpPr>
          <p:cNvPr id="6" name="Text 2"/>
          <p:cNvSpPr/>
          <p:nvPr/>
        </p:nvSpPr>
        <p:spPr>
          <a:xfrm>
            <a:off x="3312757" y="3025304"/>
            <a:ext cx="2821098" cy="1998689"/>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对所有输入数据都进行检验。</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检查输入项重要组合的合法性。</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保持输入格式简单。</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使用数据结束标记，不要求用户指定数据数目。</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明确提示交互式输入的请求</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详细说明可用的选择或边界数值。</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当对格式有严格要求时，保持输入格式一致。</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设计良好的输出报表。</a:t>
            </a: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给所有输出数据加标志</a:t>
            </a:r>
            <a:endParaRPr lang="en-US" sz="1440"/>
          </a:p>
        </p:txBody>
      </p:sp>
      <p:sp>
        <p:nvSpPr>
          <p:cNvPr id="7" name="Text 3"/>
          <p:cNvSpPr/>
          <p:nvPr/>
        </p:nvSpPr>
        <p:spPr>
          <a:xfrm>
            <a:off x="6071618" y="3025048"/>
            <a:ext cx="2522830" cy="7602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a:t>
            </a:r>
            <a:r>
              <a:rPr lang="en-US" altLang="zh-CN" sz="1008">
                <a:solidFill>
                  <a:srgbClr val="000000"/>
                </a:solidFill>
                <a:latin typeface="Microsoft Yahei" pitchFamily="34" charset="0"/>
                <a:ea typeface="Microsoft Yahei" pitchFamily="34" charset="-122"/>
                <a:cs typeface="Microsoft Yahei" pitchFamily="34" charset="-120"/>
              </a:rPr>
              <a:t>1</a:t>
            </a:r>
            <a:r>
              <a:rPr lang="zh-CN" altLang="en-US" sz="1008">
                <a:solidFill>
                  <a:srgbClr val="000000"/>
                </a:solidFill>
                <a:latin typeface="Microsoft Yahei" pitchFamily="34" charset="0"/>
                <a:ea typeface="Microsoft Yahei" pitchFamily="34" charset="-122"/>
                <a:cs typeface="Microsoft Yahei" pitchFamily="34" charset="-120"/>
              </a:rPr>
              <a:t>）程序运行时间</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a:t>
            </a:r>
            <a:r>
              <a:rPr lang="en-US" altLang="zh-CN" sz="1008">
                <a:solidFill>
                  <a:srgbClr val="000000"/>
                </a:solidFill>
                <a:latin typeface="Microsoft Yahei" pitchFamily="34" charset="0"/>
                <a:ea typeface="Microsoft Yahei" pitchFamily="34" charset="-122"/>
              </a:rPr>
              <a:t>2</a:t>
            </a:r>
            <a:r>
              <a:rPr lang="zh-CN" altLang="en-US" sz="1008">
                <a:solidFill>
                  <a:srgbClr val="000000"/>
                </a:solidFill>
                <a:latin typeface="Microsoft Yahei" pitchFamily="34" charset="0"/>
                <a:ea typeface="Microsoft Yahei" pitchFamily="34" charset="-122"/>
              </a:rPr>
              <a:t>）储存器效率</a:t>
            </a:r>
            <a:endParaRPr lang="en-US" altLang="zh-CN" sz="1008">
              <a:solidFill>
                <a:srgbClr val="000000"/>
              </a:solidFill>
              <a:latin typeface="Microsoft Yahei" pitchFamily="34" charset="0"/>
              <a:ea typeface="Microsoft Yahei" pitchFamily="34" charset="-122"/>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rPr>
              <a:t>（</a:t>
            </a:r>
            <a:r>
              <a:rPr lang="en-US" altLang="zh-CN" sz="1008">
                <a:solidFill>
                  <a:srgbClr val="000000"/>
                </a:solidFill>
                <a:latin typeface="Microsoft Yahei" pitchFamily="34" charset="0"/>
                <a:ea typeface="Microsoft Yahei" pitchFamily="34" charset="-122"/>
              </a:rPr>
              <a:t>3</a:t>
            </a:r>
            <a:r>
              <a:rPr lang="zh-CN" altLang="en-US" sz="1008">
                <a:solidFill>
                  <a:srgbClr val="000000"/>
                </a:solidFill>
                <a:latin typeface="Microsoft Yahei" pitchFamily="34" charset="0"/>
                <a:ea typeface="Microsoft Yahei" pitchFamily="34" charset="-122"/>
              </a:rPr>
              <a:t>）输入输出的效率</a:t>
            </a:r>
            <a:endParaRPr lang="en-US" altLang="zh-CN" sz="1008">
              <a:solidFill>
                <a:srgbClr val="000000"/>
              </a:solidFill>
              <a:latin typeface="Microsoft Yahei" pitchFamily="34" charset="0"/>
              <a:ea typeface="Microsoft Yahei" pitchFamily="34" charset="-122"/>
            </a:endParaRPr>
          </a:p>
        </p:txBody>
      </p:sp>
      <p:sp>
        <p:nvSpPr>
          <p:cNvPr id="8" name="Shape 4"/>
          <p:cNvSpPr/>
          <p:nvPr/>
        </p:nvSpPr>
        <p:spPr>
          <a:xfrm>
            <a:off x="978351" y="258664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9" name="Shape 5"/>
          <p:cNvSpPr/>
          <p:nvPr/>
        </p:nvSpPr>
        <p:spPr>
          <a:xfrm rot="-10800000">
            <a:off x="2647195" y="2586136"/>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0" name="Text 6"/>
          <p:cNvSpPr/>
          <p:nvPr/>
        </p:nvSpPr>
        <p:spPr>
          <a:xfrm>
            <a:off x="977975" y="2577248"/>
            <a:ext cx="2087791"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语句构造</a:t>
            </a:r>
            <a:endParaRPr lang="en-US" sz="1440"/>
          </a:p>
        </p:txBody>
      </p:sp>
      <p:sp>
        <p:nvSpPr>
          <p:cNvPr id="11" name="Shape 7"/>
          <p:cNvSpPr/>
          <p:nvPr/>
        </p:nvSpPr>
        <p:spPr>
          <a:xfrm>
            <a:off x="494441" y="2586392"/>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2" name="Text 8"/>
          <p:cNvSpPr/>
          <p:nvPr/>
        </p:nvSpPr>
        <p:spPr>
          <a:xfrm>
            <a:off x="376667" y="2595536"/>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03</a:t>
            </a:r>
            <a:endParaRPr lang="en-US" sz="1440"/>
          </a:p>
        </p:txBody>
      </p:sp>
      <p:sp>
        <p:nvSpPr>
          <p:cNvPr id="13" name="Shape 9"/>
          <p:cNvSpPr/>
          <p:nvPr/>
        </p:nvSpPr>
        <p:spPr>
          <a:xfrm>
            <a:off x="3785374" y="258613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4" name="Shape 10"/>
          <p:cNvSpPr/>
          <p:nvPr/>
        </p:nvSpPr>
        <p:spPr>
          <a:xfrm rot="-10800000">
            <a:off x="5454217" y="2585625"/>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5" name="Shape 11"/>
          <p:cNvSpPr/>
          <p:nvPr/>
        </p:nvSpPr>
        <p:spPr>
          <a:xfrm>
            <a:off x="3301464" y="2585881"/>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16" name="Text 12"/>
          <p:cNvSpPr/>
          <p:nvPr/>
        </p:nvSpPr>
        <p:spPr>
          <a:xfrm>
            <a:off x="3183690" y="2595025"/>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04</a:t>
            </a:r>
            <a:endParaRPr lang="en-US" sz="1440"/>
          </a:p>
        </p:txBody>
      </p:sp>
      <p:sp>
        <p:nvSpPr>
          <p:cNvPr id="17" name="Shape 13"/>
          <p:cNvSpPr/>
          <p:nvPr/>
        </p:nvSpPr>
        <p:spPr>
          <a:xfrm>
            <a:off x="6553506" y="2586136"/>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18" name="Shape 14"/>
          <p:cNvSpPr/>
          <p:nvPr/>
        </p:nvSpPr>
        <p:spPr>
          <a:xfrm rot="-10800000">
            <a:off x="8222350" y="2585625"/>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19" name="Shape 15"/>
          <p:cNvSpPr/>
          <p:nvPr/>
        </p:nvSpPr>
        <p:spPr>
          <a:xfrm>
            <a:off x="6069596" y="2585881"/>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0" name="Text 16"/>
          <p:cNvSpPr/>
          <p:nvPr/>
        </p:nvSpPr>
        <p:spPr>
          <a:xfrm>
            <a:off x="5951823" y="2595025"/>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05</a:t>
            </a:r>
            <a:endParaRPr lang="en-US" sz="1440"/>
          </a:p>
        </p:txBody>
      </p:sp>
      <p:sp>
        <p:nvSpPr>
          <p:cNvPr id="21" name="Text 17"/>
          <p:cNvSpPr/>
          <p:nvPr/>
        </p:nvSpPr>
        <p:spPr>
          <a:xfrm>
            <a:off x="3792676" y="2576992"/>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输入输出</a:t>
            </a:r>
            <a:endParaRPr lang="en-US" sz="1440"/>
          </a:p>
        </p:txBody>
      </p:sp>
      <p:sp>
        <p:nvSpPr>
          <p:cNvPr id="22" name="Text 18"/>
          <p:cNvSpPr/>
          <p:nvPr/>
        </p:nvSpPr>
        <p:spPr>
          <a:xfrm>
            <a:off x="6553506" y="2576481"/>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效率</a:t>
            </a:r>
            <a:endParaRPr lang="en-US" sz="1440"/>
          </a:p>
        </p:txBody>
      </p:sp>
      <p:sp>
        <p:nvSpPr>
          <p:cNvPr id="23" name="Text 19"/>
          <p:cNvSpPr/>
          <p:nvPr/>
        </p:nvSpPr>
        <p:spPr>
          <a:xfrm>
            <a:off x="1773689" y="1277460"/>
            <a:ext cx="2522830" cy="760273"/>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恰当的标识符</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适当的注解</a:t>
            </a:r>
            <a:endParaRPr lang="en-US" altLang="zh-CN" sz="1008">
              <a:solidFill>
                <a:srgbClr val="000000"/>
              </a:solidFill>
              <a:latin typeface="Microsoft Yahei" pitchFamily="34" charset="0"/>
              <a:ea typeface="Microsoft Yahei" pitchFamily="34" charset="-122"/>
              <a:cs typeface="Microsoft Yahei" pitchFamily="34" charset="-120"/>
            </a:endParaRPr>
          </a:p>
          <a:p>
            <a:pPr marL="0" indent="0">
              <a:lnSpc>
                <a:spcPct val="100000"/>
              </a:lnSpc>
              <a:spcBef>
                <a:spcPts val="375"/>
              </a:spcBef>
              <a:buNone/>
            </a:pPr>
            <a:r>
              <a:rPr lang="zh-CN" altLang="en-US" sz="1008">
                <a:solidFill>
                  <a:srgbClr val="000000"/>
                </a:solidFill>
                <a:latin typeface="Microsoft Yahei" pitchFamily="34" charset="0"/>
                <a:ea typeface="Microsoft Yahei" pitchFamily="34" charset="-122"/>
                <a:cs typeface="Microsoft Yahei" pitchFamily="34" charset="-120"/>
              </a:rPr>
              <a:t>程序的视觉组织等</a:t>
            </a:r>
            <a:endParaRPr lang="en-US" sz="1440"/>
          </a:p>
        </p:txBody>
      </p:sp>
      <p:sp>
        <p:nvSpPr>
          <p:cNvPr id="24" name="Text 20"/>
          <p:cNvSpPr/>
          <p:nvPr/>
        </p:nvSpPr>
        <p:spPr>
          <a:xfrm>
            <a:off x="4789928" y="1277460"/>
            <a:ext cx="3236472" cy="756617"/>
          </a:xfrm>
          <a:prstGeom prst="rect">
            <a:avLst/>
          </a:prstGeom>
          <a:noFill/>
          <a:ln/>
        </p:spPr>
        <p:txBody>
          <a:bodyPr wrap="square" lIns="95250" tIns="95250" rIns="95250" bIns="95250" rtlCol="0" anchor="t">
            <a:spAutoFit/>
          </a:bodyPr>
          <a:lstStyle/>
          <a:p>
            <a:pPr marL="0" indent="0">
              <a:lnSpc>
                <a:spcPts val="1210"/>
              </a:lnSpc>
              <a:spcBef>
                <a:spcPts val="375"/>
              </a:spcBef>
              <a:buNone/>
            </a:pPr>
            <a:r>
              <a:rPr lang="zh-CN" altLang="en-US" sz="1008">
                <a:solidFill>
                  <a:srgbClr val="000000"/>
                </a:solidFill>
                <a:latin typeface="Microsoft Yahei" pitchFamily="34" charset="0"/>
                <a:ea typeface="Microsoft Yahei" pitchFamily="34" charset="-122"/>
              </a:rPr>
              <a:t>数据说明的次序应该标准化。</a:t>
            </a:r>
            <a:endParaRPr lang="en-US" altLang="zh-CN" sz="1008">
              <a:solidFill>
                <a:srgbClr val="000000"/>
              </a:solidFill>
              <a:latin typeface="Microsoft Yahei" pitchFamily="34" charset="0"/>
              <a:ea typeface="Microsoft Yahei" pitchFamily="34" charset="-122"/>
            </a:endParaRPr>
          </a:p>
          <a:p>
            <a:pPr>
              <a:lnSpc>
                <a:spcPts val="1210"/>
              </a:lnSpc>
              <a:spcBef>
                <a:spcPts val="375"/>
              </a:spcBef>
            </a:pPr>
            <a:r>
              <a:rPr lang="zh-CN" altLang="en-US" sz="1008">
                <a:solidFill>
                  <a:srgbClr val="000000"/>
                </a:solidFill>
                <a:latin typeface="Microsoft Yahei" pitchFamily="34" charset="0"/>
                <a:ea typeface="Microsoft Yahei" pitchFamily="34" charset="-122"/>
              </a:rPr>
              <a:t>按字母顺序排列一个语句中说明的多个变量名。</a:t>
            </a:r>
          </a:p>
          <a:p>
            <a:pPr>
              <a:lnSpc>
                <a:spcPts val="1210"/>
              </a:lnSpc>
              <a:spcBef>
                <a:spcPts val="375"/>
              </a:spcBef>
            </a:pPr>
            <a:r>
              <a:rPr lang="zh-CN" altLang="en-US" sz="1008">
                <a:solidFill>
                  <a:srgbClr val="000000"/>
                </a:solidFill>
                <a:latin typeface="Microsoft Yahei" pitchFamily="34" charset="0"/>
                <a:ea typeface="Microsoft Yahei" pitchFamily="34" charset="-122"/>
              </a:rPr>
              <a:t>用注解说明实现设计时的复杂数据结构的方法和特点</a:t>
            </a:r>
            <a:endParaRPr lang="en-US" altLang="zh-CN" sz="1008">
              <a:solidFill>
                <a:srgbClr val="000000"/>
              </a:solidFill>
              <a:latin typeface="Microsoft Yahei" pitchFamily="34" charset="0"/>
              <a:ea typeface="Microsoft Yahei" pitchFamily="34" charset="-122"/>
            </a:endParaRPr>
          </a:p>
        </p:txBody>
      </p:sp>
      <p:sp>
        <p:nvSpPr>
          <p:cNvPr id="25" name="Shape 21"/>
          <p:cNvSpPr/>
          <p:nvPr/>
        </p:nvSpPr>
        <p:spPr>
          <a:xfrm>
            <a:off x="2257836" y="838202"/>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26" name="Shape 22"/>
          <p:cNvSpPr/>
          <p:nvPr/>
        </p:nvSpPr>
        <p:spPr>
          <a:xfrm rot="-10800000">
            <a:off x="3926680" y="837690"/>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27" name="Shape 23"/>
          <p:cNvSpPr/>
          <p:nvPr/>
        </p:nvSpPr>
        <p:spPr>
          <a:xfrm>
            <a:off x="1773926" y="837946"/>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28" name="Text 24"/>
          <p:cNvSpPr/>
          <p:nvPr/>
        </p:nvSpPr>
        <p:spPr>
          <a:xfrm>
            <a:off x="1656153" y="847090"/>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01</a:t>
            </a:r>
            <a:endParaRPr lang="en-US" sz="1440"/>
          </a:p>
        </p:txBody>
      </p:sp>
      <p:sp>
        <p:nvSpPr>
          <p:cNvPr id="29" name="Shape 25"/>
          <p:cNvSpPr/>
          <p:nvPr/>
        </p:nvSpPr>
        <p:spPr>
          <a:xfrm>
            <a:off x="5274021" y="83854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55FF"/>
          </a:solidFill>
          <a:ln/>
        </p:spPr>
      </p:sp>
      <p:sp>
        <p:nvSpPr>
          <p:cNvPr id="30" name="Shape 26"/>
          <p:cNvSpPr/>
          <p:nvPr/>
        </p:nvSpPr>
        <p:spPr>
          <a:xfrm rot="-10800000">
            <a:off x="6942865" y="838036"/>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55FF"/>
          </a:solidFill>
          <a:ln/>
        </p:spPr>
      </p:sp>
      <p:sp>
        <p:nvSpPr>
          <p:cNvPr id="31" name="Shape 27"/>
          <p:cNvSpPr/>
          <p:nvPr/>
        </p:nvSpPr>
        <p:spPr>
          <a:xfrm>
            <a:off x="4790111" y="838292"/>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55FF"/>
          </a:solidFill>
          <a:ln/>
        </p:spPr>
      </p:sp>
      <p:sp>
        <p:nvSpPr>
          <p:cNvPr id="32" name="Text 28"/>
          <p:cNvSpPr/>
          <p:nvPr/>
        </p:nvSpPr>
        <p:spPr>
          <a:xfrm>
            <a:off x="4672337" y="847436"/>
            <a:ext cx="674459" cy="420624"/>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72" b="1">
                <a:solidFill>
                  <a:srgbClr val="FFFFFF"/>
                </a:solidFill>
                <a:latin typeface="Microsoft Yahei" pitchFamily="34" charset="0"/>
                <a:ea typeface="Microsoft Yahei" pitchFamily="34" charset="-122"/>
                <a:cs typeface="Microsoft Yahei" pitchFamily="34" charset="-120"/>
              </a:rPr>
              <a:t>02</a:t>
            </a:r>
            <a:endParaRPr lang="en-US" sz="1440"/>
          </a:p>
        </p:txBody>
      </p:sp>
      <p:sp>
        <p:nvSpPr>
          <p:cNvPr id="33" name="Text 29"/>
          <p:cNvSpPr/>
          <p:nvPr/>
        </p:nvSpPr>
        <p:spPr>
          <a:xfrm>
            <a:off x="2267865" y="820260"/>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rPr>
              <a:t>程序内部的文档</a:t>
            </a:r>
            <a:endParaRPr lang="en-US" sz="1440"/>
          </a:p>
        </p:txBody>
      </p:sp>
      <p:sp>
        <p:nvSpPr>
          <p:cNvPr id="34" name="Text 30"/>
          <p:cNvSpPr/>
          <p:nvPr/>
        </p:nvSpPr>
        <p:spPr>
          <a:xfrm>
            <a:off x="5280929" y="829404"/>
            <a:ext cx="2087575" cy="42787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zh-CN" altLang="en-US" sz="1440" b="1">
                <a:solidFill>
                  <a:srgbClr val="FFFFFF"/>
                </a:solidFill>
                <a:latin typeface="Microsoft Yahei" pitchFamily="34" charset="0"/>
                <a:ea typeface="Microsoft Yahei" pitchFamily="34" charset="-122"/>
                <a:cs typeface="Microsoft Yahei" pitchFamily="34" charset="-120"/>
              </a:rPr>
              <a:t>数据说明</a:t>
            </a:r>
            <a:endParaRPr lang="en-US" sz="14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168" b="1">
                <a:solidFill>
                  <a:srgbClr val="0055FF"/>
                </a:solidFill>
                <a:latin typeface="Microsoft Yahei" pitchFamily="34" charset="0"/>
                <a:ea typeface="Microsoft Yahei" pitchFamily="34" charset="-122"/>
                <a:cs typeface="Microsoft Yahei" pitchFamily="34" charset="-120"/>
              </a:rPr>
              <a:t>软件测试基础</a:t>
            </a:r>
            <a:endParaRPr lang="en-US" sz="144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0055FF"/>
          </a:solidFill>
          <a:ln/>
        </p:spPr>
      </p:sp>
      <p:sp>
        <p:nvSpPr>
          <p:cNvPr id="4" name="Text 2"/>
          <p:cNvSpPr/>
          <p:nvPr/>
        </p:nvSpPr>
        <p:spPr>
          <a:xfrm>
            <a:off x="345154" y="742055"/>
            <a:ext cx="1356643" cy="9418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3888" b="1">
                <a:solidFill>
                  <a:srgbClr val="002B7F"/>
                </a:solidFill>
                <a:latin typeface="Arial" pitchFamily="34" charset="0"/>
                <a:ea typeface="Arial" pitchFamily="34" charset="-122"/>
                <a:cs typeface="Arial" pitchFamily="34" charset="-120"/>
              </a:rPr>
              <a:t>02</a:t>
            </a:r>
            <a:endParaRPr lang="en-US" sz="14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484" y="189853"/>
            <a:ext cx="7417158" cy="585216"/>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a:solidFill>
                  <a:srgbClr val="002B7F"/>
                </a:solidFill>
                <a:latin typeface="Arial" pitchFamily="34" charset="0"/>
                <a:ea typeface="Arial" pitchFamily="34" charset="-122"/>
                <a:cs typeface="Arial" pitchFamily="34" charset="-120"/>
              </a:rPr>
              <a:t>7.2.1</a:t>
            </a:r>
            <a:r>
              <a:rPr lang="en-US" sz="2016" b="1">
                <a:solidFill>
                  <a:srgbClr val="002B7F"/>
                </a:solidFill>
                <a:latin typeface="微软雅黑" pitchFamily="34" charset="0"/>
                <a:ea typeface="微软雅黑" pitchFamily="34" charset="-122"/>
                <a:cs typeface="微软雅黑" pitchFamily="34" charset="-120"/>
              </a:rPr>
              <a:t> 软件测试的目标</a:t>
            </a:r>
            <a:endParaRPr lang="en-US" sz="1440"/>
          </a:p>
        </p:txBody>
      </p:sp>
      <p:pic>
        <p:nvPicPr>
          <p:cNvPr id="3" name="Image 0" descr="preencoded.png"/>
          <p:cNvPicPr>
            <a:picLocks noChangeAspect="1"/>
          </p:cNvPicPr>
          <p:nvPr/>
        </p:nvPicPr>
        <p:blipFill>
          <a:blip r:embed="rId4"/>
          <a:stretch>
            <a:fillRect/>
          </a:stretch>
        </p:blipFill>
        <p:spPr>
          <a:xfrm>
            <a:off x="258199" y="281813"/>
            <a:ext cx="595863" cy="401295"/>
          </a:xfrm>
          <a:prstGeom prst="rect">
            <a:avLst/>
          </a:prstGeom>
        </p:spPr>
      </p:pic>
      <p:pic>
        <p:nvPicPr>
          <p:cNvPr id="4" name="Image 1" descr="preencoded.png"/>
          <p:cNvPicPr>
            <a:picLocks noChangeAspect="1"/>
          </p:cNvPicPr>
          <p:nvPr/>
        </p:nvPicPr>
        <p:blipFill>
          <a:blip r:embed="rId5"/>
          <a:stretch>
            <a:fillRect/>
          </a:stretch>
        </p:blipFill>
        <p:spPr>
          <a:xfrm>
            <a:off x="457640" y="313792"/>
            <a:ext cx="595863" cy="401295"/>
          </a:xfrm>
          <a:prstGeom prst="rect">
            <a:avLst/>
          </a:prstGeom>
        </p:spPr>
      </p:pic>
      <p:sp>
        <p:nvSpPr>
          <p:cNvPr id="5" name="Shape 1"/>
          <p:cNvSpPr/>
          <p:nvPr/>
        </p:nvSpPr>
        <p:spPr>
          <a:xfrm>
            <a:off x="3704047" y="1830855"/>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0055FF"/>
          </a:solidFill>
          <a:ln/>
        </p:spPr>
      </p:sp>
      <p:sp>
        <p:nvSpPr>
          <p:cNvPr id="6" name="Shape 2"/>
          <p:cNvSpPr/>
          <p:nvPr/>
        </p:nvSpPr>
        <p:spPr>
          <a:xfrm>
            <a:off x="4626813" y="1830855"/>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5A85D9"/>
          </a:solidFill>
          <a:ln/>
        </p:spPr>
      </p:sp>
      <p:sp>
        <p:nvSpPr>
          <p:cNvPr id="7" name="Shape 3"/>
          <p:cNvSpPr/>
          <p:nvPr/>
        </p:nvSpPr>
        <p:spPr>
          <a:xfrm>
            <a:off x="3704047" y="2743573"/>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5A85D9"/>
          </a:solidFill>
          <a:ln/>
        </p:spPr>
      </p:sp>
      <p:sp>
        <p:nvSpPr>
          <p:cNvPr id="8" name="Shape 4"/>
          <p:cNvSpPr/>
          <p:nvPr/>
        </p:nvSpPr>
        <p:spPr>
          <a:xfrm>
            <a:off x="4626813" y="2743573"/>
            <a:ext cx="813139" cy="813139"/>
          </a:xfrm>
          <a:custGeom>
            <a:avLst/>
            <a:gdLst/>
            <a:ahLst/>
            <a:cxnLst/>
            <a:rect l="l" t="t" r="r" b="b"/>
            <a:pathLst>
              <a:path w="813139" h="813139">
                <a:moveTo>
                  <a:pt x="101642" y="0"/>
                </a:moveTo>
                <a:moveTo>
                  <a:pt x="101642" y="0"/>
                </a:moveTo>
                <a:lnTo>
                  <a:pt x="711497" y="0"/>
                </a:lnTo>
                <a:quadBezTo>
                  <a:pt x="813139" y="0"/>
                  <a:pt x="813139" y="101642"/>
                </a:quadBezTo>
                <a:lnTo>
                  <a:pt x="813139" y="711497"/>
                </a:lnTo>
                <a:quadBezTo>
                  <a:pt x="813139" y="813139"/>
                  <a:pt x="711497" y="813139"/>
                </a:quadBezTo>
                <a:lnTo>
                  <a:pt x="101642" y="813139"/>
                </a:lnTo>
                <a:quadBezTo>
                  <a:pt x="0" y="813139"/>
                  <a:pt x="0" y="711497"/>
                </a:quadBezTo>
                <a:lnTo>
                  <a:pt x="0" y="101642"/>
                </a:lnTo>
                <a:quadBezTo>
                  <a:pt x="0" y="0"/>
                  <a:pt x="101642" y="0"/>
                </a:quadBezTo>
                <a:close/>
              </a:path>
            </a:pathLst>
          </a:custGeom>
          <a:solidFill>
            <a:srgbClr val="0055FF"/>
          </a:solidFill>
          <a:ln/>
        </p:spPr>
      </p:sp>
      <p:pic>
        <p:nvPicPr>
          <p:cNvPr id="9" name="Image 2" descr="preencoded.png"/>
          <p:cNvPicPr>
            <a:picLocks noChangeAspect="1"/>
          </p:cNvPicPr>
          <p:nvPr/>
        </p:nvPicPr>
        <p:blipFill>
          <a:blip r:embed="rId6"/>
          <a:stretch>
            <a:fillRect/>
          </a:stretch>
        </p:blipFill>
        <p:spPr>
          <a:xfrm>
            <a:off x="4815534" y="2034460"/>
            <a:ext cx="435698" cy="405930"/>
          </a:xfrm>
          <a:prstGeom prst="rect">
            <a:avLst/>
          </a:prstGeom>
        </p:spPr>
      </p:pic>
      <p:pic>
        <p:nvPicPr>
          <p:cNvPr id="10" name="Image 3" descr="preencoded.png"/>
          <p:cNvPicPr>
            <a:picLocks noChangeAspect="1"/>
          </p:cNvPicPr>
          <p:nvPr/>
        </p:nvPicPr>
        <p:blipFill>
          <a:blip r:embed="rId7"/>
          <a:stretch>
            <a:fillRect/>
          </a:stretch>
        </p:blipFill>
        <p:spPr>
          <a:xfrm>
            <a:off x="3904234" y="2943760"/>
            <a:ext cx="412766" cy="412766"/>
          </a:xfrm>
          <a:prstGeom prst="rect">
            <a:avLst/>
          </a:prstGeom>
        </p:spPr>
      </p:pic>
      <p:pic>
        <p:nvPicPr>
          <p:cNvPr id="11" name="Image 4" descr="preencoded.png"/>
          <p:cNvPicPr>
            <a:picLocks noChangeAspect="1"/>
          </p:cNvPicPr>
          <p:nvPr/>
        </p:nvPicPr>
        <p:blipFill>
          <a:blip r:embed="rId8"/>
          <a:stretch>
            <a:fillRect/>
          </a:stretch>
        </p:blipFill>
        <p:spPr>
          <a:xfrm>
            <a:off x="4805000" y="2921760"/>
            <a:ext cx="456766" cy="456766"/>
          </a:xfrm>
          <a:prstGeom prst="rect">
            <a:avLst/>
          </a:prstGeom>
        </p:spPr>
      </p:pic>
      <p:pic>
        <p:nvPicPr>
          <p:cNvPr id="12" name="Image 5" descr="preencoded.png"/>
          <p:cNvPicPr>
            <a:picLocks noChangeAspect="1"/>
          </p:cNvPicPr>
          <p:nvPr/>
        </p:nvPicPr>
        <p:blipFill>
          <a:blip r:embed="rId9"/>
          <a:stretch>
            <a:fillRect/>
          </a:stretch>
        </p:blipFill>
        <p:spPr>
          <a:xfrm>
            <a:off x="3908955" y="2035973"/>
            <a:ext cx="403324" cy="402904"/>
          </a:xfrm>
          <a:prstGeom prst="rect">
            <a:avLst/>
          </a:prstGeom>
        </p:spPr>
      </p:pic>
      <p:sp>
        <p:nvSpPr>
          <p:cNvPr id="13" name="Text 5"/>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软件测试目标概述</a:t>
            </a:r>
            <a:endParaRPr lang="en-US" sz="1440"/>
          </a:p>
        </p:txBody>
      </p:sp>
      <p:sp>
        <p:nvSpPr>
          <p:cNvPr id="14" name="Text 6"/>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152">
                <a:solidFill>
                  <a:srgbClr val="000000"/>
                </a:solidFill>
                <a:latin typeface="Microsoft Yahei" pitchFamily="34" charset="0"/>
                <a:ea typeface="Microsoft Yahei" pitchFamily="34" charset="-122"/>
                <a:cs typeface="Microsoft Yahei" pitchFamily="34" charset="-120"/>
              </a:rPr>
              <a:t>软件测试的主要目标是发现和修复程序中存在的缺陷和错误，确保软件符合用户需求和规格说明书的要求。提高软件的质量和可靠性是核心任务。</a:t>
            </a:r>
            <a:endParaRPr lang="en-US" sz="1440"/>
          </a:p>
        </p:txBody>
      </p:sp>
      <p:sp>
        <p:nvSpPr>
          <p:cNvPr id="15" name="Text 7"/>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确认软件功能与性能</a:t>
            </a:r>
            <a:endParaRPr lang="en-US" sz="1440"/>
          </a:p>
        </p:txBody>
      </p:sp>
      <p:sp>
        <p:nvSpPr>
          <p:cNvPr id="16" name="Text 8"/>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测试软件的各个功能是否按照用户规格说明书的要求进行操作，确保所有功能正常运行。同时，评估软件的性能指标，如响应时间、处理能力和稳定性。</a:t>
            </a:r>
            <a:endParaRPr lang="en-US" sz="1440"/>
          </a:p>
        </p:txBody>
      </p:sp>
      <p:sp>
        <p:nvSpPr>
          <p:cNvPr id="17" name="Text 9"/>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728" b="1">
                <a:solidFill>
                  <a:srgbClr val="5A85D9"/>
                </a:solidFill>
                <a:latin typeface="Microsoft Yahei" pitchFamily="34" charset="0"/>
                <a:ea typeface="Microsoft Yahei" pitchFamily="34" charset="-122"/>
                <a:cs typeface="Microsoft Yahei" pitchFamily="34" charset="-120"/>
              </a:rPr>
              <a:t>防止未定义行为</a:t>
            </a:r>
            <a:endParaRPr lang="en-US" sz="1440"/>
          </a:p>
        </p:txBody>
      </p:sp>
      <p:sp>
        <p:nvSpPr>
          <p:cNvPr id="18" name="Text 10"/>
          <p:cNvSpPr/>
          <p:nvPr/>
        </p:nvSpPr>
        <p:spPr>
          <a:xfrm>
            <a:off x="642434"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验证软件在异常输入和异常条件下的行为，确保软件不会发生崩溃或产生不可预测的结果。这是防止软件出现潜在风险的重要手段。</a:t>
            </a:r>
            <a:endParaRPr lang="en-US" sz="1440"/>
          </a:p>
        </p:txBody>
      </p:sp>
      <p:sp>
        <p:nvSpPr>
          <p:cNvPr id="19"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728" b="1">
                <a:solidFill>
                  <a:srgbClr val="0055FF"/>
                </a:solidFill>
                <a:latin typeface="Microsoft Yahei" pitchFamily="34" charset="0"/>
                <a:ea typeface="Microsoft Yahei" pitchFamily="34" charset="-122"/>
                <a:cs typeface="Microsoft Yahei" pitchFamily="34" charset="-120"/>
              </a:rPr>
              <a:t>提供信心与信息</a:t>
            </a:r>
            <a:endParaRPr lang="en-US" sz="1440"/>
          </a:p>
        </p:txBody>
      </p:sp>
      <p:sp>
        <p:nvSpPr>
          <p:cNvPr id="20" name="Text 12"/>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152">
                <a:solidFill>
                  <a:srgbClr val="000000"/>
                </a:solidFill>
                <a:latin typeface="Microsoft Yahei" pitchFamily="34" charset="0"/>
                <a:ea typeface="Microsoft Yahei" pitchFamily="34" charset="-122"/>
                <a:cs typeface="Microsoft Yahei" pitchFamily="34" charset="-120"/>
              </a:rPr>
              <a:t>通过系统化的测试过程，为开发团队提供关于软件质量的信心。同时，生成详细的测试报告，记录发现的问题和修复情况，以便于后续的维护和改进。</a:t>
            </a:r>
            <a:endParaRPr lang="en-US" sz="144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2687</Words>
  <Application>Microsoft Office PowerPoint</Application>
  <PresentationFormat>全屏显示(16:9)</PresentationFormat>
  <Paragraphs>425</Paragraphs>
  <Slides>40</Slides>
  <Notes>40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等线</vt:lpstr>
      <vt:lpstr>微软雅黑</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昕 周</cp:lastModifiedBy>
  <cp:revision>9</cp:revision>
  <dcterms:created xsi:type="dcterms:W3CDTF">2024-11-24T07:51:18Z</dcterms:created>
  <dcterms:modified xsi:type="dcterms:W3CDTF">2024-11-26T02:58:10Z</dcterms:modified>
</cp:coreProperties>
</file>