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CCA2A-78A0-4741-806B-70643A02392B}" v="824" dt="2022-06-23T15:45:58.310"/>
    <p1510:client id="{316C06CB-1343-4789-9F44-C4E2FF062C5A}" v="89" dt="2022-06-23T15:57:28.739"/>
    <p1510:client id="{A901AF2D-935A-4F74-B0F2-4175D4213096}" v="150" dt="2022-06-23T16:02:04.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cs typeface="Calibri Light"/>
              </a:rPr>
              <a:t>TASK 2: REPORTING A CRITICAL VULNERABILITY IN A GIVEN WEBSITE</a:t>
            </a:r>
          </a:p>
        </p:txBody>
      </p:sp>
      <p:sp>
        <p:nvSpPr>
          <p:cNvPr id="3" name="Subtitle 2"/>
          <p:cNvSpPr>
            <a:spLocks noGrp="1"/>
          </p:cNvSpPr>
          <p:nvPr>
            <p:ph type="subTitle" idx="1"/>
          </p:nvPr>
        </p:nvSpPr>
        <p:spPr/>
        <p:txBody>
          <a:bodyPr vert="horz" lIns="91440" tIns="45720" rIns="91440" bIns="45720" rtlCol="0" anchor="t">
            <a:normAutofit/>
          </a:bodyPr>
          <a:lstStyle/>
          <a:p>
            <a:endParaRPr lang="en-U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1126EB24-87A7-3875-EDCF-EC61B2343EFB}"/>
              </a:ext>
            </a:extLst>
          </p:cNvPr>
          <p:cNvPicPr>
            <a:picLocks noGrp="1" noChangeAspect="1"/>
          </p:cNvPicPr>
          <p:nvPr>
            <p:ph idx="1"/>
          </p:nvPr>
        </p:nvPicPr>
        <p:blipFill>
          <a:blip r:embed="rId2"/>
          <a:stretch>
            <a:fillRect/>
          </a:stretch>
        </p:blipFill>
        <p:spPr>
          <a:xfrm>
            <a:off x="838200" y="713783"/>
            <a:ext cx="10515600" cy="5334556"/>
          </a:xfrm>
        </p:spPr>
      </p:pic>
    </p:spTree>
    <p:extLst>
      <p:ext uri="{BB962C8B-B14F-4D97-AF65-F5344CB8AC3E}">
        <p14:creationId xmlns:p14="http://schemas.microsoft.com/office/powerpoint/2010/main" val="15888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84115AB9-3ED4-A4D5-F760-8FD875609B92}"/>
              </a:ext>
            </a:extLst>
          </p:cNvPr>
          <p:cNvPicPr>
            <a:picLocks noGrp="1" noChangeAspect="1"/>
          </p:cNvPicPr>
          <p:nvPr>
            <p:ph idx="1"/>
          </p:nvPr>
        </p:nvPicPr>
        <p:blipFill>
          <a:blip r:embed="rId2"/>
          <a:stretch>
            <a:fillRect/>
          </a:stretch>
        </p:blipFill>
        <p:spPr>
          <a:xfrm>
            <a:off x="838200" y="673911"/>
            <a:ext cx="10515600" cy="5334556"/>
          </a:xfrm>
        </p:spPr>
      </p:pic>
    </p:spTree>
    <p:extLst>
      <p:ext uri="{BB962C8B-B14F-4D97-AF65-F5344CB8AC3E}">
        <p14:creationId xmlns:p14="http://schemas.microsoft.com/office/powerpoint/2010/main" val="3972075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22E65324-65E7-AC2E-57F3-8A95EC9C52C8}"/>
              </a:ext>
            </a:extLst>
          </p:cNvPr>
          <p:cNvPicPr>
            <a:picLocks noGrp="1" noChangeAspect="1"/>
          </p:cNvPicPr>
          <p:nvPr>
            <p:ph idx="1"/>
          </p:nvPr>
        </p:nvPicPr>
        <p:blipFill>
          <a:blip r:embed="rId2"/>
          <a:stretch>
            <a:fillRect/>
          </a:stretch>
        </p:blipFill>
        <p:spPr>
          <a:xfrm>
            <a:off x="838200" y="638469"/>
            <a:ext cx="10515600" cy="5334556"/>
          </a:xfrm>
        </p:spPr>
      </p:pic>
    </p:spTree>
    <p:extLst>
      <p:ext uri="{BB962C8B-B14F-4D97-AF65-F5344CB8AC3E}">
        <p14:creationId xmlns:p14="http://schemas.microsoft.com/office/powerpoint/2010/main" val="393577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8C21-4847-70A1-8075-21DB816E5916}"/>
              </a:ext>
            </a:extLst>
          </p:cNvPr>
          <p:cNvSpPr>
            <a:spLocks noGrp="1"/>
          </p:cNvSpPr>
          <p:nvPr>
            <p:ph type="title"/>
          </p:nvPr>
        </p:nvSpPr>
        <p:spPr/>
        <p:txBody>
          <a:bodyPr/>
          <a:lstStyle/>
          <a:p>
            <a:r>
              <a:rPr lang="en-US" b="1">
                <a:cs typeface="Calibri Light"/>
              </a:rPr>
              <a:t>VULNERABILITY</a:t>
            </a:r>
            <a:endParaRPr lang="en-US" b="1"/>
          </a:p>
        </p:txBody>
      </p:sp>
      <p:sp>
        <p:nvSpPr>
          <p:cNvPr id="3" name="Content Placeholder 2">
            <a:extLst>
              <a:ext uri="{FF2B5EF4-FFF2-40B4-BE49-F238E27FC236}">
                <a16:creationId xmlns:a16="http://schemas.microsoft.com/office/drawing/2014/main" id="{F467ADE8-E61A-954A-EC77-20D2DD1F770E}"/>
              </a:ext>
            </a:extLst>
          </p:cNvPr>
          <p:cNvSpPr>
            <a:spLocks noGrp="1"/>
          </p:cNvSpPr>
          <p:nvPr>
            <p:ph idx="1"/>
          </p:nvPr>
        </p:nvSpPr>
        <p:spPr/>
        <p:txBody>
          <a:bodyPr vert="horz" lIns="91440" tIns="45720" rIns="91440" bIns="45720" rtlCol="0" anchor="t">
            <a:normAutofit/>
          </a:bodyPr>
          <a:lstStyle/>
          <a:p>
            <a:r>
              <a:rPr lang="en-US" b="1">
                <a:cs typeface="Calibri"/>
              </a:rPr>
              <a:t>Outdated version of APACHE TOMCAT that causes</a:t>
            </a:r>
            <a:r>
              <a:rPr lang="en-US">
                <a:ea typeface="+mn-lt"/>
                <a:cs typeface="+mn-lt"/>
              </a:rPr>
              <a:t> </a:t>
            </a:r>
            <a:r>
              <a:rPr lang="en" b="1">
                <a:ea typeface="+mn-lt"/>
                <a:cs typeface="+mn-lt"/>
              </a:rPr>
              <a:t>incorrect parsing of the HTTP transfer-encoding request header in some circumstances, leading to the possibility of HTTP Request Smuggling (HRS) when used with a reverse proxy</a:t>
            </a:r>
            <a:r>
              <a:rPr lang="en">
                <a:ea typeface="+mn-lt"/>
                <a:cs typeface="+mn-lt"/>
              </a:rPr>
              <a:t>.</a:t>
            </a:r>
            <a:endParaRPr lang="en-US"/>
          </a:p>
        </p:txBody>
      </p:sp>
    </p:spTree>
    <p:extLst>
      <p:ext uri="{BB962C8B-B14F-4D97-AF65-F5344CB8AC3E}">
        <p14:creationId xmlns:p14="http://schemas.microsoft.com/office/powerpoint/2010/main" val="2635643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A9B5-FD4E-0C1D-6175-8FB48FB5B4FB}"/>
              </a:ext>
            </a:extLst>
          </p:cNvPr>
          <p:cNvSpPr>
            <a:spLocks noGrp="1"/>
          </p:cNvSpPr>
          <p:nvPr>
            <p:ph type="title"/>
          </p:nvPr>
        </p:nvSpPr>
        <p:spPr/>
        <p:txBody>
          <a:bodyPr/>
          <a:lstStyle/>
          <a:p>
            <a:r>
              <a:rPr lang="en-US" b="1">
                <a:cs typeface="Calibri Light"/>
              </a:rPr>
              <a:t>THREAT:</a:t>
            </a:r>
            <a:endParaRPr lang="en-US">
              <a:cs typeface="Calibri Light" panose="020F0302020204030204"/>
            </a:endParaRPr>
          </a:p>
        </p:txBody>
      </p:sp>
      <p:sp>
        <p:nvSpPr>
          <p:cNvPr id="3" name="Content Placeholder 2">
            <a:extLst>
              <a:ext uri="{FF2B5EF4-FFF2-40B4-BE49-F238E27FC236}">
                <a16:creationId xmlns:a16="http://schemas.microsoft.com/office/drawing/2014/main" id="{A96BCE9D-63F0-6C54-F9A5-35FA335007C3}"/>
              </a:ext>
            </a:extLst>
          </p:cNvPr>
          <p:cNvSpPr>
            <a:spLocks noGrp="1"/>
          </p:cNvSpPr>
          <p:nvPr>
            <p:ph idx="1"/>
          </p:nvPr>
        </p:nvSpPr>
        <p:spPr/>
        <p:txBody>
          <a:bodyPr vert="horz" lIns="91440" tIns="45720" rIns="91440" bIns="45720" rtlCol="0" anchor="t">
            <a:normAutofit/>
          </a:bodyPr>
          <a:lstStyle/>
          <a:p>
            <a:r>
              <a:rPr lang="en-US">
                <a:cs typeface="Calibri"/>
              </a:rPr>
              <a:t>Since it is outdated it allows information disclosure via file retrieval on a vulnerable server , without authentication or a user being tricked into a compromised interaction and in some cases it could allow remote code execution.</a:t>
            </a:r>
            <a:endParaRPr lang="en-US"/>
          </a:p>
          <a:p>
            <a:r>
              <a:rPr lang="en-US">
                <a:ea typeface="+mn-lt"/>
                <a:cs typeface="+mn-lt"/>
              </a:rPr>
              <a:t> Due to the nature of the vulnerability, [the exploit] can be leveraged without any user interactions and with high reliability, with low chance of causing the vulnerable server to crash.</a:t>
            </a:r>
            <a:endParaRPr lang="en-US"/>
          </a:p>
          <a:p>
            <a:r>
              <a:rPr lang="en-US">
                <a:ea typeface="+mn-lt"/>
                <a:cs typeface="+mn-lt"/>
              </a:rPr>
              <a:t>If a vulnerable Tomcat server also allows file uploads (not the default setting, by the way), an attacker could upload their own code via the AJP connector.</a:t>
            </a:r>
            <a:endParaRPr lang="en-US">
              <a:cs typeface="Calibri"/>
            </a:endParaRPr>
          </a:p>
        </p:txBody>
      </p:sp>
    </p:spTree>
    <p:extLst>
      <p:ext uri="{BB962C8B-B14F-4D97-AF65-F5344CB8AC3E}">
        <p14:creationId xmlns:p14="http://schemas.microsoft.com/office/powerpoint/2010/main" val="248758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3107-DE8C-CD44-3D54-3B2B2EF02DDD}"/>
              </a:ext>
            </a:extLst>
          </p:cNvPr>
          <p:cNvSpPr>
            <a:spLocks noGrp="1"/>
          </p:cNvSpPr>
          <p:nvPr>
            <p:ph type="title"/>
          </p:nvPr>
        </p:nvSpPr>
        <p:spPr/>
        <p:txBody>
          <a:bodyPr/>
          <a:lstStyle/>
          <a:p>
            <a:r>
              <a:rPr lang="en-US" b="1">
                <a:cs typeface="Calibri Light"/>
              </a:rPr>
              <a:t>Security Measures</a:t>
            </a:r>
            <a:endParaRPr lang="en-US" b="1"/>
          </a:p>
        </p:txBody>
      </p:sp>
      <p:sp>
        <p:nvSpPr>
          <p:cNvPr id="3" name="Content Placeholder 2">
            <a:extLst>
              <a:ext uri="{FF2B5EF4-FFF2-40B4-BE49-F238E27FC236}">
                <a16:creationId xmlns:a16="http://schemas.microsoft.com/office/drawing/2014/main" id="{56128F75-D45B-6EBE-FADC-C905EA51A064}"/>
              </a:ext>
            </a:extLst>
          </p:cNvPr>
          <p:cNvSpPr>
            <a:spLocks noGrp="1"/>
          </p:cNvSpPr>
          <p:nvPr>
            <p:ph idx="1"/>
          </p:nvPr>
        </p:nvSpPr>
        <p:spPr>
          <a:xfrm>
            <a:off x="838200" y="1453486"/>
            <a:ext cx="10515600" cy="4723477"/>
          </a:xfrm>
        </p:spPr>
        <p:txBody>
          <a:bodyPr vert="horz" lIns="91440" tIns="45720" rIns="91440" bIns="45720" rtlCol="0" anchor="t">
            <a:noAutofit/>
          </a:bodyPr>
          <a:lstStyle/>
          <a:p>
            <a:r>
              <a:rPr lang="en-US" sz="2000">
                <a:ea typeface="+mn-lt"/>
                <a:cs typeface="+mn-lt"/>
              </a:rPr>
              <a:t>Enabling the security manager causes web applications to be run in a sandbox, significantly limiting a web application's ability to perform malicious actions such as calling </a:t>
            </a:r>
            <a:r>
              <a:rPr lang="en-US" sz="2000" err="1">
                <a:ea typeface="+mn-lt"/>
                <a:cs typeface="+mn-lt"/>
              </a:rPr>
              <a:t>System.exit</a:t>
            </a:r>
            <a:r>
              <a:rPr lang="en-US" sz="2000">
                <a:ea typeface="+mn-lt"/>
                <a:cs typeface="+mn-lt"/>
              </a:rPr>
              <a:t>(), establishing network connections or accessing the file system outside of the web application's root and temporary directories. However, it should be noted that there are some malicious actions, such as triggering high CPU consumption via an infinite loop, that the security manager cannot prevent.</a:t>
            </a:r>
          </a:p>
          <a:p>
            <a:r>
              <a:rPr lang="en-US" sz="2000">
                <a:ea typeface="+mn-lt"/>
                <a:cs typeface="+mn-lt"/>
              </a:rPr>
              <a:t>Enabling the security manager is usually done to limit the potential impact, should an attacker find a way to compromise a trusted web application . A security manager may also be used to reduce the risks of running untrusted web applications (e.g. in hosting environments) but it should be noted that the security manager only reduces the risks of running untrusted web applications, it does not eliminate them. If running multiple untrusted web applications, it is recommended that each web application is deployed to a separate Tomcat instance (and ideally separate hosts) to reduce the ability of a malicious web application impacting the availability of other applications.</a:t>
            </a:r>
          </a:p>
          <a:p>
            <a:pPr marL="0" indent="0">
              <a:buNone/>
            </a:pPr>
            <a:endParaRPr lang="en-US" sz="1800">
              <a:cs typeface="Calibri" panose="020F0502020204030204"/>
            </a:endParaRPr>
          </a:p>
          <a:p>
            <a:endParaRPr lang="en-US" sz="1800">
              <a:cs typeface="Calibri" panose="020F0502020204030204"/>
            </a:endParaRPr>
          </a:p>
        </p:txBody>
      </p:sp>
    </p:spTree>
    <p:extLst>
      <p:ext uri="{BB962C8B-B14F-4D97-AF65-F5344CB8AC3E}">
        <p14:creationId xmlns:p14="http://schemas.microsoft.com/office/powerpoint/2010/main" val="456496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D62B-9690-04F0-1C4D-9F521C8CE139}"/>
              </a:ext>
            </a:extLst>
          </p:cNvPr>
          <p:cNvSpPr>
            <a:spLocks noGrp="1"/>
          </p:cNvSpPr>
          <p:nvPr>
            <p:ph type="title"/>
          </p:nvPr>
        </p:nvSpPr>
        <p:spPr/>
        <p:txBody>
          <a:bodyPr/>
          <a:lstStyle/>
          <a:p>
            <a:r>
              <a:rPr lang="en-US" b="1">
                <a:cs typeface="Calibri Light"/>
              </a:rPr>
              <a:t>WHERE THE THREAT WAS FOUND:</a:t>
            </a:r>
          </a:p>
        </p:txBody>
      </p:sp>
      <p:sp>
        <p:nvSpPr>
          <p:cNvPr id="3" name="Content Placeholder 2">
            <a:extLst>
              <a:ext uri="{FF2B5EF4-FFF2-40B4-BE49-F238E27FC236}">
                <a16:creationId xmlns:a16="http://schemas.microsoft.com/office/drawing/2014/main" id="{EAAA0C50-6804-4604-5B60-67A1BE82850F}"/>
              </a:ext>
            </a:extLst>
          </p:cNvPr>
          <p:cNvSpPr>
            <a:spLocks noGrp="1"/>
          </p:cNvSpPr>
          <p:nvPr>
            <p:ph idx="1"/>
          </p:nvPr>
        </p:nvSpPr>
        <p:spPr/>
        <p:txBody>
          <a:bodyPr vert="horz" lIns="91440" tIns="45720" rIns="91440" bIns="45720" rtlCol="0" anchor="t">
            <a:normAutofit/>
          </a:bodyPr>
          <a:lstStyle/>
          <a:p>
            <a:r>
              <a:rPr lang="en-US" dirty="0">
                <a:cs typeface="Calibri"/>
              </a:rPr>
              <a:t>URL: </a:t>
            </a:r>
            <a:r>
              <a:rPr lang="en-US" dirty="0">
                <a:ea typeface="+mn-lt"/>
                <a:cs typeface="+mn-lt"/>
                <a:hlinkClick r:id="rId2"/>
              </a:rPr>
              <a:t>http://zero.webappsecurity.com/</a:t>
            </a:r>
            <a:endParaRPr lang="en-US" dirty="0">
              <a:ea typeface="+mn-lt"/>
              <a:cs typeface="+mn-lt"/>
            </a:endParaRPr>
          </a:p>
          <a:p>
            <a:r>
              <a:rPr lang="en-US" dirty="0">
                <a:cs typeface="Calibri"/>
              </a:rPr>
              <a:t>SERVER: Apache-Coyote/1.1</a:t>
            </a:r>
          </a:p>
          <a:p>
            <a:endParaRPr lang="en-US">
              <a:cs typeface="Calibri"/>
            </a:endParaRPr>
          </a:p>
        </p:txBody>
      </p:sp>
    </p:spTree>
    <p:extLst>
      <p:ext uri="{BB962C8B-B14F-4D97-AF65-F5344CB8AC3E}">
        <p14:creationId xmlns:p14="http://schemas.microsoft.com/office/powerpoint/2010/main" val="321527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706E-386E-595B-0D9D-72D18073E365}"/>
              </a:ext>
            </a:extLst>
          </p:cNvPr>
          <p:cNvSpPr>
            <a:spLocks noGrp="1"/>
          </p:cNvSpPr>
          <p:nvPr>
            <p:ph type="title"/>
          </p:nvPr>
        </p:nvSpPr>
        <p:spPr/>
        <p:txBody>
          <a:bodyPr/>
          <a:lstStyle/>
          <a:p>
            <a:r>
              <a:rPr lang="en-US" b="1" dirty="0">
                <a:cs typeface="Calibri Light"/>
              </a:rPr>
              <a:t>HOW IT WAS DETECTED:</a:t>
            </a:r>
            <a:r>
              <a:rPr lang="en-US" dirty="0">
                <a:cs typeface="Calibri Light"/>
              </a:rPr>
              <a:t> </a:t>
            </a:r>
            <a:endParaRPr lang="en-US" dirty="0"/>
          </a:p>
        </p:txBody>
      </p:sp>
      <p:sp>
        <p:nvSpPr>
          <p:cNvPr id="3" name="Content Placeholder 2">
            <a:extLst>
              <a:ext uri="{FF2B5EF4-FFF2-40B4-BE49-F238E27FC236}">
                <a16:creationId xmlns:a16="http://schemas.microsoft.com/office/drawing/2014/main" id="{7776A641-1C84-AD46-ACA9-74D8234E286E}"/>
              </a:ext>
            </a:extLst>
          </p:cNvPr>
          <p:cNvSpPr>
            <a:spLocks noGrp="1"/>
          </p:cNvSpPr>
          <p:nvPr>
            <p:ph idx="1"/>
          </p:nvPr>
        </p:nvSpPr>
        <p:spPr/>
        <p:txBody>
          <a:bodyPr vert="horz" lIns="91440" tIns="45720" rIns="91440" bIns="45720" rtlCol="0" anchor="t">
            <a:normAutofit/>
          </a:bodyPr>
          <a:lstStyle/>
          <a:p>
            <a:r>
              <a:rPr lang="en-US" dirty="0">
                <a:cs typeface="Calibri"/>
              </a:rPr>
              <a:t>IT WAS DETECTED BY A WELL KNOWN AND POPULAR AUTOMATIC VULNERABILITY SCANNER KNOWN AS</a:t>
            </a:r>
            <a:r>
              <a:rPr lang="en-US" b="1" dirty="0">
                <a:cs typeface="Calibri"/>
              </a:rPr>
              <a:t> NESSUS</a:t>
            </a:r>
            <a:endParaRPr lang="en-US" b="1" dirty="0"/>
          </a:p>
        </p:txBody>
      </p:sp>
    </p:spTree>
    <p:extLst>
      <p:ext uri="{BB962C8B-B14F-4D97-AF65-F5344CB8AC3E}">
        <p14:creationId xmlns:p14="http://schemas.microsoft.com/office/powerpoint/2010/main" val="2098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6D59-7022-E792-D4C1-9FDE409C21C8}"/>
              </a:ext>
            </a:extLst>
          </p:cNvPr>
          <p:cNvSpPr>
            <a:spLocks noGrp="1"/>
          </p:cNvSpPr>
          <p:nvPr>
            <p:ph type="title"/>
          </p:nvPr>
        </p:nvSpPr>
        <p:spPr/>
        <p:txBody>
          <a:bodyPr/>
          <a:lstStyle/>
          <a:p>
            <a:r>
              <a:rPr lang="en-US">
                <a:cs typeface="Calibri Light"/>
              </a:rPr>
              <a:t>STEPS TO REPRODUCE:</a:t>
            </a:r>
            <a:endParaRPr lang="en-US"/>
          </a:p>
        </p:txBody>
      </p:sp>
      <p:sp>
        <p:nvSpPr>
          <p:cNvPr id="3" name="Content Placeholder 2">
            <a:extLst>
              <a:ext uri="{FF2B5EF4-FFF2-40B4-BE49-F238E27FC236}">
                <a16:creationId xmlns:a16="http://schemas.microsoft.com/office/drawing/2014/main" id="{19A4B6E5-DEAC-4299-296C-EDE5F85F4702}"/>
              </a:ext>
            </a:extLst>
          </p:cNvPr>
          <p:cNvSpPr>
            <a:spLocks noGrp="1"/>
          </p:cNvSpPr>
          <p:nvPr>
            <p:ph idx="1"/>
          </p:nvPr>
        </p:nvSpPr>
        <p:spPr/>
        <p:txBody>
          <a:bodyPr vert="horz" lIns="91440" tIns="45720" rIns="91440" bIns="45720" rtlCol="0" anchor="t">
            <a:normAutofit/>
          </a:bodyPr>
          <a:lstStyle/>
          <a:p>
            <a:r>
              <a:rPr lang="en-US">
                <a:cs typeface="Calibri"/>
              </a:rPr>
              <a:t>STEP 1: OPEN KALI LINUX IN VMWARE</a:t>
            </a:r>
          </a:p>
          <a:p>
            <a:r>
              <a:rPr lang="en-US">
                <a:cs typeface="Calibri"/>
              </a:rPr>
              <a:t>STEP 2: OPEN FIREFOX AND DOWNLOAD NESSUS VULNERABILITY SCANNER</a:t>
            </a:r>
          </a:p>
          <a:p>
            <a:r>
              <a:rPr lang="en-US">
                <a:cs typeface="Calibri"/>
              </a:rPr>
              <a:t>STEP 3: GO TO TERMINAL AND INSTALL THE PACKAGE </a:t>
            </a:r>
          </a:p>
          <a:p>
            <a:r>
              <a:rPr lang="en-US">
                <a:cs typeface="Calibri"/>
              </a:rPr>
              <a:t>STEP 4: START THE NESSUS SERVICE FROM TERMINAL</a:t>
            </a:r>
          </a:p>
          <a:p>
            <a:r>
              <a:rPr lang="en-US">
                <a:cs typeface="Calibri"/>
              </a:rPr>
              <a:t>STEP 5: THEN GO TO "NEW SCAN" AND CLICK ON WEB APPLICATION TEST</a:t>
            </a:r>
          </a:p>
          <a:p>
            <a:r>
              <a:rPr lang="en-US">
                <a:cs typeface="Calibri"/>
              </a:rPr>
              <a:t>STEP 6: IN TARGET SECTION ENTER THE WEBSITE URL </a:t>
            </a:r>
            <a:r>
              <a:rPr lang="en-US">
                <a:ea typeface="+mn-lt"/>
                <a:cs typeface="+mn-lt"/>
                <a:hlinkClick r:id="rId2"/>
              </a:rPr>
              <a:t>http://zero.webappsecurity.com/</a:t>
            </a:r>
            <a:endParaRPr lang="en-US">
              <a:ea typeface="+mn-lt"/>
              <a:cs typeface="+mn-lt"/>
            </a:endParaRPr>
          </a:p>
          <a:p>
            <a:endParaRPr lang="en-US">
              <a:cs typeface="Calibri"/>
            </a:endParaRPr>
          </a:p>
        </p:txBody>
      </p:sp>
    </p:spTree>
    <p:extLst>
      <p:ext uri="{BB962C8B-B14F-4D97-AF65-F5344CB8AC3E}">
        <p14:creationId xmlns:p14="http://schemas.microsoft.com/office/powerpoint/2010/main" val="270758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7C1E8-25C4-9D94-2959-46F1A5CBA954}"/>
              </a:ext>
            </a:extLst>
          </p:cNvPr>
          <p:cNvSpPr>
            <a:spLocks noGrp="1"/>
          </p:cNvSpPr>
          <p:nvPr>
            <p:ph idx="1"/>
          </p:nvPr>
        </p:nvSpPr>
        <p:spPr>
          <a:xfrm>
            <a:off x="838200" y="399091"/>
            <a:ext cx="10515600" cy="5777872"/>
          </a:xfrm>
        </p:spPr>
        <p:txBody>
          <a:bodyPr vert="horz" lIns="91440" tIns="45720" rIns="91440" bIns="45720" rtlCol="0" anchor="t">
            <a:normAutofit/>
          </a:bodyPr>
          <a:lstStyle/>
          <a:p>
            <a:r>
              <a:rPr lang="en-US" dirty="0">
                <a:cs typeface="Calibri" panose="020F0502020204030204"/>
              </a:rPr>
              <a:t>STEP 7: CLICK SAVE AND THEN START THE SCAN</a:t>
            </a:r>
          </a:p>
          <a:p>
            <a:r>
              <a:rPr lang="en-US" dirty="0">
                <a:cs typeface="Calibri" panose="020F0502020204030204"/>
              </a:rPr>
              <a:t>STEP 8: AFTER THE SCAN IS COMPLETE EXPORT THE REPORT AS PDF</a:t>
            </a:r>
          </a:p>
          <a:p>
            <a:pPr marL="0" indent="0">
              <a:buNone/>
            </a:pPr>
            <a:endParaRPr lang="en-US" dirty="0">
              <a:cs typeface="Calibri" panose="020F0502020204030204"/>
            </a:endParaRPr>
          </a:p>
        </p:txBody>
      </p:sp>
    </p:spTree>
    <p:extLst>
      <p:ext uri="{BB962C8B-B14F-4D97-AF65-F5344CB8AC3E}">
        <p14:creationId xmlns:p14="http://schemas.microsoft.com/office/powerpoint/2010/main" val="19432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54173107-AACD-5876-5E81-7ED00F4809E0}"/>
              </a:ext>
            </a:extLst>
          </p:cNvPr>
          <p:cNvPicPr>
            <a:picLocks noGrp="1" noChangeAspect="1"/>
          </p:cNvPicPr>
          <p:nvPr>
            <p:ph idx="1"/>
          </p:nvPr>
        </p:nvPicPr>
        <p:blipFill>
          <a:blip r:embed="rId2"/>
          <a:stretch>
            <a:fillRect/>
          </a:stretch>
        </p:blipFill>
        <p:spPr>
          <a:xfrm>
            <a:off x="953386" y="678342"/>
            <a:ext cx="10515600" cy="5334556"/>
          </a:xfrm>
        </p:spPr>
      </p:pic>
    </p:spTree>
    <p:extLst>
      <p:ext uri="{BB962C8B-B14F-4D97-AF65-F5344CB8AC3E}">
        <p14:creationId xmlns:p14="http://schemas.microsoft.com/office/powerpoint/2010/main" val="339040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C13F0BD0-C1E8-2DD2-F438-F1D3F2D075DB}"/>
              </a:ext>
            </a:extLst>
          </p:cNvPr>
          <p:cNvPicPr>
            <a:picLocks noGrp="1" noChangeAspect="1"/>
          </p:cNvPicPr>
          <p:nvPr>
            <p:ph idx="1"/>
          </p:nvPr>
        </p:nvPicPr>
        <p:blipFill>
          <a:blip r:embed="rId2"/>
          <a:stretch>
            <a:fillRect/>
          </a:stretch>
        </p:blipFill>
        <p:spPr>
          <a:xfrm>
            <a:off x="838200" y="713783"/>
            <a:ext cx="10515600" cy="5334556"/>
          </a:xfrm>
        </p:spPr>
      </p:pic>
    </p:spTree>
    <p:extLst>
      <p:ext uri="{BB962C8B-B14F-4D97-AF65-F5344CB8AC3E}">
        <p14:creationId xmlns:p14="http://schemas.microsoft.com/office/powerpoint/2010/main" val="153300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CF0BA4DE-713D-3002-1A5A-2FBE895DCF4A}"/>
              </a:ext>
            </a:extLst>
          </p:cNvPr>
          <p:cNvPicPr>
            <a:picLocks noGrp="1" noChangeAspect="1"/>
          </p:cNvPicPr>
          <p:nvPr>
            <p:ph idx="1"/>
          </p:nvPr>
        </p:nvPicPr>
        <p:blipFill>
          <a:blip r:embed="rId2"/>
          <a:stretch>
            <a:fillRect/>
          </a:stretch>
        </p:blipFill>
        <p:spPr>
          <a:xfrm>
            <a:off x="838200" y="660621"/>
            <a:ext cx="10515600" cy="5334556"/>
          </a:xfrm>
        </p:spPr>
      </p:pic>
    </p:spTree>
    <p:extLst>
      <p:ext uri="{BB962C8B-B14F-4D97-AF65-F5344CB8AC3E}">
        <p14:creationId xmlns:p14="http://schemas.microsoft.com/office/powerpoint/2010/main" val="315351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6C35E67-D3FF-09A8-5F05-47B2214DFFDC}"/>
              </a:ext>
            </a:extLst>
          </p:cNvPr>
          <p:cNvPicPr>
            <a:picLocks noGrp="1" noChangeAspect="1"/>
          </p:cNvPicPr>
          <p:nvPr>
            <p:ph idx="1"/>
          </p:nvPr>
        </p:nvPicPr>
        <p:blipFill>
          <a:blip r:embed="rId2"/>
          <a:stretch>
            <a:fillRect/>
          </a:stretch>
        </p:blipFill>
        <p:spPr>
          <a:xfrm>
            <a:off x="838200" y="704923"/>
            <a:ext cx="10515600" cy="5334556"/>
          </a:xfrm>
        </p:spPr>
      </p:pic>
    </p:spTree>
    <p:extLst>
      <p:ext uri="{BB962C8B-B14F-4D97-AF65-F5344CB8AC3E}">
        <p14:creationId xmlns:p14="http://schemas.microsoft.com/office/powerpoint/2010/main" val="263723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36F0C5DE-C7F7-3624-F2EB-A2970B8033F4}"/>
              </a:ext>
            </a:extLst>
          </p:cNvPr>
          <p:cNvPicPr>
            <a:picLocks noGrp="1" noChangeAspect="1"/>
          </p:cNvPicPr>
          <p:nvPr>
            <p:ph idx="1"/>
          </p:nvPr>
        </p:nvPicPr>
        <p:blipFill>
          <a:blip r:embed="rId2"/>
          <a:stretch>
            <a:fillRect/>
          </a:stretch>
        </p:blipFill>
        <p:spPr>
          <a:xfrm>
            <a:off x="838200" y="620749"/>
            <a:ext cx="10515600" cy="5334556"/>
          </a:xfrm>
        </p:spPr>
      </p:pic>
    </p:spTree>
    <p:extLst>
      <p:ext uri="{BB962C8B-B14F-4D97-AF65-F5344CB8AC3E}">
        <p14:creationId xmlns:p14="http://schemas.microsoft.com/office/powerpoint/2010/main" val="36432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4E3D04C3-D855-9F7F-0E1D-F300ABC775CB}"/>
              </a:ext>
            </a:extLst>
          </p:cNvPr>
          <p:cNvPicPr>
            <a:picLocks noGrp="1" noChangeAspect="1"/>
          </p:cNvPicPr>
          <p:nvPr>
            <p:ph idx="1"/>
          </p:nvPr>
        </p:nvPicPr>
        <p:blipFill>
          <a:blip r:embed="rId2"/>
          <a:stretch>
            <a:fillRect/>
          </a:stretch>
        </p:blipFill>
        <p:spPr>
          <a:xfrm>
            <a:off x="838200" y="660296"/>
            <a:ext cx="10515600" cy="5334556"/>
          </a:xfrm>
        </p:spPr>
      </p:pic>
    </p:spTree>
    <p:extLst>
      <p:ext uri="{BB962C8B-B14F-4D97-AF65-F5344CB8AC3E}">
        <p14:creationId xmlns:p14="http://schemas.microsoft.com/office/powerpoint/2010/main" val="4320020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TASK 2: REPORTING A CRITICAL VULNERABILITY IN A GIVEN WEBSITE</vt:lpstr>
      <vt:lpstr>STEPS TO REPRODUCE: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VULNERABILITY</vt:lpstr>
      <vt:lpstr>THREAT:</vt:lpstr>
      <vt:lpstr>Security Measures</vt:lpstr>
      <vt:lpstr>WHERE THE THREAT WAS FOUND:</vt:lpstr>
      <vt:lpstr>HOW IT WAS DETECTED: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103</cp:revision>
  <dcterms:created xsi:type="dcterms:W3CDTF">2022-06-23T15:11:05Z</dcterms:created>
  <dcterms:modified xsi:type="dcterms:W3CDTF">2022-06-23T16:02:29Z</dcterms:modified>
</cp:coreProperties>
</file>