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62" r:id="rId10"/>
    <p:sldId id="263" r:id="rId11"/>
    <p:sldId id="264" r:id="rId12"/>
    <p:sldId id="265" r:id="rId13"/>
    <p:sldId id="270" r:id="rId14"/>
    <p:sldId id="269" r:id="rId15"/>
    <p:sldId id="271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1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1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10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472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226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08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16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408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8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0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424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004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78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26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69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24C3CC-AFEE-47F9-ACAA-EC6629D99345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470334-13D8-496D-8911-1EFBECB75D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80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777" y="884979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Bodoni MT" panose="02070603080606020203" pitchFamily="18" charset="0"/>
              </a:rPr>
              <a:t>Digital Design</a:t>
            </a:r>
            <a:br>
              <a:rPr lang="en-US" altLang="zh-TW" b="1" dirty="0" smtClean="0">
                <a:latin typeface="Bodoni MT" panose="02070603080606020203" pitchFamily="18" charset="0"/>
              </a:rPr>
            </a:br>
            <a:r>
              <a:rPr lang="en-US" altLang="zh-TW" b="1" dirty="0" smtClean="0">
                <a:latin typeface="Bodoni MT" panose="02070603080606020203" pitchFamily="18" charset="0"/>
              </a:rPr>
              <a:t>Final Project</a:t>
            </a:r>
            <a:endParaRPr lang="zh-TW" altLang="en-US" b="1" dirty="0">
              <a:latin typeface="Bodoni MT" panose="02070603080606020203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37598" y="3542080"/>
            <a:ext cx="7956980" cy="180937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TW" sz="8000" dirty="0" smtClean="0">
                <a:solidFill>
                  <a:srgbClr val="FFFF00"/>
                </a:solidFill>
                <a:latin typeface="Eras Light ITC" panose="020B0402030504020804" pitchFamily="34" charset="0"/>
              </a:rPr>
              <a:t>CASHIER</a:t>
            </a:r>
          </a:p>
          <a:p>
            <a:pPr algn="ctr"/>
            <a:r>
              <a:rPr lang="en-US" altLang="zh-TW" sz="2900" dirty="0" smtClean="0">
                <a:solidFill>
                  <a:srgbClr val="FFFF00"/>
                </a:solidFill>
                <a:latin typeface="Eras Light ITC" panose="020B0402030504020804" pitchFamily="34" charset="0"/>
              </a:rPr>
              <a:t>15</a:t>
            </a:r>
            <a:r>
              <a:rPr lang="en-US" altLang="zh-TW" sz="2900" dirty="0">
                <a:solidFill>
                  <a:srgbClr val="FFFF00"/>
                </a:solidFill>
                <a:latin typeface="Eras Light ITC" panose="020B0402030504020804" pitchFamily="34" charset="0"/>
              </a:rPr>
              <a:t>-</a:t>
            </a:r>
            <a:r>
              <a:rPr lang="en-US" altLang="zh-TW" sz="2900" dirty="0" smtClean="0">
                <a:solidFill>
                  <a:srgbClr val="FFFF00"/>
                </a:solidFill>
                <a:latin typeface="Eras Light ITC" panose="020B0402030504020804" pitchFamily="34" charset="0"/>
              </a:rPr>
              <a:t>0616225</a:t>
            </a:r>
            <a:r>
              <a:rPr lang="zh-TW" altLang="en-US" sz="2900" dirty="0" smtClean="0">
                <a:solidFill>
                  <a:srgbClr val="FFFF00"/>
                </a:solidFill>
                <a:latin typeface="Eras Light ITC" panose="020B0402030504020804" pitchFamily="34" charset="0"/>
              </a:rPr>
              <a:t> 張承遠</a:t>
            </a:r>
            <a:endParaRPr lang="zh-TW" altLang="en-US" sz="2900" dirty="0">
              <a:solidFill>
                <a:srgbClr val="FFFF0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1026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Output Example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32260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 rotWithShape="1">
          <a:blip r:embed="rId3"/>
          <a:srcRect r="4462" b="4158"/>
          <a:stretch/>
        </p:blipFill>
        <p:spPr>
          <a:xfrm>
            <a:off x="890954" y="1312986"/>
            <a:ext cx="4267200" cy="5345722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158154" y="2203938"/>
            <a:ext cx="3933825" cy="44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-11723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Output Example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內容版面配置區 4"/>
          <p:cNvPicPr>
            <a:picLocks/>
          </p:cNvPicPr>
          <p:nvPr/>
        </p:nvPicPr>
        <p:blipFill rotWithShape="1">
          <a:blip r:embed="rId3"/>
          <a:srcRect r="4462" b="4158"/>
          <a:stretch/>
        </p:blipFill>
        <p:spPr>
          <a:xfrm>
            <a:off x="890954" y="1312986"/>
            <a:ext cx="4267200" cy="5345722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832338" y="2543908"/>
            <a:ext cx="1606062" cy="3165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7493" y="6166338"/>
            <a:ext cx="2823921" cy="4923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6"/>
          </p:cNvCxnSpPr>
          <p:nvPr/>
        </p:nvCxnSpPr>
        <p:spPr>
          <a:xfrm>
            <a:off x="2438400" y="2702170"/>
            <a:ext cx="4689231" cy="158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411414" y="5826371"/>
            <a:ext cx="3915509" cy="579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10400" y="2576882"/>
            <a:ext cx="2203938" cy="641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current sum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27631" y="5424855"/>
            <a:ext cx="2274278" cy="803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receipt number(random)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81279" y="3985847"/>
            <a:ext cx="2554290" cy="3165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235569" y="4144109"/>
            <a:ext cx="3892062" cy="410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10400" y="3876530"/>
            <a:ext cx="2203938" cy="641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Show input error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681278" y="3288321"/>
            <a:ext cx="3433521" cy="3165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114799" y="3461240"/>
            <a:ext cx="3012832" cy="35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93666" y="3193513"/>
            <a:ext cx="2203938" cy="641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Clear 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832337" y="4676629"/>
            <a:ext cx="3141785" cy="3165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974122" y="4832252"/>
            <a:ext cx="3153509" cy="4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27631" y="4488914"/>
            <a:ext cx="2203938" cy="641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 previous 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54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5" grpId="0" animBg="1"/>
      <p:bldP spid="18" grpId="0"/>
      <p:bldP spid="19" grpId="0" animBg="1"/>
      <p:bldP spid="22" grpId="0"/>
      <p:bldP spid="23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09" y="29308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How to execute?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94537" y="1080980"/>
            <a:ext cx="9029454" cy="2380867"/>
          </a:xfrm>
        </p:spPr>
        <p:txBody>
          <a:bodyPr/>
          <a:lstStyle/>
          <a:p>
            <a:r>
              <a:rPr lang="en-US" altLang="zh-TW" dirty="0" smtClean="0"/>
              <a:t>After input, the cashier start to function.</a:t>
            </a:r>
          </a:p>
          <a:p>
            <a:r>
              <a:rPr lang="en-US" altLang="zh-TW" dirty="0" smtClean="0"/>
              <a:t>Cashier State Diagram:  </a:t>
            </a:r>
            <a:endParaRPr lang="zh-TW" altLang="en-US" dirty="0"/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群組 27"/>
          <p:cNvGrpSpPr/>
          <p:nvPr/>
        </p:nvGrpSpPr>
        <p:grpSpPr>
          <a:xfrm>
            <a:off x="855785" y="3006090"/>
            <a:ext cx="6661320" cy="3114671"/>
            <a:chOff x="855785" y="3006090"/>
            <a:chExt cx="6661320" cy="3114671"/>
          </a:xfrm>
        </p:grpSpPr>
        <p:grpSp>
          <p:nvGrpSpPr>
            <p:cNvPr id="5" name="群組 4"/>
            <p:cNvGrpSpPr/>
            <p:nvPr/>
          </p:nvGrpSpPr>
          <p:grpSpPr>
            <a:xfrm>
              <a:off x="1650339" y="3006090"/>
              <a:ext cx="5866766" cy="3114671"/>
              <a:chOff x="-130102" y="0"/>
              <a:chExt cx="6678573" cy="351593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1728951" y="557867"/>
                <a:ext cx="746235" cy="7462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FFFFFF"/>
                    </a:solidFill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S0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3678619" y="2349879"/>
                <a:ext cx="746235" cy="7462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FFFFFF"/>
                    </a:solidFill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S2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1728951" y="2349879"/>
                <a:ext cx="746235" cy="7462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FFFFFF"/>
                    </a:solidFill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S3d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3678620" y="557867"/>
                <a:ext cx="746235" cy="7462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FFFFFF"/>
                    </a:solidFill>
                    <a:effectLst/>
                    <a:ea typeface="新細明體" panose="02020500000000000000" pitchFamily="18" charset="-120"/>
                    <a:cs typeface="Arial" panose="020B0604020202020204" pitchFamily="34" charset="0"/>
                  </a:rPr>
                  <a:t>S1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10" name="直線單箭頭接點 9"/>
              <p:cNvCxnSpPr/>
              <p:nvPr/>
            </p:nvCxnSpPr>
            <p:spPr>
              <a:xfrm>
                <a:off x="2493577" y="930984"/>
                <a:ext cx="12034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 flipH="1">
                <a:off x="4130565" y="1235784"/>
                <a:ext cx="10510" cy="11140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 flipH="1">
                <a:off x="2511969" y="2701975"/>
                <a:ext cx="11666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 flipV="1">
                <a:off x="2102068" y="1304102"/>
                <a:ext cx="0" cy="10510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20"/>
              <p:cNvSpPr txBox="1"/>
              <p:nvPr/>
            </p:nvSpPr>
            <p:spPr>
              <a:xfrm>
                <a:off x="2911106" y="536797"/>
                <a:ext cx="749300" cy="548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St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5" name="文字方塊 21"/>
              <p:cNvSpPr txBox="1"/>
              <p:nvPr/>
            </p:nvSpPr>
            <p:spPr>
              <a:xfrm>
                <a:off x="4124942" y="1612540"/>
                <a:ext cx="2423529" cy="548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Open/open_cashier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6" name="弧形箭號 (下彎) 15"/>
              <p:cNvSpPr/>
              <p:nvPr/>
            </p:nvSpPr>
            <p:spPr>
              <a:xfrm rot="2182334">
                <a:off x="4138006" y="243806"/>
                <a:ext cx="732071" cy="516650"/>
              </a:xfrm>
              <a:prstGeom prst="curvedDownArrow">
                <a:avLst>
                  <a:gd name="adj1" fmla="val 0"/>
                  <a:gd name="adj2" fmla="val 44435"/>
                  <a:gd name="adj3" fmla="val 25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7" name="文字方塊 47"/>
              <p:cNvSpPr txBox="1"/>
              <p:nvPr/>
            </p:nvSpPr>
            <p:spPr>
              <a:xfrm>
                <a:off x="4718147" y="77055"/>
                <a:ext cx="1277391" cy="548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open’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" name="弧形箭號 (下彎) 17"/>
              <p:cNvSpPr/>
              <p:nvPr/>
            </p:nvSpPr>
            <p:spPr>
              <a:xfrm rot="20152780">
                <a:off x="1503969" y="81977"/>
                <a:ext cx="732071" cy="516650"/>
              </a:xfrm>
              <a:prstGeom prst="curvedDownArrow">
                <a:avLst>
                  <a:gd name="adj1" fmla="val 0"/>
                  <a:gd name="adj2" fmla="val 44435"/>
                  <a:gd name="adj3" fmla="val 25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9" name="弧形箭號 (下彎) 18"/>
              <p:cNvSpPr/>
              <p:nvPr/>
            </p:nvSpPr>
            <p:spPr>
              <a:xfrm rot="7072891">
                <a:off x="4198513" y="2837789"/>
                <a:ext cx="732071" cy="516650"/>
              </a:xfrm>
              <a:prstGeom prst="curvedDownArrow">
                <a:avLst>
                  <a:gd name="adj1" fmla="val 0"/>
                  <a:gd name="adj2" fmla="val 44435"/>
                  <a:gd name="adj3" fmla="val 25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20" name="弧形箭號 (下彎) 19"/>
              <p:cNvSpPr/>
              <p:nvPr/>
            </p:nvSpPr>
            <p:spPr>
              <a:xfrm rot="12488605">
                <a:off x="1362916" y="2995221"/>
                <a:ext cx="732071" cy="516650"/>
              </a:xfrm>
              <a:prstGeom prst="curvedDownArrow">
                <a:avLst>
                  <a:gd name="adj1" fmla="val 0"/>
                  <a:gd name="adj2" fmla="val 44435"/>
                  <a:gd name="adj3" fmla="val 25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21" name="文字方塊 51"/>
              <p:cNvSpPr txBox="1"/>
              <p:nvPr/>
            </p:nvSpPr>
            <p:spPr>
              <a:xfrm>
                <a:off x="1067648" y="0"/>
                <a:ext cx="725170" cy="548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St’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2" name="文字方塊 53"/>
              <p:cNvSpPr txBox="1"/>
              <p:nvPr/>
            </p:nvSpPr>
            <p:spPr>
              <a:xfrm>
                <a:off x="4772860" y="2967293"/>
                <a:ext cx="1341939" cy="548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open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3" name="文字方塊 54"/>
              <p:cNvSpPr txBox="1"/>
              <p:nvPr/>
            </p:nvSpPr>
            <p:spPr>
              <a:xfrm>
                <a:off x="2631103" y="2890314"/>
                <a:ext cx="1047750" cy="548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Open’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4" name="文字方塊 55"/>
              <p:cNvSpPr txBox="1"/>
              <p:nvPr/>
            </p:nvSpPr>
            <p:spPr>
              <a:xfrm>
                <a:off x="-130102" y="1829538"/>
                <a:ext cx="2268220" cy="5486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/generate_receipt</a:t>
                </a:r>
                <a:endParaRPr lang="zh-TW" sz="12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  <p:sp>
          <p:nvSpPr>
            <p:cNvPr id="25" name="圓角矩形 24"/>
            <p:cNvSpPr/>
            <p:nvPr/>
          </p:nvSpPr>
          <p:spPr>
            <a:xfrm>
              <a:off x="855785" y="3074351"/>
              <a:ext cx="1559169" cy="751508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Fileio</a:t>
              </a:r>
              <a:endParaRPr lang="zh-TW" altLang="en-US" dirty="0"/>
            </a:p>
          </p:txBody>
        </p:sp>
        <p:cxnSp>
          <p:nvCxnSpPr>
            <p:cNvPr id="27" name="直線單箭頭接點 26"/>
            <p:cNvCxnSpPr/>
            <p:nvPr/>
          </p:nvCxnSpPr>
          <p:spPr>
            <a:xfrm>
              <a:off x="2492773" y="3724637"/>
              <a:ext cx="713420" cy="136266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7622073" y="2744515"/>
            <a:ext cx="3748273" cy="3376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Input Signal: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St </a:t>
            </a:r>
            <a:r>
              <a:rPr lang="en-US" altLang="zh-TW" b="1" dirty="0">
                <a:solidFill>
                  <a:schemeClr val="tx1"/>
                </a:solidFill>
              </a:rPr>
              <a:t>= 1 </a:t>
            </a:r>
            <a:r>
              <a:rPr lang="en-US" altLang="zh-TW" dirty="0" smtClean="0">
                <a:solidFill>
                  <a:schemeClr val="tx1"/>
                </a:solidFill>
              </a:rPr>
              <a:t>after </a:t>
            </a:r>
            <a:r>
              <a:rPr lang="en-US" altLang="zh-TW" dirty="0" err="1" smtClean="0">
                <a:solidFill>
                  <a:schemeClr val="tx1"/>
                </a:solidFill>
              </a:rPr>
              <a:t>Fileio</a:t>
            </a:r>
            <a:r>
              <a:rPr lang="en-US" altLang="zh-TW" dirty="0" smtClean="0">
                <a:solidFill>
                  <a:schemeClr val="tx1"/>
                </a:solidFill>
              </a:rPr>
              <a:t> finishing executing .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Open </a:t>
            </a:r>
            <a:r>
              <a:rPr lang="en-US" altLang="zh-TW" b="1" dirty="0">
                <a:solidFill>
                  <a:schemeClr val="tx1"/>
                </a:solidFill>
              </a:rPr>
              <a:t>= 1 </a:t>
            </a:r>
            <a:r>
              <a:rPr lang="en-US" altLang="zh-TW" dirty="0">
                <a:solidFill>
                  <a:schemeClr val="tx1"/>
                </a:solidFill>
              </a:rPr>
              <a:t>when pressing the open </a:t>
            </a:r>
            <a:r>
              <a:rPr lang="en-US" altLang="zh-TW" dirty="0" err="1">
                <a:solidFill>
                  <a:schemeClr val="tx1"/>
                </a:solidFill>
              </a:rPr>
              <a:t>buttom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Output Signal:</a:t>
            </a:r>
          </a:p>
          <a:p>
            <a:r>
              <a:rPr lang="en-US" altLang="zh-TW" b="1" dirty="0" err="1">
                <a:solidFill>
                  <a:schemeClr val="tx1"/>
                </a:solidFill>
              </a:rPr>
              <a:t>Open_cashier</a:t>
            </a:r>
            <a:r>
              <a:rPr lang="en-US" altLang="zh-TW" dirty="0">
                <a:solidFill>
                  <a:schemeClr val="tx1"/>
                </a:solidFill>
              </a:rPr>
              <a:t> = 1 cause the cashier open.</a:t>
            </a:r>
            <a:endParaRPr lang="zh-TW" altLang="zh-TW" dirty="0">
              <a:solidFill>
                <a:schemeClr val="tx1"/>
              </a:solidFill>
            </a:endParaRPr>
          </a:p>
          <a:p>
            <a:r>
              <a:rPr lang="en-US" altLang="zh-TW" b="1" dirty="0" err="1" smtClean="0">
                <a:solidFill>
                  <a:schemeClr val="tx1"/>
                </a:solidFill>
              </a:rPr>
              <a:t>Generate_receipt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= 1 cause the cashier to print receipt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zh-TW" sz="6000" dirty="0" err="1" smtClean="0">
                <a:latin typeface="Centaur" panose="02030504050205020304" pitchFamily="18" charset="0"/>
              </a:rPr>
              <a:t>WaveForm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56063" y="1752599"/>
            <a:ext cx="7248846" cy="45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Summary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Simulate the process of real cashier</a:t>
            </a:r>
          </a:p>
          <a:p>
            <a:r>
              <a:rPr lang="en-US" altLang="zh-TW" dirty="0" smtClean="0"/>
              <a:t>With the help of computer , data.txt, and Verilog code</a:t>
            </a:r>
          </a:p>
          <a:p>
            <a:r>
              <a:rPr lang="en-US" altLang="zh-TW" dirty="0" smtClean="0"/>
              <a:t>Rough Concept</a:t>
            </a:r>
          </a:p>
          <a:p>
            <a:endParaRPr lang="zh-TW" altLang="en-US" dirty="0"/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4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END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51817" y="2280138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000" dirty="0" smtClean="0">
                <a:latin typeface="Candara" panose="020E0502030303020204" pitchFamily="34" charset="0"/>
              </a:rPr>
              <a:t>Thanks for listening!</a:t>
            </a:r>
            <a:endParaRPr lang="zh-TW" altLang="en-US" sz="5000" dirty="0">
              <a:latin typeface="Candara" panose="020E0502030303020204" pitchFamily="34" charset="0"/>
            </a:endParaRPr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3278" y="-5771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Q&amp;A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Motivation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467707"/>
            <a:ext cx="10018713" cy="312420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000" dirty="0" smtClean="0"/>
              <a:t>Buying food in convenience store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000" dirty="0" smtClean="0"/>
              <a:t>Seems like similar to handout.(ex: 7-segment displayer, keypad scanner……)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000" dirty="0" smtClean="0"/>
              <a:t>Close to life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6063" y="11723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Problem Description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6741" y="2514598"/>
            <a:ext cx="10018713" cy="3124201"/>
          </a:xfrm>
        </p:spPr>
        <p:txBody>
          <a:bodyPr/>
          <a:lstStyle/>
          <a:p>
            <a:r>
              <a:rPr lang="en-US" altLang="zh-TW" sz="3000" dirty="0"/>
              <a:t>Design a cashier that simulate the real cashier</a:t>
            </a:r>
            <a:r>
              <a:rPr lang="en-US" altLang="zh-TW" sz="3000" dirty="0" smtClean="0"/>
              <a:t>.</a:t>
            </a:r>
          </a:p>
          <a:p>
            <a:r>
              <a:rPr lang="en-US" altLang="zh-TW" sz="3000" dirty="0" smtClean="0"/>
              <a:t>Use a text file to store input data.</a:t>
            </a:r>
          </a:p>
          <a:p>
            <a:r>
              <a:rPr lang="en-US" altLang="zh-TW" sz="3000" dirty="0" smtClean="0"/>
              <a:t>Output  in CLI(command line interface)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7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8524" y="1652955"/>
            <a:ext cx="10107976" cy="407826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TW" sz="3000" dirty="0" smtClean="0"/>
              <a:t>Simulate the rough process of a real cashier.</a:t>
            </a:r>
          </a:p>
          <a:p>
            <a:pPr>
              <a:lnSpc>
                <a:spcPct val="200000"/>
              </a:lnSpc>
            </a:pPr>
            <a:r>
              <a:rPr lang="en-US" altLang="zh-TW" sz="3000" dirty="0" smtClean="0"/>
              <a:t>User input what customer buy, number, and price.</a:t>
            </a:r>
          </a:p>
          <a:p>
            <a:pPr>
              <a:lnSpc>
                <a:spcPct val="200000"/>
              </a:lnSpc>
            </a:pPr>
            <a:r>
              <a:rPr lang="en-US" altLang="zh-TW" sz="3000" dirty="0" smtClean="0"/>
              <a:t>Screen(computer CLI) will show the final result.</a:t>
            </a:r>
          </a:p>
          <a:p>
            <a:pPr>
              <a:lnSpc>
                <a:spcPct val="200000"/>
              </a:lnSpc>
            </a:pPr>
            <a:r>
              <a:rPr lang="en-US" altLang="zh-TW" sz="3000" dirty="0" smtClean="0"/>
              <a:t>Some extra feature like password, clear, back…… </a:t>
            </a:r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484308" y="1304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6000" dirty="0">
                <a:latin typeface="Centaur" panose="02030504050205020304" pitchFamily="18" charset="0"/>
              </a:rPr>
              <a:t>Features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8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5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How to execute?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7387" y="1443989"/>
            <a:ext cx="10018713" cy="3124201"/>
          </a:xfrm>
        </p:spPr>
        <p:txBody>
          <a:bodyPr/>
          <a:lstStyle/>
          <a:p>
            <a:r>
              <a:rPr lang="en-US" altLang="zh-TW" b="1" dirty="0" smtClean="0"/>
              <a:t>First step:</a:t>
            </a:r>
          </a:p>
          <a:p>
            <a:r>
              <a:rPr lang="en-US" altLang="zh-TW" dirty="0" smtClean="0"/>
              <a:t>open “data.txt” in folder. Then, you can start to work</a:t>
            </a:r>
          </a:p>
          <a:p>
            <a:r>
              <a:rPr lang="en-US" altLang="zh-TW" dirty="0" smtClean="0"/>
              <a:t> by typing in this file!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737" y="3196588"/>
            <a:ext cx="3766353" cy="3408269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1969355" y="3196588"/>
            <a:ext cx="3766353" cy="3408269"/>
            <a:chOff x="1969355" y="3196588"/>
            <a:chExt cx="3766353" cy="340826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9355" y="3196588"/>
              <a:ext cx="3766353" cy="340826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969355" y="3516923"/>
              <a:ext cx="1535845" cy="3087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向右箭號 8"/>
          <p:cNvSpPr/>
          <p:nvPr/>
        </p:nvSpPr>
        <p:spPr>
          <a:xfrm>
            <a:off x="5831311" y="4752610"/>
            <a:ext cx="1324708" cy="351693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25953" y="4110990"/>
            <a:ext cx="1289539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After typing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0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963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Must know before input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1232" y="2338753"/>
            <a:ext cx="10018713" cy="3124201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When typing, if you find some mistake in previous input, </a:t>
            </a:r>
            <a:r>
              <a:rPr lang="en-US" altLang="zh-TW" sz="3000" b="1" dirty="0" smtClean="0">
                <a:solidFill>
                  <a:srgbClr val="FF0000"/>
                </a:solidFill>
              </a:rPr>
              <a:t>don’t</a:t>
            </a:r>
            <a:r>
              <a:rPr lang="en-US" altLang="zh-TW" sz="3000" dirty="0" smtClean="0"/>
              <a:t> directly go to previous line and delete it, please use special feature to modify.(I’ll tell you soon)</a:t>
            </a:r>
          </a:p>
          <a:p>
            <a:r>
              <a:rPr lang="en-US" altLang="zh-TW" sz="3000" dirty="0" smtClean="0"/>
              <a:t>Reason: We want to simulate the real process of cashier.</a:t>
            </a:r>
            <a:endParaRPr lang="zh-TW" altLang="en-US" sz="3000" dirty="0"/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5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3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8543" y="1528517"/>
            <a:ext cx="10018713" cy="543549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TW" sz="2600" dirty="0" smtClean="0"/>
              <a:t>First, input 6-bit password in the first line.(default 111111)</a:t>
            </a:r>
          </a:p>
          <a:p>
            <a:pPr>
              <a:lnSpc>
                <a:spcPct val="200000"/>
              </a:lnSpc>
            </a:pPr>
            <a:r>
              <a:rPr lang="en-US" altLang="zh-TW" sz="2600" dirty="0" smtClean="0"/>
              <a:t>Customer sequence (an integer from zero)</a:t>
            </a:r>
          </a:p>
          <a:p>
            <a:pPr>
              <a:lnSpc>
                <a:spcPct val="200000"/>
              </a:lnSpc>
            </a:pPr>
            <a:r>
              <a:rPr lang="en-US" altLang="zh-TW" sz="2600" dirty="0" smtClean="0"/>
              <a:t>“Price” * “number” “commodity name”   ex: 20 * 1 </a:t>
            </a:r>
            <a:r>
              <a:rPr lang="en-US" altLang="zh-TW" sz="2600" dirty="0" err="1" smtClean="0"/>
              <a:t>milktea</a:t>
            </a:r>
            <a:r>
              <a:rPr lang="en-US" altLang="zh-TW" sz="26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zh-TW" sz="2600" dirty="0" smtClean="0"/>
              <a:t>“+”</a:t>
            </a:r>
          </a:p>
          <a:p>
            <a:pPr>
              <a:lnSpc>
                <a:spcPct val="200000"/>
              </a:lnSpc>
            </a:pPr>
            <a:r>
              <a:rPr lang="en-US" altLang="zh-TW" sz="2600" dirty="0" smtClean="0"/>
              <a:t>“f”  (indicate finish)</a:t>
            </a:r>
          </a:p>
          <a:p>
            <a:pPr>
              <a:lnSpc>
                <a:spcPct val="200000"/>
              </a:lnSpc>
            </a:pPr>
            <a:r>
              <a:rPr lang="en-US" altLang="zh-TW" sz="2600" dirty="0" smtClean="0"/>
              <a:t>“way to pay”  ex: cash</a:t>
            </a:r>
            <a:endParaRPr lang="en-US" altLang="zh-TW" sz="26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84309" y="-18154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Centaur" panose="02030504050205020304" pitchFamily="18" charset="0"/>
              </a:rPr>
              <a:t>Input </a:t>
            </a:r>
            <a:r>
              <a:rPr lang="en-US" altLang="zh-TW" sz="6000" dirty="0" smtClean="0">
                <a:latin typeface="Centaur" panose="02030504050205020304" pitchFamily="18" charset="0"/>
              </a:rPr>
              <a:t>Format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2696309" y="3470032"/>
            <a:ext cx="6119446" cy="1372574"/>
            <a:chOff x="3928291" y="4044463"/>
            <a:chExt cx="5649463" cy="1107829"/>
          </a:xfrm>
        </p:grpSpPr>
        <p:cxnSp>
          <p:nvCxnSpPr>
            <p:cNvPr id="10" name="肘形接點 9"/>
            <p:cNvCxnSpPr/>
            <p:nvPr/>
          </p:nvCxnSpPr>
          <p:spPr>
            <a:xfrm flipV="1">
              <a:off x="3928291" y="4044463"/>
              <a:ext cx="5649463" cy="637932"/>
            </a:xfrm>
            <a:prstGeom prst="bentConnector3">
              <a:avLst>
                <a:gd name="adj1" fmla="val 111838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493665" y="4777153"/>
              <a:ext cx="2825262" cy="375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FF0000"/>
                  </a:solidFill>
                </a:rPr>
                <a:t>Keep input until no other commodity  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向下箭號 18"/>
          <p:cNvSpPr/>
          <p:nvPr/>
        </p:nvSpPr>
        <p:spPr>
          <a:xfrm>
            <a:off x="1668975" y="2820929"/>
            <a:ext cx="410308" cy="4473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1646311" y="1954442"/>
            <a:ext cx="410308" cy="4473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1668975" y="3687416"/>
            <a:ext cx="410308" cy="4473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1646311" y="4569573"/>
            <a:ext cx="410308" cy="4473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1646311" y="5451730"/>
            <a:ext cx="410308" cy="44732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4" name="群組 63"/>
          <p:cNvGrpSpPr/>
          <p:nvPr/>
        </p:nvGrpSpPr>
        <p:grpSpPr>
          <a:xfrm>
            <a:off x="2564659" y="2483558"/>
            <a:ext cx="7348713" cy="3788520"/>
            <a:chOff x="2511697" y="2567354"/>
            <a:chExt cx="7348713" cy="3788520"/>
          </a:xfrm>
        </p:grpSpPr>
        <p:cxnSp>
          <p:nvCxnSpPr>
            <p:cNvPr id="52" name="肘形接點 51"/>
            <p:cNvCxnSpPr/>
            <p:nvPr/>
          </p:nvCxnSpPr>
          <p:spPr>
            <a:xfrm flipV="1">
              <a:off x="2511697" y="2567354"/>
              <a:ext cx="3959441" cy="3782611"/>
            </a:xfrm>
            <a:prstGeom prst="bentConnector3">
              <a:avLst>
                <a:gd name="adj1" fmla="val 211363"/>
              </a:avLst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6308174" y="5674960"/>
              <a:ext cx="3552236" cy="6809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rgbClr val="FF0000"/>
                  </a:solidFill>
                </a:rPr>
                <a:t>Serve next customer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56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0" y="16661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Input Format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1541" y="1969477"/>
            <a:ext cx="10018713" cy="436098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3000" dirty="0" smtClean="0"/>
              <a:t>Below are some special feature:</a:t>
            </a:r>
          </a:p>
          <a:p>
            <a:pPr>
              <a:lnSpc>
                <a:spcPct val="200000"/>
              </a:lnSpc>
            </a:pPr>
            <a:r>
              <a:rPr lang="en-US" altLang="zh-TW" sz="3000" dirty="0"/>
              <a:t>“--”(feature: clear the previous one input</a:t>
            </a:r>
            <a:r>
              <a:rPr lang="en-US" altLang="zh-TW" sz="30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3000" dirty="0" smtClean="0"/>
              <a:t>“c” (feature: clear all input record user have typed, sum=0)</a:t>
            </a:r>
          </a:p>
          <a:p>
            <a:pPr>
              <a:lnSpc>
                <a:spcPct val="200000"/>
              </a:lnSpc>
            </a:pPr>
            <a:r>
              <a:rPr lang="en-US" altLang="zh-TW" sz="3000" dirty="0" smtClean="0"/>
              <a:t>If you type the wrong input, get “Input error”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0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æ¶éæ© å¡é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32" y="355706"/>
            <a:ext cx="2770390" cy="26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zh-TW" sz="6000" dirty="0" smtClean="0">
                <a:latin typeface="Centaur" panose="02030504050205020304" pitchFamily="18" charset="0"/>
              </a:rPr>
              <a:t>Input Example</a:t>
            </a:r>
            <a:endParaRPr lang="zh-TW" altLang="en-US" sz="6000" dirty="0">
              <a:latin typeface="Centaur" panose="020305040502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51" y="1392777"/>
            <a:ext cx="4706449" cy="54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701</TotalTime>
  <Words>405</Words>
  <Application>Microsoft Office PowerPoint</Application>
  <PresentationFormat>寬螢幕</PresentationFormat>
  <Paragraphs>78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新細明體</vt:lpstr>
      <vt:lpstr>Arial</vt:lpstr>
      <vt:lpstr>Bodoni MT</vt:lpstr>
      <vt:lpstr>Calibri</vt:lpstr>
      <vt:lpstr>Candara</vt:lpstr>
      <vt:lpstr>Centaur</vt:lpstr>
      <vt:lpstr>Corbel</vt:lpstr>
      <vt:lpstr>Eras Light ITC</vt:lpstr>
      <vt:lpstr>視差</vt:lpstr>
      <vt:lpstr>Digital Design Final Project</vt:lpstr>
      <vt:lpstr>Motivation</vt:lpstr>
      <vt:lpstr>Problem Description</vt:lpstr>
      <vt:lpstr>PowerPoint 簡報</vt:lpstr>
      <vt:lpstr>How to execute?</vt:lpstr>
      <vt:lpstr>Must know before input</vt:lpstr>
      <vt:lpstr>Input Format</vt:lpstr>
      <vt:lpstr>Input Format</vt:lpstr>
      <vt:lpstr>Input Example</vt:lpstr>
      <vt:lpstr>Output Example</vt:lpstr>
      <vt:lpstr>Output Example</vt:lpstr>
      <vt:lpstr>How to execute?</vt:lpstr>
      <vt:lpstr>WaveForm</vt:lpstr>
      <vt:lpstr>Summary</vt:lpstr>
      <vt:lpstr>END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yuaannn_192.cs06@g2.nctu.edu.tw</dc:creator>
  <cp:lastModifiedBy>yuaannn_192.cs06@g2.nctu.edu.tw</cp:lastModifiedBy>
  <cp:revision>24</cp:revision>
  <dcterms:created xsi:type="dcterms:W3CDTF">2019-01-10T07:26:56Z</dcterms:created>
  <dcterms:modified xsi:type="dcterms:W3CDTF">2019-01-10T19:08:39Z</dcterms:modified>
</cp:coreProperties>
</file>