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0"/>
  </p:notesMasterIdLst>
  <p:sldIdLst>
    <p:sldId id="408" r:id="rId2"/>
    <p:sldId id="409" r:id="rId3"/>
    <p:sldId id="383" r:id="rId4"/>
    <p:sldId id="412" r:id="rId5"/>
    <p:sldId id="413" r:id="rId6"/>
    <p:sldId id="414" r:id="rId7"/>
    <p:sldId id="415" r:id="rId8"/>
    <p:sldId id="416" r:id="rId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folHlink"/>
      </a:buClr>
      <a:buSzPct val="90000"/>
      <a:buFont typeface="Wingdings" pitchFamily="2" charset="2"/>
      <a:buChar char="n"/>
      <a:defRPr sz="2800" kern="1200">
        <a:solidFill>
          <a:schemeClr val="accent2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folHlink"/>
      </a:buClr>
      <a:buSzPct val="90000"/>
      <a:buFont typeface="Wingdings" pitchFamily="2" charset="2"/>
      <a:buChar char="n"/>
      <a:defRPr sz="2800" kern="1200">
        <a:solidFill>
          <a:schemeClr val="accent2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folHlink"/>
      </a:buClr>
      <a:buSzPct val="90000"/>
      <a:buFont typeface="Wingdings" pitchFamily="2" charset="2"/>
      <a:buChar char="n"/>
      <a:defRPr sz="2800" kern="1200">
        <a:solidFill>
          <a:schemeClr val="accent2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folHlink"/>
      </a:buClr>
      <a:buSzPct val="90000"/>
      <a:buFont typeface="Wingdings" pitchFamily="2" charset="2"/>
      <a:buChar char="n"/>
      <a:defRPr sz="2800" kern="1200">
        <a:solidFill>
          <a:schemeClr val="accent2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folHlink"/>
      </a:buClr>
      <a:buSzPct val="90000"/>
      <a:buFont typeface="Wingdings" pitchFamily="2" charset="2"/>
      <a:buChar char="n"/>
      <a:defRPr sz="2800" kern="1200">
        <a:solidFill>
          <a:schemeClr val="accent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accent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accent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accent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accent2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7C80"/>
    <a:srgbClr val="FFFFE1"/>
    <a:srgbClr val="FCFEDE"/>
    <a:srgbClr val="E5E1FF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73" autoAdjust="0"/>
    <p:restoredTop sz="83488" autoAdjust="0"/>
  </p:normalViewPr>
  <p:slideViewPr>
    <p:cSldViewPr snapToGrid="0">
      <p:cViewPr>
        <p:scale>
          <a:sx n="100" d="100"/>
          <a:sy n="100" d="100"/>
        </p:scale>
        <p:origin x="-15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91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fld id="{3E42FDD6-4FF1-438D-BD60-EE83003529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48289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#_ENREF_12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dirty="0"/>
              <a:t>For example, a run of CliXO’s</a:t>
            </a:r>
            <a:r>
              <a:rPr lang="en-US" baseline="30000" dirty="0">
                <a:hlinkClick r:id="rId3" action="ppaction://hlinkfile" tooltip="Kramer, 2014 #104"/>
              </a:rPr>
              <a:t>12</a:t>
            </a:r>
            <a:r>
              <a:rPr lang="en-US" dirty="0"/>
              <a:t> GO alignment phase on 15 interaction datasets at 8 checkpoints requires 12,000 core hours – or 3,000 hours on a typical 4 core workstation. Executing the same workload on 1,024 cores finished the alignment in less than 12 hours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2FDD6-4FF1-438D-BD60-EE83003529F1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0232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0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4301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grpSp>
          <p:nvGrpSpPr>
            <p:cNvPr id="43012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43013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014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015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3016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43017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018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3019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dirty="0" smtClean="0"/>
              <a:t>Click to edit Master title style</a:t>
            </a:r>
          </a:p>
        </p:txBody>
      </p:sp>
      <p:sp>
        <p:nvSpPr>
          <p:cNvPr id="43020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43021" name="Rectangle 13"/>
          <p:cNvSpPr>
            <a:spLocks noGrp="1" noChangeArrowheads="1"/>
          </p:cNvSpPr>
          <p:nvPr>
            <p:ph type="dt" sz="half" idx="2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3022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3023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29EC131-17A7-46B9-871A-3C1EC75C5B8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3E501D-1484-45A3-87EB-5AFBE26ABE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2701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09DDED-96F0-4F32-8F9B-E4ECED1EA7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8926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51575"/>
            <a:ext cx="19812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541287B-EFEA-4FF7-8352-EC1C36FA51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556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8869D5-FD50-4732-879D-18466A7269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2224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9C3EA1-E90D-45BD-BC77-ECB0B87CF1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3983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126263-09D0-48AA-9B5C-C7C129B561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5186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ED5D2B-EC2F-4199-ABBB-000A5D0159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2315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BCD221-EB02-45B4-B6B2-96A46E965B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2927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498A52-AFE9-4709-B424-43ED95C01B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049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67A911-19B3-4E41-9327-71952216E8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4086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E8CB67-ADD0-4458-A975-7A70F46D15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8802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4198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grpSp>
          <p:nvGrpSpPr>
            <p:cNvPr id="41988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41989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990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19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199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99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4199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4199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fld id="{8A127CC6-6D48-4DE7-8A18-A7BCA1E8EA6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1996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3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ggle.it/diagram/VZHl-g25xwx35xv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google.com/document/d/1Ogg5vIK8nhiX5CaT_1S-rIG1t5b56jjkAtT3-u-ukY4/edit#heading=h.dtkzot9fbsf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fWPGL11gP6egojsh--YxBisD-qXUe00VS-EfsrsbVuU/edit#heading=h.x4tlftjxw4l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Cytoscape and 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long running API in Cytoscape</a:t>
            </a:r>
          </a:p>
          <a:p>
            <a:r>
              <a:rPr lang="en-US" dirty="0" smtClean="0"/>
              <a:t>Serialize view and full network to CX &amp; NDEx</a:t>
            </a:r>
          </a:p>
          <a:p>
            <a:r>
              <a:rPr lang="en-US" dirty="0" smtClean="0"/>
              <a:t>Create NDEx network panel</a:t>
            </a:r>
          </a:p>
          <a:p>
            <a:r>
              <a:rPr lang="en-US" dirty="0" smtClean="0"/>
              <a:t>Create Cytoscape apps {Heat diffusion, NBS, new layouts}</a:t>
            </a:r>
          </a:p>
          <a:p>
            <a:r>
              <a:rPr lang="en-US" dirty="0" smtClean="0"/>
              <a:t>Document Command in cyREST</a:t>
            </a:r>
          </a:p>
          <a:p>
            <a:r>
              <a:rPr lang="en-US" dirty="0" smtClean="0"/>
              <a:t>Add CI to master </a:t>
            </a:r>
            <a:r>
              <a:rPr lang="en-US" dirty="0" err="1" smtClean="0"/>
              <a:t>mindmap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69D5-FD50-4732-879D-18466A7269D4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735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 (&amp; Cytoscape Main!)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Filtering from node and edge table</a:t>
            </a:r>
          </a:p>
          <a:p>
            <a:r>
              <a:rPr lang="en-US" sz="2000" dirty="0" smtClean="0"/>
              <a:t>Tooltip on nodes and edges in graph</a:t>
            </a:r>
          </a:p>
          <a:p>
            <a:r>
              <a:rPr lang="en-US" sz="2000" dirty="0" smtClean="0"/>
              <a:t>Improved legend and part of export</a:t>
            </a:r>
          </a:p>
          <a:p>
            <a:r>
              <a:rPr lang="en-US" sz="2000" dirty="0" smtClean="0"/>
              <a:t>Choice of network selection {</a:t>
            </a:r>
            <a:r>
              <a:rPr lang="en-US" sz="2000" dirty="0" err="1" smtClean="0"/>
              <a:t>NDEx</a:t>
            </a:r>
            <a:r>
              <a:rPr lang="en-US" sz="2000" dirty="0" smtClean="0"/>
              <a:t>, </a:t>
            </a:r>
            <a:r>
              <a:rPr lang="en-US" sz="2000" dirty="0" err="1" smtClean="0"/>
              <a:t>GeneMANIA</a:t>
            </a:r>
            <a:r>
              <a:rPr lang="en-US" sz="2000" dirty="0" smtClean="0"/>
              <a:t>, GIANT} … sensitive to type of network (e.g., protein or gene), workflow, organism, or existing subnets</a:t>
            </a:r>
          </a:p>
          <a:p>
            <a:r>
              <a:rPr lang="en-US" sz="2000" dirty="0" smtClean="0"/>
              <a:t>Choice of network processing {NBS, Heat}</a:t>
            </a:r>
          </a:p>
          <a:p>
            <a:r>
              <a:rPr lang="en-US" sz="2000" dirty="0" smtClean="0"/>
              <a:t>NDEx fetch/store</a:t>
            </a:r>
          </a:p>
          <a:p>
            <a:r>
              <a:rPr lang="en-US" sz="2000" dirty="0" smtClean="0"/>
              <a:t>Clustering algorithms</a:t>
            </a:r>
          </a:p>
          <a:p>
            <a:r>
              <a:rPr lang="en-US" sz="2000" dirty="0" smtClean="0"/>
              <a:t>Start Cytoscape from NAV or </a:t>
            </a:r>
            <a:r>
              <a:rPr lang="en-US" sz="2000" dirty="0" err="1" smtClean="0"/>
              <a:t>NDEx</a:t>
            </a:r>
            <a:endParaRPr lang="en-US" sz="2000" dirty="0" smtClean="0"/>
          </a:p>
          <a:p>
            <a:r>
              <a:rPr lang="en-US" sz="2000" dirty="0" smtClean="0"/>
              <a:t>Get top 10 recommendations from </a:t>
            </a:r>
            <a:r>
              <a:rPr lang="en-US" sz="2000" dirty="0" err="1" smtClean="0"/>
              <a:t>NDEx</a:t>
            </a:r>
            <a:r>
              <a:rPr lang="en-US" sz="2000" dirty="0" smtClean="0"/>
              <a:t> (per net select choice)</a:t>
            </a:r>
          </a:p>
          <a:p>
            <a:r>
              <a:rPr lang="en-US" sz="2000" dirty="0" smtClean="0"/>
              <a:t>Consider standardizing on Ensemble IDs for read networks</a:t>
            </a:r>
          </a:p>
          <a:p>
            <a:r>
              <a:rPr lang="en-US" sz="2000" dirty="0" err="1" smtClean="0"/>
              <a:t>BridgeDB</a:t>
            </a:r>
            <a:r>
              <a:rPr lang="en-US" sz="2000" dirty="0" smtClean="0"/>
              <a:t> to guess species and type of ID</a:t>
            </a:r>
          </a:p>
          <a:p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69D5-FD50-4732-879D-18466A7269D4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719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Cytoscape’s 3 Wishes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6553200" cy="4530725"/>
          </a:xfrm>
        </p:spPr>
        <p:txBody>
          <a:bodyPr/>
          <a:lstStyle/>
          <a:p>
            <a:r>
              <a:rPr lang="en-US" dirty="0" smtClean="0"/>
              <a:t>More …</a:t>
            </a:r>
          </a:p>
          <a:p>
            <a:pPr lvl="1"/>
            <a:r>
              <a:rPr lang="en-US" sz="2400" dirty="0" smtClean="0">
                <a:solidFill>
                  <a:srgbClr val="00B050"/>
                </a:solidFill>
              </a:rPr>
              <a:t>memory</a:t>
            </a:r>
            <a:r>
              <a:rPr lang="en-US" sz="2400" dirty="0" smtClean="0"/>
              <a:t> for networks</a:t>
            </a:r>
          </a:p>
          <a:p>
            <a:pPr lvl="1"/>
            <a:r>
              <a:rPr lang="en-US" sz="2400" dirty="0" smtClean="0"/>
              <a:t>cores for </a:t>
            </a:r>
            <a:r>
              <a:rPr lang="en-US" sz="2400" dirty="0" smtClean="0">
                <a:solidFill>
                  <a:srgbClr val="00B050"/>
                </a:solidFill>
              </a:rPr>
              <a:t>analysis</a:t>
            </a:r>
          </a:p>
          <a:p>
            <a:pPr lvl="1"/>
            <a:r>
              <a:rPr lang="en-US" sz="2400" dirty="0" smtClean="0"/>
              <a:t>code </a:t>
            </a:r>
            <a:r>
              <a:rPr lang="en-US" sz="2400" dirty="0" smtClean="0">
                <a:solidFill>
                  <a:srgbClr val="00B050"/>
                </a:solidFill>
              </a:rPr>
              <a:t>reusability</a:t>
            </a:r>
          </a:p>
          <a:p>
            <a:pPr lvl="1"/>
            <a:r>
              <a:rPr lang="en-US" sz="2400" dirty="0">
                <a:solidFill>
                  <a:srgbClr val="00B050"/>
                </a:solidFill>
              </a:rPr>
              <a:t>l</a:t>
            </a:r>
            <a:r>
              <a:rPr lang="en-US" sz="2400" dirty="0" smtClean="0">
                <a:solidFill>
                  <a:srgbClr val="00B050"/>
                </a:solidFill>
              </a:rPr>
              <a:t>anguages/libraries</a:t>
            </a:r>
            <a:r>
              <a:rPr lang="en-US" sz="2400" dirty="0"/>
              <a:t> for coding</a:t>
            </a:r>
          </a:p>
          <a:p>
            <a:r>
              <a:rPr lang="en-US" dirty="0" smtClean="0"/>
              <a:t>Better browser presence</a:t>
            </a:r>
          </a:p>
          <a:p>
            <a:r>
              <a:rPr lang="en-US" dirty="0" smtClean="0"/>
              <a:t>Access to long running calculations</a:t>
            </a:r>
          </a:p>
          <a:p>
            <a:r>
              <a:rPr lang="en-US" dirty="0" smtClean="0"/>
              <a:t>Quicker/cheaper novel workflows</a:t>
            </a:r>
          </a:p>
          <a:p>
            <a:r>
              <a:rPr lang="en-US" dirty="0" smtClean="0"/>
              <a:t>Higher quality, more shareable code</a:t>
            </a:r>
          </a:p>
          <a:p>
            <a:r>
              <a:rPr lang="en-US" dirty="0" smtClean="0"/>
              <a:t>Even more vibrant NB community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1787235"/>
            <a:ext cx="2060515" cy="2173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69D5-FD50-4732-879D-18466A7269D4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966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Cytoscape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5753100"/>
            <a:ext cx="7772400" cy="37782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https://coggle.it/diagram/VZHl-g25xwx35xv4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69D5-FD50-4732-879D-18466A7269D4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294" y="1523999"/>
            <a:ext cx="7809614" cy="4248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827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Cytoscape Workflows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Cytoscape 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Network analysis of mass spec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Functional enrichment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Pathway analysis of gene expression data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n.b.</a:t>
            </a:r>
            <a:r>
              <a:rPr lang="en-US" dirty="0" smtClean="0"/>
              <a:t> #2 &amp; #4 overlap with #1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69D5-FD50-4732-879D-18466A7269D4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343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Cytoscape Main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82867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Start with a network that relates to the organism and domain of interest, then annotate with matching data, analyze the network, and visualize the result. The objective is to </a:t>
            </a:r>
            <a:r>
              <a:rPr lang="en-US" sz="1800" dirty="0">
                <a:solidFill>
                  <a:srgbClr val="00B050"/>
                </a:solidFill>
              </a:rPr>
              <a:t>identify enriched functions/processes.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69D5-FD50-4732-879D-18466A7269D4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18434" name="Picture 2" descr="https://docs.google.com/drawings/d/spEc6lvq9YEvpeoob0HeezA/image?w=560&amp;h=485&amp;rev=503&amp;ac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5" y="2483603"/>
            <a:ext cx="4473575" cy="385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4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Roadmap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9915512"/>
              </p:ext>
            </p:extLst>
          </p:nvPr>
        </p:nvGraphicFramePr>
        <p:xfrm>
          <a:off x="704850" y="1685925"/>
          <a:ext cx="8248650" cy="476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053"/>
                <a:gridCol w="1187076"/>
                <a:gridCol w="3510496"/>
                <a:gridCol w="24350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Release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Features</a:t>
                      </a:r>
                      <a:endParaRPr lang="en-US" dirty="0"/>
                    </a:p>
                  </a:txBody>
                  <a:tcPr/>
                </a:tc>
              </a:tr>
              <a:tr h="2315210">
                <a:tc>
                  <a:txBody>
                    <a:bodyPr/>
                    <a:lstStyle/>
                    <a:p>
                      <a:r>
                        <a:rPr lang="en-US" dirty="0" smtClean="0"/>
                        <a:t>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Sept ’15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High</a:t>
                      </a:r>
                      <a:r>
                        <a:rPr lang="en-US" baseline="0" dirty="0" smtClean="0"/>
                        <a:t> frequency improvements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baseline="0" dirty="0" smtClean="0"/>
                        <a:t>Automation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baseline="0" dirty="0" err="1" smtClean="0"/>
                        <a:t>Shareability</a:t>
                      </a:r>
                      <a:endParaRPr lang="en-US" baseline="0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baseline="0" dirty="0" smtClean="0"/>
                        <a:t>Customizability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Consistent operation/appearance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Core workflow fidelity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App bundles (both user and system)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Panel-based NDEx integration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Network panel facelift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Improved</a:t>
                      </a:r>
                      <a:r>
                        <a:rPr lang="en-US" baseline="0" dirty="0" smtClean="0"/>
                        <a:t> default views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Unified network/ data import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Feb ’16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Targeted versions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CI</a:t>
                      </a:r>
                      <a:r>
                        <a:rPr lang="en-US" baseline="0" dirty="0" smtClean="0"/>
                        <a:t> integration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Core workflow fidelity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GPU integration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Theme delivery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Fast layout/draw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Track web-based</a:t>
                      </a:r>
                      <a:r>
                        <a:rPr lang="en-US" baseline="0" dirty="0" smtClean="0"/>
                        <a:t> long running jobs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69D5-FD50-4732-879D-18466A7269D4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12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Deficiencies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Cytoscape Main</a:t>
            </a:r>
            <a:endParaRPr lang="en-US" dirty="0" smtClean="0"/>
          </a:p>
          <a:p>
            <a:pPr lvl="1"/>
            <a:r>
              <a:rPr lang="en-US" dirty="0" smtClean="0"/>
              <a:t>Integrate </a:t>
            </a:r>
            <a:r>
              <a:rPr lang="en-US" dirty="0" err="1" smtClean="0"/>
              <a:t>BridgeDB</a:t>
            </a:r>
            <a:r>
              <a:rPr lang="en-US" dirty="0" smtClean="0"/>
              <a:t> during data import</a:t>
            </a:r>
          </a:p>
          <a:p>
            <a:pPr lvl="1"/>
            <a:r>
              <a:rPr lang="en-US" dirty="0" smtClean="0"/>
              <a:t>Identify label propagation algorithms explicitly</a:t>
            </a:r>
          </a:p>
          <a:p>
            <a:pPr lvl="1"/>
            <a:r>
              <a:rPr lang="en-US" dirty="0" smtClean="0"/>
              <a:t>Automatic key matching &amp; data type guessing</a:t>
            </a:r>
          </a:p>
          <a:p>
            <a:pPr lvl="1"/>
            <a:r>
              <a:rPr lang="en-US" dirty="0" smtClean="0"/>
              <a:t>Identify clustering algorithms explicitly</a:t>
            </a:r>
          </a:p>
          <a:p>
            <a:pPr lvl="1"/>
            <a:r>
              <a:rPr lang="en-US" dirty="0" smtClean="0"/>
              <a:t>Bulk table import</a:t>
            </a:r>
          </a:p>
          <a:p>
            <a:pPr lvl="1"/>
            <a:r>
              <a:rPr lang="en-US" dirty="0" smtClean="0"/>
              <a:t>More meaningful initial/welcome networks (</a:t>
            </a:r>
            <a:r>
              <a:rPr lang="en-US" dirty="0" err="1" smtClean="0"/>
              <a:t>HumanNet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Filter on properties of adjacent nodes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869D5-FD50-4732-879D-18466A7269D4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75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>
            <a:lumMod val="90000"/>
          </a:schemeClr>
        </a:solidFill>
        <a:ln>
          <a:solidFill>
            <a:schemeClr val="tx1"/>
          </a:solidFill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90000"/>
          <a:buFont typeface="Wingdings" pitchFamily="2" charset="2"/>
          <a:buChar char="n"/>
          <a:tabLst/>
          <a:defRPr kumimoji="0" sz="28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17210</TotalTime>
  <Words>416</Words>
  <Application>Microsoft Office PowerPoint</Application>
  <PresentationFormat>On-screen Show (4:3)</PresentationFormat>
  <Paragraphs>87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Layers</vt:lpstr>
      <vt:lpstr>Cytoscape and CI</vt:lpstr>
      <vt:lpstr>NAV (&amp; Cytoscape Main!) List</vt:lpstr>
      <vt:lpstr>Cytoscape’s 3 Wishes</vt:lpstr>
      <vt:lpstr>Cytoscape Structure</vt:lpstr>
      <vt:lpstr>Cytoscape Workflows</vt:lpstr>
      <vt:lpstr>Cytoscape Main Workflow</vt:lpstr>
      <vt:lpstr>Roadmap</vt:lpstr>
      <vt:lpstr>Workflow Deficiencies </vt:lpstr>
    </vt:vector>
  </TitlesOfParts>
  <Company>Torrey Pines Software,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Statement of the Problem</dc:title>
  <dc:creator>Barry Demchak</dc:creator>
  <cp:lastModifiedBy>Barry Demchak</cp:lastModifiedBy>
  <cp:revision>431</cp:revision>
  <cp:lastPrinted>2015-07-31T18:42:59Z</cp:lastPrinted>
  <dcterms:created xsi:type="dcterms:W3CDTF">2006-02-25T00:21:48Z</dcterms:created>
  <dcterms:modified xsi:type="dcterms:W3CDTF">2016-05-16T15:01:32Z</dcterms:modified>
</cp:coreProperties>
</file>