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
  </p:notesMasterIdLst>
  <p:sldIdLst>
    <p:sldId id="385" r:id="rId2"/>
    <p:sldId id="386" r:id="rId3"/>
    <p:sldId id="417" r:id="rId4"/>
    <p:sldId id="418" r:id="rId5"/>
    <p:sldId id="419" r:id="rId6"/>
    <p:sldId id="395" r:id="rId7"/>
  </p:sldIdLst>
  <p:sldSz cx="9144000" cy="6858000" type="screen4x3"/>
  <p:notesSz cx="7010400" cy="9296400"/>
  <p:defaultTextStyle>
    <a:defPPr>
      <a:defRPr lang="en-US"/>
    </a:defPPr>
    <a:lvl1pPr algn="l" rtl="0" fontAlgn="base">
      <a:spcBef>
        <a:spcPct val="20000"/>
      </a:spcBef>
      <a:spcAft>
        <a:spcPct val="0"/>
      </a:spcAft>
      <a:buClr>
        <a:schemeClr val="folHlink"/>
      </a:buClr>
      <a:buSzPct val="90000"/>
      <a:buFont typeface="Wingdings" pitchFamily="2" charset="2"/>
      <a:buChar char="n"/>
      <a:defRPr sz="2800" kern="1200">
        <a:solidFill>
          <a:schemeClr val="accent2"/>
        </a:solidFill>
        <a:latin typeface="Arial" charset="0"/>
        <a:ea typeface="+mn-ea"/>
        <a:cs typeface="+mn-cs"/>
      </a:defRPr>
    </a:lvl1pPr>
    <a:lvl2pPr marL="457200" algn="l" rtl="0" fontAlgn="base">
      <a:spcBef>
        <a:spcPct val="20000"/>
      </a:spcBef>
      <a:spcAft>
        <a:spcPct val="0"/>
      </a:spcAft>
      <a:buClr>
        <a:schemeClr val="folHlink"/>
      </a:buClr>
      <a:buSzPct val="90000"/>
      <a:buFont typeface="Wingdings" pitchFamily="2" charset="2"/>
      <a:buChar char="n"/>
      <a:defRPr sz="2800" kern="1200">
        <a:solidFill>
          <a:schemeClr val="accent2"/>
        </a:solidFill>
        <a:latin typeface="Arial" charset="0"/>
        <a:ea typeface="+mn-ea"/>
        <a:cs typeface="+mn-cs"/>
      </a:defRPr>
    </a:lvl2pPr>
    <a:lvl3pPr marL="914400" algn="l" rtl="0" fontAlgn="base">
      <a:spcBef>
        <a:spcPct val="20000"/>
      </a:spcBef>
      <a:spcAft>
        <a:spcPct val="0"/>
      </a:spcAft>
      <a:buClr>
        <a:schemeClr val="folHlink"/>
      </a:buClr>
      <a:buSzPct val="90000"/>
      <a:buFont typeface="Wingdings" pitchFamily="2" charset="2"/>
      <a:buChar char="n"/>
      <a:defRPr sz="2800" kern="1200">
        <a:solidFill>
          <a:schemeClr val="accent2"/>
        </a:solidFill>
        <a:latin typeface="Arial" charset="0"/>
        <a:ea typeface="+mn-ea"/>
        <a:cs typeface="+mn-cs"/>
      </a:defRPr>
    </a:lvl3pPr>
    <a:lvl4pPr marL="1371600" algn="l" rtl="0" fontAlgn="base">
      <a:spcBef>
        <a:spcPct val="20000"/>
      </a:spcBef>
      <a:spcAft>
        <a:spcPct val="0"/>
      </a:spcAft>
      <a:buClr>
        <a:schemeClr val="folHlink"/>
      </a:buClr>
      <a:buSzPct val="90000"/>
      <a:buFont typeface="Wingdings" pitchFamily="2" charset="2"/>
      <a:buChar char="n"/>
      <a:defRPr sz="2800" kern="1200">
        <a:solidFill>
          <a:schemeClr val="accent2"/>
        </a:solidFill>
        <a:latin typeface="Arial" charset="0"/>
        <a:ea typeface="+mn-ea"/>
        <a:cs typeface="+mn-cs"/>
      </a:defRPr>
    </a:lvl4pPr>
    <a:lvl5pPr marL="1828800" algn="l" rtl="0" fontAlgn="base">
      <a:spcBef>
        <a:spcPct val="20000"/>
      </a:spcBef>
      <a:spcAft>
        <a:spcPct val="0"/>
      </a:spcAft>
      <a:buClr>
        <a:schemeClr val="folHlink"/>
      </a:buClr>
      <a:buSzPct val="90000"/>
      <a:buFont typeface="Wingdings" pitchFamily="2" charset="2"/>
      <a:buChar char="n"/>
      <a:defRPr sz="2800" kern="1200">
        <a:solidFill>
          <a:schemeClr val="accent2"/>
        </a:solidFill>
        <a:latin typeface="Arial" charset="0"/>
        <a:ea typeface="+mn-ea"/>
        <a:cs typeface="+mn-cs"/>
      </a:defRPr>
    </a:lvl5pPr>
    <a:lvl6pPr marL="2286000" algn="l" defTabSz="914400" rtl="0" eaLnBrk="1" latinLnBrk="0" hangingPunct="1">
      <a:defRPr sz="2800" kern="1200">
        <a:solidFill>
          <a:schemeClr val="accent2"/>
        </a:solidFill>
        <a:latin typeface="Arial" charset="0"/>
        <a:ea typeface="+mn-ea"/>
        <a:cs typeface="+mn-cs"/>
      </a:defRPr>
    </a:lvl6pPr>
    <a:lvl7pPr marL="2743200" algn="l" defTabSz="914400" rtl="0" eaLnBrk="1" latinLnBrk="0" hangingPunct="1">
      <a:defRPr sz="2800" kern="1200">
        <a:solidFill>
          <a:schemeClr val="accent2"/>
        </a:solidFill>
        <a:latin typeface="Arial" charset="0"/>
        <a:ea typeface="+mn-ea"/>
        <a:cs typeface="+mn-cs"/>
      </a:defRPr>
    </a:lvl7pPr>
    <a:lvl8pPr marL="3200400" algn="l" defTabSz="914400" rtl="0" eaLnBrk="1" latinLnBrk="0" hangingPunct="1">
      <a:defRPr sz="2800" kern="1200">
        <a:solidFill>
          <a:schemeClr val="accent2"/>
        </a:solidFill>
        <a:latin typeface="Arial" charset="0"/>
        <a:ea typeface="+mn-ea"/>
        <a:cs typeface="+mn-cs"/>
      </a:defRPr>
    </a:lvl8pPr>
    <a:lvl9pPr marL="3657600" algn="l" defTabSz="914400" rtl="0" eaLnBrk="1" latinLnBrk="0" hangingPunct="1">
      <a:defRPr sz="2800" kern="1200">
        <a:solidFill>
          <a:schemeClr val="accent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7C80"/>
    <a:srgbClr val="FFFFE1"/>
    <a:srgbClr val="FCFEDE"/>
    <a:srgbClr val="E5E1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3" autoAdjust="0"/>
    <p:restoredTop sz="83488" autoAdjust="0"/>
  </p:normalViewPr>
  <p:slideViewPr>
    <p:cSldViewPr snapToGrid="0">
      <p:cViewPr>
        <p:scale>
          <a:sx n="100" d="100"/>
          <a:sy n="100" d="100"/>
        </p:scale>
        <p:origin x="-150" y="-72"/>
      </p:cViewPr>
      <p:guideLst>
        <p:guide orient="horz" pos="2160"/>
        <p:guide pos="2880"/>
      </p:guideLst>
    </p:cSldViewPr>
  </p:slideViewPr>
  <p:outlineViewPr>
    <p:cViewPr>
      <p:scale>
        <a:sx n="33" d="100"/>
        <a:sy n="33" d="100"/>
      </p:scale>
      <p:origin x="0" y="139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spcBef>
                <a:spcPct val="0"/>
              </a:spcBef>
              <a:buClrTx/>
              <a:buSzTx/>
              <a:buFontTx/>
              <a:buNone/>
              <a:defRPr sz="1200">
                <a:solidFill>
                  <a:schemeClr val="tx1"/>
                </a:solidFill>
              </a:defRPr>
            </a:lvl1pPr>
          </a:lstStyle>
          <a:p>
            <a:endParaRPr lang="en-US" altLang="en-US"/>
          </a:p>
        </p:txBody>
      </p:sp>
      <p:sp>
        <p:nvSpPr>
          <p:cNvPr id="67587"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spcBef>
                <a:spcPct val="0"/>
              </a:spcBef>
              <a:buClrTx/>
              <a:buSzTx/>
              <a:buFontTx/>
              <a:buNone/>
              <a:defRPr sz="1200">
                <a:solidFill>
                  <a:schemeClr val="tx1"/>
                </a:solidFill>
              </a:defRPr>
            </a:lvl1pPr>
          </a:lstStyle>
          <a:p>
            <a:endParaRPr lang="en-US" altLang="en-US"/>
          </a:p>
        </p:txBody>
      </p:sp>
      <p:sp>
        <p:nvSpPr>
          <p:cNvPr id="675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7590"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spcBef>
                <a:spcPct val="0"/>
              </a:spcBef>
              <a:buClrTx/>
              <a:buSzTx/>
              <a:buFontTx/>
              <a:buNone/>
              <a:defRPr sz="1200">
                <a:solidFill>
                  <a:schemeClr val="tx1"/>
                </a:solidFill>
              </a:defRPr>
            </a:lvl1pPr>
          </a:lstStyle>
          <a:p>
            <a:endParaRPr lang="en-US" altLang="en-US"/>
          </a:p>
        </p:txBody>
      </p:sp>
      <p:sp>
        <p:nvSpPr>
          <p:cNvPr id="67591"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spcBef>
                <a:spcPct val="0"/>
              </a:spcBef>
              <a:buClrTx/>
              <a:buSzTx/>
              <a:buFontTx/>
              <a:buNone/>
              <a:defRPr sz="1200">
                <a:solidFill>
                  <a:schemeClr val="tx1"/>
                </a:solidFill>
              </a:defRPr>
            </a:lvl1pPr>
          </a:lstStyle>
          <a:p>
            <a:fld id="{3E42FDD6-4FF1-438D-BD60-EE83003529F1}" type="slidenum">
              <a:rPr lang="en-US" altLang="en-US"/>
              <a:pPr/>
              <a:t>‹#›</a:t>
            </a:fld>
            <a:endParaRPr lang="en-US" altLang="en-US"/>
          </a:p>
        </p:txBody>
      </p:sp>
    </p:spTree>
    <p:extLst>
      <p:ext uri="{BB962C8B-B14F-4D97-AF65-F5344CB8AC3E}">
        <p14:creationId xmlns:p14="http://schemas.microsoft.com/office/powerpoint/2010/main" val="32248289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CX aspects are all about tailoring exchange</a:t>
            </a:r>
            <a:r>
              <a:rPr lang="en-US" baseline="0" dirty="0" smtClean="0"/>
              <a:t> to interaction</a:t>
            </a:r>
          </a:p>
          <a:p>
            <a:pPr defTabSz="931774">
              <a:defRPr/>
            </a:pPr>
            <a:r>
              <a:rPr lang="en-US" baseline="0" dirty="0" smtClean="0"/>
              <a:t>Ease of creating new aspects enables COIs</a:t>
            </a:r>
          </a:p>
          <a:p>
            <a:pPr defTabSz="931774">
              <a:defRPr/>
            </a:pPr>
            <a:r>
              <a:rPr lang="en-US" baseline="0" dirty="0" smtClean="0"/>
              <a:t>Note use of controlled vocabularies via JSON LD</a:t>
            </a:r>
          </a:p>
          <a:p>
            <a:pPr defTabSz="931774">
              <a:defRPr/>
            </a:pPr>
            <a:endParaRPr lang="en-US" dirty="0" smtClean="0"/>
          </a:p>
          <a:p>
            <a:r>
              <a:rPr lang="en-US" dirty="0" smtClean="0"/>
              <a:t>Get CX timings</a:t>
            </a:r>
            <a:r>
              <a:rPr lang="en-US" baseline="0" dirty="0" smtClean="0"/>
              <a:t> &amp; statistics</a:t>
            </a:r>
          </a:p>
          <a:p>
            <a:r>
              <a:rPr lang="en-US" baseline="0" dirty="0" smtClean="0"/>
              <a:t>Testability</a:t>
            </a:r>
          </a:p>
          <a:p>
            <a:r>
              <a:rPr lang="en-US" baseline="0" dirty="0" smtClean="0"/>
              <a:t>Need Costs/Benefits summary</a:t>
            </a:r>
            <a:endParaRPr lang="en-US" dirty="0"/>
          </a:p>
        </p:txBody>
      </p:sp>
      <p:sp>
        <p:nvSpPr>
          <p:cNvPr id="4" name="Slide Number Placeholder 3"/>
          <p:cNvSpPr>
            <a:spLocks noGrp="1"/>
          </p:cNvSpPr>
          <p:nvPr>
            <p:ph type="sldNum" sz="quarter" idx="10"/>
          </p:nvPr>
        </p:nvSpPr>
        <p:spPr/>
        <p:txBody>
          <a:bodyPr/>
          <a:lstStyle/>
          <a:p>
            <a:fld id="{3E42FDD6-4FF1-438D-BD60-EE83003529F1}" type="slidenum">
              <a:rPr lang="en-US" altLang="en-US" smtClean="0"/>
              <a:pPr/>
              <a:t>1</a:t>
            </a:fld>
            <a:endParaRPr lang="en-US" altLang="en-US"/>
          </a:p>
        </p:txBody>
      </p:sp>
    </p:spTree>
    <p:extLst>
      <p:ext uri="{BB962C8B-B14F-4D97-AF65-F5344CB8AC3E}">
        <p14:creationId xmlns:p14="http://schemas.microsoft.com/office/powerpoint/2010/main" val="7686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010" name="Group 2"/>
          <p:cNvGrpSpPr>
            <a:grpSpLocks/>
          </p:cNvGrpSpPr>
          <p:nvPr/>
        </p:nvGrpSpPr>
        <p:grpSpPr bwMode="auto">
          <a:xfrm>
            <a:off x="0" y="0"/>
            <a:ext cx="8763000" cy="5943600"/>
            <a:chOff x="0" y="0"/>
            <a:chExt cx="5520" cy="3744"/>
          </a:xfrm>
        </p:grpSpPr>
        <p:sp>
          <p:nvSpPr>
            <p:cNvPr id="43011"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grpSp>
          <p:nvGrpSpPr>
            <p:cNvPr id="43012" name="Group 4"/>
            <p:cNvGrpSpPr>
              <a:grpSpLocks/>
            </p:cNvGrpSpPr>
            <p:nvPr userDrawn="1"/>
          </p:nvGrpSpPr>
          <p:grpSpPr bwMode="auto">
            <a:xfrm>
              <a:off x="0" y="2208"/>
              <a:ext cx="5520" cy="1536"/>
              <a:chOff x="0" y="2208"/>
              <a:chExt cx="5520" cy="1536"/>
            </a:xfrm>
          </p:grpSpPr>
          <p:sp>
            <p:nvSpPr>
              <p:cNvPr id="43013"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sp>
            <p:nvSpPr>
              <p:cNvPr id="43014"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sp>
            <p:nvSpPr>
              <p:cNvPr id="43015"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6" name="Group 8"/>
            <p:cNvGrpSpPr>
              <a:grpSpLocks/>
            </p:cNvGrpSpPr>
            <p:nvPr userDrawn="1"/>
          </p:nvGrpSpPr>
          <p:grpSpPr bwMode="auto">
            <a:xfrm>
              <a:off x="400" y="336"/>
              <a:ext cx="5088" cy="192"/>
              <a:chOff x="400" y="336"/>
              <a:chExt cx="5088" cy="192"/>
            </a:xfrm>
          </p:grpSpPr>
          <p:sp>
            <p:nvSpPr>
              <p:cNvPr id="43017"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sp>
            <p:nvSpPr>
              <p:cNvPr id="43018"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3019"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dirty="0" smtClean="0"/>
              <a:t>Click to edit Master title style</a:t>
            </a:r>
          </a:p>
        </p:txBody>
      </p:sp>
      <p:sp>
        <p:nvSpPr>
          <p:cNvPr id="4302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altLang="en-US" noProof="0" smtClean="0"/>
              <a:t>Click to edit Master subtitle style</a:t>
            </a:r>
          </a:p>
        </p:txBody>
      </p:sp>
      <p:sp>
        <p:nvSpPr>
          <p:cNvPr id="43021" name="Rectangle 13"/>
          <p:cNvSpPr>
            <a:spLocks noGrp="1" noChangeArrowheads="1"/>
          </p:cNvSpPr>
          <p:nvPr>
            <p:ph type="dt" sz="half" idx="2"/>
          </p:nvPr>
        </p:nvSpPr>
        <p:spPr>
          <a:xfrm>
            <a:off x="912813" y="6251575"/>
            <a:ext cx="1905000" cy="457200"/>
          </a:xfrm>
        </p:spPr>
        <p:txBody>
          <a:bodyPr/>
          <a:lstStyle>
            <a:lvl1pPr>
              <a:defRPr/>
            </a:lvl1pPr>
          </a:lstStyle>
          <a:p>
            <a:endParaRPr lang="en-US" altLang="en-US"/>
          </a:p>
        </p:txBody>
      </p:sp>
      <p:sp>
        <p:nvSpPr>
          <p:cNvPr id="43022" name="Rectangle 14"/>
          <p:cNvSpPr>
            <a:spLocks noGrp="1" noChangeArrowheads="1"/>
          </p:cNvSpPr>
          <p:nvPr>
            <p:ph type="ftr" sz="quarter" idx="3"/>
          </p:nvPr>
        </p:nvSpPr>
        <p:spPr>
          <a:xfrm>
            <a:off x="3354388" y="6248400"/>
            <a:ext cx="2895600" cy="457200"/>
          </a:xfrm>
        </p:spPr>
        <p:txBody>
          <a:bodyPr/>
          <a:lstStyle>
            <a:lvl1pPr>
              <a:defRPr/>
            </a:lvl1pPr>
          </a:lstStyle>
          <a:p>
            <a:endParaRPr lang="en-US" altLang="en-US"/>
          </a:p>
        </p:txBody>
      </p:sp>
      <p:sp>
        <p:nvSpPr>
          <p:cNvPr id="43023" name="Rectangle 15"/>
          <p:cNvSpPr>
            <a:spLocks noGrp="1" noChangeArrowheads="1"/>
          </p:cNvSpPr>
          <p:nvPr>
            <p:ph type="sldNum" sz="quarter" idx="4"/>
          </p:nvPr>
        </p:nvSpPr>
        <p:spPr/>
        <p:txBody>
          <a:bodyPr/>
          <a:lstStyle>
            <a:lvl1pPr>
              <a:defRPr/>
            </a:lvl1pPr>
          </a:lstStyle>
          <a:p>
            <a:fld id="{229EC131-17A7-46B9-871A-3C1EC75C5B80}" type="slidenum">
              <a:rPr lang="en-US" altLang="en-US"/>
              <a:pPr/>
              <a:t>‹#›</a:t>
            </a:fld>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93E501D-1484-45A3-87EB-5AFBE26ABE67}" type="slidenum">
              <a:rPr lang="en-US" altLang="en-US"/>
              <a:pPr/>
              <a:t>‹#›</a:t>
            </a:fld>
            <a:endParaRPr lang="en-US" altLang="en-US"/>
          </a:p>
        </p:txBody>
      </p:sp>
    </p:spTree>
    <p:extLst>
      <p:ext uri="{BB962C8B-B14F-4D97-AF65-F5344CB8AC3E}">
        <p14:creationId xmlns:p14="http://schemas.microsoft.com/office/powerpoint/2010/main" val="369270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09DDED-96F0-4F32-8F9B-E4ECED1EA7F5}" type="slidenum">
              <a:rPr lang="en-US" altLang="en-US"/>
              <a:pPr/>
              <a:t>‹#›</a:t>
            </a:fld>
            <a:endParaRPr lang="en-US" altLang="en-US"/>
          </a:p>
        </p:txBody>
      </p:sp>
    </p:spTree>
    <p:extLst>
      <p:ext uri="{BB962C8B-B14F-4D97-AF65-F5344CB8AC3E}">
        <p14:creationId xmlns:p14="http://schemas.microsoft.com/office/powerpoint/2010/main" val="185892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B541287B-EFEA-4FF7-8352-EC1C36FA51C0}" type="slidenum">
              <a:rPr lang="en-US" altLang="en-US"/>
              <a:pPr/>
              <a:t>‹#›</a:t>
            </a:fld>
            <a:endParaRPr lang="en-US" altLang="en-US"/>
          </a:p>
        </p:txBody>
      </p:sp>
    </p:spTree>
    <p:extLst>
      <p:ext uri="{BB962C8B-B14F-4D97-AF65-F5344CB8AC3E}">
        <p14:creationId xmlns:p14="http://schemas.microsoft.com/office/powerpoint/2010/main" val="267655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8869D5-FD50-4732-879D-18466A7269D4}" type="slidenum">
              <a:rPr lang="en-US" altLang="en-US"/>
              <a:pPr/>
              <a:t>‹#›</a:t>
            </a:fld>
            <a:endParaRPr lang="en-US" altLang="en-US"/>
          </a:p>
        </p:txBody>
      </p:sp>
    </p:spTree>
    <p:extLst>
      <p:ext uri="{BB962C8B-B14F-4D97-AF65-F5344CB8AC3E}">
        <p14:creationId xmlns:p14="http://schemas.microsoft.com/office/powerpoint/2010/main" val="72222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A9C3EA1-E90D-45BD-BC77-ECB0B87CF17A}" type="slidenum">
              <a:rPr lang="en-US" altLang="en-US"/>
              <a:pPr/>
              <a:t>‹#›</a:t>
            </a:fld>
            <a:endParaRPr lang="en-US" altLang="en-US"/>
          </a:p>
        </p:txBody>
      </p:sp>
    </p:spTree>
    <p:extLst>
      <p:ext uri="{BB962C8B-B14F-4D97-AF65-F5344CB8AC3E}">
        <p14:creationId xmlns:p14="http://schemas.microsoft.com/office/powerpoint/2010/main" val="424398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8126263-09D0-48AA-9B5C-C7C129B56143}" type="slidenum">
              <a:rPr lang="en-US" altLang="en-US"/>
              <a:pPr/>
              <a:t>‹#›</a:t>
            </a:fld>
            <a:endParaRPr lang="en-US" altLang="en-US"/>
          </a:p>
        </p:txBody>
      </p:sp>
    </p:spTree>
    <p:extLst>
      <p:ext uri="{BB962C8B-B14F-4D97-AF65-F5344CB8AC3E}">
        <p14:creationId xmlns:p14="http://schemas.microsoft.com/office/powerpoint/2010/main" val="351518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EED5D2B-EC2F-4199-ABBB-000A5D015979}" type="slidenum">
              <a:rPr lang="en-US" altLang="en-US"/>
              <a:pPr/>
              <a:t>‹#›</a:t>
            </a:fld>
            <a:endParaRPr lang="en-US" altLang="en-US"/>
          </a:p>
        </p:txBody>
      </p:sp>
    </p:spTree>
    <p:extLst>
      <p:ext uri="{BB962C8B-B14F-4D97-AF65-F5344CB8AC3E}">
        <p14:creationId xmlns:p14="http://schemas.microsoft.com/office/powerpoint/2010/main" val="134231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BCD221-EB02-45B4-B6B2-96A46E965BA1}" type="slidenum">
              <a:rPr lang="en-US" altLang="en-US"/>
              <a:pPr/>
              <a:t>‹#›</a:t>
            </a:fld>
            <a:endParaRPr lang="en-US" altLang="en-US"/>
          </a:p>
        </p:txBody>
      </p:sp>
    </p:spTree>
    <p:extLst>
      <p:ext uri="{BB962C8B-B14F-4D97-AF65-F5344CB8AC3E}">
        <p14:creationId xmlns:p14="http://schemas.microsoft.com/office/powerpoint/2010/main" val="69292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FE498A52-AFE9-4709-B424-43ED95C01B3C}" type="slidenum">
              <a:rPr lang="en-US" altLang="en-US"/>
              <a:pPr/>
              <a:t>‹#›</a:t>
            </a:fld>
            <a:endParaRPr lang="en-US" altLang="en-US"/>
          </a:p>
        </p:txBody>
      </p:sp>
    </p:spTree>
    <p:extLst>
      <p:ext uri="{BB962C8B-B14F-4D97-AF65-F5344CB8AC3E}">
        <p14:creationId xmlns:p14="http://schemas.microsoft.com/office/powerpoint/2010/main" val="250049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67A911-19B3-4E41-9327-71952216E83E}" type="slidenum">
              <a:rPr lang="en-US" altLang="en-US"/>
              <a:pPr/>
              <a:t>‹#›</a:t>
            </a:fld>
            <a:endParaRPr lang="en-US" altLang="en-US"/>
          </a:p>
        </p:txBody>
      </p:sp>
    </p:spTree>
    <p:extLst>
      <p:ext uri="{BB962C8B-B14F-4D97-AF65-F5344CB8AC3E}">
        <p14:creationId xmlns:p14="http://schemas.microsoft.com/office/powerpoint/2010/main" val="330408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AE8CB67-ADD0-4458-A975-7A70F46D15FA}" type="slidenum">
              <a:rPr lang="en-US" altLang="en-US"/>
              <a:pPr/>
              <a:t>‹#›</a:t>
            </a:fld>
            <a:endParaRPr lang="en-US" altLang="en-US"/>
          </a:p>
        </p:txBody>
      </p:sp>
    </p:spTree>
    <p:extLst>
      <p:ext uri="{BB962C8B-B14F-4D97-AF65-F5344CB8AC3E}">
        <p14:creationId xmlns:p14="http://schemas.microsoft.com/office/powerpoint/2010/main" val="54880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986" name="Group 2"/>
          <p:cNvGrpSpPr>
            <a:grpSpLocks/>
          </p:cNvGrpSpPr>
          <p:nvPr/>
        </p:nvGrpSpPr>
        <p:grpSpPr bwMode="auto">
          <a:xfrm>
            <a:off x="0" y="0"/>
            <a:ext cx="8686800" cy="4876800"/>
            <a:chOff x="0" y="0"/>
            <a:chExt cx="5472" cy="3072"/>
          </a:xfrm>
        </p:grpSpPr>
        <p:sp>
          <p:nvSpPr>
            <p:cNvPr id="41987"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grpSp>
          <p:nvGrpSpPr>
            <p:cNvPr id="41988" name="Group 4"/>
            <p:cNvGrpSpPr>
              <a:grpSpLocks/>
            </p:cNvGrpSpPr>
            <p:nvPr/>
          </p:nvGrpSpPr>
          <p:grpSpPr bwMode="auto">
            <a:xfrm>
              <a:off x="240" y="893"/>
              <a:ext cx="5232" cy="115"/>
              <a:chOff x="240" y="893"/>
              <a:chExt cx="5232" cy="115"/>
            </a:xfrm>
          </p:grpSpPr>
          <p:sp>
            <p:nvSpPr>
              <p:cNvPr id="41989"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en-US" altLang="en-US" sz="2400">
                  <a:solidFill>
                    <a:schemeClr val="tx1"/>
                  </a:solidFill>
                  <a:latin typeface="Times New Roman" pitchFamily="18" charset="0"/>
                </a:endParaRPr>
              </a:p>
            </p:txBody>
          </p:sp>
          <p:sp>
            <p:nvSpPr>
              <p:cNvPr id="41990"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1991"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992"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99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solidFill>
                  <a:schemeClr val="tx1"/>
                </a:solidFill>
              </a:defRPr>
            </a:lvl1pPr>
          </a:lstStyle>
          <a:p>
            <a:endParaRPr lang="en-US" altLang="en-US"/>
          </a:p>
        </p:txBody>
      </p:sp>
      <p:sp>
        <p:nvSpPr>
          <p:cNvPr id="4199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solidFill>
                  <a:schemeClr val="tx1"/>
                </a:solidFill>
              </a:defRPr>
            </a:lvl1pPr>
          </a:lstStyle>
          <a:p>
            <a:endParaRPr lang="en-US" altLang="en-US"/>
          </a:p>
        </p:txBody>
      </p:sp>
      <p:sp>
        <p:nvSpPr>
          <p:cNvPr id="4199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solidFill>
                  <a:schemeClr val="tx1"/>
                </a:solidFill>
              </a:defRPr>
            </a:lvl1pPr>
          </a:lstStyle>
          <a:p>
            <a:fld id="{8A127CC6-6D48-4DE7-8A18-A7BCA1E8EA62}" type="slidenum">
              <a:rPr lang="en-US" altLang="en-US"/>
              <a:pPr/>
              <a:t>‹#›</a:t>
            </a:fld>
            <a:endParaRPr lang="en-US" altLang="en-US"/>
          </a:p>
        </p:txBody>
      </p:sp>
      <p:sp>
        <p:nvSpPr>
          <p:cNvPr id="41996"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7838"/>
            <a:ext cx="7772400" cy="1143000"/>
          </a:xfrm>
        </p:spPr>
        <p:txBody>
          <a:bodyPr/>
          <a:lstStyle/>
          <a:p>
            <a:r>
              <a:rPr lang="en-US" dirty="0" smtClean="0"/>
              <a:t>CX Transfer Format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991735222"/>
              </p:ext>
            </p:extLst>
          </p:nvPr>
        </p:nvGraphicFramePr>
        <p:xfrm>
          <a:off x="638175" y="1535113"/>
          <a:ext cx="2219325" cy="2054225"/>
        </p:xfrm>
        <a:graphic>
          <a:graphicData uri="http://schemas.openxmlformats.org/presentationml/2006/ole">
            <mc:AlternateContent xmlns:mc="http://schemas.openxmlformats.org/markup-compatibility/2006">
              <mc:Choice xmlns:v="urn:schemas-microsoft-com:vml" Requires="v">
                <p:oleObj spid="_x0000_s4403" name="Visio" r:id="rId4" imgW="2219412" imgH="2054430" progId="Visio.Drawing.11">
                  <p:embed/>
                </p:oleObj>
              </mc:Choice>
              <mc:Fallback>
                <p:oleObj name="Visio" r:id="rId4" imgW="2219412" imgH="2054430" progId="Visio.Drawing.11">
                  <p:embed/>
                  <p:pic>
                    <p:nvPicPr>
                      <p:cNvPr id="0" name=""/>
                      <p:cNvPicPr/>
                      <p:nvPr/>
                    </p:nvPicPr>
                    <p:blipFill>
                      <a:blip r:embed="rId5"/>
                      <a:stretch>
                        <a:fillRect/>
                      </a:stretch>
                    </p:blipFill>
                    <p:spPr>
                      <a:xfrm>
                        <a:off x="638175" y="1535113"/>
                        <a:ext cx="2219325" cy="20542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08128128"/>
              </p:ext>
            </p:extLst>
          </p:nvPr>
        </p:nvGraphicFramePr>
        <p:xfrm>
          <a:off x="3429000" y="1535113"/>
          <a:ext cx="5524500" cy="2035175"/>
        </p:xfrm>
        <a:graphic>
          <a:graphicData uri="http://schemas.openxmlformats.org/presentationml/2006/ole">
            <mc:AlternateContent xmlns:mc="http://schemas.openxmlformats.org/markup-compatibility/2006">
              <mc:Choice xmlns:v="urn:schemas-microsoft-com:vml" Requires="v">
                <p:oleObj spid="_x0000_s4404" name="Visio" r:id="rId6" imgW="5524489" imgH="2035260" progId="Visio.Drawing.11">
                  <p:embed/>
                </p:oleObj>
              </mc:Choice>
              <mc:Fallback>
                <p:oleObj name="Visio" r:id="rId6" imgW="5524489" imgH="2035260" progId="Visio.Drawing.11">
                  <p:embed/>
                  <p:pic>
                    <p:nvPicPr>
                      <p:cNvPr id="0" name=""/>
                      <p:cNvPicPr/>
                      <p:nvPr/>
                    </p:nvPicPr>
                    <p:blipFill>
                      <a:blip r:embed="rId7"/>
                      <a:stretch>
                        <a:fillRect/>
                      </a:stretch>
                    </p:blipFill>
                    <p:spPr>
                      <a:xfrm>
                        <a:off x="3429000" y="1535113"/>
                        <a:ext cx="5524500" cy="203517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35774917"/>
              </p:ext>
            </p:extLst>
          </p:nvPr>
        </p:nvGraphicFramePr>
        <p:xfrm>
          <a:off x="552450" y="3429000"/>
          <a:ext cx="8315325" cy="3702050"/>
        </p:xfrm>
        <a:graphic>
          <a:graphicData uri="http://schemas.openxmlformats.org/presentationml/2006/ole">
            <mc:AlternateContent xmlns:mc="http://schemas.openxmlformats.org/markup-compatibility/2006">
              <mc:Choice xmlns:v="urn:schemas-microsoft-com:vml" Requires="v">
                <p:oleObj spid="_x0000_s4405" name="Visio" r:id="rId8" imgW="8315232" imgH="3701970" progId="Visio.Drawing.11">
                  <p:embed/>
                </p:oleObj>
              </mc:Choice>
              <mc:Fallback>
                <p:oleObj name="Visio" r:id="rId8" imgW="8315232" imgH="3701970" progId="Visio.Drawing.11">
                  <p:embed/>
                  <p:pic>
                    <p:nvPicPr>
                      <p:cNvPr id="0" name=""/>
                      <p:cNvPicPr/>
                      <p:nvPr/>
                    </p:nvPicPr>
                    <p:blipFill>
                      <a:blip r:embed="rId9"/>
                      <a:stretch>
                        <a:fillRect/>
                      </a:stretch>
                    </p:blipFill>
                    <p:spPr>
                      <a:xfrm>
                        <a:off x="552450" y="3429000"/>
                        <a:ext cx="8315325" cy="3702050"/>
                      </a:xfrm>
                      <a:prstGeom prst="rect">
                        <a:avLst/>
                      </a:prstGeom>
                    </p:spPr>
                  </p:pic>
                </p:oleObj>
              </mc:Fallback>
            </mc:AlternateContent>
          </a:graphicData>
        </a:graphic>
      </p:graphicFrame>
      <p:sp>
        <p:nvSpPr>
          <p:cNvPr id="15" name="Slide Number Placeholder 14"/>
          <p:cNvSpPr>
            <a:spLocks noGrp="1"/>
          </p:cNvSpPr>
          <p:nvPr>
            <p:ph type="sldNum" sz="quarter" idx="12"/>
          </p:nvPr>
        </p:nvSpPr>
        <p:spPr/>
        <p:txBody>
          <a:bodyPr/>
          <a:lstStyle/>
          <a:p>
            <a:fld id="{478869D5-FD50-4732-879D-18466A7269D4}" type="slidenum">
              <a:rPr lang="en-US" altLang="en-US" smtClean="0"/>
              <a:pPr/>
              <a:t>1</a:t>
            </a:fld>
            <a:endParaRPr lang="en-US" altLang="en-US"/>
          </a:p>
        </p:txBody>
      </p:sp>
      <p:grpSp>
        <p:nvGrpSpPr>
          <p:cNvPr id="56" name="Group 55"/>
          <p:cNvGrpSpPr/>
          <p:nvPr/>
        </p:nvGrpSpPr>
        <p:grpSpPr>
          <a:xfrm>
            <a:off x="1199907" y="1702373"/>
            <a:ext cx="7058268" cy="4056495"/>
            <a:chOff x="6124332" y="5388548"/>
            <a:chExt cx="7058268" cy="4056495"/>
          </a:xfrm>
        </p:grpSpPr>
        <p:sp>
          <p:nvSpPr>
            <p:cNvPr id="57" name="TextBox 56"/>
            <p:cNvSpPr txBox="1"/>
            <p:nvPr/>
          </p:nvSpPr>
          <p:spPr>
            <a:xfrm>
              <a:off x="6124332" y="5388548"/>
              <a:ext cx="7058268" cy="4056495"/>
            </a:xfrm>
            <a:prstGeom prst="rect">
              <a:avLst/>
            </a:prstGeom>
            <a:solidFill>
              <a:srgbClr val="0070C0"/>
            </a:solidFill>
          </p:spPr>
          <p:txBody>
            <a:bodyPr wrap="square" rtlCol="0">
              <a:spAutoFit/>
            </a:bodyPr>
            <a:lstStyle/>
            <a:p>
              <a:pPr algn="ctr">
                <a:buNone/>
              </a:pPr>
              <a:r>
                <a:rPr lang="en-US" dirty="0" smtClean="0">
                  <a:solidFill>
                    <a:srgbClr val="FFFF00"/>
                  </a:solidFill>
                </a:rPr>
                <a:t>Benefits</a:t>
              </a:r>
            </a:p>
            <a:p>
              <a:pPr marL="457200" indent="-457200"/>
              <a:r>
                <a:rPr lang="en-US" altLang="en-US" kern="0" dirty="0" err="1" smtClean="0">
                  <a:solidFill>
                    <a:srgbClr val="FFFF00"/>
                  </a:solidFill>
                </a:rPr>
                <a:t>Streamable</a:t>
              </a:r>
              <a:r>
                <a:rPr lang="en-US" altLang="en-US" kern="0" dirty="0" smtClean="0">
                  <a:solidFill>
                    <a:srgbClr val="FFFF00"/>
                  </a:solidFill>
                </a:rPr>
                <a:t> (large networks)</a:t>
              </a:r>
              <a:endParaRPr lang="en-US" altLang="en-US" kern="0" dirty="0">
                <a:solidFill>
                  <a:srgbClr val="FFFF00"/>
                </a:solidFill>
              </a:endParaRPr>
            </a:p>
            <a:p>
              <a:pPr marL="457200" indent="-457200"/>
              <a:r>
                <a:rPr lang="en-US" altLang="en-US" kern="0" dirty="0" smtClean="0">
                  <a:solidFill>
                    <a:srgbClr val="FFFF00"/>
                  </a:solidFill>
                </a:rPr>
                <a:t>Lossless (</a:t>
              </a:r>
              <a:r>
                <a:rPr lang="en-US" altLang="en-US" kern="0" dirty="0" err="1" smtClean="0">
                  <a:solidFill>
                    <a:srgbClr val="FFFF00"/>
                  </a:solidFill>
                </a:rPr>
                <a:t>BioPAX</a:t>
              </a:r>
              <a:r>
                <a:rPr lang="en-US" altLang="en-US" kern="0" dirty="0" smtClean="0">
                  <a:solidFill>
                    <a:srgbClr val="FFFF00"/>
                  </a:solidFill>
                </a:rPr>
                <a:t>, SGML, </a:t>
              </a:r>
              <a:r>
                <a:rPr lang="en-US" altLang="en-US" kern="0" dirty="0" err="1" smtClean="0">
                  <a:solidFill>
                    <a:srgbClr val="FFFF00"/>
                  </a:solidFill>
                </a:rPr>
                <a:t>OpenBEL</a:t>
              </a:r>
              <a:r>
                <a:rPr lang="en-US" altLang="en-US" kern="0" dirty="0" smtClean="0">
                  <a:solidFill>
                    <a:srgbClr val="FFFF00"/>
                  </a:solidFill>
                </a:rPr>
                <a:t>…)</a:t>
              </a:r>
              <a:endParaRPr lang="en-US" altLang="en-US" kern="0" dirty="0">
                <a:solidFill>
                  <a:srgbClr val="FFFF00"/>
                </a:solidFill>
              </a:endParaRPr>
            </a:p>
            <a:p>
              <a:pPr marL="457200" indent="-457200">
                <a:lnSpc>
                  <a:spcPct val="80000"/>
                </a:lnSpc>
              </a:pPr>
              <a:r>
                <a:rPr lang="en-US" altLang="en-US" kern="0" dirty="0" smtClean="0">
                  <a:solidFill>
                    <a:srgbClr val="FFFF00"/>
                  </a:solidFill>
                </a:rPr>
                <a:t>Extensible (new aspects)</a:t>
              </a:r>
              <a:endParaRPr lang="en-US" altLang="en-US" kern="0" dirty="0">
                <a:solidFill>
                  <a:srgbClr val="FFFF00"/>
                </a:solidFill>
              </a:endParaRPr>
            </a:p>
            <a:p>
              <a:pPr marL="457200" indent="-457200"/>
              <a:r>
                <a:rPr lang="en-US" altLang="en-US" kern="0" dirty="0" smtClean="0">
                  <a:solidFill>
                    <a:srgbClr val="FFFF00"/>
                  </a:solidFill>
                </a:rPr>
                <a:t>Mature parsers (JSON)</a:t>
              </a:r>
              <a:endParaRPr lang="en-US" altLang="en-US" kern="0" dirty="0">
                <a:solidFill>
                  <a:srgbClr val="FFFF00"/>
                </a:solidFill>
              </a:endParaRPr>
            </a:p>
            <a:p>
              <a:pPr marL="457200" indent="-457200"/>
              <a:r>
                <a:rPr lang="en-US" altLang="en-US" kern="0" dirty="0" smtClean="0">
                  <a:solidFill>
                    <a:srgbClr val="FFFF00"/>
                  </a:solidFill>
                </a:rPr>
                <a:t>JSON LD (RDF compatible)</a:t>
              </a:r>
            </a:p>
            <a:p>
              <a:pPr marL="457200" indent="-457200"/>
              <a:r>
                <a:rPr lang="en-US" altLang="en-US" kern="0" dirty="0" smtClean="0">
                  <a:solidFill>
                    <a:srgbClr val="FFFF00"/>
                  </a:solidFill>
                </a:rPr>
                <a:t>Purpose-optimized transfers (aspects)</a:t>
              </a:r>
            </a:p>
            <a:p>
              <a:pPr marL="457200" indent="-457200"/>
              <a:r>
                <a:rPr lang="en-US" altLang="en-US" kern="0" dirty="0" smtClean="0">
                  <a:solidFill>
                    <a:srgbClr val="FFFF00"/>
                  </a:solidFill>
                </a:rPr>
                <a:t>Community, community, community</a:t>
              </a:r>
              <a:endParaRPr lang="en-US" altLang="en-US" kern="0" dirty="0">
                <a:solidFill>
                  <a:srgbClr val="FFFF00"/>
                </a:solidFill>
              </a:endParaRPr>
            </a:p>
          </p:txBody>
        </p:sp>
        <p:cxnSp>
          <p:nvCxnSpPr>
            <p:cNvPr id="58" name="Straight Connector 57"/>
            <p:cNvCxnSpPr/>
            <p:nvPr/>
          </p:nvCxnSpPr>
          <p:spPr bwMode="auto">
            <a:xfrm>
              <a:off x="6124332" y="5893375"/>
              <a:ext cx="7029451"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525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CX in Action</a:t>
            </a:r>
            <a:endParaRPr lang="en-US" dirty="0"/>
          </a:p>
        </p:txBody>
      </p:sp>
      <p:sp>
        <p:nvSpPr>
          <p:cNvPr id="3" name="Content Placeholder 2"/>
          <p:cNvSpPr>
            <a:spLocks noGrp="1"/>
          </p:cNvSpPr>
          <p:nvPr>
            <p:ph idx="1"/>
          </p:nvPr>
        </p:nvSpPr>
        <p:spPr>
          <a:xfrm>
            <a:off x="666750" y="1600200"/>
            <a:ext cx="8477249" cy="4530725"/>
          </a:xfrm>
        </p:spPr>
        <p:txBody>
          <a:bodyPr/>
          <a:lstStyle/>
          <a:p>
            <a:pPr marL="0" indent="0">
              <a:lnSpc>
                <a:spcPct val="200000"/>
              </a:lnSpc>
              <a:buNone/>
            </a:pP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"nodes"</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"_:1"</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"_:2"</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edges"</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"source"</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"_:1"</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"_:4"</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"target"</a:t>
            </a:r>
            <a:r>
              <a:rPr lang="en-US" sz="1600" dirty="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"_:</a:t>
            </a:r>
            <a:r>
              <a:rPr lang="en-US" sz="1600" b="1" dirty="0">
                <a:solidFill>
                  <a:srgbClr val="00B050"/>
                </a:solidFill>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cartesianLayout</a:t>
            </a:r>
            <a:r>
              <a:rPr lang="en-US" sz="1600" b="1" dirty="0">
                <a:solidFill>
                  <a:srgbClr val="0070C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"100"</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"node"</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"_:1"</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"y"</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"100"</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cartesianLayout</a:t>
            </a:r>
            <a:r>
              <a:rPr lang="en-US" sz="1600" b="1" dirty="0">
                <a:solidFill>
                  <a:srgbClr val="0070C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"200"</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"node"</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"_:2"</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"y"</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"300"</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"nodes"</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"_:3"</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"edges"</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"source"</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"_:2"</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"_:5"</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"target"</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"_:3"</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cartesianLayout</a:t>
            </a:r>
            <a:r>
              <a:rPr lang="en-US" sz="1600" b="1" dirty="0">
                <a:solidFill>
                  <a:srgbClr val="0070C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"100"</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"node"</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"_:3"</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"y"</a:t>
            </a:r>
            <a:r>
              <a:rPr lang="en-US" sz="1600"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"200"</a:t>
            </a:r>
            <a:r>
              <a:rPr lang="en-US" sz="1600" dirty="0">
                <a:latin typeface="Courier New" panose="02070309020205020404" pitchFamily="49" charset="0"/>
                <a:cs typeface="Courier New" panose="02070309020205020404" pitchFamily="49" charset="0"/>
              </a:rPr>
              <a:t>}]}</a:t>
            </a:r>
          </a:p>
          <a:p>
            <a:pPr marL="0" indent="0">
              <a:lnSpc>
                <a:spcPct val="200000"/>
              </a:lnSpc>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78869D5-FD50-4732-879D-18466A7269D4}" type="slidenum">
              <a:rPr lang="en-US" altLang="en-US" smtClean="0"/>
              <a:pPr/>
              <a:t>2</a:t>
            </a:fld>
            <a:endParaRPr lang="en-US" altLang="en-US"/>
          </a:p>
        </p:txBody>
      </p:sp>
      <p:sp>
        <p:nvSpPr>
          <p:cNvPr id="5" name="Oval 4"/>
          <p:cNvSpPr/>
          <p:nvPr/>
        </p:nvSpPr>
        <p:spPr bwMode="auto">
          <a:xfrm>
            <a:off x="3162300" y="2343150"/>
            <a:ext cx="742950" cy="304800"/>
          </a:xfrm>
          <a:prstGeom prst="ellipse">
            <a:avLst/>
          </a:prstGeom>
          <a:noFill/>
          <a:ln w="19050">
            <a:solidFill>
              <a:schemeClr val="accent6">
                <a:lumMod val="75000"/>
              </a:schemeClr>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sp>
        <p:nvSpPr>
          <p:cNvPr id="6" name="Oval 5"/>
          <p:cNvSpPr/>
          <p:nvPr/>
        </p:nvSpPr>
        <p:spPr bwMode="auto">
          <a:xfrm>
            <a:off x="5095875" y="2343150"/>
            <a:ext cx="742950" cy="304800"/>
          </a:xfrm>
          <a:prstGeom prst="ellipse">
            <a:avLst/>
          </a:prstGeom>
          <a:noFill/>
          <a:ln w="19050">
            <a:solidFill>
              <a:schemeClr val="accent6">
                <a:lumMod val="75000"/>
              </a:schemeClr>
            </a:solidFill>
            <a:prstDash val="sysDot"/>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sp>
        <p:nvSpPr>
          <p:cNvPr id="7" name="Oval 6"/>
          <p:cNvSpPr/>
          <p:nvPr/>
        </p:nvSpPr>
        <p:spPr bwMode="auto">
          <a:xfrm>
            <a:off x="3533775" y="2895600"/>
            <a:ext cx="742950" cy="304800"/>
          </a:xfrm>
          <a:prstGeom prst="ellipse">
            <a:avLst/>
          </a:prstGeom>
          <a:noFill/>
          <a:ln w="19050">
            <a:solidFill>
              <a:schemeClr val="accent6">
                <a:lumMod val="75000"/>
              </a:schemeClr>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sp>
        <p:nvSpPr>
          <p:cNvPr id="8" name="Oval 7"/>
          <p:cNvSpPr/>
          <p:nvPr/>
        </p:nvSpPr>
        <p:spPr bwMode="auto">
          <a:xfrm>
            <a:off x="7305675" y="2895600"/>
            <a:ext cx="742950" cy="304800"/>
          </a:xfrm>
          <a:prstGeom prst="ellipse">
            <a:avLst/>
          </a:prstGeom>
          <a:noFill/>
          <a:ln w="19050">
            <a:solidFill>
              <a:schemeClr val="accent6">
                <a:lumMod val="75000"/>
              </a:schemeClr>
            </a:solidFill>
            <a:prstDash val="sysDot"/>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sp>
        <p:nvSpPr>
          <p:cNvPr id="9" name="Oval 8"/>
          <p:cNvSpPr/>
          <p:nvPr/>
        </p:nvSpPr>
        <p:spPr bwMode="auto">
          <a:xfrm>
            <a:off x="5953125" y="3419475"/>
            <a:ext cx="742950" cy="304800"/>
          </a:xfrm>
          <a:prstGeom prst="ellipse">
            <a:avLst/>
          </a:prstGeom>
          <a:noFill/>
          <a:ln w="19050">
            <a:solidFill>
              <a:schemeClr val="accent6">
                <a:lumMod val="75000"/>
              </a:schemeClr>
            </a:solidFill>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sp>
        <p:nvSpPr>
          <p:cNvPr id="10" name="Oval 9"/>
          <p:cNvSpPr/>
          <p:nvPr/>
        </p:nvSpPr>
        <p:spPr bwMode="auto">
          <a:xfrm>
            <a:off x="5953125" y="3952875"/>
            <a:ext cx="742950" cy="304800"/>
          </a:xfrm>
          <a:prstGeom prst="ellipse">
            <a:avLst/>
          </a:prstGeom>
          <a:noFill/>
          <a:ln w="19050">
            <a:solidFill>
              <a:schemeClr val="accent6">
                <a:lumMod val="75000"/>
              </a:schemeClr>
            </a:solidFill>
            <a:prstDash val="sysDot"/>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pPr>
            <a:endParaRPr kumimoji="0" lang="en-US" sz="2800" b="0" i="0" u="none" strike="noStrike" cap="none" normalizeH="0" baseline="0" smtClean="0">
              <a:ln>
                <a:noFill/>
              </a:ln>
              <a:solidFill>
                <a:schemeClr val="accent2"/>
              </a:solidFill>
              <a:effectLst/>
              <a:latin typeface="Arial" charset="0"/>
            </a:endParaRPr>
          </a:p>
        </p:txBody>
      </p:sp>
      <p:cxnSp>
        <p:nvCxnSpPr>
          <p:cNvPr id="12" name="Straight Connector 11"/>
          <p:cNvCxnSpPr>
            <a:stCxn id="5" idx="5"/>
          </p:cNvCxnSpPr>
          <p:nvPr/>
        </p:nvCxnSpPr>
        <p:spPr bwMode="auto">
          <a:xfrm>
            <a:off x="3796447" y="2603313"/>
            <a:ext cx="108803" cy="292287"/>
          </a:xfrm>
          <a:prstGeom prst="line">
            <a:avLst/>
          </a:prstGeom>
          <a:noFill/>
          <a:ln w="19050">
            <a:solidFill>
              <a:schemeClr val="accent6">
                <a:lumMod val="75000"/>
              </a:schemeClr>
            </a:solidFill>
            <a:headEnd type="arrow" w="med" len="med"/>
            <a:tailEnd type="none" w="med" len="med"/>
          </a:ln>
          <a:effectLst/>
          <a:extLst/>
        </p:spPr>
      </p:cxnSp>
      <p:cxnSp>
        <p:nvCxnSpPr>
          <p:cNvPr id="16" name="Straight Connector 15"/>
          <p:cNvCxnSpPr>
            <a:stCxn id="5" idx="5"/>
            <a:endCxn id="9" idx="0"/>
          </p:cNvCxnSpPr>
          <p:nvPr/>
        </p:nvCxnSpPr>
        <p:spPr bwMode="auto">
          <a:xfrm>
            <a:off x="3796447" y="2603313"/>
            <a:ext cx="2528153" cy="816162"/>
          </a:xfrm>
          <a:prstGeom prst="line">
            <a:avLst/>
          </a:prstGeom>
          <a:noFill/>
          <a:ln w="19050">
            <a:solidFill>
              <a:schemeClr val="accent6">
                <a:lumMod val="75000"/>
              </a:schemeClr>
            </a:solidFill>
            <a:headEnd type="arrow" w="med" len="med"/>
            <a:tailEnd type="none" w="med" len="med"/>
          </a:ln>
          <a:effectLst/>
          <a:extLst/>
        </p:spPr>
      </p:cxnSp>
      <p:cxnSp>
        <p:nvCxnSpPr>
          <p:cNvPr id="19" name="Straight Connector 18"/>
          <p:cNvCxnSpPr>
            <a:stCxn id="6" idx="5"/>
            <a:endCxn id="8" idx="2"/>
          </p:cNvCxnSpPr>
          <p:nvPr/>
        </p:nvCxnSpPr>
        <p:spPr bwMode="auto">
          <a:xfrm>
            <a:off x="5730022" y="2603313"/>
            <a:ext cx="1575653" cy="444687"/>
          </a:xfrm>
          <a:prstGeom prst="line">
            <a:avLst/>
          </a:prstGeom>
          <a:noFill/>
          <a:ln w="19050">
            <a:solidFill>
              <a:schemeClr val="accent6">
                <a:lumMod val="75000"/>
              </a:schemeClr>
            </a:solidFill>
            <a:prstDash val="sysDot"/>
            <a:headEnd type="arrow" w="med" len="med"/>
            <a:tailEnd type="none" w="med" len="med"/>
          </a:ln>
          <a:effectLst/>
          <a:extLst/>
        </p:spPr>
      </p:cxnSp>
      <p:cxnSp>
        <p:nvCxnSpPr>
          <p:cNvPr id="22" name="Straight Connector 21"/>
          <p:cNvCxnSpPr>
            <a:stCxn id="6" idx="4"/>
          </p:cNvCxnSpPr>
          <p:nvPr/>
        </p:nvCxnSpPr>
        <p:spPr bwMode="auto">
          <a:xfrm>
            <a:off x="5467350" y="2647950"/>
            <a:ext cx="485775" cy="1457325"/>
          </a:xfrm>
          <a:prstGeom prst="line">
            <a:avLst/>
          </a:prstGeom>
          <a:noFill/>
          <a:ln w="19050">
            <a:solidFill>
              <a:schemeClr val="accent6">
                <a:lumMod val="75000"/>
              </a:schemeClr>
            </a:solidFill>
            <a:prstDash val="sysDot"/>
            <a:headEnd type="arrow" w="med" len="med"/>
            <a:tailEnd type="none" w="med" len="med"/>
          </a:ln>
          <a:effectLst/>
          <a:extLst/>
        </p:spPr>
      </p:cxnSp>
    </p:spTree>
    <p:extLst>
      <p:ext uri="{BB962C8B-B14F-4D97-AF65-F5344CB8AC3E}">
        <p14:creationId xmlns:p14="http://schemas.microsoft.com/office/powerpoint/2010/main" val="362843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 Philosophy</a:t>
            </a:r>
            <a:endParaRPr lang="en-US" dirty="0"/>
          </a:p>
        </p:txBody>
      </p:sp>
      <p:sp>
        <p:nvSpPr>
          <p:cNvPr id="4" name="Slide Number Placeholder 3"/>
          <p:cNvSpPr>
            <a:spLocks noGrp="1"/>
          </p:cNvSpPr>
          <p:nvPr>
            <p:ph type="sldNum" sz="quarter" idx="12"/>
          </p:nvPr>
        </p:nvSpPr>
        <p:spPr/>
        <p:txBody>
          <a:bodyPr/>
          <a:lstStyle/>
          <a:p>
            <a:fld id="{478869D5-FD50-4732-879D-18466A7269D4}" type="slidenum">
              <a:rPr lang="en-US" altLang="en-US" smtClean="0"/>
              <a:pPr/>
              <a:t>3</a:t>
            </a:fld>
            <a:endParaRPr lang="en-US" altLang="en-US"/>
          </a:p>
        </p:txBody>
      </p:sp>
      <p:sp>
        <p:nvSpPr>
          <p:cNvPr id="6" name="Content Placeholder 2"/>
          <p:cNvSpPr>
            <a:spLocks noGrp="1"/>
          </p:cNvSpPr>
          <p:nvPr>
            <p:ph idx="1"/>
          </p:nvPr>
        </p:nvSpPr>
        <p:spPr>
          <a:xfrm>
            <a:off x="952500" y="1533525"/>
            <a:ext cx="8077199" cy="4667250"/>
          </a:xfrm>
        </p:spPr>
        <p:txBody>
          <a:bodyPr/>
          <a:lstStyle/>
          <a:p>
            <a:r>
              <a:rPr lang="en-US" sz="1800" dirty="0" smtClean="0"/>
              <a:t>Aspects represent concerns that are relevant to some services and not others</a:t>
            </a:r>
          </a:p>
          <a:p>
            <a:r>
              <a:rPr lang="en-US" sz="1800" dirty="0" smtClean="0"/>
              <a:t>Aspects amount to data types, and an aspect can hold multiple instances of a data structure. Data structures carry key values that differentiate each other</a:t>
            </a:r>
            <a:endParaRPr lang="en-US" sz="300" dirty="0" smtClean="0"/>
          </a:p>
          <a:p>
            <a:r>
              <a:rPr lang="en-US" sz="1800" dirty="0" smtClean="0"/>
              <a:t>Streaming filters are easy on elements that aren’t referenced by other elements; otherwise, participating aspects must be loaded into memory</a:t>
            </a:r>
            <a:endParaRPr lang="en-US" sz="300" dirty="0" smtClean="0"/>
          </a:p>
          <a:p>
            <a:r>
              <a:rPr lang="en-US" sz="1800" dirty="0" err="1" smtClean="0"/>
              <a:t>Referenceable</a:t>
            </a:r>
            <a:r>
              <a:rPr lang="en-US" sz="1800" dirty="0" smtClean="0"/>
              <a:t> IDs defined in an aspect must be unique for the aspect for the life of the network. Use of references from other aspects are type according to semantics documented for the referencing aspect.</a:t>
            </a:r>
          </a:p>
          <a:p>
            <a:r>
              <a:rPr lang="en-US" sz="1800" dirty="0" smtClean="0"/>
              <a:t>New aspect version is created by changing aspect name</a:t>
            </a:r>
            <a:endParaRPr lang="en-US" sz="300" dirty="0"/>
          </a:p>
          <a:p>
            <a:r>
              <a:rPr lang="en-US" sz="1800" dirty="0" smtClean="0"/>
              <a:t>Aspect metadata contains:</a:t>
            </a:r>
          </a:p>
          <a:p>
            <a:pPr lvl="1"/>
            <a:r>
              <a:rPr lang="en-US" sz="1600" dirty="0" smtClean="0"/>
              <a:t>monotonically increasing counter used for ID generation</a:t>
            </a:r>
          </a:p>
          <a:p>
            <a:pPr lvl="1"/>
            <a:r>
              <a:rPr lang="en-US" sz="1600" dirty="0" smtClean="0"/>
              <a:t>timestamp (generated by NDEx, used for presentation/debugging)</a:t>
            </a:r>
          </a:p>
          <a:p>
            <a:pPr lvl="1"/>
            <a:r>
              <a:rPr lang="en-US" sz="1600" dirty="0" smtClean="0"/>
              <a:t>CRC/hash (generated by CX writer as post-metadata, checked by reader)</a:t>
            </a:r>
          </a:p>
          <a:p>
            <a:pPr lvl="1"/>
            <a:r>
              <a:rPr lang="en-US" sz="1600" dirty="0" smtClean="0"/>
              <a:t>length (generated by client as pre- or post-metadata)</a:t>
            </a:r>
          </a:p>
          <a:p>
            <a:pPr lvl="1"/>
            <a:r>
              <a:rPr lang="en-US" sz="1600" dirty="0" smtClean="0"/>
              <a:t>consistency group list (generated by NDEx)</a:t>
            </a:r>
          </a:p>
          <a:p>
            <a:pPr lvl="1"/>
            <a:r>
              <a:rPr lang="en-US" sz="1600" dirty="0" smtClean="0"/>
              <a:t>aspect-defined property list (generated by client as pre- or post-metadata)</a:t>
            </a:r>
          </a:p>
          <a:p>
            <a:endParaRPr lang="en-US" dirty="0"/>
          </a:p>
        </p:txBody>
      </p:sp>
    </p:spTree>
    <p:extLst>
      <p:ext uri="{BB962C8B-B14F-4D97-AF65-F5344CB8AC3E}">
        <p14:creationId xmlns:p14="http://schemas.microsoft.com/office/powerpoint/2010/main" val="1857843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CX Representing Cytoscape</a:t>
            </a:r>
            <a:endParaRPr lang="en-US" dirty="0"/>
          </a:p>
        </p:txBody>
      </p:sp>
      <p:sp>
        <p:nvSpPr>
          <p:cNvPr id="4" name="Slide Number Placeholder 3"/>
          <p:cNvSpPr>
            <a:spLocks noGrp="1"/>
          </p:cNvSpPr>
          <p:nvPr>
            <p:ph type="sldNum" sz="quarter" idx="12"/>
          </p:nvPr>
        </p:nvSpPr>
        <p:spPr/>
        <p:txBody>
          <a:bodyPr/>
          <a:lstStyle/>
          <a:p>
            <a:fld id="{478869D5-FD50-4732-879D-18466A7269D4}" type="slidenum">
              <a:rPr lang="en-US" altLang="en-US" smtClean="0"/>
              <a:pPr/>
              <a:t>4</a:t>
            </a:fld>
            <a:endParaRPr lang="en-US"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4175704972"/>
              </p:ext>
            </p:extLst>
          </p:nvPr>
        </p:nvGraphicFramePr>
        <p:xfrm>
          <a:off x="2978150" y="1616075"/>
          <a:ext cx="3498850" cy="4900613"/>
        </p:xfrm>
        <a:graphic>
          <a:graphicData uri="http://schemas.openxmlformats.org/presentationml/2006/ole">
            <mc:AlternateContent xmlns:mc="http://schemas.openxmlformats.org/markup-compatibility/2006">
              <mc:Choice xmlns:v="urn:schemas-microsoft-com:vml" Requires="v">
                <p:oleObj spid="_x0000_s18474" name="Visio" r:id="rId3" imgW="6568288" imgH="9197280" progId="Visio.Drawing.11">
                  <p:embed/>
                </p:oleObj>
              </mc:Choice>
              <mc:Fallback>
                <p:oleObj name="Visio" r:id="rId3" imgW="6568288" imgH="9197280" progId="Visio.Drawing.11">
                  <p:embed/>
                  <p:pic>
                    <p:nvPicPr>
                      <p:cNvPr id="0" name="Object 4"/>
                      <p:cNvPicPr>
                        <a:picLocks noChangeAspect="1" noChangeArrowheads="1"/>
                      </p:cNvPicPr>
                      <p:nvPr/>
                    </p:nvPicPr>
                    <p:blipFill>
                      <a:blip r:embed="rId4"/>
                      <a:srcRect/>
                      <a:stretch>
                        <a:fillRect/>
                      </a:stretch>
                    </p:blipFill>
                    <p:spPr bwMode="auto">
                      <a:xfrm>
                        <a:off x="2978150" y="1616075"/>
                        <a:ext cx="34988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22199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NDEx Aspect Features</a:t>
            </a:r>
            <a:endParaRPr lang="en-US" dirty="0"/>
          </a:p>
        </p:txBody>
      </p:sp>
      <p:sp>
        <p:nvSpPr>
          <p:cNvPr id="3" name="Content Placeholder 2"/>
          <p:cNvSpPr>
            <a:spLocks noGrp="1"/>
          </p:cNvSpPr>
          <p:nvPr>
            <p:ph idx="1"/>
          </p:nvPr>
        </p:nvSpPr>
        <p:spPr/>
        <p:txBody>
          <a:bodyPr/>
          <a:lstStyle/>
          <a:p>
            <a:r>
              <a:rPr lang="en-US" sz="1800" dirty="0" smtClean="0"/>
              <a:t>NDEx will maintain metadata for each aspect it holds for a network</a:t>
            </a:r>
          </a:p>
          <a:p>
            <a:r>
              <a:rPr lang="en-US" sz="1800" dirty="0" smtClean="0"/>
              <a:t>An NDEx exchange will consist of &lt;pre-metadata&gt;&lt;CX aspects&gt;&lt;post-metadata&gt;. The pre- and post- will be a collection of metadata for aspects being transferred.</a:t>
            </a:r>
          </a:p>
          <a:p>
            <a:pPr lvl="1"/>
            <a:r>
              <a:rPr lang="en-US" sz="1600" dirty="0" smtClean="0"/>
              <a:t>A reader can see CRC in post-metadata, and if present, reader should validate it against CX aspect CRC.</a:t>
            </a:r>
          </a:p>
          <a:p>
            <a:pPr lvl="1"/>
            <a:r>
              <a:rPr lang="en-US" sz="1600" dirty="0" smtClean="0"/>
              <a:t>A writer should include length in post-metadata.</a:t>
            </a:r>
          </a:p>
          <a:p>
            <a:r>
              <a:rPr lang="en-US" sz="1800" dirty="0" smtClean="0"/>
              <a:t>NDEx will allow separate aspect operations</a:t>
            </a:r>
          </a:p>
          <a:p>
            <a:pPr lvl="1"/>
            <a:r>
              <a:rPr lang="en-US" sz="1600" dirty="0" smtClean="0"/>
              <a:t>ADD will create new aspect – new aspect metadata will contain list of aspects that new aspect is deemed consistent with</a:t>
            </a:r>
          </a:p>
          <a:p>
            <a:pPr lvl="1"/>
            <a:r>
              <a:rPr lang="en-US" sz="1600" dirty="0" smtClean="0"/>
              <a:t>UPDATE will replace existing aspect – NDEx will update consistency group list for aspect</a:t>
            </a:r>
          </a:p>
          <a:p>
            <a:pPr lvl="1"/>
            <a:r>
              <a:rPr lang="en-US" sz="1600" dirty="0" smtClean="0"/>
              <a:t>DELETE will remove existing aspect</a:t>
            </a:r>
          </a:p>
          <a:p>
            <a:pPr lvl="1"/>
            <a:r>
              <a:rPr lang="en-US" sz="1600" dirty="0" smtClean="0"/>
              <a:t>NDEx provenance will track aspect operations</a:t>
            </a:r>
            <a:endParaRPr lang="en-US" sz="1600" dirty="0"/>
          </a:p>
        </p:txBody>
      </p:sp>
      <p:sp>
        <p:nvSpPr>
          <p:cNvPr id="4" name="Slide Number Placeholder 3"/>
          <p:cNvSpPr>
            <a:spLocks noGrp="1"/>
          </p:cNvSpPr>
          <p:nvPr>
            <p:ph type="sldNum" sz="quarter" idx="12"/>
          </p:nvPr>
        </p:nvSpPr>
        <p:spPr/>
        <p:txBody>
          <a:bodyPr/>
          <a:lstStyle/>
          <a:p>
            <a:fld id="{478869D5-FD50-4732-879D-18466A7269D4}" type="slidenum">
              <a:rPr lang="en-US" altLang="en-US" smtClean="0"/>
              <a:pPr/>
              <a:t>5</a:t>
            </a:fld>
            <a:endParaRPr lang="en-US" altLang="en-US"/>
          </a:p>
        </p:txBody>
      </p:sp>
    </p:spTree>
    <p:extLst>
      <p:ext uri="{BB962C8B-B14F-4D97-AF65-F5344CB8AC3E}">
        <p14:creationId xmlns:p14="http://schemas.microsoft.com/office/powerpoint/2010/main" val="325712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CX Timings</a:t>
            </a:r>
            <a:endParaRPr lang="en-US" dirty="0"/>
          </a:p>
        </p:txBody>
      </p:sp>
      <p:sp>
        <p:nvSpPr>
          <p:cNvPr id="3" name="Content Placeholder 2"/>
          <p:cNvSpPr>
            <a:spLocks noGrp="1"/>
          </p:cNvSpPr>
          <p:nvPr>
            <p:ph idx="1"/>
          </p:nvPr>
        </p:nvSpPr>
        <p:spPr>
          <a:xfrm>
            <a:off x="914399" y="1600200"/>
            <a:ext cx="8229601" cy="4530725"/>
          </a:xfrm>
        </p:spPr>
        <p:txBody>
          <a:bodyPr/>
          <a:lstStyle/>
          <a:p>
            <a:r>
              <a:rPr lang="en-US" dirty="0" smtClean="0"/>
              <a:t>Using Human network (18K nodes, 127K edges)</a:t>
            </a:r>
          </a:p>
          <a:p>
            <a:r>
              <a:rPr lang="en-US" dirty="0" smtClean="0"/>
              <a:t>CX output around 150MB</a:t>
            </a:r>
          </a:p>
          <a:p>
            <a:r>
              <a:rPr lang="en-US" dirty="0" smtClean="0"/>
              <a:t>Timings exclude accessing Cytoscape data model – Cytoscape data model increases timings by 2-4x</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478869D5-FD50-4732-879D-18466A7269D4}" type="slidenum">
              <a:rPr lang="en-US" altLang="en-US" smtClean="0"/>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574940468"/>
              </p:ext>
            </p:extLst>
          </p:nvPr>
        </p:nvGraphicFramePr>
        <p:xfrm>
          <a:off x="2262187" y="4152900"/>
          <a:ext cx="4619625" cy="1854200"/>
        </p:xfrm>
        <a:graphic>
          <a:graphicData uri="http://schemas.openxmlformats.org/drawingml/2006/table">
            <a:tbl>
              <a:tblPr firstRow="1" bandRow="1">
                <a:tableStyleId>{5C22544A-7EE6-4342-B048-85BDC9FD1C3A}</a:tableStyleId>
              </a:tblPr>
              <a:tblGrid>
                <a:gridCol w="1381125"/>
                <a:gridCol w="1552575"/>
                <a:gridCol w="1685925"/>
              </a:tblGrid>
              <a:tr h="370840">
                <a:tc>
                  <a:txBody>
                    <a:bodyPr/>
                    <a:lstStyle/>
                    <a:p>
                      <a:r>
                        <a:rPr lang="en-US" dirty="0" smtClean="0">
                          <a:solidFill>
                            <a:schemeClr val="tx1"/>
                          </a:solidFill>
                        </a:rPr>
                        <a:t>Aspect</a:t>
                      </a:r>
                      <a:endParaRPr lang="en-US" dirty="0">
                        <a:solidFill>
                          <a:schemeClr val="tx1"/>
                        </a:solidFill>
                      </a:endParaRPr>
                    </a:p>
                  </a:txBody>
                  <a:tcPr/>
                </a:tc>
                <a:tc>
                  <a:txBody>
                    <a:bodyPr/>
                    <a:lstStyle/>
                    <a:p>
                      <a:pPr algn="ctr"/>
                      <a:r>
                        <a:rPr lang="en-US" dirty="0" smtClean="0">
                          <a:solidFill>
                            <a:schemeClr val="tx1"/>
                          </a:solidFill>
                        </a:rPr>
                        <a:t>Read (</a:t>
                      </a:r>
                      <a:r>
                        <a:rPr lang="en-US" dirty="0" err="1" smtClean="0">
                          <a:solidFill>
                            <a:schemeClr val="tx1"/>
                          </a:solidFill>
                        </a:rPr>
                        <a:t>ms</a:t>
                      </a:r>
                      <a:r>
                        <a:rPr lang="en-US" dirty="0" smtClean="0">
                          <a:solidFill>
                            <a:schemeClr val="tx1"/>
                          </a:solidFill>
                        </a:rPr>
                        <a:t>)</a:t>
                      </a:r>
                      <a:endParaRPr lang="en-US" dirty="0">
                        <a:solidFill>
                          <a:schemeClr val="tx1"/>
                        </a:solidFill>
                      </a:endParaRPr>
                    </a:p>
                  </a:txBody>
                  <a:tcPr/>
                </a:tc>
                <a:tc>
                  <a:txBody>
                    <a:bodyPr/>
                    <a:lstStyle/>
                    <a:p>
                      <a:pPr algn="ctr"/>
                      <a:r>
                        <a:rPr lang="en-US" dirty="0" smtClean="0">
                          <a:solidFill>
                            <a:schemeClr val="tx1"/>
                          </a:solidFill>
                        </a:rPr>
                        <a:t>Write (</a:t>
                      </a:r>
                      <a:r>
                        <a:rPr lang="en-US" dirty="0" err="1" smtClean="0">
                          <a:solidFill>
                            <a:schemeClr val="tx1"/>
                          </a:solidFill>
                        </a:rPr>
                        <a:t>ms</a:t>
                      </a:r>
                      <a:r>
                        <a:rPr lang="en-US" dirty="0" smtClean="0">
                          <a:solidFill>
                            <a:schemeClr val="tx1"/>
                          </a:solidFill>
                        </a:rPr>
                        <a:t>)</a:t>
                      </a:r>
                      <a:endParaRPr lang="en-US" dirty="0">
                        <a:solidFill>
                          <a:schemeClr val="tx1"/>
                        </a:solidFill>
                      </a:endParaRPr>
                    </a:p>
                  </a:txBody>
                  <a:tcPr/>
                </a:tc>
              </a:tr>
              <a:tr h="370840">
                <a:tc>
                  <a:txBody>
                    <a:bodyPr/>
                    <a:lstStyle/>
                    <a:p>
                      <a:r>
                        <a:rPr lang="en-US" dirty="0" smtClean="0"/>
                        <a:t>Nodes</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r>
              <a:tr h="370840">
                <a:tc>
                  <a:txBody>
                    <a:bodyPr/>
                    <a:lstStyle/>
                    <a:p>
                      <a:r>
                        <a:rPr lang="en-US" dirty="0" smtClean="0"/>
                        <a:t>Edges</a:t>
                      </a:r>
                      <a:endParaRPr lang="en-US" dirty="0"/>
                    </a:p>
                  </a:txBody>
                  <a:tcPr/>
                </a:tc>
                <a:tc>
                  <a:txBody>
                    <a:bodyPr/>
                    <a:lstStyle/>
                    <a:p>
                      <a:pPr algn="ctr"/>
                      <a:r>
                        <a:rPr lang="en-US" dirty="0" smtClean="0"/>
                        <a:t>97</a:t>
                      </a:r>
                      <a:endParaRPr lang="en-US" dirty="0"/>
                    </a:p>
                  </a:txBody>
                  <a:tcPr/>
                </a:tc>
                <a:tc>
                  <a:txBody>
                    <a:bodyPr/>
                    <a:lstStyle/>
                    <a:p>
                      <a:pPr algn="ctr"/>
                      <a:r>
                        <a:rPr lang="en-US" dirty="0" smtClean="0"/>
                        <a:t>51</a:t>
                      </a:r>
                      <a:endParaRPr lang="en-US" dirty="0"/>
                    </a:p>
                  </a:txBody>
                  <a:tcPr/>
                </a:tc>
              </a:tr>
              <a:tr h="370840">
                <a:tc>
                  <a:txBody>
                    <a:bodyPr/>
                    <a:lstStyle/>
                    <a:p>
                      <a:r>
                        <a:rPr lang="en-US" dirty="0" err="1" smtClean="0"/>
                        <a:t>NodeAttrs</a:t>
                      </a:r>
                      <a:endParaRPr lang="en-US" dirty="0"/>
                    </a:p>
                  </a:txBody>
                  <a:tcPr/>
                </a:tc>
                <a:tc>
                  <a:txBody>
                    <a:bodyPr/>
                    <a:lstStyle/>
                    <a:p>
                      <a:pPr algn="ctr"/>
                      <a:r>
                        <a:rPr lang="en-US" dirty="0" smtClean="0"/>
                        <a:t>77</a:t>
                      </a:r>
                      <a:endParaRPr lang="en-US" dirty="0"/>
                    </a:p>
                  </a:txBody>
                  <a:tcPr/>
                </a:tc>
                <a:tc>
                  <a:txBody>
                    <a:bodyPr/>
                    <a:lstStyle/>
                    <a:p>
                      <a:pPr algn="ctr"/>
                      <a:r>
                        <a:rPr lang="en-US" dirty="0" smtClean="0"/>
                        <a:t>58</a:t>
                      </a:r>
                      <a:endParaRPr lang="en-US" dirty="0"/>
                    </a:p>
                  </a:txBody>
                  <a:tcPr/>
                </a:tc>
              </a:tr>
              <a:tr h="370840">
                <a:tc>
                  <a:txBody>
                    <a:bodyPr/>
                    <a:lstStyle/>
                    <a:p>
                      <a:r>
                        <a:rPr lang="en-US" dirty="0" err="1" smtClean="0"/>
                        <a:t>EdgeAttrs</a:t>
                      </a:r>
                      <a:endParaRPr lang="en-US" dirty="0"/>
                    </a:p>
                  </a:txBody>
                  <a:tcPr/>
                </a:tc>
                <a:tc>
                  <a:txBody>
                    <a:bodyPr/>
                    <a:lstStyle/>
                    <a:p>
                      <a:pPr algn="ctr"/>
                      <a:r>
                        <a:rPr lang="en-US" dirty="0" smtClean="0"/>
                        <a:t>1289</a:t>
                      </a:r>
                      <a:endParaRPr lang="en-US" dirty="0"/>
                    </a:p>
                  </a:txBody>
                  <a:tcPr/>
                </a:tc>
                <a:tc>
                  <a:txBody>
                    <a:bodyPr/>
                    <a:lstStyle/>
                    <a:p>
                      <a:pPr algn="ctr"/>
                      <a:r>
                        <a:rPr lang="en-US" dirty="0" smtClean="0"/>
                        <a:t>1077</a:t>
                      </a:r>
                      <a:endParaRPr lang="en-US" dirty="0"/>
                    </a:p>
                  </a:txBody>
                  <a:tcPr/>
                </a:tc>
              </a:tr>
            </a:tbl>
          </a:graphicData>
        </a:graphic>
      </p:graphicFrame>
    </p:spTree>
    <p:extLst>
      <p:ext uri="{BB962C8B-B14F-4D97-AF65-F5344CB8AC3E}">
        <p14:creationId xmlns:p14="http://schemas.microsoft.com/office/powerpoint/2010/main" val="1140373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lumMod val="90000"/>
          </a:schemeClr>
        </a:solidFill>
        <a:ln>
          <a:solidFill>
            <a:schemeClr val="tx1"/>
          </a:solidFill>
        </a:ln>
        <a:effectLst/>
        <a:ex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90000"/>
          <a:buFont typeface="Wingdings" pitchFamily="2" charset="2"/>
          <a:buChar char="n"/>
          <a:tabLst/>
          <a:defRPr kumimoji="0" sz="2800" b="0" i="0" u="none" strike="noStrike" cap="none" normalizeH="0" baseline="0" smtClean="0">
            <a:ln>
              <a:noFill/>
            </a:ln>
            <a:solidFill>
              <a:schemeClr val="accent2"/>
            </a:solidFill>
            <a:effectLst/>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17212</TotalTime>
  <Words>438</Words>
  <Application>Microsoft Office PowerPoint</Application>
  <PresentationFormat>On-screen Show (4:3)</PresentationFormat>
  <Paragraphs>76</Paragraphs>
  <Slides>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Layers</vt:lpstr>
      <vt:lpstr>Visio</vt:lpstr>
      <vt:lpstr>CX Transfer Format</vt:lpstr>
      <vt:lpstr>CX in Action</vt:lpstr>
      <vt:lpstr>Aspect Philosophy</vt:lpstr>
      <vt:lpstr>CX Representing Cytoscape</vt:lpstr>
      <vt:lpstr>NDEx Aspect Features</vt:lpstr>
      <vt:lpstr>CX Timings</vt:lpstr>
    </vt:vector>
  </TitlesOfParts>
  <Company>Torrey Pines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the Problem</dc:title>
  <dc:creator>Barry Demchak</dc:creator>
  <cp:lastModifiedBy>Barry Demchak</cp:lastModifiedBy>
  <cp:revision>431</cp:revision>
  <cp:lastPrinted>2015-07-31T18:42:59Z</cp:lastPrinted>
  <dcterms:created xsi:type="dcterms:W3CDTF">2006-02-25T00:21:48Z</dcterms:created>
  <dcterms:modified xsi:type="dcterms:W3CDTF">2016-05-16T14:58:14Z</dcterms:modified>
</cp:coreProperties>
</file>