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8" r:id="rId3"/>
    <p:sldId id="285" r:id="rId4"/>
    <p:sldId id="259" r:id="rId5"/>
    <p:sldId id="260" r:id="rId6"/>
    <p:sldId id="280" r:id="rId7"/>
    <p:sldId id="261" r:id="rId8"/>
    <p:sldId id="281" r:id="rId9"/>
    <p:sldId id="262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4" r:id="rId29"/>
    <p:sldId id="279" r:id="rId30"/>
  </p:sldIdLst>
  <p:sldSz cx="9144000" cy="5143500" type="screen16x9"/>
  <p:notesSz cx="6858000" cy="9144000"/>
  <p:embeddedFontLs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Old Standard TT" panose="020B0604020202020204" charset="0"/>
      <p:regular r:id="rId40"/>
      <p:bold r:id="rId41"/>
      <p: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0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97f748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97f748f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97f748f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97f748f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97f748f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97f748f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26e70c1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26e70c1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d26e70c1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d26e70c1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f97f748f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f97f748f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97f748f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97f748f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26e70c1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26e70c1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26e70c1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26e70c1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97f748f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97f748f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26e70c1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26e70c1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f97f748f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f97f748f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97f748f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97f748f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f97f748f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f97f748f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d26e70c1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d26e70c1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26e70c1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26e70c1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97f748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97f748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97f748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97f748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97f748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97f748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97f748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97f748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26e70c1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26e70c1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97f748f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97f748f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33125" y="8391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PowerCLI Lint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294534" y="1456569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DC VMUG 10/17/2019</a:t>
            </a:r>
            <a:endParaRPr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197350" y="3460375"/>
            <a:ext cx="40872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Justin Sider #vExpert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CIO - Belay Technologies Inc.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@jpsider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Invoke-Automation.blog</a:t>
            </a:r>
            <a:endParaRPr sz="21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552" y="2200800"/>
            <a:ext cx="4551197" cy="25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Demo-03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Handling </a:t>
            </a:r>
          </a:p>
          <a:p>
            <a:r>
              <a:rPr lang="en-US" dirty="0" smtClean="0"/>
              <a:t>Comment based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2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Code Complexity</a:t>
            </a:r>
            <a:endParaRPr sz="3000" dirty="0"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617750" y="1622400"/>
            <a:ext cx="3368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Get-Cluster</a:t>
            </a:r>
            <a:endParaRPr sz="105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"Production"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Production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"Pre-Prod"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Pre-Prod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"Development"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Development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"Infrastructure"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Infrastructure Stuff"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"Cluster Not found"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4116100" y="1622400"/>
            <a:ext cx="4844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Get-Cluster</a:t>
            </a:r>
            <a:endParaRPr sz="105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Production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Production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Pre-Prod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Pre-Prod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Development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Development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Infrastructure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 Infrastructure Stuff"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"Cluster Not found"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2444800" y="1168500"/>
            <a:ext cx="32580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you solve the problem with less code?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4572000" y="3698750"/>
            <a:ext cx="4161000" cy="12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Reducing Code complexity makes Unit Testing a breeze! Nested If-Then statements make code very difficult to maintain. Break those up into multiple functions when possible.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Unit Testing</a:t>
            </a:r>
            <a:endParaRPr sz="3000"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it?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Why would you want it?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What’s Code Coverage?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88" y="844050"/>
            <a:ext cx="31718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Unit Testing?</a:t>
            </a:r>
            <a:endParaRPr sz="3000"/>
          </a:p>
        </p:txBody>
      </p:sp>
      <p:sp>
        <p:nvSpPr>
          <p:cNvPr id="216" name="Google Shape;216;p22"/>
          <p:cNvSpPr txBox="1">
            <a:spLocks noGrp="1"/>
          </p:cNvSpPr>
          <p:nvPr>
            <p:ph type="body" idx="1"/>
          </p:nvPr>
        </p:nvSpPr>
        <p:spPr>
          <a:xfrm>
            <a:off x="1258475" y="1116150"/>
            <a:ext cx="7038900" cy="1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process in which the smallest testable parts of your code are individually and independently scrutinized for proper operation.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Or…….. Your code does what it says. Each and Every time. 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292425" y="2237425"/>
            <a:ext cx="3446400" cy="24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Code: 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[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Mandatory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[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()][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PowerState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"PoweredOff"</a:t>
            </a:r>
            <a:endParaRPr sz="8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)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8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.PowerState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PowerState</a:t>
            </a:r>
            <a:r>
              <a:rPr lang="en" sz="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80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" sz="8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$false</a:t>
            </a:r>
            <a:endParaRPr sz="800" dirty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1"/>
          </p:nvPr>
        </p:nvSpPr>
        <p:spPr>
          <a:xfrm>
            <a:off x="4746225" y="2259450"/>
            <a:ext cx="4266600" cy="24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Test: 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Describe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"Confirm-PowerState function"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"SomeVM"</a:t>
            </a:r>
            <a:endParaRPr sz="800" dirty="0" smtClean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'PowerState'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'PoweredOff'</a:t>
            </a:r>
            <a:endParaRPr sz="800" dirty="0" smtClean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'Num CPUs'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endParaRPr sz="800" dirty="0" smtClean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'MemoryGB'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'2.000'</a:t>
            </a:r>
            <a:endParaRPr sz="800" dirty="0" smtClean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ConvertTo-Json</a:t>
            </a:r>
            <a:endParaRPr sz="800" dirty="0" smtClean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ConvertFrom-Json</a:t>
            </a:r>
            <a:endParaRPr sz="800" dirty="0" smtClean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" sz="80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True if the PowerState matches the desired value."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 dirty="0" smtClean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" sz="800" dirty="0" smtClean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800" dirty="0" smtClean="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 dirty="0" smtClean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22"/>
          <p:cNvSpPr/>
          <p:nvPr/>
        </p:nvSpPr>
        <p:spPr>
          <a:xfrm>
            <a:off x="2939150" y="2241450"/>
            <a:ext cx="1311900" cy="525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Set Up a fake VM Object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20" name="Google Shape;220;p22"/>
          <p:cNvCxnSpPr>
            <a:stCxn id="219" idx="3"/>
          </p:cNvCxnSpPr>
          <p:nvPr/>
        </p:nvCxnSpPr>
        <p:spPr>
          <a:xfrm>
            <a:off x="4251050" y="2504100"/>
            <a:ext cx="545539" cy="335353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2"/>
          <p:cNvSpPr/>
          <p:nvPr/>
        </p:nvSpPr>
        <p:spPr>
          <a:xfrm>
            <a:off x="2607500" y="4418775"/>
            <a:ext cx="1643400" cy="540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</a:rPr>
              <a:t>If the PowerStates match, the test passes</a:t>
            </a:r>
            <a:endParaRPr sz="1200" b="1">
              <a:solidFill>
                <a:srgbClr val="434343"/>
              </a:solidFill>
            </a:endParaRPr>
          </a:p>
        </p:txBody>
      </p:sp>
      <p:cxnSp>
        <p:nvCxnSpPr>
          <p:cNvPr id="222" name="Google Shape;222;p22"/>
          <p:cNvCxnSpPr/>
          <p:nvPr/>
        </p:nvCxnSpPr>
        <p:spPr>
          <a:xfrm rot="10800000" flipH="1">
            <a:off x="4246150" y="4570100"/>
            <a:ext cx="3335700" cy="32490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2"/>
          <p:cNvSpPr/>
          <p:nvPr/>
        </p:nvSpPr>
        <p:spPr>
          <a:xfrm>
            <a:off x="3121225" y="3536575"/>
            <a:ext cx="1282200" cy="740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Execute the test with the fake object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24" name="Google Shape;224;p22"/>
          <p:cNvCxnSpPr>
            <a:stCxn id="221" idx="1"/>
            <a:endCxn id="225" idx="2"/>
          </p:cNvCxnSpPr>
          <p:nvPr/>
        </p:nvCxnSpPr>
        <p:spPr>
          <a:xfrm flipV="1">
            <a:off x="2607500" y="3271527"/>
            <a:ext cx="443865" cy="141754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2"/>
          <p:cNvCxnSpPr>
            <a:stCxn id="221" idx="3"/>
          </p:cNvCxnSpPr>
          <p:nvPr/>
        </p:nvCxnSpPr>
        <p:spPr>
          <a:xfrm rot="10800000" flipH="1">
            <a:off x="4250900" y="3400575"/>
            <a:ext cx="1802700" cy="12885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2"/>
          <p:cNvCxnSpPr>
            <a:stCxn id="223" idx="3"/>
          </p:cNvCxnSpPr>
          <p:nvPr/>
        </p:nvCxnSpPr>
        <p:spPr>
          <a:xfrm>
            <a:off x="4403425" y="3906775"/>
            <a:ext cx="571025" cy="3702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22"/>
          <p:cNvSpPr/>
          <p:nvPr/>
        </p:nvSpPr>
        <p:spPr>
          <a:xfrm>
            <a:off x="4974450" y="4280243"/>
            <a:ext cx="3823500" cy="5253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667665" y="3100827"/>
            <a:ext cx="767400" cy="170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6024175" y="3280734"/>
            <a:ext cx="767400" cy="170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you should Unit Test your code.</a:t>
            </a:r>
            <a:endParaRPr sz="2800"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make mistakes.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force you to write better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force you to break your code into smaller pieces.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be able to reuse more of your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be more confident in your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like coding/scripting even more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like unit testing…...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will like unit testing…...</a:t>
            </a:r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675" y="2138650"/>
            <a:ext cx="3383350" cy="28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108925" y="172650"/>
            <a:ext cx="33909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Coverage</a:t>
            </a:r>
            <a:endParaRPr sz="3000"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176250" y="1888475"/>
            <a:ext cx="8791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Invoke-Pester</a:t>
            </a:r>
            <a:r>
              <a:rPr lang="en" sz="1050" b="1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-Script </a:t>
            </a:r>
            <a:r>
              <a:rPr lang="en" sz="1050" b="1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demo04.tests.ps1 </a:t>
            </a:r>
            <a:r>
              <a:rPr lang="en" sz="1050" b="1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-CodeCoverage </a:t>
            </a:r>
            <a:r>
              <a:rPr lang="en" sz="1050" b="1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demo04</a:t>
            </a:r>
            <a:r>
              <a:rPr lang="en" sz="1050" b="1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.ps1</a:t>
            </a:r>
            <a:endParaRPr sz="1050" b="1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347" y="2493700"/>
            <a:ext cx="5578227" cy="24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176050" y="3621375"/>
            <a:ext cx="1652100" cy="768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CCCC"/>
                </a:solidFill>
              </a:rPr>
              <a:t>It tells you which commands were not tested.</a:t>
            </a:r>
            <a:endParaRPr sz="1200" b="1">
              <a:solidFill>
                <a:srgbClr val="CCCCCC"/>
              </a:solidFill>
            </a:endParaRPr>
          </a:p>
        </p:txBody>
      </p:sp>
      <p:cxnSp>
        <p:nvCxnSpPr>
          <p:cNvPr id="245" name="Google Shape;245;p24"/>
          <p:cNvCxnSpPr>
            <a:stCxn id="244" idx="3"/>
          </p:cNvCxnSpPr>
          <p:nvPr/>
        </p:nvCxnSpPr>
        <p:spPr>
          <a:xfrm>
            <a:off x="1828150" y="4005675"/>
            <a:ext cx="1071900" cy="261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4"/>
          <p:cNvSpPr/>
          <p:nvPr/>
        </p:nvSpPr>
        <p:spPr>
          <a:xfrm>
            <a:off x="176250" y="2518650"/>
            <a:ext cx="1652100" cy="755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CCCC"/>
                </a:solidFill>
              </a:rPr>
              <a:t>Pester has a Parameter to determine Code Coverage</a:t>
            </a:r>
            <a:endParaRPr sz="1200" b="1">
              <a:solidFill>
                <a:srgbClr val="CCCCCC"/>
              </a:solidFill>
            </a:endParaRPr>
          </a:p>
        </p:txBody>
      </p:sp>
      <p:cxnSp>
        <p:nvCxnSpPr>
          <p:cNvPr id="247" name="Google Shape;247;p24"/>
          <p:cNvCxnSpPr>
            <a:stCxn id="246" idx="3"/>
          </p:cNvCxnSpPr>
          <p:nvPr/>
        </p:nvCxnSpPr>
        <p:spPr>
          <a:xfrm flipV="1">
            <a:off x="1828350" y="2273968"/>
            <a:ext cx="1165997" cy="622532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4"/>
          <p:cNvCxnSpPr>
            <a:stCxn id="246" idx="3"/>
          </p:cNvCxnSpPr>
          <p:nvPr/>
        </p:nvCxnSpPr>
        <p:spPr>
          <a:xfrm>
            <a:off x="1828350" y="2896500"/>
            <a:ext cx="1098000" cy="5904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24"/>
          <p:cNvSpPr txBox="1"/>
          <p:nvPr/>
        </p:nvSpPr>
        <p:spPr>
          <a:xfrm>
            <a:off x="1736175" y="1004925"/>
            <a:ext cx="7152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 that </a:t>
            </a: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your script ‘Paths’ or script decisions are tested. The test from the previous slide only tested if the PowerState’s match. </a:t>
            </a:r>
            <a:r>
              <a:rPr lang="en" sz="13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Should you always have 100% coverage? It’s a personal preference.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2965150" y="3594475"/>
            <a:ext cx="3667500" cy="4746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111424" y="1840504"/>
            <a:ext cx="1857618" cy="5253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24"/>
          <p:cNvCxnSpPr/>
          <p:nvPr/>
        </p:nvCxnSpPr>
        <p:spPr>
          <a:xfrm rot="10800000" flipH="1">
            <a:off x="3043175" y="4556650"/>
            <a:ext cx="3804000" cy="6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Coverage, </a:t>
            </a:r>
            <a:r>
              <a:rPr lang="en"/>
              <a:t>cont.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214700" y="1542700"/>
            <a:ext cx="4415100" cy="31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Describe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"Confirm-PowerState function"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"SomeVM"</a:t>
            </a:r>
            <a:endParaRPr sz="8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'PowerState'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'PoweredOff'</a:t>
            </a:r>
            <a:endParaRPr sz="8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'Num CPUs'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endParaRPr sz="8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'MemoryGB'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'2.000'</a:t>
            </a:r>
            <a:endParaRPr sz="8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VMdata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ConvertTo-Json</a:t>
            </a:r>
            <a:endParaRPr sz="8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returnData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ConvertFrom-Json</a:t>
            </a:r>
            <a:endParaRPr sz="8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True if the PowerState matches the desired value."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It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"Should return False if the PowerState does not match the desired value."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Confirm-PowerState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VMname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-PowerState </a:t>
            </a:r>
            <a:r>
              <a:rPr lang="en" sz="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"PoweredOn"</a:t>
            </a: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Should be </a:t>
            </a:r>
            <a:r>
              <a:rPr lang="en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$false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1677650" y="4270650"/>
            <a:ext cx="1453800" cy="701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New Test, where the PowerStates will not match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60" name="Google Shape;260;p25"/>
          <p:cNvCxnSpPr>
            <a:stCxn id="259" idx="1"/>
          </p:cNvCxnSpPr>
          <p:nvPr/>
        </p:nvCxnSpPr>
        <p:spPr>
          <a:xfrm rot="10800000">
            <a:off x="841550" y="3994200"/>
            <a:ext cx="836100" cy="6273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5"/>
          <p:cNvSpPr txBox="1"/>
          <p:nvPr/>
        </p:nvSpPr>
        <p:spPr>
          <a:xfrm>
            <a:off x="4629800" y="1578600"/>
            <a:ext cx="40965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 that all of your script ‘Paths’ or script decisions are tested. The test from the previous slide only tested if the PowerState’s match.</a:t>
            </a:r>
            <a:endParaRPr/>
          </a:p>
        </p:txBody>
      </p:sp>
      <p:cxnSp>
        <p:nvCxnSpPr>
          <p:cNvPr id="262" name="Google Shape;262;p25"/>
          <p:cNvCxnSpPr>
            <a:stCxn id="259" idx="3"/>
          </p:cNvCxnSpPr>
          <p:nvPr/>
        </p:nvCxnSpPr>
        <p:spPr>
          <a:xfrm rot="10800000" flipH="1">
            <a:off x="3131450" y="3994200"/>
            <a:ext cx="301800" cy="6273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3" name="Google Shape;2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38" y="2872426"/>
            <a:ext cx="4271626" cy="10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6034250" y="4247000"/>
            <a:ext cx="2230500" cy="617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7B7B7"/>
                </a:solidFill>
              </a:rPr>
              <a:t>With the New test, we have 100% of the code covered with unit tests.</a:t>
            </a:r>
            <a:endParaRPr sz="1200" b="1">
              <a:solidFill>
                <a:srgbClr val="B7B7B7"/>
              </a:solidFill>
            </a:endParaRPr>
          </a:p>
        </p:txBody>
      </p:sp>
      <p:cxnSp>
        <p:nvCxnSpPr>
          <p:cNvPr id="265" name="Google Shape;265;p25"/>
          <p:cNvCxnSpPr>
            <a:stCxn id="264" idx="1"/>
          </p:cNvCxnSpPr>
          <p:nvPr/>
        </p:nvCxnSpPr>
        <p:spPr>
          <a:xfrm rot="10800000">
            <a:off x="5208650" y="3958250"/>
            <a:ext cx="825600" cy="597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5"/>
          <p:cNvSpPr/>
          <p:nvPr/>
        </p:nvSpPr>
        <p:spPr>
          <a:xfrm>
            <a:off x="221075" y="3568375"/>
            <a:ext cx="4077000" cy="6177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25"/>
          <p:cNvCxnSpPr/>
          <p:nvPr/>
        </p:nvCxnSpPr>
        <p:spPr>
          <a:xfrm>
            <a:off x="4584275" y="3958525"/>
            <a:ext cx="721800" cy="6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Demo-04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7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Tools</a:t>
            </a:r>
            <a:endParaRPr sz="3000"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44650" y="1554550"/>
            <a:ext cx="8654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PSScriptanalyzer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Pester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PSCodeHealth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All of these Tools are Modules available in the PowerShell Gallery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rgbClr val="1155CC"/>
                </a:solidFill>
              </a:rPr>
              <a:t>Install-Module -Name PSScriptAnalyzer, Pester, PSCodeHealth</a:t>
            </a:r>
            <a:endParaRPr sz="22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PSScriptAnalyzer</a:t>
            </a:r>
            <a:endParaRPr sz="3000"/>
          </a:p>
        </p:txBody>
      </p:sp>
      <p:sp>
        <p:nvSpPr>
          <p:cNvPr id="279" name="Google Shape;279;p27"/>
          <p:cNvSpPr txBox="1">
            <a:spLocks noGrp="1"/>
          </p:cNvSpPr>
          <p:nvPr>
            <p:ph type="body" idx="1"/>
          </p:nvPr>
        </p:nvSpPr>
        <p:spPr>
          <a:xfrm>
            <a:off x="556225" y="1593575"/>
            <a:ext cx="7038900" cy="17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What a Failure or Finding looks like:</a:t>
            </a:r>
            <a:endParaRPr dirty="0"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450" y="1593574"/>
            <a:ext cx="6114575" cy="11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>
            <a:spLocks noGrp="1"/>
          </p:cNvSpPr>
          <p:nvPr>
            <p:ph type="body" idx="1"/>
          </p:nvPr>
        </p:nvSpPr>
        <p:spPr>
          <a:xfrm>
            <a:off x="5145538" y="1164575"/>
            <a:ext cx="17364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VScode Integration</a:t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50" y="3512700"/>
            <a:ext cx="8156901" cy="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25874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SzPts val="1800"/>
            </a:pPr>
            <a:r>
              <a:rPr lang="en" sz="1800" dirty="0" smtClean="0"/>
              <a:t>Demo Environment</a:t>
            </a:r>
          </a:p>
          <a:p>
            <a:pPr marL="400050" indent="-285750">
              <a:buSzPts val="1800"/>
            </a:pPr>
            <a:r>
              <a:rPr lang="en" sz="1800" dirty="0" smtClean="0"/>
              <a:t>What’s </a:t>
            </a:r>
            <a:r>
              <a:rPr lang="en" sz="1800" dirty="0"/>
              <a:t>Linting? It sounds gross!</a:t>
            </a:r>
            <a:endParaRPr sz="1800" dirty="0"/>
          </a:p>
          <a:p>
            <a:pPr marL="400050" indent="-285750">
              <a:buSzPts val="1800"/>
            </a:pPr>
            <a:r>
              <a:rPr lang="en" sz="1800" dirty="0"/>
              <a:t>Unit Testing</a:t>
            </a:r>
            <a:endParaRPr sz="1800" dirty="0"/>
          </a:p>
          <a:p>
            <a:pPr marL="400050" indent="-285750">
              <a:buSzPts val="1800"/>
            </a:pPr>
            <a:r>
              <a:rPr lang="en" sz="1800" dirty="0"/>
              <a:t>The Standard PowerShell tools</a:t>
            </a:r>
            <a:endParaRPr sz="1800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en" sz="1800" dirty="0"/>
              <a:t>PSScriptAnalyzer</a:t>
            </a:r>
            <a:endParaRPr sz="1800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en" sz="1800" dirty="0"/>
              <a:t>Pester</a:t>
            </a:r>
            <a:endParaRPr sz="1800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en" sz="1800" dirty="0" smtClean="0"/>
              <a:t>PSCodeHealth</a:t>
            </a:r>
          </a:p>
          <a:p>
            <a:pPr indent="-342900">
              <a:buSzPts val="1800"/>
            </a:pPr>
            <a:r>
              <a:rPr lang="en-US" sz="2000" dirty="0" smtClean="0"/>
              <a:t>Q&amp;A</a:t>
            </a: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Easy to Read, Reusable Code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0" name="Google Shape;150;p15"/>
          <p:cNvSpPr/>
          <p:nvPr/>
        </p:nvSpPr>
        <p:spPr>
          <a:xfrm>
            <a:off x="1950750" y="3793336"/>
            <a:ext cx="5683200" cy="1086000"/>
          </a:xfrm>
          <a:prstGeom prst="ellipse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6391975" y="2070279"/>
            <a:ext cx="21588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08B4E"/>
                </a:solidFill>
              </a:rPr>
              <a:t>The Goal</a:t>
            </a:r>
            <a:endParaRPr sz="3600" b="1" dirty="0">
              <a:solidFill>
                <a:srgbClr val="608B4E"/>
              </a:solidFill>
            </a:endParaRPr>
          </a:p>
        </p:txBody>
      </p:sp>
      <p:cxnSp>
        <p:nvCxnSpPr>
          <p:cNvPr id="152" name="Google Shape;152;p15"/>
          <p:cNvCxnSpPr>
            <a:stCxn id="153" idx="2"/>
          </p:cNvCxnSpPr>
          <p:nvPr/>
        </p:nvCxnSpPr>
        <p:spPr>
          <a:xfrm flipH="1">
            <a:off x="6515425" y="2924439"/>
            <a:ext cx="988500" cy="995100"/>
          </a:xfrm>
          <a:prstGeom prst="straightConnector1">
            <a:avLst/>
          </a:prstGeom>
          <a:noFill/>
          <a:ln w="38100" cap="flat" cmpd="sng">
            <a:solidFill>
              <a:srgbClr val="608B4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5"/>
          <p:cNvSpPr/>
          <p:nvPr/>
        </p:nvSpPr>
        <p:spPr>
          <a:xfrm>
            <a:off x="6352975" y="1923039"/>
            <a:ext cx="2301900" cy="1001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08B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PSScriptAnalyzer </a:t>
            </a:r>
            <a:r>
              <a:rPr lang="en"/>
              <a:t>cont.</a:t>
            </a: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body" idx="1"/>
          </p:nvPr>
        </p:nvSpPr>
        <p:spPr>
          <a:xfrm>
            <a:off x="556225" y="1567550"/>
            <a:ext cx="4476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it?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File: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Invoke-ScriptAnalyzer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-Path .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\Private\Confirm-vCenter.ps1</a:t>
            </a:r>
            <a:endParaRPr sz="105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Directory/Tree: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Invoke-ScriptAnalyzer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-Path . -Recurse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there are no findings, there is no Output!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5858775" y="1825700"/>
            <a:ext cx="2939100" cy="2126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Module is on GitHub, and there is a very active channel on the PowerShell Slack.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https://github.com/PowerShell/PSScriptAnalyzer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Join Slack here: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http://slack.poshcode.org/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PSScriptAnalyzer </a:t>
            </a:r>
            <a:r>
              <a:rPr lang="en"/>
              <a:t>cont.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body" idx="1"/>
          </p:nvPr>
        </p:nvSpPr>
        <p:spPr>
          <a:xfrm>
            <a:off x="556225" y="1483025"/>
            <a:ext cx="7038900" cy="21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ignore items that you cannot avoid.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Simply add a line, </a:t>
            </a:r>
            <a:r>
              <a:rPr lang="en" u="sng"/>
              <a:t>to the function file, not the test file</a:t>
            </a:r>
            <a:r>
              <a:rPr lang="en"/>
              <a:t>, to suppress the warning: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Diagnostics.CodeAnalysis.SuppressMessageAttribute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"PSAvoidGlobalVars"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50" y="1869400"/>
            <a:ext cx="7993699" cy="7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/>
          <p:nvPr/>
        </p:nvSpPr>
        <p:spPr>
          <a:xfrm>
            <a:off x="7230800" y="1071400"/>
            <a:ext cx="1419600" cy="637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This is a valid variable with PowerCLI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298" name="Google Shape;298;p29"/>
          <p:cNvCxnSpPr>
            <a:stCxn id="297" idx="2"/>
          </p:cNvCxnSpPr>
          <p:nvPr/>
        </p:nvCxnSpPr>
        <p:spPr>
          <a:xfrm flipH="1">
            <a:off x="7802900" y="1708600"/>
            <a:ext cx="137700" cy="4032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29"/>
          <p:cNvSpPr/>
          <p:nvPr/>
        </p:nvSpPr>
        <p:spPr>
          <a:xfrm>
            <a:off x="6795150" y="2111925"/>
            <a:ext cx="1855200" cy="3771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>
            <a:spLocks noGrp="1"/>
          </p:cNvSpPr>
          <p:nvPr>
            <p:ph type="title"/>
          </p:nvPr>
        </p:nvSpPr>
        <p:spPr>
          <a:xfrm>
            <a:off x="1245500" y="172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Pester</a:t>
            </a:r>
            <a:endParaRPr sz="3000"/>
          </a:p>
        </p:txBody>
      </p:sp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511573" y="1623560"/>
            <a:ext cx="5792974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" dirty="0"/>
              <a:t>PowerShell’s solution for Unit Testing.</a:t>
            </a:r>
            <a:endParaRPr dirty="0"/>
          </a:p>
          <a:p>
            <a:pPr marL="285750" indent="-285750">
              <a:lnSpc>
                <a:spcPct val="200000"/>
              </a:lnSpc>
            </a:pPr>
            <a:r>
              <a:rPr lang="en" dirty="0"/>
              <a:t>START SMALL!</a:t>
            </a:r>
            <a:endParaRPr dirty="0"/>
          </a:p>
          <a:p>
            <a:pPr marL="285750" indent="-285750">
              <a:lnSpc>
                <a:spcPct val="200000"/>
              </a:lnSpc>
            </a:pPr>
            <a:r>
              <a:rPr lang="en" dirty="0"/>
              <a:t>This is where the ‘</a:t>
            </a:r>
            <a:r>
              <a:rPr lang="en" i="1" dirty="0"/>
              <a:t>1 function, 1 file</a:t>
            </a:r>
            <a:r>
              <a:rPr lang="en" dirty="0"/>
              <a:t>’  </a:t>
            </a:r>
            <a:r>
              <a:rPr lang="en" dirty="0" smtClean="0"/>
              <a:t>methodology </a:t>
            </a:r>
            <a:r>
              <a:rPr lang="en" dirty="0"/>
              <a:t>will quickly make sense.</a:t>
            </a:r>
            <a:endParaRPr dirty="0"/>
          </a:p>
        </p:txBody>
      </p:sp>
      <p:sp>
        <p:nvSpPr>
          <p:cNvPr id="317" name="Google Shape;317;p30"/>
          <p:cNvSpPr/>
          <p:nvPr/>
        </p:nvSpPr>
        <p:spPr>
          <a:xfrm>
            <a:off x="4764950" y="3301788"/>
            <a:ext cx="4188300" cy="1691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best ‘Getting Started’ with Pester documentation I’ve ever read was in the PowerShell Conference Book. The chapter was written by Mark Wragg.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https://leanpub.com/powershell-conference-book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</a:t>
            </a:r>
            <a:endParaRPr sz="3000"/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1"/>
          </p:nvPr>
        </p:nvSpPr>
        <p:spPr>
          <a:xfrm>
            <a:off x="1297500" y="1203400"/>
            <a:ext cx="7038900" cy="30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Wraps PSScriptAnalyzer and Pester, then makes pretty pictures!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PSCodeHealthParameters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".\FunctionBased\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TestsPath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".\FunctionBased\tests\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HtmlReportPath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BaseDir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\vmworldReport_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.html"</a:t>
            </a:r>
            <a:endParaRPr sz="105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PassThru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$true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Invoke-PSCodeHealth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PSCodeHealthParameters</a:t>
            </a: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https://pscodehealth.readthedocs.io/en/latest/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 PSCodeHealth Report</a:t>
            </a:r>
            <a:endParaRPr sz="3000"/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335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 Cont.</a:t>
            </a:r>
            <a:endParaRPr sz="3000"/>
          </a:p>
        </p:txBody>
      </p:sp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Style &amp; Best Practice Report:</a:t>
            </a:r>
            <a:endParaRPr/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561800"/>
            <a:ext cx="7751001" cy="3492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/>
          <p:nvPr/>
        </p:nvSpPr>
        <p:spPr>
          <a:xfrm>
            <a:off x="7920075" y="3483850"/>
            <a:ext cx="1144500" cy="539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Details Highlighted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340" name="Google Shape;340;p33"/>
          <p:cNvCxnSpPr>
            <a:stCxn id="339" idx="1"/>
          </p:cNvCxnSpPr>
          <p:nvPr/>
        </p:nvCxnSpPr>
        <p:spPr>
          <a:xfrm flipH="1">
            <a:off x="5702775" y="3753700"/>
            <a:ext cx="2217300" cy="738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 Cont.</a:t>
            </a:r>
            <a:endParaRPr sz="3000"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1252000" y="10798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Maintainability (Complexity):</a:t>
            </a: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63" y="1606575"/>
            <a:ext cx="8419067" cy="32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/>
          <p:nvPr/>
        </p:nvSpPr>
        <p:spPr>
          <a:xfrm>
            <a:off x="6548050" y="2241850"/>
            <a:ext cx="1638600" cy="552600"/>
          </a:xfrm>
          <a:prstGeom prst="ellipse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6762625" y="915350"/>
            <a:ext cx="1424100" cy="4941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Useful Data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350" name="Google Shape;350;p34"/>
          <p:cNvCxnSpPr>
            <a:stCxn id="349" idx="2"/>
            <a:endCxn id="348" idx="0"/>
          </p:cNvCxnSpPr>
          <p:nvPr/>
        </p:nvCxnSpPr>
        <p:spPr>
          <a:xfrm flipH="1">
            <a:off x="7367275" y="1409450"/>
            <a:ext cx="107400" cy="832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>
            <a:spLocks noGrp="1"/>
          </p:cNvSpPr>
          <p:nvPr>
            <p:ph type="title"/>
          </p:nvPr>
        </p:nvSpPr>
        <p:spPr>
          <a:xfrm>
            <a:off x="1248675" y="166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PSCodeHealth Cont.</a:t>
            </a:r>
            <a:endParaRPr sz="3000"/>
          </a:p>
        </p:txBody>
      </p:sp>
      <p:sp>
        <p:nvSpPr>
          <p:cNvPr id="356" name="Google Shape;356;p35"/>
          <p:cNvSpPr txBox="1">
            <a:spLocks noGrp="1"/>
          </p:cNvSpPr>
          <p:nvPr>
            <p:ph type="body" idx="1"/>
          </p:nvPr>
        </p:nvSpPr>
        <p:spPr>
          <a:xfrm>
            <a:off x="1248675" y="802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Unit Testing</a:t>
            </a:r>
            <a:endParaRPr/>
          </a:p>
        </p:txBody>
      </p:sp>
      <p:pic>
        <p:nvPicPr>
          <p:cNvPr id="357" name="Google Shape;3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350" y="1171537"/>
            <a:ext cx="6662099" cy="37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331600" y="4205625"/>
            <a:ext cx="1424100" cy="618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Function by Function Breakdown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359" name="Google Shape;359;p35"/>
          <p:cNvCxnSpPr>
            <a:stCxn id="358" idx="3"/>
          </p:cNvCxnSpPr>
          <p:nvPr/>
        </p:nvCxnSpPr>
        <p:spPr>
          <a:xfrm>
            <a:off x="1755700" y="4514625"/>
            <a:ext cx="1775100" cy="1362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35"/>
          <p:cNvSpPr/>
          <p:nvPr/>
        </p:nvSpPr>
        <p:spPr>
          <a:xfrm>
            <a:off x="331600" y="1633475"/>
            <a:ext cx="1424100" cy="618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Great Summary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331600" y="2804675"/>
            <a:ext cx="1424100" cy="618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Fancy Charts!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362" name="Google Shape;362;p35"/>
          <p:cNvCxnSpPr>
            <a:stCxn id="361" idx="3"/>
          </p:cNvCxnSpPr>
          <p:nvPr/>
        </p:nvCxnSpPr>
        <p:spPr>
          <a:xfrm rot="10800000" flipH="1">
            <a:off x="1755700" y="3080675"/>
            <a:ext cx="3394200" cy="330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5"/>
          <p:cNvCxnSpPr>
            <a:stCxn id="360" idx="3"/>
          </p:cNvCxnSpPr>
          <p:nvPr/>
        </p:nvCxnSpPr>
        <p:spPr>
          <a:xfrm>
            <a:off x="1755700" y="1942475"/>
            <a:ext cx="1723200" cy="327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Demo-05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PSCodeHealth</a:t>
            </a:r>
            <a:endParaRPr lang="en-US" dirty="0" smtClean="0"/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Comment based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10" y="344905"/>
            <a:ext cx="2126615" cy="39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a Wrap!</a:t>
            </a:r>
            <a:endParaRPr dirty="0"/>
          </a:p>
        </p:txBody>
      </p:sp>
      <p:sp>
        <p:nvSpPr>
          <p:cNvPr id="369" name="Google Shape;369;p36"/>
          <p:cNvSpPr txBox="1"/>
          <p:nvPr/>
        </p:nvSpPr>
        <p:spPr>
          <a:xfrm>
            <a:off x="305625" y="1290377"/>
            <a:ext cx="85266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Feel free to Reach out to me directly.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Jpsider </a:t>
            </a: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(Twitter, FB, Slack, pretty much have this name everywhere)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http://invoke-automation.blog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http://belaytech.com</a:t>
            </a:r>
            <a:endParaRPr sz="1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https://leanpub.com/powershell-conference-book</a:t>
            </a:r>
            <a:endParaRPr sz="1600" dirty="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Special thanks to the </a:t>
            </a:r>
            <a:r>
              <a:rPr lang="en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DC VMUG team </a:t>
            </a: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their hard </a:t>
            </a:r>
            <a:r>
              <a:rPr lang="en" sz="1800" b="1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</a:t>
            </a:r>
            <a:endParaRPr sz="18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396" y="397041"/>
            <a:ext cx="2133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/>
          <p:nvPr/>
        </p:nvSpPr>
        <p:spPr>
          <a:xfrm>
            <a:off x="76198" y="4207041"/>
            <a:ext cx="8975559" cy="899207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9D9D9"/>
                </a:solidFill>
              </a:rPr>
              <a:t>Code for this presentation available here:</a:t>
            </a:r>
            <a:endParaRPr sz="1600" dirty="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D9D9D9"/>
              </a:solidFill>
            </a:endParaRPr>
          </a:p>
          <a:p>
            <a:pPr lvl="0"/>
            <a:r>
              <a:rPr lang="en-US" sz="1600" dirty="0">
                <a:solidFill>
                  <a:srgbClr val="D9D9D9"/>
                </a:solidFill>
              </a:rPr>
              <a:t>https://github.com/jpsider/Invoke-Automation/tree/master/Powercli/DC_VMUG102019</a:t>
            </a:r>
            <a:endParaRPr sz="1600"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95" y="153118"/>
            <a:ext cx="7038900" cy="914100"/>
          </a:xfrm>
        </p:spPr>
        <p:txBody>
          <a:bodyPr/>
          <a:lstStyle/>
          <a:p>
            <a:r>
              <a:rPr lang="en-US" dirty="0" smtClean="0"/>
              <a:t>My Demo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95" y="774600"/>
            <a:ext cx="7038900" cy="4162358"/>
          </a:xfrm>
        </p:spPr>
        <p:txBody>
          <a:bodyPr/>
          <a:lstStyle/>
          <a:p>
            <a:r>
              <a:rPr lang="en-US" dirty="0" smtClean="0"/>
              <a:t>Windows 10 -1903 (Yes it’s a MacBook)</a:t>
            </a:r>
          </a:p>
          <a:p>
            <a:pPr lvl="1"/>
            <a:r>
              <a:rPr lang="en-US" dirty="0" smtClean="0"/>
              <a:t>PowerShell - 5.1	</a:t>
            </a:r>
          </a:p>
          <a:p>
            <a:pPr lvl="2"/>
            <a:r>
              <a:rPr lang="en-US" dirty="0" err="1" smtClean="0"/>
              <a:t>PowerCLI</a:t>
            </a:r>
            <a:r>
              <a:rPr lang="en-US" dirty="0" smtClean="0"/>
              <a:t> - 11.4</a:t>
            </a:r>
          </a:p>
          <a:p>
            <a:pPr lvl="2"/>
            <a:r>
              <a:rPr lang="en-US" dirty="0" err="1" smtClean="0"/>
              <a:t>PSCodeHealth</a:t>
            </a:r>
            <a:r>
              <a:rPr lang="en-US" dirty="0" smtClean="0"/>
              <a:t> – 0.2.26</a:t>
            </a:r>
          </a:p>
          <a:p>
            <a:pPr lvl="2"/>
            <a:r>
              <a:rPr lang="en-US" dirty="0" err="1" smtClean="0"/>
              <a:t>PSScriptAnalyzer</a:t>
            </a:r>
            <a:r>
              <a:rPr lang="en-US" dirty="0" smtClean="0"/>
              <a:t> – 1.18.0</a:t>
            </a:r>
          </a:p>
          <a:p>
            <a:pPr lvl="2"/>
            <a:r>
              <a:rPr lang="en-US" dirty="0" smtClean="0"/>
              <a:t>Pester – 4.9.0</a:t>
            </a:r>
          </a:p>
          <a:p>
            <a:pPr lvl="1"/>
            <a:r>
              <a:rPr lang="en-US" dirty="0" err="1" smtClean="0"/>
              <a:t>VSCode</a:t>
            </a:r>
            <a:r>
              <a:rPr lang="en-US" dirty="0" smtClean="0"/>
              <a:t> – 1.39.2</a:t>
            </a:r>
          </a:p>
          <a:p>
            <a:pPr lvl="2"/>
            <a:r>
              <a:rPr lang="en-US" dirty="0" smtClean="0"/>
              <a:t>PowerShell Extension – 2019.09.0</a:t>
            </a:r>
          </a:p>
          <a:p>
            <a:r>
              <a:rPr lang="en-US" dirty="0" err="1" smtClean="0"/>
              <a:t>vCenter</a:t>
            </a:r>
            <a:r>
              <a:rPr lang="en-US" dirty="0" smtClean="0"/>
              <a:t> Simulator</a:t>
            </a:r>
          </a:p>
          <a:p>
            <a:pPr lvl="1"/>
            <a:r>
              <a:rPr lang="en-US" dirty="0" smtClean="0"/>
              <a:t>William Lam – Docker Container </a:t>
            </a:r>
          </a:p>
          <a:p>
            <a:pPr lvl="1"/>
            <a:r>
              <a:rPr lang="en-US" dirty="0"/>
              <a:t>https://github.com/lamw/docker-vcsim</a:t>
            </a:r>
          </a:p>
        </p:txBody>
      </p:sp>
    </p:spTree>
    <p:extLst>
      <p:ext uri="{BB962C8B-B14F-4D97-AF65-F5344CB8AC3E}">
        <p14:creationId xmlns:p14="http://schemas.microsoft.com/office/powerpoint/2010/main" val="15145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220725" y="4426675"/>
            <a:ext cx="8658000" cy="5853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Unofficial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Guide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Linting? It sounds gross!</a:t>
            </a:r>
            <a:endParaRPr sz="3000"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Identifies:</a:t>
            </a:r>
            <a:endParaRPr sz="24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Styling issues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Violations of best practices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Comment based help exists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Complexity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is a skill, the process is iterative, be patient! It will pay off!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https://github.com/PoshCode/PowerShellPracticeAndStyle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825" y="1649775"/>
            <a:ext cx="3863574" cy="2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Styling Issues</a:t>
            </a:r>
            <a:endParaRPr sz="30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064900"/>
            <a:ext cx="7038900" cy="3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Everyone wants </a:t>
            </a:r>
            <a:r>
              <a:rPr lang="en" dirty="0" smtClean="0"/>
              <a:t>to write the </a:t>
            </a:r>
            <a:r>
              <a:rPr lang="en" dirty="0"/>
              <a:t>best 1 liner in the world….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"SomeName"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$null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Write-Host</a:t>
            </a:r>
            <a:r>
              <a:rPr lang="en" sz="105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"No VM found</a:t>
            </a:r>
            <a:r>
              <a:rPr lang="en" sz="1050" dirty="0" smtClean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050" dirty="0" smtClean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Write-Host</a:t>
            </a:r>
            <a:r>
              <a:rPr lang="en" sz="1050" dirty="0" smtClean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"Oh, Hey The VM exists!"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More Lines are easier to read!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-VM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"SomeName"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$null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-eq </a:t>
            </a:r>
            <a:r>
              <a:rPr lang="en" sz="105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5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"No VM found"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050" dirty="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Write-Output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"Oh, Hey The VM exists!"</a:t>
            </a:r>
            <a:endParaRPr sz="105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5332075" y="2656275"/>
            <a:ext cx="32838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Did you catch the other changes I made?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2D2D30"/>
                </a:highlight>
                <a:latin typeface="Consolas"/>
                <a:ea typeface="Consolas"/>
                <a:cs typeface="Consolas"/>
                <a:sym typeface="Consolas"/>
              </a:rPr>
              <a:t>$null should be on the left side of equality comparisons.</a:t>
            </a:r>
            <a:endParaRPr sz="1050">
              <a:solidFill>
                <a:srgbClr val="D4D4D4"/>
              </a:solidFill>
              <a:highlight>
                <a:srgbClr val="2D2D3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2D2D3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2D2D30"/>
                </a:highlight>
                <a:latin typeface="Consolas"/>
                <a:ea typeface="Consolas"/>
                <a:cs typeface="Consolas"/>
                <a:sym typeface="Consolas"/>
              </a:rPr>
              <a:t>Do Not use Write-Host</a:t>
            </a:r>
            <a:endParaRPr sz="1050">
              <a:solidFill>
                <a:srgbClr val="D4D4D4"/>
              </a:solidFill>
              <a:highlight>
                <a:srgbClr val="2D2D3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855575" y="3885105"/>
            <a:ext cx="2236800" cy="357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 hate this rule!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5855575" y="4670600"/>
            <a:ext cx="2236800" cy="357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And this one!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Demo-01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</p:spPr>
        <p:txBody>
          <a:bodyPr/>
          <a:lstStyle/>
          <a:p>
            <a:r>
              <a:rPr lang="en-US" dirty="0" smtClean="0"/>
              <a:t>Script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6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Best Practices</a:t>
            </a:r>
            <a:endParaRPr sz="3000"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772925" y="1598075"/>
            <a:ext cx="31677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 anything wrong with this?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Start-VM 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4683775" y="1598075"/>
            <a:ext cx="31677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Not Use Aliases!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ForEach-Object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05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Start-VM</a:t>
            </a:r>
            <a:r>
              <a:rPr lang="en" sz="105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" name="Google Shape;178;p18"/>
          <p:cNvSpPr/>
          <p:nvPr/>
        </p:nvSpPr>
        <p:spPr>
          <a:xfrm>
            <a:off x="5288375" y="1994750"/>
            <a:ext cx="403200" cy="442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772925" y="2436950"/>
            <a:ext cx="31677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Technically both are correct. However the one on the right is easier to read.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500" y="3923325"/>
            <a:ext cx="32670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4495800" y="3471125"/>
            <a:ext cx="3167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VScode will highlight these for you!</a:t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850" y="3484450"/>
            <a:ext cx="2640000" cy="1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8"/>
          <p:cNvCxnSpPr/>
          <p:nvPr/>
        </p:nvCxnSpPr>
        <p:spPr>
          <a:xfrm rot="10800000" flipH="1">
            <a:off x="4129100" y="4134125"/>
            <a:ext cx="1469700" cy="357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83;p18"/>
          <p:cNvCxnSpPr/>
          <p:nvPr/>
        </p:nvCxnSpPr>
        <p:spPr>
          <a:xfrm flipV="1">
            <a:off x="3619763" y="2703799"/>
            <a:ext cx="1100626" cy="21911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Demo-02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</p:spPr>
        <p:txBody>
          <a:bodyPr/>
          <a:lstStyle/>
          <a:p>
            <a:r>
              <a:rPr lang="en-US" dirty="0"/>
              <a:t>Script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061550" y="197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Comment Based Help</a:t>
            </a:r>
            <a:endParaRPr sz="2800"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242225" y="1410500"/>
            <a:ext cx="70389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first…..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/>
              <a:t>1 Function per File.</a:t>
            </a:r>
            <a:endParaRPr sz="2400"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Second, add help!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&lt;#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Validates an active connection to a vCenter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Confirm-vCenter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NOTES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Returns a boolean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#&gt;</a:t>
            </a:r>
            <a:endParaRPr sz="105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76" y="647450"/>
            <a:ext cx="3835101" cy="43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4974425" y="616225"/>
            <a:ext cx="2152500" cy="539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516525" y="2534013"/>
            <a:ext cx="1820700" cy="604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Just a few lines can be very helpful!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93" name="Google Shape;193;p19"/>
          <p:cNvCxnSpPr>
            <a:stCxn id="192" idx="3"/>
          </p:cNvCxnSpPr>
          <p:nvPr/>
        </p:nvCxnSpPr>
        <p:spPr>
          <a:xfrm rot="10800000" flipH="1">
            <a:off x="4337225" y="927813"/>
            <a:ext cx="604800" cy="19086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1425</Words>
  <Application>Microsoft Office PowerPoint</Application>
  <PresentationFormat>On-screen Show (16:9)</PresentationFormat>
  <Paragraphs>269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Lato</vt:lpstr>
      <vt:lpstr>Montserrat</vt:lpstr>
      <vt:lpstr>Old Standard TT</vt:lpstr>
      <vt:lpstr>Consolas</vt:lpstr>
      <vt:lpstr>Focus</vt:lpstr>
      <vt:lpstr>PowerCLI Lint</vt:lpstr>
      <vt:lpstr>Agenda</vt:lpstr>
      <vt:lpstr>My Demo Environment</vt:lpstr>
      <vt:lpstr>What’s Linting? It sounds gross!</vt:lpstr>
      <vt:lpstr>Styling Issues</vt:lpstr>
      <vt:lpstr>Demo-01</vt:lpstr>
      <vt:lpstr>Best Practices</vt:lpstr>
      <vt:lpstr>Demo-02</vt:lpstr>
      <vt:lpstr>Comment Based Help</vt:lpstr>
      <vt:lpstr>Demo-03</vt:lpstr>
      <vt:lpstr>Code Complexity</vt:lpstr>
      <vt:lpstr>Unit Testing</vt:lpstr>
      <vt:lpstr>What is Unit Testing?</vt:lpstr>
      <vt:lpstr>Why you should Unit Test your code.</vt:lpstr>
      <vt:lpstr>Code Coverage</vt:lpstr>
      <vt:lpstr>Code Coverage, cont.</vt:lpstr>
      <vt:lpstr>Demo-04</vt:lpstr>
      <vt:lpstr>The Tools</vt:lpstr>
      <vt:lpstr>PSScriptAnalyzer</vt:lpstr>
      <vt:lpstr>PSScriptAnalyzer cont.</vt:lpstr>
      <vt:lpstr>PSScriptAnalyzer cont.</vt:lpstr>
      <vt:lpstr>Pester</vt:lpstr>
      <vt:lpstr>PSCodeHealth</vt:lpstr>
      <vt:lpstr>Example PSCodeHealth Report</vt:lpstr>
      <vt:lpstr>PSCodeHealth Cont.</vt:lpstr>
      <vt:lpstr>PSCodeHealth Cont.</vt:lpstr>
      <vt:lpstr>PSCodeHealth Cont.</vt:lpstr>
      <vt:lpstr>Demo-05</vt:lpstr>
      <vt:lpstr>That’s a Wrap!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PowerCLI Lint</dc:title>
  <dc:creator>Administrator</dc:creator>
  <cp:lastModifiedBy>Windows User</cp:lastModifiedBy>
  <cp:revision>18</cp:revision>
  <dcterms:modified xsi:type="dcterms:W3CDTF">2019-10-17T13:42:30Z</dcterms:modified>
</cp:coreProperties>
</file>