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365" r:id="rId5"/>
    <p:sldId id="258" r:id="rId6"/>
    <p:sldId id="264" r:id="rId7"/>
    <p:sldId id="369" r:id="rId8"/>
    <p:sldId id="370" r:id="rId9"/>
    <p:sldId id="374" r:id="rId10"/>
    <p:sldId id="348" r:id="rId11"/>
    <p:sldId id="375" r:id="rId12"/>
    <p:sldId id="378" r:id="rId13"/>
    <p:sldId id="373" r:id="rId14"/>
    <p:sldId id="371" r:id="rId15"/>
    <p:sldId id="344" r:id="rId16"/>
    <p:sldId id="372" r:id="rId17"/>
    <p:sldId id="376" r:id="rId18"/>
    <p:sldId id="377" r:id="rId19"/>
    <p:sldId id="3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in Brighton" initials="IB" lastIdx="2" clrIdx="0">
    <p:extLst>
      <p:ext uri="{19B8F6BF-5375-455C-9EA6-DF929625EA0E}">
        <p15:presenceInfo xmlns:p15="http://schemas.microsoft.com/office/powerpoint/2012/main" userId="b3d0983ffd148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FA9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3" autoAdjust="0"/>
    <p:restoredTop sz="67755" autoAdjust="0"/>
  </p:normalViewPr>
  <p:slideViewPr>
    <p:cSldViewPr snapToGrid="0">
      <p:cViewPr varScale="1">
        <p:scale>
          <a:sx n="89" d="100"/>
          <a:sy n="89" d="100"/>
        </p:scale>
        <p:origin x="13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48831159-9EB0-48EE-8DB6-B6BD78C58174}" type="datetimeFigureOut">
              <a:rPr lang="en-GB" smtClean="0"/>
              <a:pPr/>
              <a:t>09/09/2016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 UI" panose="020B05020402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anose="020B0502040204020203" pitchFamily="34" charset="0"/>
              </a:defRPr>
            </a:lvl1pPr>
          </a:lstStyle>
          <a:p>
            <a:fld id="{68C56A97-F4E8-458A-9171-9F3B4558406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59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39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10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28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00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 smtClean="0"/>
              <a:t>Customisations</a:t>
            </a:r>
            <a:endParaRPr lang="en-US" sz="1100" dirty="0" smtClean="0"/>
          </a:p>
          <a:p>
            <a:pPr lvl="1"/>
            <a:r>
              <a:rPr lang="en-US" sz="1100" dirty="0" smtClean="0"/>
              <a:t>Imports certificates</a:t>
            </a:r>
          </a:p>
          <a:p>
            <a:pPr lvl="1"/>
            <a:r>
              <a:rPr lang="en-US" sz="1100" dirty="0" smtClean="0"/>
              <a:t>Configures LCM</a:t>
            </a:r>
          </a:p>
          <a:p>
            <a:pPr lvl="1"/>
            <a:r>
              <a:rPr lang="en-US" sz="1100" dirty="0" smtClean="0"/>
              <a:t>Invokes DSC configuration</a:t>
            </a:r>
          </a:p>
          <a:p>
            <a:r>
              <a:rPr lang="en-US" sz="1100" dirty="0" smtClean="0"/>
              <a:t>Custom bootstrap</a:t>
            </a:r>
            <a:endParaRPr lang="en-GB" sz="1100" dirty="0" smtClean="0"/>
          </a:p>
          <a:p>
            <a:endParaRPr lang="en-GB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126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I have not actually tried to see if</a:t>
            </a:r>
            <a:r>
              <a:rPr lang="en-GB" baseline="0" dirty="0" smtClean="0"/>
              <a:t> it works on a Hyper-V cluster node!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86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56A97-F4E8-458A-9171-9F3B4558406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29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74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70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 marL="360363" indent="-360363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32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0475" indent="-346075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03388" indent="-331788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87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00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8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16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9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3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AC25-0513-4D62-9822-ED98211A2BF5}" type="datetimeFigureOut">
              <a:rPr lang="en-GB" smtClean="0"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9E542-031E-4BF8-A968-13674526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3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F95AC25-0513-4D62-9822-ED98211A2BF5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899E542-031E-4BF8-A968-13674526F3D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43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tualEngine/LabilityBootstra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ilasuit.org/2016/04/13/building-a-lab-using-hyper-v-and-lability-the-end-to-end-example/" TargetMode="External"/><Relationship Id="rId2" Type="http://schemas.openxmlformats.org/officeDocument/2006/relationships/hyperlink" Target="https://github.com/VirtualEngine/La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rtualEngine/LabilityBootstrap" TargetMode="External"/><Relationship Id="rId5" Type="http://schemas.openxmlformats.org/officeDocument/2006/relationships/hyperlink" Target="https://gist.github.com/iainbrighton/aff12e50f2929da50d667ee8404fc6bf" TargetMode="External"/><Relationship Id="rId4" Type="http://schemas.openxmlformats.org/officeDocument/2006/relationships/hyperlink" Target="http://www.absolutejam.co.uk/posts/lability-the-ultimate-hyper-v-lab-too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083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PSDEVOPS: Lability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Iain Brighton</a:t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September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6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Logging</a:t>
            </a:r>
          </a:p>
          <a:p>
            <a:r>
              <a:rPr lang="en-GB" dirty="0" smtClean="0"/>
              <a:t>Certificates</a:t>
            </a:r>
          </a:p>
          <a:p>
            <a:r>
              <a:rPr lang="en-GB" dirty="0" smtClean="0"/>
              <a:t>MOF documents</a:t>
            </a:r>
          </a:p>
          <a:p>
            <a:r>
              <a:rPr lang="en-GB" dirty="0" smtClean="0"/>
              <a:t>Client Operating Systems</a:t>
            </a:r>
          </a:p>
          <a:p>
            <a:pPr lvl="1"/>
            <a:r>
              <a:rPr lang="en-GB" dirty="0" smtClean="0"/>
              <a:t>Local Administrator account</a:t>
            </a:r>
          </a:p>
          <a:p>
            <a:pPr lvl="1"/>
            <a:r>
              <a:rPr lang="en-GB" dirty="0" err="1" smtClean="0"/>
              <a:t>PSRemoting</a:t>
            </a:r>
            <a:endParaRPr lang="en-GB" dirty="0" smtClean="0"/>
          </a:p>
          <a:p>
            <a:r>
              <a:rPr lang="en-GB" dirty="0" err="1" smtClean="0"/>
              <a:t>CustomBootstrap</a:t>
            </a:r>
            <a:endParaRPr lang="en-GB" dirty="0" smtClean="0"/>
          </a:p>
          <a:p>
            <a:pPr lvl="1"/>
            <a:r>
              <a:rPr lang="en-GB" dirty="0" smtClean="0"/>
              <a:t>Bootstrap order</a:t>
            </a:r>
          </a:p>
        </p:txBody>
      </p:sp>
    </p:spTree>
    <p:extLst>
      <p:ext uri="{BB962C8B-B14F-4D97-AF65-F5344CB8AC3E}">
        <p14:creationId xmlns:p14="http://schemas.microsoft.com/office/powerpoint/2010/main" val="236739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Wish List/Missing </a:t>
            </a:r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Remoting</a:t>
            </a:r>
          </a:p>
          <a:p>
            <a:pPr lvl="1"/>
            <a:r>
              <a:rPr lang="en-GB" dirty="0" smtClean="0"/>
              <a:t>Images are local to Hyper-V host</a:t>
            </a:r>
          </a:p>
          <a:p>
            <a:pPr lvl="1"/>
            <a:r>
              <a:rPr lang="en-GB" dirty="0" smtClean="0"/>
              <a:t>Implicit remoting can be used</a:t>
            </a:r>
          </a:p>
          <a:p>
            <a:r>
              <a:rPr lang="en-GB" dirty="0" smtClean="0"/>
              <a:t>Hyper-V Cluster support*</a:t>
            </a:r>
          </a:p>
          <a:p>
            <a:r>
              <a:rPr lang="en-GB" dirty="0" smtClean="0"/>
              <a:t>Linux Support</a:t>
            </a:r>
          </a:p>
          <a:p>
            <a:pPr lvl="1"/>
            <a:r>
              <a:rPr lang="en-GB" dirty="0"/>
              <a:t>Can use existing VHD images</a:t>
            </a:r>
          </a:p>
          <a:p>
            <a:pPr lvl="1"/>
            <a:r>
              <a:rPr lang="en-GB" dirty="0" smtClean="0"/>
              <a:t>No equivalent of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Expand-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WindowsImage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2"/>
            <a:r>
              <a:rPr lang="en-GB" dirty="0" smtClean="0"/>
              <a:t>No file system driver</a:t>
            </a:r>
          </a:p>
          <a:p>
            <a:pPr lvl="1"/>
            <a:r>
              <a:rPr lang="en-GB" dirty="0" smtClean="0"/>
              <a:t>Waiting for native Windows SSH support?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34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Next?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-360363">
              <a:spcBef>
                <a:spcPts val="1000"/>
              </a:spcBef>
            </a:pPr>
            <a:r>
              <a:rPr lang="en-GB" sz="2800" dirty="0" smtClean="0"/>
              <a:t>Linux Support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Waiting for SSH support?</a:t>
            </a:r>
          </a:p>
          <a:p>
            <a:pPr marL="360363" lvl="1" indent="-360363">
              <a:spcBef>
                <a:spcPts val="1000"/>
              </a:spcBef>
            </a:pPr>
            <a:r>
              <a:rPr lang="en-GB" sz="2800" dirty="0" smtClean="0"/>
              <a:t>Plugins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Azure: Azure Automation DSC?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VMWare: vSphere/Workstation?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AWS?</a:t>
            </a:r>
          </a:p>
          <a:p>
            <a:pPr marL="360363" lvl="1" indent="-360363">
              <a:spcBef>
                <a:spcPts val="1000"/>
              </a:spcBef>
            </a:pPr>
            <a:r>
              <a:rPr lang="en-GB" dirty="0" smtClean="0"/>
              <a:t>Drop PowerShell v4 (Win 8.1/2012 R2) Support?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PowerShell Direct</a:t>
            </a:r>
          </a:p>
          <a:p>
            <a:pPr marL="817563" lvl="2" indent="-360363">
              <a:spcBef>
                <a:spcPts val="1000"/>
              </a:spcBef>
            </a:pPr>
            <a:r>
              <a:rPr lang="en-GB" dirty="0" smtClean="0"/>
              <a:t>Nested Hyper-V</a:t>
            </a:r>
          </a:p>
          <a:p>
            <a:pPr marL="360363" lvl="1" indent="-360363">
              <a:spcBef>
                <a:spcPts val="1000"/>
              </a:spcBef>
            </a:pPr>
            <a:r>
              <a:rPr lang="en-GB" dirty="0" smtClean="0"/>
              <a:t>Local DSC Pull Server?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7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LabilityBootstrap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 to configure existing (virtual) machines</a:t>
            </a:r>
          </a:p>
          <a:p>
            <a:pPr lvl="1"/>
            <a:r>
              <a:rPr lang="en-GB" dirty="0" smtClean="0"/>
              <a:t>Azure, AWS and VMware etc.</a:t>
            </a:r>
          </a:p>
          <a:p>
            <a:r>
              <a:rPr lang="en-GB" dirty="0" smtClean="0"/>
              <a:t>ISO creation for Ravello</a:t>
            </a:r>
          </a:p>
          <a:p>
            <a:r>
              <a:rPr lang="en-GB" dirty="0" smtClean="0"/>
              <a:t>Not (yet) published to PowerShell Gallery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github.com/VirtualEngine/LabilityBootstrap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9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Kudos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“A </a:t>
            </a: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thanks </a:t>
            </a: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en-GB" sz="40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Artem</a:t>
            </a: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4000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Pronichkin</a:t>
            </a: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 your contributions with</a:t>
            </a:r>
            <a:b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Convert-WindowsImage.ps1</a:t>
            </a: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, without</a:t>
            </a:r>
            <a:b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which, this project have been</a:t>
            </a:r>
            <a:b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 whole lot more difficult</a:t>
            </a:r>
            <a:r>
              <a:rPr lang="en-GB" sz="4000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Kudos!“</a:t>
            </a:r>
            <a:endParaRPr lang="en-GB" sz="40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7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Lability Project Page</a:t>
            </a:r>
          </a:p>
          <a:p>
            <a:pPr lvl="1"/>
            <a:r>
              <a:rPr lang="en-GB" sz="1800" dirty="0" smtClean="0">
                <a:hlinkClick r:id="rId2"/>
              </a:rPr>
              <a:t>https://github.com/VirtualEngine/Lability</a:t>
            </a:r>
            <a:endParaRPr lang="en-GB" dirty="0" smtClean="0"/>
          </a:p>
          <a:p>
            <a:r>
              <a:rPr lang="en-GB" dirty="0" smtClean="0"/>
              <a:t>Blog: Building </a:t>
            </a:r>
            <a:r>
              <a:rPr lang="en-GB" dirty="0"/>
              <a:t>A Lab using Hyper-V and </a:t>
            </a:r>
            <a:r>
              <a:rPr lang="en-GB" dirty="0" smtClean="0"/>
              <a:t>Lability</a:t>
            </a:r>
          </a:p>
          <a:p>
            <a:pPr lvl="1"/>
            <a:r>
              <a:rPr lang="en-GB" sz="1800" dirty="0">
                <a:hlinkClick r:id="rId3"/>
              </a:rPr>
              <a:t>https://blog.kilasuit.org/2016/04/13/building-a-lab-using-hyper-v-and-lability-the-end-to-end-example</a:t>
            </a:r>
            <a:r>
              <a:rPr lang="en-GB" sz="1800" dirty="0" smtClean="0">
                <a:hlinkClick r:id="rId3"/>
              </a:rPr>
              <a:t>/</a:t>
            </a:r>
            <a:endParaRPr lang="en-GB" sz="1800" dirty="0" smtClean="0"/>
          </a:p>
          <a:p>
            <a:r>
              <a:rPr lang="en-GB" dirty="0"/>
              <a:t>The ultimate Hyper-V lab tool (</a:t>
            </a:r>
            <a:r>
              <a:rPr lang="en-GB" dirty="0" err="1"/>
              <a:t>Powershell</a:t>
            </a:r>
            <a:r>
              <a:rPr lang="en-GB" dirty="0"/>
              <a:t> DSC)</a:t>
            </a:r>
            <a:endParaRPr lang="en-GB" dirty="0" smtClean="0"/>
          </a:p>
          <a:p>
            <a:pPr lvl="1"/>
            <a:r>
              <a:rPr lang="en-GB" sz="1800" dirty="0">
                <a:hlinkClick r:id="rId4"/>
              </a:rPr>
              <a:t>http://www.absolutejam.co.uk/posts/lability-the-ultimate-hyper-v-lab-tool</a:t>
            </a:r>
            <a:r>
              <a:rPr lang="en-GB" sz="1800" dirty="0" smtClean="0">
                <a:hlinkClick r:id="rId4"/>
              </a:rPr>
              <a:t>/</a:t>
            </a:r>
            <a:endParaRPr lang="en-GB" sz="1800" dirty="0" smtClean="0"/>
          </a:p>
          <a:p>
            <a:r>
              <a:rPr lang="en-GB" dirty="0" smtClean="0"/>
              <a:t>Gist</a:t>
            </a:r>
            <a:r>
              <a:rPr lang="en-GB" dirty="0"/>
              <a:t>: Gen 1 custom media example</a:t>
            </a:r>
          </a:p>
          <a:p>
            <a:pPr lvl="1"/>
            <a:r>
              <a:rPr lang="en-GB" sz="1800" dirty="0">
                <a:hlinkClick r:id="rId5"/>
              </a:rPr>
              <a:t>https://gist.github.com/iainbrighton/aff12e50f2929da50d667ee8404fc6bf</a:t>
            </a:r>
            <a:endParaRPr lang="en-GB" dirty="0"/>
          </a:p>
          <a:p>
            <a:r>
              <a:rPr lang="en-GB" dirty="0" err="1" smtClean="0"/>
              <a:t>LabilityBootstrap</a:t>
            </a:r>
            <a:endParaRPr lang="en-GB" dirty="0" smtClean="0"/>
          </a:p>
          <a:p>
            <a:pPr lvl="1"/>
            <a:r>
              <a:rPr lang="en-GB" sz="1800" dirty="0">
                <a:hlinkClick r:id="rId6"/>
              </a:rPr>
              <a:t>https://</a:t>
            </a:r>
            <a:r>
              <a:rPr lang="en-GB" sz="1800" dirty="0" smtClean="0">
                <a:hlinkClick r:id="rId6"/>
              </a:rPr>
              <a:t>github.com/VirtualEngine/LabilityBootstrap</a:t>
            </a:r>
            <a:endParaRPr lang="en-GB" sz="1800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31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88340" y="4070705"/>
            <a:ext cx="2211796" cy="4572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iainbrighton</a:t>
            </a:r>
            <a:endParaRPr lang="en-GB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25" y="4540257"/>
            <a:ext cx="572152" cy="392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87" y="4070705"/>
            <a:ext cx="577952" cy="444848"/>
          </a:xfrm>
          <a:prstGeom prst="rect">
            <a:avLst/>
          </a:prstGeom>
        </p:spPr>
      </p:pic>
      <p:sp>
        <p:nvSpPr>
          <p:cNvPr id="8" name="Subtitle 4"/>
          <p:cNvSpPr txBox="1">
            <a:spLocks/>
          </p:cNvSpPr>
          <p:nvPr/>
        </p:nvSpPr>
        <p:spPr>
          <a:xfrm>
            <a:off x="4042577" y="4540257"/>
            <a:ext cx="4998417" cy="548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>
                <a:solidFill>
                  <a:schemeClr val="bg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iain.brighton@virtualengine.co.uk</a:t>
            </a:r>
            <a:endParaRPr lang="en-GB" dirty="0">
              <a:solidFill>
                <a:schemeClr val="bg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7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What and Why of Lability</a:t>
            </a:r>
          </a:p>
          <a:p>
            <a:r>
              <a:rPr lang="en-GB" dirty="0" smtClean="0"/>
              <a:t>Demo time!</a:t>
            </a:r>
          </a:p>
          <a:p>
            <a:pPr lvl="1"/>
            <a:r>
              <a:rPr lang="en-GB" dirty="0" smtClean="0"/>
              <a:t>Maintaining </a:t>
            </a:r>
            <a:r>
              <a:rPr lang="en-GB" dirty="0" smtClean="0"/>
              <a:t>defaults</a:t>
            </a:r>
          </a:p>
          <a:p>
            <a:pPr lvl="1"/>
            <a:r>
              <a:rPr lang="en-GB" dirty="0" smtClean="0"/>
              <a:t>Lab lifecycle management</a:t>
            </a:r>
            <a:endParaRPr lang="en-GB" dirty="0" smtClean="0"/>
          </a:p>
          <a:p>
            <a:pPr lvl="1"/>
            <a:r>
              <a:rPr lang="en-GB" dirty="0" smtClean="0"/>
              <a:t>Managing </a:t>
            </a:r>
            <a:r>
              <a:rPr lang="en-GB" dirty="0" smtClean="0"/>
              <a:t>images </a:t>
            </a:r>
            <a:r>
              <a:rPr lang="en-GB" dirty="0" smtClean="0"/>
              <a:t>and </a:t>
            </a:r>
            <a:r>
              <a:rPr lang="en-GB" dirty="0"/>
              <a:t>b</a:t>
            </a:r>
            <a:r>
              <a:rPr lang="en-GB" dirty="0" smtClean="0"/>
              <a:t>ootstrapping </a:t>
            </a:r>
            <a:r>
              <a:rPr lang="en-GB" dirty="0" smtClean="0"/>
              <a:t>VMs</a:t>
            </a:r>
          </a:p>
          <a:p>
            <a:pPr lvl="1"/>
            <a:r>
              <a:rPr lang="en-GB" dirty="0" smtClean="0"/>
              <a:t>Injecting </a:t>
            </a:r>
            <a:r>
              <a:rPr lang="en-GB" dirty="0" smtClean="0"/>
              <a:t>resources</a:t>
            </a:r>
            <a:endParaRPr lang="en-GB" dirty="0" smtClean="0"/>
          </a:p>
          <a:p>
            <a:r>
              <a:rPr lang="en-GB" dirty="0" smtClean="0"/>
              <a:t>Wrap up</a:t>
            </a:r>
          </a:p>
          <a:p>
            <a:r>
              <a:rPr lang="en-GB" dirty="0" smtClean="0"/>
              <a:t>Questions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1"/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3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Iain Brighton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564137" cy="4736616"/>
          </a:xfrm>
        </p:spPr>
        <p:txBody>
          <a:bodyPr>
            <a:normAutofit/>
          </a:bodyPr>
          <a:lstStyle/>
          <a:p>
            <a:r>
              <a:rPr lang="en-GB" dirty="0" smtClean="0"/>
              <a:t>Principal Consultant @ Virtual </a:t>
            </a:r>
            <a:r>
              <a:rPr lang="en-GB" dirty="0"/>
              <a:t>Engine</a:t>
            </a:r>
          </a:p>
          <a:p>
            <a:pPr lvl="1"/>
            <a:r>
              <a:rPr lang="en-GB" dirty="0" smtClean="0"/>
              <a:t>Automation and end-user computing focused company</a:t>
            </a:r>
          </a:p>
          <a:p>
            <a:pPr lvl="1"/>
            <a:r>
              <a:rPr lang="en-GB" dirty="0" smtClean="0"/>
              <a:t>RES </a:t>
            </a:r>
            <a:r>
              <a:rPr lang="en-GB" dirty="0"/>
              <a:t>Consulting </a:t>
            </a:r>
            <a:r>
              <a:rPr lang="en-GB" dirty="0" smtClean="0"/>
              <a:t>Partner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RES Certified Trainer (RCT) and Valued Professional (RSVP)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Amateur developer and PowerShell “junkie”</a:t>
            </a:r>
          </a:p>
          <a:p>
            <a:pPr lvl="1"/>
            <a:r>
              <a:rPr lang="en-GB" dirty="0" smtClean="0"/>
              <a:t>App-V </a:t>
            </a:r>
            <a:r>
              <a:rPr lang="en-GB" dirty="0"/>
              <a:t>Configuration Editor (ACE)</a:t>
            </a:r>
          </a:p>
          <a:p>
            <a:pPr lvl="1"/>
            <a:r>
              <a:rPr lang="en-GB" dirty="0" err="1" smtClean="0"/>
              <a:t>PScribo</a:t>
            </a:r>
            <a:r>
              <a:rPr lang="en-GB" dirty="0" smtClean="0"/>
              <a:t> </a:t>
            </a:r>
            <a:r>
              <a:rPr lang="en-GB" dirty="0"/>
              <a:t>PowerShell documentation framework</a:t>
            </a:r>
          </a:p>
          <a:p>
            <a:pPr lvl="1"/>
            <a:r>
              <a:rPr lang="en-GB" dirty="0" smtClean="0"/>
              <a:t>Community DSC resource contributor</a:t>
            </a:r>
          </a:p>
          <a:p>
            <a:pPr lvl="2"/>
            <a:r>
              <a:rPr lang="en-GB" dirty="0" smtClean="0"/>
              <a:t>RES ONE Workspace, ONE Automation and ONE Service Store</a:t>
            </a:r>
          </a:p>
          <a:p>
            <a:pPr lvl="2"/>
            <a:r>
              <a:rPr lang="en-GB" dirty="0" smtClean="0"/>
              <a:t>Citrix XenDesktop 7.x and NetScaler</a:t>
            </a:r>
          </a:p>
          <a:p>
            <a:pPr lvl="1"/>
            <a:r>
              <a:rPr lang="en-GB" dirty="0" smtClean="0"/>
              <a:t>App-V Package Management provider</a:t>
            </a:r>
          </a:p>
        </p:txBody>
      </p:sp>
    </p:spTree>
    <p:extLst>
      <p:ext uri="{BB962C8B-B14F-4D97-AF65-F5344CB8AC3E}">
        <p14:creationId xmlns:p14="http://schemas.microsoft.com/office/powerpoint/2010/main" val="18228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Provision </a:t>
            </a:r>
            <a:r>
              <a:rPr lang="en-GB" dirty="0"/>
              <a:t>Virtual Engine Showcase and Training labs</a:t>
            </a:r>
          </a:p>
          <a:p>
            <a:pPr lvl="1"/>
            <a:r>
              <a:rPr lang="en-GB" dirty="0" smtClean="0"/>
              <a:t>Upgrade products to later versions</a:t>
            </a:r>
          </a:p>
          <a:p>
            <a:pPr lvl="1"/>
            <a:r>
              <a:rPr lang="en-GB" dirty="0" smtClean="0"/>
              <a:t>Enable </a:t>
            </a:r>
            <a:r>
              <a:rPr lang="en-GB" dirty="0"/>
              <a:t>quick </a:t>
            </a:r>
            <a:r>
              <a:rPr lang="en-GB" dirty="0" smtClean="0"/>
              <a:t>dev, test, demo and training deployments</a:t>
            </a:r>
            <a:endParaRPr lang="en-GB" dirty="0"/>
          </a:p>
          <a:p>
            <a:pPr lvl="1"/>
            <a:r>
              <a:rPr lang="en-GB" dirty="0"/>
              <a:t>Support multiple product “stacks”</a:t>
            </a:r>
          </a:p>
          <a:p>
            <a:pPr lvl="1"/>
            <a:r>
              <a:rPr lang="en-GB" dirty="0"/>
              <a:t>Utilise evaluation licenses</a:t>
            </a:r>
          </a:p>
          <a:p>
            <a:r>
              <a:rPr lang="en-GB" dirty="0" smtClean="0"/>
              <a:t>Provision </a:t>
            </a:r>
            <a:r>
              <a:rPr lang="en-GB" dirty="0"/>
              <a:t>Hypervisor-agnostic environments</a:t>
            </a:r>
          </a:p>
          <a:p>
            <a:pPr lvl="1"/>
            <a:r>
              <a:rPr lang="en-GB" dirty="0"/>
              <a:t>Local deployment</a:t>
            </a:r>
          </a:p>
          <a:p>
            <a:pPr lvl="2"/>
            <a:r>
              <a:rPr lang="en-GB" dirty="0"/>
              <a:t>Hyper-V and VMware Workstation</a:t>
            </a:r>
          </a:p>
          <a:p>
            <a:pPr lvl="1"/>
            <a:r>
              <a:rPr lang="en-GB" dirty="0"/>
              <a:t>Cloud deployment:</a:t>
            </a:r>
          </a:p>
          <a:p>
            <a:pPr lvl="2"/>
            <a:r>
              <a:rPr lang="en-GB" dirty="0"/>
              <a:t>Amazon Web Services and Microsoft Azure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8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 deployment and management</a:t>
            </a:r>
          </a:p>
          <a:p>
            <a:r>
              <a:rPr lang="en-GB" dirty="0" smtClean="0"/>
              <a:t>Leverages existing DSC </a:t>
            </a:r>
            <a:r>
              <a:rPr lang="en-GB" dirty="0" smtClean="0"/>
              <a:t>configuration documents</a:t>
            </a:r>
          </a:p>
          <a:p>
            <a:pPr lvl="1"/>
            <a:r>
              <a:rPr lang="en-GB" dirty="0" smtClean="0"/>
              <a:t>Create master disk </a:t>
            </a:r>
            <a:r>
              <a:rPr lang="en-GB" dirty="0" smtClean="0"/>
              <a:t>images</a:t>
            </a:r>
            <a:endParaRPr lang="en-GB" dirty="0" smtClean="0"/>
          </a:p>
          <a:p>
            <a:pPr lvl="1"/>
            <a:r>
              <a:rPr lang="en-GB" dirty="0" smtClean="0"/>
              <a:t>Create virtual machines</a:t>
            </a:r>
          </a:p>
          <a:p>
            <a:pPr lvl="1"/>
            <a:r>
              <a:rPr lang="en-GB" dirty="0" smtClean="0"/>
              <a:t>Inject </a:t>
            </a:r>
            <a:r>
              <a:rPr lang="en-GB" dirty="0" smtClean="0"/>
              <a:t>DSC configuration and resources</a:t>
            </a:r>
            <a:endParaRPr lang="en-GB" dirty="0" smtClean="0"/>
          </a:p>
          <a:p>
            <a:r>
              <a:rPr lang="en-GB" dirty="0" smtClean="0"/>
              <a:t>Open-source equivalents</a:t>
            </a:r>
          </a:p>
          <a:p>
            <a:pPr lvl="1"/>
            <a:r>
              <a:rPr lang="en-GB" dirty="0" smtClean="0"/>
              <a:t>Packer </a:t>
            </a:r>
            <a:r>
              <a:rPr lang="en-GB" dirty="0"/>
              <a:t>- Image creation</a:t>
            </a:r>
          </a:p>
          <a:p>
            <a:pPr lvl="1"/>
            <a:r>
              <a:rPr lang="en-GB" dirty="0"/>
              <a:t>Vagrant - Image </a:t>
            </a:r>
            <a:r>
              <a:rPr lang="en-GB" dirty="0" smtClean="0"/>
              <a:t>provisioning</a:t>
            </a:r>
          </a:p>
          <a:p>
            <a:r>
              <a:rPr lang="en-GB" dirty="0" smtClean="0"/>
              <a:t>Single Hyper-V </a:t>
            </a:r>
            <a:r>
              <a:rPr lang="en-GB" dirty="0" smtClean="0"/>
              <a:t>“</a:t>
            </a:r>
            <a:r>
              <a:rPr lang="en-GB" dirty="0" err="1" smtClean="0"/>
              <a:t>provisioner</a:t>
            </a:r>
            <a:r>
              <a:rPr lang="en-GB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7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Lability Defaults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Host Defaults</a:t>
            </a:r>
          </a:p>
          <a:p>
            <a:pPr lvl="1"/>
            <a:r>
              <a:rPr lang="en-GB" dirty="0" smtClean="0"/>
              <a:t>Configure global defaults, e.g. file paths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LabHostDefault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dirty="0" smtClean="0"/>
              <a:t>VM Defaults</a:t>
            </a:r>
          </a:p>
          <a:p>
            <a:pPr lvl="1"/>
            <a:r>
              <a:rPr lang="en-GB" dirty="0" smtClean="0"/>
              <a:t>Configure VM defaults, e.g. memory and media</a:t>
            </a:r>
          </a:p>
          <a:p>
            <a:pPr lvl="1"/>
            <a:r>
              <a:rPr lang="en-GB" dirty="0" smtClean="0"/>
              <a:t>Can be overridden in configuration data (.psd1)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Set-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LabVMDefault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0547" y="2564780"/>
            <a:ext cx="9144000" cy="1580801"/>
          </a:xfrm>
        </p:spPr>
        <p:txBody>
          <a:bodyPr anchor="ctr">
            <a:normAutofit fontScale="90000"/>
          </a:bodyPr>
          <a:lstStyle/>
          <a:p>
            <a:r>
              <a:rPr lang="en-GB" sz="18400" b="1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r>
              <a:rPr lang="en-GB" sz="7300" b="1" dirty="0" smtClean="0">
                <a:solidFill>
                  <a:schemeClr val="tx1"/>
                </a:solidFill>
              </a:rPr>
              <a:t/>
            </a:r>
            <a:br>
              <a:rPr lang="en-GB" sz="7300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  <a:latin typeface="+mj-lt"/>
              </a:rPr>
              <a:t>Pray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to the</a:t>
            </a:r>
            <a:br>
              <a:rPr lang="en-GB" dirty="0" smtClean="0">
                <a:solidFill>
                  <a:schemeClr val="tx1"/>
                </a:solidFill>
                <a:latin typeface="+mn-lt"/>
              </a:rPr>
            </a:br>
            <a:r>
              <a:rPr lang="en-GB" dirty="0" smtClean="0">
                <a:solidFill>
                  <a:schemeClr val="tx1"/>
                </a:solidFill>
                <a:latin typeface="+mn-lt"/>
              </a:rPr>
              <a:t>demo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  <a:latin typeface="+mj-lt"/>
              </a:rPr>
              <a:t>Gods</a:t>
            </a:r>
            <a:endParaRPr lang="en-GB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9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 Media</a:t>
            </a:r>
          </a:p>
          <a:p>
            <a:pPr lvl="1"/>
            <a:r>
              <a:rPr lang="en-GB" dirty="0" smtClean="0"/>
              <a:t>Windows ISO and/or VHD files</a:t>
            </a:r>
          </a:p>
          <a:p>
            <a:pPr lvl="1"/>
            <a:r>
              <a:rPr lang="en-GB" dirty="0" smtClean="0"/>
              <a:t>Linux VHD files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Register-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Reset-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Unregister-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LabMedia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r>
              <a:rPr lang="en-GB" dirty="0" smtClean="0"/>
              <a:t>Default media uses evaluation media</a:t>
            </a:r>
          </a:p>
          <a:p>
            <a:r>
              <a:rPr lang="en-GB" dirty="0" smtClean="0"/>
              <a:t>Lab Images</a:t>
            </a:r>
          </a:p>
          <a:p>
            <a:pPr lvl="1"/>
            <a:r>
              <a:rPr lang="en-GB" dirty="0" smtClean="0"/>
              <a:t>Master/parent VHD files</a:t>
            </a:r>
          </a:p>
          <a:p>
            <a:pPr lvl="1"/>
            <a:r>
              <a:rPr lang="en-GB" dirty="0" smtClean="0"/>
              <a:t>1-to-1 mapping with lab media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Get-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New-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Test-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LabImage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2"/>
            <a:r>
              <a:rPr lang="en-GB" dirty="0" smtClean="0"/>
              <a:t>A lot “borrowed” from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Convert-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WindowsImage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9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Lifecycle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and delete lab deployment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Start-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Remove-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LabConfiguration</a:t>
            </a:r>
            <a:endParaRPr lang="en-GB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 dirty="0" smtClean="0"/>
              <a:t>Manage lab operations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Start-</a:t>
            </a:r>
            <a:r>
              <a:rPr lang="en-GB" dirty="0" smtClean="0"/>
              <a:t>,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Reset-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Stop-Lab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Checkpoint-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Restore-Lab</a:t>
            </a:r>
          </a:p>
          <a:p>
            <a:r>
              <a:rPr lang="en-GB" dirty="0" smtClean="0"/>
              <a:t>Ad-hoc VM operations</a:t>
            </a:r>
          </a:p>
          <a:p>
            <a:pPr lvl="1"/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New-</a:t>
            </a:r>
            <a:r>
              <a:rPr lang="en-GB" dirty="0" smtClean="0"/>
              <a:t> and </a:t>
            </a:r>
            <a:r>
              <a:rPr lang="en-GB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Remove-</a:t>
            </a:r>
            <a:r>
              <a:rPr lang="en-GB" dirty="0" err="1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LabVM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0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E1E9C695564342A242E2CB96DE9324" ma:contentTypeVersion="0" ma:contentTypeDescription="Create a new document." ma:contentTypeScope="" ma:versionID="be85acd1c7b06ebe0daabb3b7f1d437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b557f7c35b82c73530dce8cf63d1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E23BE-9359-49D9-BF56-B9B1516BA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B1E60A-7AE7-4CD1-8F70-8EA23A1D7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203EF9-231C-44E1-BF3D-51C0F6282689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14350</TotalTime>
  <Words>519</Words>
  <Application>Microsoft Office PowerPoint</Application>
  <PresentationFormat>Widescreen</PresentationFormat>
  <Paragraphs>139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Office Theme</vt:lpstr>
      <vt:lpstr>PSDEVOPS: Lability</vt:lpstr>
      <vt:lpstr>Agenda</vt:lpstr>
      <vt:lpstr>Iain Brighton</vt:lpstr>
      <vt:lpstr>Why</vt:lpstr>
      <vt:lpstr>What</vt:lpstr>
      <vt:lpstr>Lability Defaults </vt:lpstr>
      <vt:lpstr> Pray to the demo Gods</vt:lpstr>
      <vt:lpstr>Lab Images</vt:lpstr>
      <vt:lpstr>Lifecycle Management</vt:lpstr>
      <vt:lpstr>Bootstrapping</vt:lpstr>
      <vt:lpstr>Wish List/Missing Features</vt:lpstr>
      <vt:lpstr>What’s Next?</vt:lpstr>
      <vt:lpstr>LabilityBootstrap</vt:lpstr>
      <vt:lpstr>Kudos</vt:lpstr>
      <vt:lpstr>Resources</vt:lpstr>
      <vt:lpstr>Questions?</vt:lpstr>
    </vt:vector>
  </TitlesOfParts>
  <Company>Virtual Engine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Berlin 2015</dc:title>
  <dc:subject>E2E Berlin 2015</dc:subject>
  <dc:creator>Iain Brighton</dc:creator>
  <cp:lastModifiedBy>Iain Brighton</cp:lastModifiedBy>
  <cp:revision>216</cp:revision>
  <dcterms:created xsi:type="dcterms:W3CDTF">2013-10-21T09:59:07Z</dcterms:created>
  <dcterms:modified xsi:type="dcterms:W3CDTF">2016-09-09T16:05:34Z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0x01010092E1E9C695564342A242E2CB96DE9324</vt:lpwstr>
  </property>
</Properties>
</file>