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3"/>
  </p:notes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6" r:id="rId13"/>
    <p:sldId id="267" r:id="rId14"/>
    <p:sldId id="268" r:id="rId15"/>
    <p:sldId id="275" r:id="rId16"/>
    <p:sldId id="276" r:id="rId17"/>
    <p:sldId id="272" r:id="rId18"/>
    <p:sldId id="269" r:id="rId19"/>
    <p:sldId id="273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1899" autoAdjust="0"/>
  </p:normalViewPr>
  <p:slideViewPr>
    <p:cSldViewPr snapToGrid="0" snapToObjects="1">
      <p:cViewPr varScale="1">
        <p:scale>
          <a:sx n="70" d="100"/>
          <a:sy n="70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94CA-FE03-4D8A-AC4C-070F502CCE3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B9B6D-2CCA-4B54-8025-DAAA6251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ServerA</a:t>
            </a:r>
            <a:r>
              <a:rPr lang="en-US" dirty="0"/>
              <a:t>: Enable-</a:t>
            </a:r>
            <a:r>
              <a:rPr lang="en-US" dirty="0" err="1"/>
              <a:t>WSManCredSSP</a:t>
            </a:r>
            <a:r>
              <a:rPr lang="en-US" dirty="0"/>
              <a:t> -Role Client -</a:t>
            </a:r>
            <a:r>
              <a:rPr lang="en-US" dirty="0" err="1"/>
              <a:t>DelegateComputer</a:t>
            </a:r>
            <a:r>
              <a:rPr lang="en-US" dirty="0"/>
              <a:t> </a:t>
            </a:r>
            <a:r>
              <a:rPr lang="en-US" dirty="0" err="1"/>
              <a:t>ServerB</a:t>
            </a:r>
            <a:endParaRPr lang="en-US" dirty="0"/>
          </a:p>
          <a:p>
            <a:r>
              <a:rPr lang="en-US" dirty="0" err="1"/>
              <a:t>ServerB</a:t>
            </a:r>
            <a:r>
              <a:rPr lang="en-US" dirty="0"/>
              <a:t>: Enable-</a:t>
            </a:r>
            <a:r>
              <a:rPr lang="en-US" dirty="0" err="1"/>
              <a:t>WSManCredSSP</a:t>
            </a:r>
            <a:r>
              <a:rPr lang="en-US" dirty="0"/>
              <a:t> -Role Server</a:t>
            </a:r>
          </a:p>
          <a:p>
            <a:endParaRPr lang="en-US" dirty="0"/>
          </a:p>
          <a:p>
            <a:r>
              <a:rPr lang="en-US" dirty="0"/>
              <a:t>http://www.powershellmagazine.com/2014/03/06/accidental-sabotage-beware-of-credssp/</a:t>
            </a:r>
          </a:p>
          <a:p>
            <a:r>
              <a:rPr lang="en-US" dirty="0"/>
              <a:t>https://msdn.microsoft.com/en-us/library/cc226796.aspx</a:t>
            </a:r>
          </a:p>
          <a:p>
            <a:r>
              <a:rPr lang="en-US" dirty="0"/>
              <a:t>https://technet.microsoft.com/windows-server-docs/security/securing-privileged-access/securing-privileged-access-reference-material#a-nameatltbmaadministrative-tools-and-logon-types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9B6D-2CCA-4B54-8025-DAAA6251A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https://support.microsoft.com/en-us/help/2665790/resource-based-constrained-delegation-kdc-err-policy-failure-in-environments-that-have-windows-server-2008-r2-based-or-windows-server-2008-based-domain-controllers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B9B6D-2CCA-4B54-8025-DAAA6251A1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DFC4D8-297F-4BFB-8F8A-A1EA2B8486A2}"/>
              </a:ext>
            </a:extLst>
          </p:cNvPr>
          <p:cNvSpPr txBox="1"/>
          <p:nvPr userDrawn="1"/>
        </p:nvSpPr>
        <p:spPr>
          <a:xfrm>
            <a:off x="9680191" y="25862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http://aka.ms/pskdh</a:t>
            </a:r>
          </a:p>
        </p:txBody>
      </p:sp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24C05-1920-415F-AE70-83B97493931B}"/>
              </a:ext>
            </a:extLst>
          </p:cNvPr>
          <p:cNvSpPr txBox="1"/>
          <p:nvPr userDrawn="1"/>
        </p:nvSpPr>
        <p:spPr>
          <a:xfrm>
            <a:off x="9680191" y="25862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http://aka.ms/pskdh</a:t>
            </a:r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PowerShell Remoting and Kerberos Double Hop: Old Problem - New Secure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Mr. Ashley McGlone</a:t>
            </a:r>
          </a:p>
          <a:p>
            <a:r>
              <a:rPr lang="en-US" dirty="0"/>
              <a:t>Microsoft Premier Field Engineer</a:t>
            </a:r>
          </a:p>
          <a:p>
            <a:r>
              <a:rPr lang="en-US" dirty="0"/>
              <a:t>@</a:t>
            </a:r>
            <a:r>
              <a:rPr lang="en-US" dirty="0" err="1"/>
              <a:t>GoateePFE</a:t>
            </a:r>
            <a:r>
              <a:rPr lang="en-US" dirty="0"/>
              <a:t>   http://aka.ms/GoateePFE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RB KCD: One-to-One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930400"/>
            <a:ext cx="91728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ServerB</a:t>
            </a:r>
            <a:endParaRPr lang="en-US" sz="20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ServerC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PrincipalsAllowedToDelegateToAccount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klist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purge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-li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0x3e7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RB KCD: One-to-Many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930400"/>
            <a:ext cx="97618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JumpBox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pt-B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-SearchBase</a:t>
            </a:r>
            <a:r>
              <a:rPr lang="pt-B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'OU=Servers,OU=NA,DC=contoso,DC=com'</a:t>
            </a:r>
            <a:r>
              <a:rPr lang="pt-B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SearchScope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Subtree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PrincipalsAllowedToDelegateToAccount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ServerB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464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RB KCD: Validate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3" y="1930400"/>
            <a:ext cx="89193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Check the value of the attribute directly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msDS-AllowedToActOnBehalfOfOtherIdentity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msDS-AllowedToActOnBehalfOfOtherIdentity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</a:p>
          <a:p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Check the value of the attribute indirectly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PrincipalsAllowedToDelegateToAccount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93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RB KCD: Validate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3" y="1930400"/>
            <a:ext cx="10410797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ActiveDirectoryRights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GenericAll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InheritanceType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: None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ObjectType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: 00000000-0000-0000-0000-000000000000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InheritedObjectType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: 00000000-0000-0000-0000-000000000000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ObjectFlags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: None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: Allow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IdentityReference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: CONTOSO\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ServerB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IsInherited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: False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InheritanceFlags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: None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PropagationFlags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: None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E348B-1257-458E-B39F-FFCCA7B3DF99}"/>
              </a:ext>
            </a:extLst>
          </p:cNvPr>
          <p:cNvSpPr/>
          <p:nvPr/>
        </p:nvSpPr>
        <p:spPr>
          <a:xfrm>
            <a:off x="536448" y="3340608"/>
            <a:ext cx="5998464" cy="5608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KCD &amp; </a:t>
            </a:r>
            <a:r>
              <a:rPr lang="en-US" u="sng" dirty="0"/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91000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Configured on computer objects</a:t>
            </a:r>
          </a:p>
          <a:p>
            <a:r>
              <a:rPr lang="en-US" sz="2400" dirty="0"/>
              <a:t>Support for limited commands running in SYSTEM context</a:t>
            </a:r>
          </a:p>
          <a:p>
            <a:r>
              <a:rPr lang="en-US" sz="2400" dirty="0"/>
              <a:t>WinRM IS NOT SUPPORTED (runs under NETWORK, not SYSTEM)</a:t>
            </a:r>
          </a:p>
          <a:p>
            <a:pPr lvl="1"/>
            <a:r>
              <a:rPr lang="en-US" sz="2000" dirty="0"/>
              <a:t>Running WinRM under a domain user or </a:t>
            </a:r>
            <a:r>
              <a:rPr lang="en-US" sz="2000" dirty="0" err="1"/>
              <a:t>gMSA</a:t>
            </a:r>
            <a:r>
              <a:rPr lang="en-US" sz="2000" dirty="0"/>
              <a:t> is not supported or tested</a:t>
            </a:r>
          </a:p>
        </p:txBody>
      </p:sp>
    </p:spTree>
    <p:extLst>
      <p:ext uri="{BB962C8B-B14F-4D97-AF65-F5344CB8AC3E}">
        <p14:creationId xmlns:p14="http://schemas.microsoft.com/office/powerpoint/2010/main" val="298168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 err="1"/>
              <a:t>Jumpbox</a:t>
            </a:r>
            <a:endParaRPr lang="en-US" dirty="0"/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Workstation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Servers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 err="1">
                <a:solidFill>
                  <a:schemeClr val="bg1">
                    <a:lumMod val="50000"/>
                  </a:schemeClr>
                </a:solidFill>
              </a:rPr>
              <a:t>Jumpbox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pic>
        <p:nvPicPr>
          <p:cNvPr id="13" name="Picture 2" descr="\\MAGNUM\Projects\Microsoft\Cloud Power FY12\Design\ICONS_PNG\Tower.png">
            <a:extLst>
              <a:ext uri="{FF2B5EF4-FFF2-40B4-BE49-F238E27FC236}">
                <a16:creationId xmlns:a16="http://schemas.microsoft.com/office/drawing/2014/main" id="{1AC645AD-33E2-4BDD-B6CA-3432B769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4170236"/>
            <a:ext cx="1767780" cy="1858930"/>
          </a:xfrm>
          <a:prstGeom prst="rect">
            <a:avLst/>
          </a:prstGeom>
          <a:noFill/>
        </p:spPr>
      </p:pic>
      <p:pic>
        <p:nvPicPr>
          <p:cNvPr id="18" name="Picture 2" descr="\\MAGNUM\Projects\Microsoft\Cloud Power FY12\Design\ICONS_PNG\Tower.png">
            <a:extLst>
              <a:ext uri="{FF2B5EF4-FFF2-40B4-BE49-F238E27FC236}">
                <a16:creationId xmlns:a16="http://schemas.microsoft.com/office/drawing/2014/main" id="{EB102CE3-BDF6-429D-B0D4-D5B227BC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71470"/>
            <a:ext cx="1767780" cy="1858930"/>
          </a:xfrm>
          <a:prstGeom prst="rect">
            <a:avLst/>
          </a:prstGeom>
          <a:noFill/>
        </p:spPr>
      </p:pic>
      <p:sp>
        <p:nvSpPr>
          <p:cNvPr id="19" name="Right Arrow 9">
            <a:extLst>
              <a:ext uri="{FF2B5EF4-FFF2-40B4-BE49-F238E27FC236}">
                <a16:creationId xmlns:a16="http://schemas.microsoft.com/office/drawing/2014/main" id="{9B87F523-69C1-4786-8F30-3E375E681634}"/>
              </a:ext>
            </a:extLst>
          </p:cNvPr>
          <p:cNvSpPr/>
          <p:nvPr/>
        </p:nvSpPr>
        <p:spPr>
          <a:xfrm rot="20147499">
            <a:off x="5685244" y="125013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20" name="Right Arrow 9">
            <a:extLst>
              <a:ext uri="{FF2B5EF4-FFF2-40B4-BE49-F238E27FC236}">
                <a16:creationId xmlns:a16="http://schemas.microsoft.com/office/drawing/2014/main" id="{25A571E9-0AD9-4767-AE32-2A52E12D2389}"/>
              </a:ext>
            </a:extLst>
          </p:cNvPr>
          <p:cNvSpPr/>
          <p:nvPr/>
        </p:nvSpPr>
        <p:spPr>
          <a:xfrm rot="1800000">
            <a:off x="5609607" y="4198099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</p:spTree>
    <p:extLst>
      <p:ext uri="{BB962C8B-B14F-4D97-AF65-F5344CB8AC3E}">
        <p14:creationId xmlns:p14="http://schemas.microsoft.com/office/powerpoint/2010/main" val="342558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Software Installs</a:t>
            </a:r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Workstation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Software Source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Servers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pic>
        <p:nvPicPr>
          <p:cNvPr id="13" name="Picture 2" descr="\\MAGNUM\Projects\Microsoft\Cloud Power FY12\Design\ICONS_PNG\Tower.png">
            <a:extLst>
              <a:ext uri="{FF2B5EF4-FFF2-40B4-BE49-F238E27FC236}">
                <a16:creationId xmlns:a16="http://schemas.microsoft.com/office/drawing/2014/main" id="{1AC645AD-33E2-4BDD-B6CA-3432B769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43437" y="4170236"/>
            <a:ext cx="1767780" cy="1858930"/>
          </a:xfrm>
          <a:prstGeom prst="rect">
            <a:avLst/>
          </a:prstGeom>
          <a:noFill/>
        </p:spPr>
      </p:pic>
      <p:pic>
        <p:nvPicPr>
          <p:cNvPr id="18" name="Picture 2" descr="\\MAGNUM\Projects\Microsoft\Cloud Power FY12\Design\ICONS_PNG\Tower.png">
            <a:extLst>
              <a:ext uri="{FF2B5EF4-FFF2-40B4-BE49-F238E27FC236}">
                <a16:creationId xmlns:a16="http://schemas.microsoft.com/office/drawing/2014/main" id="{EB102CE3-BDF6-429D-B0D4-D5B227BC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43437" y="71470"/>
            <a:ext cx="1767780" cy="1858930"/>
          </a:xfrm>
          <a:prstGeom prst="rect">
            <a:avLst/>
          </a:prstGeom>
          <a:noFill/>
        </p:spPr>
      </p:pic>
      <p:sp>
        <p:nvSpPr>
          <p:cNvPr id="19" name="Right Arrow 9">
            <a:extLst>
              <a:ext uri="{FF2B5EF4-FFF2-40B4-BE49-F238E27FC236}">
                <a16:creationId xmlns:a16="http://schemas.microsoft.com/office/drawing/2014/main" id="{9B87F523-69C1-4786-8F30-3E375E681634}"/>
              </a:ext>
            </a:extLst>
          </p:cNvPr>
          <p:cNvSpPr/>
          <p:nvPr/>
        </p:nvSpPr>
        <p:spPr>
          <a:xfrm rot="20147499">
            <a:off x="5685243" y="4117572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20" name="Right Arrow 9">
            <a:extLst>
              <a:ext uri="{FF2B5EF4-FFF2-40B4-BE49-F238E27FC236}">
                <a16:creationId xmlns:a16="http://schemas.microsoft.com/office/drawing/2014/main" id="{25A571E9-0AD9-4767-AE32-2A52E12D2389}"/>
              </a:ext>
            </a:extLst>
          </p:cNvPr>
          <p:cNvSpPr/>
          <p:nvPr/>
        </p:nvSpPr>
        <p:spPr>
          <a:xfrm rot="1800000">
            <a:off x="5703036" y="1291527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</p:spTree>
    <p:extLst>
      <p:ext uri="{BB962C8B-B14F-4D97-AF65-F5344CB8AC3E}">
        <p14:creationId xmlns:p14="http://schemas.microsoft.com/office/powerpoint/2010/main" val="80849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8BF-8560-4169-93A9-32BE6B81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KCD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E04B-B15D-41CA-9B3A-8B028DA22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AE6B-9DB7-47D1-9057-B22D91C2D361}"/>
              </a:ext>
            </a:extLst>
          </p:cNvPr>
          <p:cNvSpPr txBox="1"/>
          <p:nvPr/>
        </p:nvSpPr>
        <p:spPr>
          <a:xfrm>
            <a:off x="2082116" y="962492"/>
            <a:ext cx="2300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WS2016</a:t>
            </a:r>
          </a:p>
          <a:p>
            <a:pPr algn="ctr"/>
            <a:r>
              <a:rPr lang="en-US" sz="2400" u="sng" dirty="0"/>
              <a:t>proseware.com</a:t>
            </a:r>
          </a:p>
          <a:p>
            <a:pPr algn="ctr"/>
            <a:r>
              <a:rPr lang="en-US" sz="2400" dirty="0"/>
              <a:t>dc</a:t>
            </a:r>
          </a:p>
          <a:p>
            <a:pPr algn="ctr"/>
            <a:r>
              <a:rPr lang="en-US" sz="2400" dirty="0" err="1"/>
              <a:t>sa</a:t>
            </a:r>
            <a:endParaRPr lang="en-US" sz="2400" dirty="0"/>
          </a:p>
          <a:p>
            <a:pPr algn="ctr"/>
            <a:r>
              <a:rPr lang="en-US" sz="2400" dirty="0" err="1"/>
              <a:t>sb</a:t>
            </a:r>
            <a:endParaRPr lang="en-US" sz="2400" dirty="0"/>
          </a:p>
          <a:p>
            <a:pPr algn="ctr"/>
            <a:r>
              <a:rPr lang="en-US" sz="2400" dirty="0" err="1"/>
              <a:t>sc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9AF57-B89E-477B-A921-BFDF6F792C73}"/>
              </a:ext>
            </a:extLst>
          </p:cNvPr>
          <p:cNvSpPr txBox="1"/>
          <p:nvPr/>
        </p:nvSpPr>
        <p:spPr>
          <a:xfrm>
            <a:off x="5229609" y="962492"/>
            <a:ext cx="2884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WS 2012 R2</a:t>
            </a:r>
          </a:p>
          <a:p>
            <a:pPr algn="ctr"/>
            <a:r>
              <a:rPr lang="en-US" sz="2400" u="sng" dirty="0"/>
              <a:t>alpineskihouse.com</a:t>
            </a:r>
          </a:p>
          <a:p>
            <a:pPr algn="ctr"/>
            <a:r>
              <a:rPr lang="en-US" sz="2400" dirty="0"/>
              <a:t>dc1</a:t>
            </a:r>
          </a:p>
          <a:p>
            <a:pPr algn="ctr"/>
            <a:r>
              <a:rPr lang="en-US" sz="2400" dirty="0"/>
              <a:t>ms1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C7AA0-82DB-4CAE-A4A4-9472FC7FD833}"/>
              </a:ext>
            </a:extLst>
          </p:cNvPr>
          <p:cNvCxnSpPr/>
          <p:nvPr/>
        </p:nvCxnSpPr>
        <p:spPr>
          <a:xfrm>
            <a:off x="4476464" y="1555845"/>
            <a:ext cx="6712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1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Non-KCD Alternative to Double Hop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930400"/>
            <a:ext cx="112551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Contoso\Administrator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-CN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-CN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Using:cred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#Remote request here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NOTE: </a:t>
            </a:r>
            <a:r>
              <a:rPr lang="en-US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PSComputerName</a:t>
            </a:r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 property returned will</a:t>
            </a:r>
          </a:p>
          <a:p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reflect </a:t>
            </a:r>
            <a:r>
              <a:rPr lang="en-US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ServerB</a:t>
            </a:r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, not </a:t>
            </a:r>
            <a:r>
              <a:rPr lang="en-US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ServerC</a:t>
            </a:r>
            <a:r>
              <a:rPr lang="en-US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.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179399" y="2951431"/>
            <a:ext cx="651850" cy="93250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8BF-8560-4169-93A9-32BE6B81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Using:Cred</a:t>
            </a:r>
            <a:r>
              <a:rPr lang="en-US" dirty="0"/>
              <a:t>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E04B-B15D-41CA-9B3A-8B028DA22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743C8-5E89-4FDF-A3DA-E58D0C7F0B0C}"/>
              </a:ext>
            </a:extLst>
          </p:cNvPr>
          <p:cNvSpPr txBox="1"/>
          <p:nvPr/>
        </p:nvSpPr>
        <p:spPr>
          <a:xfrm>
            <a:off x="2082116" y="962492"/>
            <a:ext cx="2300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WS2016</a:t>
            </a:r>
          </a:p>
          <a:p>
            <a:pPr algn="ctr"/>
            <a:r>
              <a:rPr lang="en-US" sz="2400" u="sng" dirty="0"/>
              <a:t>proseware.com</a:t>
            </a:r>
          </a:p>
          <a:p>
            <a:pPr algn="ctr"/>
            <a:r>
              <a:rPr lang="en-US" sz="2400" dirty="0"/>
              <a:t>dc</a:t>
            </a:r>
          </a:p>
          <a:p>
            <a:pPr algn="ctr"/>
            <a:r>
              <a:rPr lang="en-US" sz="2400" dirty="0" err="1"/>
              <a:t>sa</a:t>
            </a:r>
            <a:endParaRPr lang="en-US" sz="2400" dirty="0"/>
          </a:p>
          <a:p>
            <a:pPr algn="ctr"/>
            <a:r>
              <a:rPr lang="en-US" sz="2400" dirty="0" err="1"/>
              <a:t>sb</a:t>
            </a:r>
            <a:endParaRPr lang="en-US" sz="2400" dirty="0"/>
          </a:p>
          <a:p>
            <a:pPr algn="ctr"/>
            <a:r>
              <a:rPr lang="en-US" sz="2400" dirty="0" err="1"/>
              <a:t>sc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3EBF-5520-42E7-BADC-5F85BBA08699}"/>
              </a:ext>
            </a:extLst>
          </p:cNvPr>
          <p:cNvSpPr txBox="1"/>
          <p:nvPr/>
        </p:nvSpPr>
        <p:spPr>
          <a:xfrm>
            <a:off x="5229609" y="962492"/>
            <a:ext cx="2884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WS 2012 R2</a:t>
            </a:r>
          </a:p>
          <a:p>
            <a:pPr algn="ctr"/>
            <a:r>
              <a:rPr lang="en-US" sz="2400" u="sng" dirty="0"/>
              <a:t>alpineskihouse.com</a:t>
            </a:r>
          </a:p>
          <a:p>
            <a:pPr algn="ctr"/>
            <a:r>
              <a:rPr lang="en-US" sz="2400" dirty="0"/>
              <a:t>dc1</a:t>
            </a:r>
          </a:p>
          <a:p>
            <a:pPr algn="ctr"/>
            <a:r>
              <a:rPr lang="en-US" sz="2400" dirty="0"/>
              <a:t>ms1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1549D-E34B-4A96-A3D2-C7ABF392AD06}"/>
              </a:ext>
            </a:extLst>
          </p:cNvPr>
          <p:cNvCxnSpPr/>
          <p:nvPr/>
        </p:nvCxnSpPr>
        <p:spPr>
          <a:xfrm>
            <a:off x="4476464" y="1555845"/>
            <a:ext cx="6712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Double Hop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28185"/>
            <a:ext cx="10726950" cy="2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E26D-F8B8-4FC7-85BB-C356BB33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37E5-FB98-467F-BA70-E7EA2E2A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0911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Two methods for avoiding cached credentials on </a:t>
            </a:r>
            <a:br>
              <a:rPr lang="en-US" sz="2800" dirty="0"/>
            </a:br>
            <a:r>
              <a:rPr lang="en-US" sz="2800" dirty="0" err="1"/>
              <a:t>ServerB</a:t>
            </a:r>
            <a:r>
              <a:rPr lang="en-US" sz="2800" dirty="0"/>
              <a:t> with minimal configuration</a:t>
            </a:r>
          </a:p>
          <a:p>
            <a:pPr lvl="1"/>
            <a:r>
              <a:rPr lang="en-US" sz="2400" dirty="0"/>
              <a:t>Resource-Based Kerberos Constrained Delegation</a:t>
            </a:r>
          </a:p>
          <a:p>
            <a:pPr lvl="1"/>
            <a:r>
              <a:rPr lang="en-US" sz="2400" dirty="0"/>
              <a:t>Nested Invoke-Command –Credential $</a:t>
            </a:r>
            <a:r>
              <a:rPr lang="en-US" sz="2400" dirty="0" err="1"/>
              <a:t>Using:Cred</a:t>
            </a:r>
            <a:endParaRPr lang="en-US" sz="2400" dirty="0"/>
          </a:p>
          <a:p>
            <a:r>
              <a:rPr lang="en-US" sz="2800" dirty="0"/>
              <a:t>Don’t use </a:t>
            </a:r>
            <a:r>
              <a:rPr lang="en-US" sz="2800" dirty="0" err="1"/>
              <a:t>CredSSP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550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PowerShell Remoting and Kerberos Double Hop: Old Problem - New Secure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Mr. Ashley McGlone</a:t>
            </a:r>
          </a:p>
          <a:p>
            <a:r>
              <a:rPr lang="en-US" dirty="0"/>
              <a:t>Microsoft Premier Field Engineer</a:t>
            </a:r>
          </a:p>
          <a:p>
            <a:r>
              <a:rPr lang="en-US" dirty="0"/>
              <a:t>@</a:t>
            </a:r>
            <a:r>
              <a:rPr lang="en-US" dirty="0" err="1"/>
              <a:t>GoateePFE</a:t>
            </a:r>
            <a:r>
              <a:rPr lang="en-US" dirty="0"/>
              <a:t>   http://aka.ms/GoateePFE</a:t>
            </a:r>
          </a:p>
        </p:txBody>
      </p:sp>
    </p:spTree>
    <p:extLst>
      <p:ext uri="{BB962C8B-B14F-4D97-AF65-F5344CB8AC3E}">
        <p14:creationId xmlns:p14="http://schemas.microsoft.com/office/powerpoint/2010/main" val="387817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Double Hop</a:t>
            </a:r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7727" y="3825372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8" name="Octagon 7"/>
          <p:cNvSpPr/>
          <p:nvPr/>
        </p:nvSpPr>
        <p:spPr>
          <a:xfrm>
            <a:off x="5990793" y="3630797"/>
            <a:ext cx="1060720" cy="1060720"/>
          </a:xfrm>
          <a:prstGeom prst="octagon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Fails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Back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Front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24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CredSSP</a:t>
            </a:r>
            <a:endParaRPr lang="en-US" dirty="0"/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7727" y="3825372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Back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Front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693983" y="3803151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pic>
        <p:nvPicPr>
          <p:cNvPr id="19" name="Picture 3" descr="C:\Users\mitchellg\Desktop\Simple_Licensin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74821" y="4428516"/>
            <a:ext cx="1371957" cy="1351384"/>
          </a:xfrm>
          <a:prstGeom prst="rect">
            <a:avLst/>
          </a:prstGeom>
          <a:noFill/>
        </p:spPr>
      </p:pic>
      <p:sp>
        <p:nvSpPr>
          <p:cNvPr id="18" name="Right Arrow 9"/>
          <p:cNvSpPr/>
          <p:nvPr/>
        </p:nvSpPr>
        <p:spPr>
          <a:xfrm rot="20147499">
            <a:off x="5635915" y="1664828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22" name="Right Arrow 9"/>
          <p:cNvSpPr/>
          <p:nvPr/>
        </p:nvSpPr>
        <p:spPr>
          <a:xfrm rot="2104864">
            <a:off x="5146420" y="4903567"/>
            <a:ext cx="2781080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pic>
        <p:nvPicPr>
          <p:cNvPr id="2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471253" y="5085726"/>
            <a:ext cx="1767780" cy="18589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4608410" y="1106315"/>
            <a:ext cx="1371957" cy="1520799"/>
            <a:chOff x="7867076" y="68416"/>
            <a:chExt cx="1371957" cy="1520799"/>
          </a:xfrm>
        </p:grpSpPr>
        <p:pic>
          <p:nvPicPr>
            <p:cNvPr id="25" name="Picture 3" descr="\\MAGNUM\Projects\Microsoft\Cloud Power FY12\Design\ICONS_PNG\Accountability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867076" y="68416"/>
              <a:ext cx="1371957" cy="152079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0541835">
              <a:off x="8213313" y="1007888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6B6E6F"/>
                  </a:solidFill>
                </a:rPr>
                <a:t>PASSWORD</a:t>
              </a:r>
            </a:p>
          </p:txBody>
        </p:sp>
      </p:grpSp>
      <p:pic>
        <p:nvPicPr>
          <p:cNvPr id="20" name="Picture 3" descr="C:\Users\mitchellg\Desktop\Simple_Licensing.png">
            <a:extLst>
              <a:ext uri="{FF2B5EF4-FFF2-40B4-BE49-F238E27FC236}">
                <a16:creationId xmlns:a16="http://schemas.microsoft.com/office/drawing/2014/main" id="{18FB1469-0906-47B4-A87C-DA1B46B0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78483" y="4428516"/>
            <a:ext cx="1371957" cy="1351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7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Unconstrained Delegation</a:t>
            </a:r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7727" y="3825372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Back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Front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693983" y="3803151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16" name="Right Arrow 9"/>
          <p:cNvSpPr/>
          <p:nvPr/>
        </p:nvSpPr>
        <p:spPr>
          <a:xfrm rot="20147499">
            <a:off x="5635915" y="1664828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17" name="Right Arrow 9"/>
          <p:cNvSpPr/>
          <p:nvPr/>
        </p:nvSpPr>
        <p:spPr>
          <a:xfrm rot="2104864">
            <a:off x="5146420" y="4903567"/>
            <a:ext cx="2781080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pic>
        <p:nvPicPr>
          <p:cNvPr id="18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471253" y="5085726"/>
            <a:ext cx="1767780" cy="18589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</p:pic>
      <p:pic>
        <p:nvPicPr>
          <p:cNvPr id="20" name="Picture 3" descr="C:\Users\mitchellg\Desktop\Simple_Licensing.png">
            <a:extLst>
              <a:ext uri="{FF2B5EF4-FFF2-40B4-BE49-F238E27FC236}">
                <a16:creationId xmlns:a16="http://schemas.microsoft.com/office/drawing/2014/main" id="{99657ED3-7406-4A31-A194-1F9F4843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78483" y="4428516"/>
            <a:ext cx="1371957" cy="1351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55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\\MAGNUM\Projects\Microsoft\Cloud Power FY12\Design\ICONS_PNG\Gear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97202" y="1506106"/>
            <a:ext cx="1371957" cy="14445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Constrained Delegation</a:t>
            </a:r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 rot="20596858">
            <a:off x="5567451" y="2345415"/>
            <a:ext cx="3003119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7727" y="3825372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Back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Front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693983" y="3803151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pic>
        <p:nvPicPr>
          <p:cNvPr id="21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975668" y="5022088"/>
            <a:ext cx="1767780" cy="18589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</p:pic>
      <p:sp>
        <p:nvSpPr>
          <p:cNvPr id="22" name="Right Arrow 9"/>
          <p:cNvSpPr/>
          <p:nvPr/>
        </p:nvSpPr>
        <p:spPr>
          <a:xfrm rot="18234195">
            <a:off x="5312052" y="4172498"/>
            <a:ext cx="4132709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pic>
        <p:nvPicPr>
          <p:cNvPr id="17" name="Picture 3" descr="C:\Users\mitchellg\Desktop\Simple_Licensing.png">
            <a:extLst>
              <a:ext uri="{FF2B5EF4-FFF2-40B4-BE49-F238E27FC236}">
                <a16:creationId xmlns:a16="http://schemas.microsoft.com/office/drawing/2014/main" id="{9B9DC2DE-79F0-4EAD-893F-69C263B9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78483" y="4428516"/>
            <a:ext cx="1371957" cy="1351384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062D89-B3EA-41B1-9E66-7627722297B7}"/>
              </a:ext>
            </a:extLst>
          </p:cNvPr>
          <p:cNvSpPr txBox="1"/>
          <p:nvPr/>
        </p:nvSpPr>
        <p:spPr>
          <a:xfrm>
            <a:off x="5093519" y="1492725"/>
            <a:ext cx="23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Does not work with PowerShell WinRM.</a:t>
            </a:r>
          </a:p>
        </p:txBody>
      </p:sp>
    </p:spTree>
    <p:extLst>
      <p:ext uri="{BB962C8B-B14F-4D97-AF65-F5344CB8AC3E}">
        <p14:creationId xmlns:p14="http://schemas.microsoft.com/office/powerpoint/2010/main" val="38884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Resource-Based</a:t>
            </a:r>
            <a:br>
              <a:rPr lang="en-US" dirty="0"/>
            </a:br>
            <a:r>
              <a:rPr lang="en-US" dirty="0"/>
              <a:t>Kerberos Constrained Delegation</a:t>
            </a:r>
          </a:p>
        </p:txBody>
      </p:sp>
      <p:pic>
        <p:nvPicPr>
          <p:cNvPr id="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020218" y="2120853"/>
            <a:ext cx="1767780" cy="1858930"/>
          </a:xfrm>
          <a:prstGeom prst="rect">
            <a:avLst/>
          </a:prstGeom>
          <a:noFill/>
        </p:spPr>
      </p:pic>
      <p:pic>
        <p:nvPicPr>
          <p:cNvPr id="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7378407" y="2120853"/>
            <a:ext cx="1767780" cy="1858930"/>
          </a:xfrm>
          <a:prstGeom prst="rect">
            <a:avLst/>
          </a:prstGeom>
          <a:noFill/>
        </p:spPr>
      </p:pic>
      <p:sp>
        <p:nvSpPr>
          <p:cNvPr id="5" name="Right Arrow 8"/>
          <p:cNvSpPr/>
          <p:nvPr/>
        </p:nvSpPr>
        <p:spPr>
          <a:xfrm>
            <a:off x="2277727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1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st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6" name="Right Arrow 9"/>
          <p:cNvSpPr/>
          <p:nvPr/>
        </p:nvSpPr>
        <p:spPr>
          <a:xfrm>
            <a:off x="5635915" y="2659583"/>
            <a:ext cx="1795916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7727" y="3825372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01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2202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Back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844" y="3803151"/>
            <a:ext cx="15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ServerB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schemeClr val="bg1">
                    <a:lumMod val="50000"/>
                  </a:schemeClr>
                </a:solidFill>
              </a:rPr>
              <a:t>Front End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677334" y="2131138"/>
            <a:ext cx="1767780" cy="185893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693983" y="3803151"/>
            <a:ext cx="1777270" cy="7481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Auth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Succeeds</a:t>
            </a:r>
          </a:p>
        </p:txBody>
      </p:sp>
      <p:pic>
        <p:nvPicPr>
          <p:cNvPr id="19" name="Picture 3" descr="C:\Users\mitchellg\Desktop\Simple_Licensi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6318" y="4342388"/>
            <a:ext cx="1371957" cy="1351384"/>
          </a:xfrm>
          <a:prstGeom prst="rect">
            <a:avLst/>
          </a:prstGeom>
          <a:noFill/>
        </p:spPr>
      </p:pic>
      <p:sp>
        <p:nvSpPr>
          <p:cNvPr id="20" name="Right Arrow 9"/>
          <p:cNvSpPr/>
          <p:nvPr/>
        </p:nvSpPr>
        <p:spPr>
          <a:xfrm rot="1775514">
            <a:off x="5603997" y="1286995"/>
            <a:ext cx="2285328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sp>
        <p:nvSpPr>
          <p:cNvPr id="21" name="Right Arrow 9"/>
          <p:cNvSpPr/>
          <p:nvPr/>
        </p:nvSpPr>
        <p:spPr>
          <a:xfrm rot="19212518">
            <a:off x="5544445" y="4642300"/>
            <a:ext cx="2124433" cy="802040"/>
          </a:xfrm>
          <a:prstGeom prst="rightArrow">
            <a:avLst>
              <a:gd name="adj1" fmla="val 50000"/>
              <a:gd name="adj2" fmla="val 4548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2</a:t>
            </a:r>
            <a:r>
              <a:rPr kumimoji="0" lang="en-AU" sz="24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nd</a:t>
            </a: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</a:rPr>
              <a:t> Hop</a:t>
            </a:r>
          </a:p>
        </p:txBody>
      </p:sp>
      <p:pic>
        <p:nvPicPr>
          <p:cNvPr id="23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385593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4190931" y="4892825"/>
            <a:ext cx="1767780" cy="18589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</p:pic>
      <p:sp>
        <p:nvSpPr>
          <p:cNvPr id="8" name="Cross 7"/>
          <p:cNvSpPr/>
          <p:nvPr/>
        </p:nvSpPr>
        <p:spPr>
          <a:xfrm rot="900000">
            <a:off x="6810858" y="4343633"/>
            <a:ext cx="683741" cy="683741"/>
          </a:xfrm>
          <a:prstGeom prst="plus">
            <a:avLst>
              <a:gd name="adj" fmla="val 3945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B06-67B6-49BE-ADFC-6F06DAAF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Resource-Based</a:t>
            </a:r>
            <a:br>
              <a:rPr lang="en-US" dirty="0"/>
            </a:br>
            <a:r>
              <a:rPr lang="en-US" dirty="0"/>
              <a:t>Kerberos Constrained Delegation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0431C1-B9EB-4253-836A-D6E0A11FF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6F40FB-FDF1-4F0B-BDA6-DDC338CA3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Permissions to </a:t>
            </a:r>
            <a:r>
              <a:rPr lang="en-US" dirty="0" err="1"/>
              <a:t>ServerC</a:t>
            </a:r>
            <a:r>
              <a:rPr lang="en-US" dirty="0"/>
              <a:t> resource</a:t>
            </a:r>
          </a:p>
          <a:p>
            <a:r>
              <a:rPr lang="en-US" dirty="0"/>
              <a:t>Client can be XP/2003 or later</a:t>
            </a:r>
          </a:p>
          <a:p>
            <a:r>
              <a:rPr lang="en-US" dirty="0"/>
              <a:t>Windows Server 2012 or above Domain Controller in </a:t>
            </a:r>
            <a:r>
              <a:rPr lang="en-US" dirty="0" err="1"/>
              <a:t>ServerB</a:t>
            </a:r>
            <a:r>
              <a:rPr lang="en-US" dirty="0"/>
              <a:t> and </a:t>
            </a:r>
            <a:r>
              <a:rPr lang="en-US" dirty="0" err="1"/>
              <a:t>ServerC</a:t>
            </a:r>
            <a:r>
              <a:rPr lang="en-US" dirty="0"/>
              <a:t> domains</a:t>
            </a:r>
          </a:p>
          <a:p>
            <a:r>
              <a:rPr lang="en-US" dirty="0"/>
              <a:t>Windows Server 2012 schema in </a:t>
            </a:r>
            <a:r>
              <a:rPr lang="en-US" dirty="0" err="1"/>
              <a:t>ServerC</a:t>
            </a:r>
            <a:r>
              <a:rPr lang="en-US" dirty="0"/>
              <a:t> forest</a:t>
            </a:r>
          </a:p>
          <a:p>
            <a:r>
              <a:rPr lang="en-US" dirty="0"/>
              <a:t>Hotfix KB2665790 for Windows Server 2008/R2 domain controllers in the Kerberos referral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01C276-8185-4A58-997D-89256BB5A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E5799-517C-4A51-8E02-53D92A97A1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</a:t>
            </a:r>
          </a:p>
          <a:p>
            <a:r>
              <a:rPr lang="en-US" dirty="0"/>
              <a:t>Works across domains</a:t>
            </a:r>
          </a:p>
          <a:p>
            <a:r>
              <a:rPr lang="en-US" dirty="0"/>
              <a:t>Only requires admin control over the </a:t>
            </a:r>
            <a:r>
              <a:rPr lang="en-US" dirty="0" err="1"/>
              <a:t>ServerC</a:t>
            </a:r>
            <a:r>
              <a:rPr lang="en-US" dirty="0"/>
              <a:t> computer object to configure</a:t>
            </a:r>
          </a:p>
          <a:p>
            <a:r>
              <a:rPr lang="en-US" dirty="0"/>
              <a:t>Makes the </a:t>
            </a:r>
            <a:r>
              <a:rPr lang="en-US" dirty="0" err="1"/>
              <a:t>ServerC</a:t>
            </a:r>
            <a:r>
              <a:rPr lang="en-US" dirty="0"/>
              <a:t> resource owner the gatekeeper of permissions</a:t>
            </a:r>
          </a:p>
        </p:txBody>
      </p:sp>
    </p:spTree>
    <p:extLst>
      <p:ext uri="{BB962C8B-B14F-4D97-AF65-F5344CB8AC3E}">
        <p14:creationId xmlns:p14="http://schemas.microsoft.com/office/powerpoint/2010/main" val="34721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RB KCD: Cmdlets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3" y="1930400"/>
            <a:ext cx="10410797" cy="34163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Add-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WindowsFeature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RSAT-AD-PowerShell 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Import-Module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PS C:\&gt; Get-Command 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ParameterName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PrincipalsAllowedToDelegateToAccount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CommandType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Name                 Source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----------- ----                 ------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New-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ADComputer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New-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ADServiceAccount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New-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Set-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ADComputer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Set-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ADServiceAccount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Cmdlet      Set-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ActiveDirectory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91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1163</TotalTime>
  <Words>765</Words>
  <Application>Microsoft Office PowerPoint</Application>
  <PresentationFormat>Widescreen</PresentationFormat>
  <Paragraphs>215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Lucida Console</vt:lpstr>
      <vt:lpstr>Segoe UI</vt:lpstr>
      <vt:lpstr>Trebuchet MS</vt:lpstr>
      <vt:lpstr>Wingdings 3</vt:lpstr>
      <vt:lpstr>Facet</vt:lpstr>
      <vt:lpstr>PowerShell Remoting and Kerberos Double Hop: Old Problem - New Secure Solution</vt:lpstr>
      <vt:lpstr>Kerberos Double Hop</vt:lpstr>
      <vt:lpstr>Kerberos Double Hop</vt:lpstr>
      <vt:lpstr>CredSSP</vt:lpstr>
      <vt:lpstr>Kerberos Unconstrained Delegation</vt:lpstr>
      <vt:lpstr>Kerberos Constrained Delegation</vt:lpstr>
      <vt:lpstr>Resource-Based Kerberos Constrained Delegation</vt:lpstr>
      <vt:lpstr>Resource-Based Kerberos Constrained Delegation</vt:lpstr>
      <vt:lpstr>Configuring RB KCD: Cmdlets</vt:lpstr>
      <vt:lpstr>Configuring RB KCD: One-to-One</vt:lpstr>
      <vt:lpstr>Configuring RB KCD: One-to-Many</vt:lpstr>
      <vt:lpstr>Configuring RB KCD: Validate</vt:lpstr>
      <vt:lpstr>Configuring RB KCD: Validate</vt:lpstr>
      <vt:lpstr>RB KCD &amp; PowerShell</vt:lpstr>
      <vt:lpstr>Use Case: Jumpbox</vt:lpstr>
      <vt:lpstr>Use Case: Software Installs</vt:lpstr>
      <vt:lpstr>RB KCD Demo</vt:lpstr>
      <vt:lpstr>Non-KCD Alternative to Double Hop</vt:lpstr>
      <vt:lpstr>$Using:Cred Demo</vt:lpstr>
      <vt:lpstr>Takeaway</vt:lpstr>
      <vt:lpstr>PowerShell Remoting and Kerberos Double Hop: Old Problem - New Secure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McGlone (GOATEEPFE)</dc:creator>
  <cp:lastModifiedBy>Ashley McGlone (GOATEEPFE)</cp:lastModifiedBy>
  <cp:revision>23</cp:revision>
  <dcterms:created xsi:type="dcterms:W3CDTF">2017-03-24T13:30:48Z</dcterms:created>
  <dcterms:modified xsi:type="dcterms:W3CDTF">2017-04-10T23:20:39Z</dcterms:modified>
</cp:coreProperties>
</file>