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8" r:id="rId2"/>
    <p:sldId id="260" r:id="rId3"/>
    <p:sldId id="257"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9"/>
    <p:restoredTop sz="94617"/>
  </p:normalViewPr>
  <p:slideViewPr>
    <p:cSldViewPr snapToGrid="0" snapToObjects="1">
      <p:cViewPr varScale="1">
        <p:scale>
          <a:sx n="94" d="100"/>
          <a:sy n="94" d="100"/>
        </p:scale>
        <p:origin x="11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8766D-F030-BA4D-BD00-8AFFAE792E9A}" type="datetimeFigureOut">
              <a:rPr lang="en-US" smtClean="0"/>
              <a:t>8/13/16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3FE0B-ED0F-3349-A92B-E4D210948489}" type="slidenum">
              <a:rPr lang="en-US" smtClean="0"/>
              <a:t>‹#›</a:t>
            </a:fld>
            <a:endParaRPr lang="en-US"/>
          </a:p>
        </p:txBody>
      </p:sp>
    </p:spTree>
    <p:extLst>
      <p:ext uri="{BB962C8B-B14F-4D97-AF65-F5344CB8AC3E}">
        <p14:creationId xmlns:p14="http://schemas.microsoft.com/office/powerpoint/2010/main" val="318472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this is</a:t>
            </a:r>
            <a:r>
              <a:rPr lang="en-US" baseline="0" dirty="0" smtClean="0"/>
              <a:t> Adam Bertram and this is Infrastructure Testing with Pester. I’m excited to get into this course because this is a topic I’ve been focused on for some time now and has literally changed the way I write my code. Writing test code has not only made me a better coder but has also me (and others) to trust the code that we create actually does what it’s supposed to.</a:t>
            </a:r>
            <a:br>
              <a:rPr lang="en-US" baseline="0" dirty="0" smtClean="0"/>
            </a:br>
            <a:r>
              <a:rPr lang="en-US" baseline="0" dirty="0" smtClean="0"/>
              <a:t/>
            </a:r>
            <a:br>
              <a:rPr lang="en-US" baseline="0" dirty="0" smtClean="0"/>
            </a:br>
            <a:r>
              <a:rPr lang="en-US" baseline="0" dirty="0" smtClean="0"/>
              <a:t>This is Module 1: Introduction to Testing. In this module, we’re going to cover the scenario we’ll be working through and giving you a sense of what this testing thing is all about. </a:t>
            </a:r>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1</a:t>
            </a:fld>
            <a:endParaRPr lang="en-US"/>
          </a:p>
        </p:txBody>
      </p:sp>
    </p:spTree>
    <p:extLst>
      <p:ext uri="{BB962C8B-B14F-4D97-AF65-F5344CB8AC3E}">
        <p14:creationId xmlns:p14="http://schemas.microsoft.com/office/powerpoint/2010/main" val="506217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You’re a studious one. I know this and you’re probably going to look for other ways to learn more about Pester. And, because of that, you’re going to see a lot more examples of unit testing out there with Pester. We’re not going to cover much unit tests at all but you still need to understand how they relate to the kind of testing we’ll be working with.</a:t>
            </a:r>
          </a:p>
          <a:p>
            <a:endParaRPr lang="en-US" baseline="0" dirty="0" smtClean="0"/>
          </a:p>
          <a:p>
            <a:r>
              <a:rPr lang="en-US" baseline="0" dirty="0" smtClean="0"/>
              <a:t>Unit tests test code execution only. Unit tests don’t actually care if the script created a user, deleted a file or that API you queried actually did what you wanted. They just test that your code executed as you expected.</a:t>
            </a:r>
          </a:p>
          <a:p>
            <a:endParaRPr lang="en-US" baseline="0" dirty="0" smtClean="0"/>
          </a:p>
          <a:p>
            <a:r>
              <a:rPr lang="en-US" baseline="0" dirty="0" smtClean="0"/>
              <a:t>They don’t touch the environment in any way at all. This is where mocking come into play which we’ll cover a little in a minute.</a:t>
            </a:r>
          </a:p>
          <a:p>
            <a:endParaRPr lang="en-US" baseline="0" dirty="0" smtClean="0"/>
          </a:p>
          <a:p>
            <a:r>
              <a:rPr lang="en-US" baseline="0" dirty="0" smtClean="0"/>
              <a:t>They are specific to each language. Since they test actual code, they are going to be different for every language. In our case, we’re using PowerShell with Pester.</a:t>
            </a:r>
          </a:p>
          <a:p>
            <a:endParaRPr lang="en-US" baseline="0" dirty="0" smtClean="0"/>
          </a:p>
          <a:p>
            <a:r>
              <a:rPr lang="en-US" baseline="0" dirty="0" smtClean="0"/>
              <a:t>Finally, they’re lightning fast. Since they don’t have to worry about disk, storage or network latency, they are just executing code on the local CPU and that’s fast.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112285D-B62D-0345-9A0E-5D91D31CA9B6}" type="slidenum">
              <a:rPr lang="en-US" smtClean="0"/>
              <a:t>2</a:t>
            </a:fld>
            <a:endParaRPr lang="en-US"/>
          </a:p>
        </p:txBody>
      </p:sp>
    </p:spTree>
    <p:extLst>
      <p:ext uri="{BB962C8B-B14F-4D97-AF65-F5344CB8AC3E}">
        <p14:creationId xmlns:p14="http://schemas.microsoft.com/office/powerpoint/2010/main" val="1265452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a:t>
            </a:r>
            <a:r>
              <a:rPr lang="en-US" baseline="0" dirty="0" smtClean="0"/>
              <a:t> one of the smallest unit tests you’ll find. I’m executing New-</a:t>
            </a:r>
            <a:r>
              <a:rPr lang="en-US" baseline="0" dirty="0" err="1" smtClean="0"/>
              <a:t>AdUser</a:t>
            </a:r>
            <a:r>
              <a:rPr lang="en-US" baseline="0" dirty="0" smtClean="0"/>
              <a:t> to create an Active Directory user.</a:t>
            </a:r>
          </a:p>
          <a:p>
            <a:endParaRPr lang="en-US" baseline="0" dirty="0" smtClean="0"/>
          </a:p>
          <a:p>
            <a:r>
              <a:rPr lang="en-US" baseline="0" dirty="0" smtClean="0"/>
              <a:t>This is a PowerShell script with a reference to New-</a:t>
            </a:r>
            <a:r>
              <a:rPr lang="en-US" baseline="0" dirty="0" err="1" smtClean="0"/>
              <a:t>AdUser</a:t>
            </a:r>
            <a:r>
              <a:rPr lang="en-US" baseline="0" dirty="0" smtClean="0"/>
              <a:t>. You can see I’m creating a single user and want that user to be in the accounting department.</a:t>
            </a:r>
          </a:p>
          <a:p>
            <a:endParaRPr lang="en-US" baseline="0" dirty="0" smtClean="0"/>
          </a:p>
          <a:p>
            <a:r>
              <a:rPr lang="en-US" baseline="0" dirty="0" smtClean="0"/>
              <a:t>Now, I’ll build the unit test and define what name and </a:t>
            </a:r>
            <a:r>
              <a:rPr lang="en-US" baseline="0" dirty="0" err="1" smtClean="0"/>
              <a:t>dept</a:t>
            </a:r>
            <a:r>
              <a:rPr lang="en-US" baseline="0" dirty="0" smtClean="0"/>
              <a:t> will be passed to New-</a:t>
            </a:r>
            <a:r>
              <a:rPr lang="en-US" baseline="0" dirty="0" err="1" smtClean="0"/>
              <a:t>AdUser</a:t>
            </a:r>
            <a:r>
              <a:rPr lang="en-US" baseline="0" dirty="0" smtClean="0"/>
              <a:t>.  Speaking of New-</a:t>
            </a:r>
            <a:r>
              <a:rPr lang="en-US" baseline="0" dirty="0" err="1" smtClean="0"/>
              <a:t>AdUser</a:t>
            </a:r>
            <a:r>
              <a:rPr lang="is-IS" baseline="0" dirty="0" smtClean="0"/>
              <a:t>…</a:t>
            </a:r>
          </a:p>
          <a:p>
            <a:endParaRPr lang="is-IS" baseline="0" dirty="0" smtClean="0"/>
          </a:p>
          <a:p>
            <a:r>
              <a:rPr lang="is-IS" baseline="0" dirty="0" smtClean="0"/>
              <a:t>...notice that inside of the actual unit test is a reference for New-AdUser. The test is calling the exact same command that’s in our script. You’ll see that this differs for every test we create.</a:t>
            </a:r>
          </a:p>
          <a:p>
            <a:endParaRPr lang="is-IS" baseline="0" dirty="0" smtClean="0"/>
          </a:p>
          <a:p>
            <a:r>
              <a:rPr lang="is-IS" baseline="0" dirty="0" smtClean="0"/>
              <a:t>Let’s now execute our script which contains that New-AdUser reference and check it against our unit test.</a:t>
            </a:r>
          </a:p>
          <a:p>
            <a:endParaRPr lang="is-IS" baseline="0" dirty="0" smtClean="0"/>
          </a:p>
          <a:p>
            <a:r>
              <a:rPr lang="is-IS" baseline="0" dirty="0" smtClean="0"/>
              <a:t>It looks like we did pass the word Accounting to New-AdUser so that passes.  Now let’s check the Name.</a:t>
            </a:r>
          </a:p>
          <a:p>
            <a:endParaRPr lang="is-IS" baseline="0" dirty="0" smtClean="0"/>
          </a:p>
          <a:p>
            <a:r>
              <a:rPr lang="is-IS" baseline="0" dirty="0" smtClean="0"/>
              <a:t>Ouch, it looks like the code did not use the right name parameter so...</a:t>
            </a:r>
          </a:p>
          <a:p>
            <a:endParaRPr lang="is-IS" baseline="0" dirty="0" smtClean="0"/>
          </a:p>
          <a:p>
            <a:r>
              <a:rPr lang="is-IS" baseline="0" dirty="0" smtClean="0"/>
              <a:t>...the entire test fails.</a:t>
            </a:r>
          </a:p>
        </p:txBody>
      </p:sp>
      <p:sp>
        <p:nvSpPr>
          <p:cNvPr id="4" name="Slide Number Placeholder 3"/>
          <p:cNvSpPr>
            <a:spLocks noGrp="1"/>
          </p:cNvSpPr>
          <p:nvPr>
            <p:ph type="sldNum" sz="quarter" idx="10"/>
          </p:nvPr>
        </p:nvSpPr>
        <p:spPr/>
        <p:txBody>
          <a:bodyPr/>
          <a:lstStyle/>
          <a:p>
            <a:fld id="{1112285D-B62D-0345-9A0E-5D91D31CA9B6}" type="slidenum">
              <a:rPr lang="en-US" smtClean="0"/>
              <a:t>3</a:t>
            </a:fld>
            <a:endParaRPr lang="en-US"/>
          </a:p>
        </p:txBody>
      </p:sp>
    </p:spTree>
    <p:extLst>
      <p:ext uri="{BB962C8B-B14F-4D97-AF65-F5344CB8AC3E}">
        <p14:creationId xmlns:p14="http://schemas.microsoft.com/office/powerpoint/2010/main" val="1626606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45D7BB-51F1-7A4E-9202-D1E398AAAC72}" type="datetimeFigureOut">
              <a:rPr lang="en-US" smtClean="0"/>
              <a:t>8/13/16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AD549-0797-834D-9050-CED48B82772D}" type="slidenum">
              <a:rPr lang="en-US" smtClean="0"/>
              <a:t>‹#›</a:t>
            </a:fld>
            <a:endParaRPr lang="en-US"/>
          </a:p>
        </p:txBody>
      </p:sp>
    </p:spTree>
    <p:extLst>
      <p:ext uri="{BB962C8B-B14F-4D97-AF65-F5344CB8AC3E}">
        <p14:creationId xmlns:p14="http://schemas.microsoft.com/office/powerpoint/2010/main" val="326083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45D7BB-51F1-7A4E-9202-D1E398AAAC72}" type="datetimeFigureOut">
              <a:rPr lang="en-US" smtClean="0"/>
              <a:t>8/13/16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AD549-0797-834D-9050-CED48B82772D}" type="slidenum">
              <a:rPr lang="en-US" smtClean="0"/>
              <a:t>‹#›</a:t>
            </a:fld>
            <a:endParaRPr lang="en-US"/>
          </a:p>
        </p:txBody>
      </p:sp>
    </p:spTree>
    <p:extLst>
      <p:ext uri="{BB962C8B-B14F-4D97-AF65-F5344CB8AC3E}">
        <p14:creationId xmlns:p14="http://schemas.microsoft.com/office/powerpoint/2010/main" val="16738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45D7BB-51F1-7A4E-9202-D1E398AAAC72}" type="datetimeFigureOut">
              <a:rPr lang="en-US" smtClean="0"/>
              <a:t>8/13/16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AD549-0797-834D-9050-CED48B82772D}" type="slidenum">
              <a:rPr lang="en-US" smtClean="0"/>
              <a:t>‹#›</a:t>
            </a:fld>
            <a:endParaRPr lang="en-US"/>
          </a:p>
        </p:txBody>
      </p:sp>
    </p:spTree>
    <p:extLst>
      <p:ext uri="{BB962C8B-B14F-4D97-AF65-F5344CB8AC3E}">
        <p14:creationId xmlns:p14="http://schemas.microsoft.com/office/powerpoint/2010/main" val="115009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Author Contact"/>
          <p:cNvSpPr>
            <a:spLocks noGrp="1"/>
          </p:cNvSpPr>
          <p:nvPr>
            <p:ph type="body" sz="quarter" idx="12" hasCustomPrompt="1"/>
          </p:nvPr>
        </p:nvSpPr>
        <p:spPr>
          <a:xfrm>
            <a:off x="2838075" y="5649116"/>
            <a:ext cx="6038989" cy="291159"/>
          </a:xfrm>
        </p:spPr>
        <p:txBody>
          <a:bodyPr anchor="ctr"/>
          <a:lstStyle>
            <a:lvl1pPr marL="0" indent="0" algn="l">
              <a:buFontTx/>
              <a:buNone/>
              <a:defRPr sz="1800" b="0" i="0"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a:t>
            </a:r>
            <a:r>
              <a:rPr lang="en-US" dirty="0" err="1" smtClean="0"/>
              <a:t>authortwitter</a:t>
            </a:r>
            <a:r>
              <a:rPr lang="en-US" dirty="0" smtClean="0"/>
              <a:t>   www.authorsite.com</a:t>
            </a:r>
            <a:endParaRPr lang="en-US" dirty="0"/>
          </a:p>
        </p:txBody>
      </p:sp>
      <p:sp>
        <p:nvSpPr>
          <p:cNvPr id="12" name="Author Title"/>
          <p:cNvSpPr>
            <a:spLocks noGrp="1"/>
          </p:cNvSpPr>
          <p:nvPr>
            <p:ph type="body" sz="quarter" idx="14" hasCustomPrompt="1"/>
          </p:nvPr>
        </p:nvSpPr>
        <p:spPr>
          <a:xfrm>
            <a:off x="2838075" y="5297609"/>
            <a:ext cx="6038989" cy="190400"/>
          </a:xfrm>
        </p:spPr>
        <p:txBody>
          <a:bodyPr anchor="ctr"/>
          <a:lstStyle>
            <a:lvl1pPr marL="0" indent="0" algn="l">
              <a:buFontTx/>
              <a:buNone/>
              <a:defRPr sz="1600" b="0" i="0" cap="all"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AUTHOR TITLE IN ALL CAPS  </a:t>
            </a:r>
            <a:endParaRPr lang="en-US" dirty="0"/>
          </a:p>
        </p:txBody>
      </p:sp>
      <p:sp>
        <p:nvSpPr>
          <p:cNvPr id="13" name="Author Name"/>
          <p:cNvSpPr>
            <a:spLocks noGrp="1"/>
          </p:cNvSpPr>
          <p:nvPr>
            <p:ph type="body" sz="quarter" idx="10" hasCustomPrompt="1"/>
          </p:nvPr>
        </p:nvSpPr>
        <p:spPr>
          <a:xfrm>
            <a:off x="2838075" y="4957764"/>
            <a:ext cx="3544396" cy="291159"/>
          </a:xfrm>
        </p:spPr>
        <p:txBody>
          <a:bodyPr anchor="ctr"/>
          <a:lstStyle>
            <a:lvl1pPr marL="0" indent="0" algn="l">
              <a:buFontTx/>
              <a:buNone/>
              <a:defRPr sz="2400" b="0" i="0" baseline="0">
                <a:solidFill>
                  <a:schemeClr val="accent1"/>
                </a:solidFill>
                <a:latin typeface="Gotham Medium" panose="02000604030000020004" pitchFamily="50" charset="0"/>
                <a:ea typeface="Gotham Medium" panose="02000604030000020004" pitchFamily="50" charset="0"/>
                <a:cs typeface="Gotham Medium" panose="0200060403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smtClean="0"/>
              <a:t>Author Name</a:t>
            </a:r>
            <a:endParaRPr lang="en-US" dirty="0"/>
          </a:p>
        </p:txBody>
      </p:sp>
      <p:sp>
        <p:nvSpPr>
          <p:cNvPr id="9" name="Picture Placeholder 2"/>
          <p:cNvSpPr>
            <a:spLocks noGrp="1"/>
          </p:cNvSpPr>
          <p:nvPr>
            <p:ph type="pic" sz="quarter" idx="15" hasCustomPrompt="1"/>
          </p:nvPr>
        </p:nvSpPr>
        <p:spPr>
          <a:xfrm>
            <a:off x="963976" y="4623383"/>
            <a:ext cx="1627632" cy="1627632"/>
          </a:xfrm>
          <a:prstGeom prst="ellipse">
            <a:avLst/>
          </a:prstGeom>
          <a:noFill/>
          <a:ln>
            <a:solidFill>
              <a:srgbClr val="F8F8F8"/>
            </a:solidFill>
          </a:ln>
        </p:spPr>
        <p:txBody>
          <a:bodyPr anchor="ctr"/>
          <a:lstStyle>
            <a:lvl1pPr algn="ctr">
              <a:defRPr sz="2000" b="0" i="0">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smtClean="0"/>
              <a:t>Click to add author photo</a:t>
            </a:r>
            <a:endParaRPr lang="en-US" dirty="0"/>
          </a:p>
        </p:txBody>
      </p:sp>
      <p:sp>
        <p:nvSpPr>
          <p:cNvPr id="8" name="Subtitle"/>
          <p:cNvSpPr>
            <a:spLocks noGrp="1"/>
          </p:cNvSpPr>
          <p:nvPr>
            <p:ph type="body" sz="quarter" idx="13" hasCustomPrompt="1"/>
          </p:nvPr>
        </p:nvSpPr>
        <p:spPr>
          <a:xfrm>
            <a:off x="963976" y="3293590"/>
            <a:ext cx="10516334" cy="1006258"/>
          </a:xfrm>
        </p:spPr>
        <p:txBody>
          <a:bodyPr/>
          <a:lstStyle>
            <a:lvl1pPr marL="0" indent="0">
              <a:buNone/>
              <a:defRPr sz="2800" b="0" i="0" cap="all"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pPr lvl="0"/>
            <a:r>
              <a:rPr lang="en-US" dirty="0" smtClean="0"/>
              <a:t>MODULE ONE TITLE IN ALL CAPS</a:t>
            </a:r>
            <a:endParaRPr lang="en-US" dirty="0"/>
          </a:p>
        </p:txBody>
      </p:sp>
      <p:cxnSp>
        <p:nvCxnSpPr>
          <p:cNvPr id="14" name="Straight Connector 13"/>
          <p:cNvCxnSpPr/>
          <p:nvPr userDrawn="1"/>
        </p:nvCxnSpPr>
        <p:spPr>
          <a:xfrm>
            <a:off x="711695" y="2996630"/>
            <a:ext cx="10768615" cy="0"/>
          </a:xfrm>
          <a:prstGeom prst="line">
            <a:avLst/>
          </a:prstGeom>
          <a:ln w="38100">
            <a:gradFill>
              <a:gsLst>
                <a:gs pos="0">
                  <a:schemeClr val="accent1"/>
                </a:gs>
                <a:gs pos="100000">
                  <a:srgbClr val="EC0D7D"/>
                </a:gs>
              </a:gsLst>
              <a:lin ang="4800000" scaled="0"/>
            </a:gra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 name="Title 10"/>
          <p:cNvSpPr>
            <a:spLocks noGrp="1"/>
          </p:cNvSpPr>
          <p:nvPr>
            <p:ph type="title" hasCustomPrompt="1"/>
          </p:nvPr>
        </p:nvSpPr>
        <p:spPr>
          <a:xfrm>
            <a:off x="964084" y="394774"/>
            <a:ext cx="10516226" cy="2381119"/>
          </a:xfrm>
        </p:spPr>
        <p:txBody>
          <a:bodyPr anchor="b"/>
          <a:lstStyle>
            <a:lvl1pPr algn="l">
              <a:defRPr sz="4499" b="0" i="0" spc="-112"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r>
              <a:rPr lang="en-US" dirty="0" smtClean="0"/>
              <a:t>Course/Module Title in </a:t>
            </a:r>
            <a:r>
              <a:rPr lang="en-US" dirty="0" err="1" smtClean="0"/>
              <a:t>Titlecase</a:t>
            </a:r>
            <a:endParaRPr lang="en-US" dirty="0"/>
          </a:p>
        </p:txBody>
      </p:sp>
    </p:spTree>
    <p:extLst>
      <p:ext uri="{BB962C8B-B14F-4D97-AF65-F5344CB8AC3E}">
        <p14:creationId xmlns:p14="http://schemas.microsoft.com/office/powerpoint/2010/main" val="229182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Optional)">
    <p:spTree>
      <p:nvGrpSpPr>
        <p:cNvPr id="1" name=""/>
        <p:cNvGrpSpPr/>
        <p:nvPr/>
      </p:nvGrpSpPr>
      <p:grpSpPr>
        <a:xfrm>
          <a:off x="0" y="0"/>
          <a:ext cx="0" cy="0"/>
          <a:chOff x="0" y="0"/>
          <a:chExt cx="0" cy="0"/>
        </a:xfrm>
      </p:grpSpPr>
      <p:sp>
        <p:nvSpPr>
          <p:cNvPr id="13" name="Rectangle 12"/>
          <p:cNvSpPr/>
          <p:nvPr userDrawn="1"/>
        </p:nvSpPr>
        <p:spPr>
          <a:xfrm>
            <a:off x="0" y="0"/>
            <a:ext cx="4635500" cy="6858000"/>
          </a:xfrm>
          <a:prstGeom prst="rect">
            <a:avLst/>
          </a:prstGeom>
          <a:solidFill>
            <a:schemeClr val="accent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err="1" smtClean="0">
              <a:solidFill>
                <a:schemeClr val="bg1"/>
              </a:solidFill>
              <a:latin typeface="Gotham Medium" panose="02000604030000020004" pitchFamily="50" charset="0"/>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sp>
        <p:nvSpPr>
          <p:cNvPr id="10" name="TextBox 9"/>
          <p:cNvSpPr txBox="1"/>
          <p:nvPr userDrawn="1"/>
        </p:nvSpPr>
        <p:spPr>
          <a:xfrm>
            <a:off x="0" y="2054618"/>
            <a:ext cx="4629149" cy="477054"/>
          </a:xfrm>
          <a:prstGeom prst="rect">
            <a:avLst/>
          </a:prstGeom>
          <a:noFill/>
        </p:spPr>
        <p:txBody>
          <a:bodyPr wrap="square" rtlCol="0">
            <a:spAutoFit/>
          </a:bodyPr>
          <a:lstStyle/>
          <a:p>
            <a:pPr algn="ctr">
              <a:lnSpc>
                <a:spcPts val="3000"/>
              </a:lnSpc>
            </a:pPr>
            <a:r>
              <a:rPr lang="en-US" sz="3600" b="0" i="0" dirty="0" smtClean="0">
                <a:solidFill>
                  <a:schemeClr val="bg1"/>
                </a:solidFill>
                <a:latin typeface="+mj-lt"/>
                <a:ea typeface="Gotham Light" charset="0"/>
                <a:cs typeface="Gotham Light" charset="0"/>
              </a:rPr>
              <a:t>Demo</a:t>
            </a:r>
            <a:endParaRPr lang="en-US" sz="3600" b="0" i="0" dirty="0">
              <a:solidFill>
                <a:schemeClr val="bg1"/>
              </a:solidFill>
              <a:latin typeface="+mj-lt"/>
              <a:ea typeface="Gotham Light" charset="0"/>
              <a:cs typeface="Gotham Light" charset="0"/>
            </a:endParaRPr>
          </a:p>
        </p:txBody>
      </p:sp>
      <p:sp>
        <p:nvSpPr>
          <p:cNvPr id="8" name="Text Placeholder 16"/>
          <p:cNvSpPr>
            <a:spLocks noGrp="1"/>
          </p:cNvSpPr>
          <p:nvPr>
            <p:ph type="body" sz="quarter" idx="12" hasCustomPrompt="1"/>
          </p:nvPr>
        </p:nvSpPr>
        <p:spPr>
          <a:xfrm>
            <a:off x="5181600" y="328230"/>
            <a:ext cx="6463307" cy="5990425"/>
          </a:xfrm>
        </p:spPr>
        <p:txBody>
          <a:bodyPr anchor="ctr"/>
          <a:lstStyle>
            <a:lvl1pPr algn="l">
              <a:lnSpc>
                <a:spcPct val="100000"/>
              </a:lnSpc>
              <a:defRPr sz="2400" baseline="0">
                <a:solidFill>
                  <a:schemeClr val="accent2"/>
                </a:solidFill>
              </a:defRPr>
            </a:lvl1pPr>
            <a:lvl2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2"/>
                </a:solidFill>
              </a:defRPr>
            </a:lvl6pPr>
            <a:lvl7pPr>
              <a:defRPr>
                <a:solidFill>
                  <a:schemeClr val="accent2"/>
                </a:solidFill>
              </a:defRPr>
            </a:lvl7pPr>
            <a:lvl8pPr>
              <a:defRPr>
                <a:solidFill>
                  <a:schemeClr val="accent2"/>
                </a:solidFill>
              </a:defRPr>
            </a:lvl8pPr>
            <a:lvl9pPr marL="2286000" indent="0">
              <a:buNone/>
              <a:defRPr>
                <a:solidFill>
                  <a:schemeClr val="accent2"/>
                </a:solidFill>
              </a:defRPr>
            </a:lvl9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userDrawn="1"/>
        </p:nvSpPr>
        <p:spPr>
          <a:xfrm>
            <a:off x="-1463041" y="0"/>
            <a:ext cx="1463041" cy="738664"/>
          </a:xfrm>
          <a:prstGeom prst="rect">
            <a:avLst/>
          </a:prstGeom>
        </p:spPr>
        <p:txBody>
          <a:bodyPr wrap="square">
            <a:spAutoFit/>
          </a:bodyPr>
          <a:lstStyle/>
          <a:p>
            <a:pPr algn="r"/>
            <a:r>
              <a:rPr lang="en-US" sz="1400" b="0" dirty="0" smtClean="0">
                <a:latin typeface="Gotham Medium" panose="02000604030000020004" pitchFamily="50" charset="0"/>
              </a:rPr>
              <a:t>This bullet list is </a:t>
            </a:r>
            <a:r>
              <a:rPr lang="en-US" sz="1400" b="1" dirty="0" smtClean="0">
                <a:solidFill>
                  <a:schemeClr val="accent1"/>
                </a:solidFill>
                <a:latin typeface="Gotham Medium" panose="02000604030000020004" pitchFamily="50" charset="0"/>
              </a:rPr>
              <a:t>preset</a:t>
            </a:r>
            <a:r>
              <a:rPr lang="en-US" sz="1400" b="0" dirty="0" smtClean="0">
                <a:solidFill>
                  <a:schemeClr val="accent1"/>
                </a:solidFill>
                <a:latin typeface="Gotham Medium" panose="02000604030000020004" pitchFamily="50" charset="0"/>
              </a:rPr>
              <a:t> </a:t>
            </a:r>
            <a:r>
              <a:rPr lang="en-US" sz="1400" b="0" dirty="0" smtClean="0">
                <a:latin typeface="Gotham Medium" panose="02000604030000020004" pitchFamily="50" charset="0"/>
              </a:rPr>
              <a:t>with </a:t>
            </a:r>
            <a:r>
              <a:rPr lang="en-US" sz="1400" b="1" dirty="0" smtClean="0">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1309644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2"/>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0" end="0"/>
                                            </p:txEl>
                                          </p:spTgt>
                                        </p:tgtEl>
                                        <p:attrNameLst>
                                          <p:attrName>ppt_c</p:attrName>
                                        </p:attrNameLst>
                                      </p:cBhvr>
                                      <p:to>
                                        <a:schemeClr val="tx2"/>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1" end="1"/>
                                            </p:txEl>
                                          </p:spTgt>
                                        </p:tgtEl>
                                        <p:attrNameLst>
                                          <p:attrName>ppt_c</p:attrName>
                                        </p:attrNameLst>
                                      </p:cBhvr>
                                      <p:to>
                                        <a:schemeClr val="tx2"/>
                                      </p:to>
                                    </p:animClr>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2" end="2"/>
                                            </p:txEl>
                                          </p:spTgt>
                                        </p:tgtEl>
                                        <p:attrNameLst>
                                          <p:attrName>ppt_c</p:attrName>
                                        </p:attrNameLst>
                                      </p:cBhvr>
                                      <p:to>
                                        <a:schemeClr val="tx2"/>
                                      </p:to>
                                    </p:animClr>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3" end="3"/>
                                            </p:txEl>
                                          </p:spTgt>
                                        </p:tgtEl>
                                        <p:attrNameLst>
                                          <p:attrName>ppt_c</p:attrName>
                                        </p:attrNameLst>
                                      </p:cBhvr>
                                      <p:to>
                                        <a:schemeClr val="tx2"/>
                                      </p:to>
                                    </p:animClr>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6">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7">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Four Image Chunking">
    <p:spTree>
      <p:nvGrpSpPr>
        <p:cNvPr id="1" name=""/>
        <p:cNvGrpSpPr/>
        <p:nvPr/>
      </p:nvGrpSpPr>
      <p:grpSpPr>
        <a:xfrm>
          <a:off x="0" y="0"/>
          <a:ext cx="0" cy="0"/>
          <a:chOff x="0" y="0"/>
          <a:chExt cx="0" cy="0"/>
        </a:xfrm>
      </p:grpSpPr>
      <p:sp>
        <p:nvSpPr>
          <p:cNvPr id="20" name="Content Placeholder 11"/>
          <p:cNvSpPr>
            <a:spLocks noGrp="1"/>
          </p:cNvSpPr>
          <p:nvPr>
            <p:ph sz="quarter" idx="20" hasCustomPrompt="1"/>
          </p:nvPr>
        </p:nvSpPr>
        <p:spPr>
          <a:xfrm>
            <a:off x="3470669" y="1831339"/>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smtClean="0"/>
              <a:t>Click to add image</a:t>
            </a:r>
          </a:p>
        </p:txBody>
      </p:sp>
      <p:sp>
        <p:nvSpPr>
          <p:cNvPr id="15" name="Text Placeholder 3"/>
          <p:cNvSpPr>
            <a:spLocks noGrp="1"/>
          </p:cNvSpPr>
          <p:nvPr>
            <p:ph type="body" sz="quarter" idx="15" hasCustomPrompt="1"/>
          </p:nvPr>
        </p:nvSpPr>
        <p:spPr>
          <a:xfrm>
            <a:off x="701336"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smtClean="0"/>
              <a:t>Click to add text </a:t>
            </a:r>
          </a:p>
        </p:txBody>
      </p:sp>
      <p:sp>
        <p:nvSpPr>
          <p:cNvPr id="13"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dirty="0" smtClean="0"/>
              <a:t>Click to Add Slide Title in </a:t>
            </a:r>
            <a:r>
              <a:rPr lang="en-US" dirty="0" err="1" smtClean="0"/>
              <a:t>Titlecase</a:t>
            </a:r>
            <a:endParaRPr lang="en-US" dirty="0"/>
          </a:p>
        </p:txBody>
      </p:sp>
      <p:sp>
        <p:nvSpPr>
          <p:cNvPr id="26" name="Content Placeholder 11"/>
          <p:cNvSpPr>
            <a:spLocks noGrp="1"/>
          </p:cNvSpPr>
          <p:nvPr>
            <p:ph sz="quarter" idx="23" hasCustomPrompt="1"/>
          </p:nvPr>
        </p:nvSpPr>
        <p:spPr>
          <a:xfrm>
            <a:off x="6245473"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smtClean="0"/>
              <a:t>Click to add image</a:t>
            </a:r>
          </a:p>
        </p:txBody>
      </p:sp>
      <p:sp>
        <p:nvSpPr>
          <p:cNvPr id="27" name="Content Placeholder 11"/>
          <p:cNvSpPr>
            <a:spLocks noGrp="1"/>
          </p:cNvSpPr>
          <p:nvPr>
            <p:ph sz="quarter" idx="24" hasCustomPrompt="1"/>
          </p:nvPr>
        </p:nvSpPr>
        <p:spPr>
          <a:xfrm>
            <a:off x="8982231"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smtClean="0"/>
              <a:t>Click to add image</a:t>
            </a:r>
          </a:p>
        </p:txBody>
      </p:sp>
      <p:sp>
        <p:nvSpPr>
          <p:cNvPr id="34" name="Text Placeholder 3"/>
          <p:cNvSpPr>
            <a:spLocks noGrp="1"/>
          </p:cNvSpPr>
          <p:nvPr>
            <p:ph type="body" sz="quarter" idx="25" hasCustomPrompt="1"/>
          </p:nvPr>
        </p:nvSpPr>
        <p:spPr>
          <a:xfrm>
            <a:off x="3464068"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smtClean="0"/>
              <a:t>Click to add text </a:t>
            </a:r>
          </a:p>
        </p:txBody>
      </p:sp>
      <p:sp>
        <p:nvSpPr>
          <p:cNvPr id="35" name="Text Placeholder 3"/>
          <p:cNvSpPr>
            <a:spLocks noGrp="1"/>
          </p:cNvSpPr>
          <p:nvPr>
            <p:ph type="body" sz="quarter" idx="26" hasCustomPrompt="1"/>
          </p:nvPr>
        </p:nvSpPr>
        <p:spPr>
          <a:xfrm>
            <a:off x="6226800"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smtClean="0"/>
              <a:t>Click to add text </a:t>
            </a:r>
          </a:p>
        </p:txBody>
      </p:sp>
      <p:sp>
        <p:nvSpPr>
          <p:cNvPr id="36" name="Text Placeholder 3"/>
          <p:cNvSpPr>
            <a:spLocks noGrp="1"/>
          </p:cNvSpPr>
          <p:nvPr>
            <p:ph type="body" sz="quarter" idx="27" hasCustomPrompt="1"/>
          </p:nvPr>
        </p:nvSpPr>
        <p:spPr>
          <a:xfrm>
            <a:off x="8991098"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dirty="0" smtClean="0"/>
              <a:t>Click to add text </a:t>
            </a:r>
          </a:p>
        </p:txBody>
      </p:sp>
      <p:sp>
        <p:nvSpPr>
          <p:cNvPr id="12" name="Content Placeholder 11"/>
          <p:cNvSpPr>
            <a:spLocks noGrp="1"/>
          </p:cNvSpPr>
          <p:nvPr>
            <p:ph sz="quarter" idx="12" hasCustomPrompt="1"/>
          </p:nvPr>
        </p:nvSpPr>
        <p:spPr>
          <a:xfrm>
            <a:off x="695865"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dirty="0" smtClean="0"/>
              <a:t>Click to add image</a:t>
            </a:r>
          </a:p>
        </p:txBody>
      </p:sp>
    </p:spTree>
    <p:extLst>
      <p:ext uri="{BB962C8B-B14F-4D97-AF65-F5344CB8AC3E}">
        <p14:creationId xmlns:p14="http://schemas.microsoft.com/office/powerpoint/2010/main" val="770272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45D7BB-51F1-7A4E-9202-D1E398AAAC72}" type="datetimeFigureOut">
              <a:rPr lang="en-US" smtClean="0"/>
              <a:t>8/13/16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AD549-0797-834D-9050-CED48B82772D}" type="slidenum">
              <a:rPr lang="en-US" smtClean="0"/>
              <a:t>‹#›</a:t>
            </a:fld>
            <a:endParaRPr lang="en-US"/>
          </a:p>
        </p:txBody>
      </p:sp>
    </p:spTree>
    <p:extLst>
      <p:ext uri="{BB962C8B-B14F-4D97-AF65-F5344CB8AC3E}">
        <p14:creationId xmlns:p14="http://schemas.microsoft.com/office/powerpoint/2010/main" val="160630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45D7BB-51F1-7A4E-9202-D1E398AAAC72}" type="datetimeFigureOut">
              <a:rPr lang="en-US" smtClean="0"/>
              <a:t>8/13/16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AD549-0797-834D-9050-CED48B82772D}" type="slidenum">
              <a:rPr lang="en-US" smtClean="0"/>
              <a:t>‹#›</a:t>
            </a:fld>
            <a:endParaRPr lang="en-US"/>
          </a:p>
        </p:txBody>
      </p:sp>
    </p:spTree>
    <p:extLst>
      <p:ext uri="{BB962C8B-B14F-4D97-AF65-F5344CB8AC3E}">
        <p14:creationId xmlns:p14="http://schemas.microsoft.com/office/powerpoint/2010/main" val="1161393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45D7BB-51F1-7A4E-9202-D1E398AAAC72}" type="datetimeFigureOut">
              <a:rPr lang="en-US" smtClean="0"/>
              <a:t>8/13/16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AD549-0797-834D-9050-CED48B82772D}" type="slidenum">
              <a:rPr lang="en-US" smtClean="0"/>
              <a:t>‹#›</a:t>
            </a:fld>
            <a:endParaRPr lang="en-US"/>
          </a:p>
        </p:txBody>
      </p:sp>
    </p:spTree>
    <p:extLst>
      <p:ext uri="{BB962C8B-B14F-4D97-AF65-F5344CB8AC3E}">
        <p14:creationId xmlns:p14="http://schemas.microsoft.com/office/powerpoint/2010/main" val="1063451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45D7BB-51F1-7A4E-9202-D1E398AAAC72}" type="datetimeFigureOut">
              <a:rPr lang="en-US" smtClean="0"/>
              <a:t>8/13/16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7AD549-0797-834D-9050-CED48B82772D}" type="slidenum">
              <a:rPr lang="en-US" smtClean="0"/>
              <a:t>‹#›</a:t>
            </a:fld>
            <a:endParaRPr lang="en-US"/>
          </a:p>
        </p:txBody>
      </p:sp>
    </p:spTree>
    <p:extLst>
      <p:ext uri="{BB962C8B-B14F-4D97-AF65-F5344CB8AC3E}">
        <p14:creationId xmlns:p14="http://schemas.microsoft.com/office/powerpoint/2010/main" val="2073004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45D7BB-51F1-7A4E-9202-D1E398AAAC72}" type="datetimeFigureOut">
              <a:rPr lang="en-US" smtClean="0"/>
              <a:t>8/13/16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7AD549-0797-834D-9050-CED48B82772D}" type="slidenum">
              <a:rPr lang="en-US" smtClean="0"/>
              <a:t>‹#›</a:t>
            </a:fld>
            <a:endParaRPr lang="en-US"/>
          </a:p>
        </p:txBody>
      </p:sp>
    </p:spTree>
    <p:extLst>
      <p:ext uri="{BB962C8B-B14F-4D97-AF65-F5344CB8AC3E}">
        <p14:creationId xmlns:p14="http://schemas.microsoft.com/office/powerpoint/2010/main" val="21748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45D7BB-51F1-7A4E-9202-D1E398AAAC72}" type="datetimeFigureOut">
              <a:rPr lang="en-US" smtClean="0"/>
              <a:t>8/13/16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7AD549-0797-834D-9050-CED48B82772D}" type="slidenum">
              <a:rPr lang="en-US" smtClean="0"/>
              <a:t>‹#›</a:t>
            </a:fld>
            <a:endParaRPr lang="en-US"/>
          </a:p>
        </p:txBody>
      </p:sp>
    </p:spTree>
    <p:extLst>
      <p:ext uri="{BB962C8B-B14F-4D97-AF65-F5344CB8AC3E}">
        <p14:creationId xmlns:p14="http://schemas.microsoft.com/office/powerpoint/2010/main" val="64625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45D7BB-51F1-7A4E-9202-D1E398AAAC72}" type="datetimeFigureOut">
              <a:rPr lang="en-US" smtClean="0"/>
              <a:t>8/13/16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AD549-0797-834D-9050-CED48B82772D}" type="slidenum">
              <a:rPr lang="en-US" smtClean="0"/>
              <a:t>‹#›</a:t>
            </a:fld>
            <a:endParaRPr lang="en-US"/>
          </a:p>
        </p:txBody>
      </p:sp>
    </p:spTree>
    <p:extLst>
      <p:ext uri="{BB962C8B-B14F-4D97-AF65-F5344CB8AC3E}">
        <p14:creationId xmlns:p14="http://schemas.microsoft.com/office/powerpoint/2010/main" val="1829705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45D7BB-51F1-7A4E-9202-D1E398AAAC72}" type="datetimeFigureOut">
              <a:rPr lang="en-US" smtClean="0"/>
              <a:t>8/13/16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AD549-0797-834D-9050-CED48B82772D}" type="slidenum">
              <a:rPr lang="en-US" smtClean="0"/>
              <a:t>‹#›</a:t>
            </a:fld>
            <a:endParaRPr lang="en-US"/>
          </a:p>
        </p:txBody>
      </p:sp>
    </p:spTree>
    <p:extLst>
      <p:ext uri="{BB962C8B-B14F-4D97-AF65-F5344CB8AC3E}">
        <p14:creationId xmlns:p14="http://schemas.microsoft.com/office/powerpoint/2010/main" val="20433584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45D7BB-51F1-7A4E-9202-D1E398AAAC72}" type="datetimeFigureOut">
              <a:rPr lang="en-US" smtClean="0"/>
              <a:t>8/13/16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AD549-0797-834D-9050-CED48B82772D}" type="slidenum">
              <a:rPr lang="en-US" smtClean="0"/>
              <a:t>‹#›</a:t>
            </a:fld>
            <a:endParaRPr lang="en-US"/>
          </a:p>
        </p:txBody>
      </p:sp>
    </p:spTree>
    <p:extLst>
      <p:ext uri="{BB962C8B-B14F-4D97-AF65-F5344CB8AC3E}">
        <p14:creationId xmlns:p14="http://schemas.microsoft.com/office/powerpoint/2010/main" val="1461744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normAutofit fontScale="92500" lnSpcReduction="20000"/>
          </a:bodyPr>
          <a:lstStyle/>
          <a:p>
            <a:r>
              <a:rPr lang="en-US" dirty="0" smtClean="0"/>
              <a:t>@</a:t>
            </a:r>
            <a:r>
              <a:rPr lang="en-US" dirty="0" err="1" smtClean="0"/>
              <a:t>adbertram</a:t>
            </a:r>
            <a:r>
              <a:rPr lang="en-US" dirty="0" smtClean="0"/>
              <a:t>   </a:t>
            </a:r>
            <a:r>
              <a:rPr lang="en-US" dirty="0" err="1" smtClean="0"/>
              <a:t>www.adamtheautomator.com</a:t>
            </a:r>
            <a:endParaRPr lang="en-US" dirty="0"/>
          </a:p>
        </p:txBody>
      </p:sp>
      <p:sp>
        <p:nvSpPr>
          <p:cNvPr id="18" name="Text Placeholder 17"/>
          <p:cNvSpPr>
            <a:spLocks noGrp="1"/>
          </p:cNvSpPr>
          <p:nvPr>
            <p:ph type="body" sz="quarter" idx="14"/>
          </p:nvPr>
        </p:nvSpPr>
        <p:spPr>
          <a:xfrm>
            <a:off x="2838075" y="5297609"/>
            <a:ext cx="6297216" cy="162665"/>
          </a:xfrm>
        </p:spPr>
        <p:txBody>
          <a:bodyPr>
            <a:normAutofit fontScale="40000" lnSpcReduction="20000"/>
          </a:bodyPr>
          <a:lstStyle/>
          <a:p>
            <a:r>
              <a:rPr lang="en-US" dirty="0" smtClean="0"/>
              <a:t>Microsoft Cloud and Datacenter Management MVP</a:t>
            </a:r>
            <a:endParaRPr lang="en-US" dirty="0"/>
          </a:p>
        </p:txBody>
      </p:sp>
      <p:sp>
        <p:nvSpPr>
          <p:cNvPr id="3" name="Text Placeholder 2"/>
          <p:cNvSpPr>
            <a:spLocks noGrp="1"/>
          </p:cNvSpPr>
          <p:nvPr>
            <p:ph type="body" sz="quarter" idx="10"/>
          </p:nvPr>
        </p:nvSpPr>
        <p:spPr/>
        <p:txBody>
          <a:bodyPr>
            <a:normAutofit fontScale="70000" lnSpcReduction="20000"/>
          </a:bodyPr>
          <a:lstStyle/>
          <a:p>
            <a:r>
              <a:rPr lang="en-US" dirty="0" smtClean="0"/>
              <a:t>Adam Bertram</a:t>
            </a:r>
            <a:endParaRPr lang="en-US" dirty="0"/>
          </a:p>
        </p:txBody>
      </p:sp>
      <p:pic>
        <p:nvPicPr>
          <p:cNvPr id="13" name="Picture Placeholder 12"/>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963976" y="4662929"/>
            <a:ext cx="1627632" cy="1548539"/>
          </a:xfrm>
        </p:spPr>
      </p:pic>
      <p:sp>
        <p:nvSpPr>
          <p:cNvPr id="5" name="Text Placeholder 4"/>
          <p:cNvSpPr>
            <a:spLocks noGrp="1"/>
          </p:cNvSpPr>
          <p:nvPr>
            <p:ph type="body" sz="quarter" idx="13"/>
          </p:nvPr>
        </p:nvSpPr>
        <p:spPr/>
        <p:txBody>
          <a:bodyPr/>
          <a:lstStyle/>
          <a:p>
            <a:r>
              <a:rPr lang="en-US" dirty="0" smtClean="0"/>
              <a:t>You can do this!</a:t>
            </a:r>
            <a:endParaRPr lang="en-US" dirty="0"/>
          </a:p>
        </p:txBody>
      </p:sp>
      <p:sp>
        <p:nvSpPr>
          <p:cNvPr id="2" name="Title 1"/>
          <p:cNvSpPr>
            <a:spLocks noGrp="1"/>
          </p:cNvSpPr>
          <p:nvPr>
            <p:ph type="title"/>
          </p:nvPr>
        </p:nvSpPr>
        <p:spPr/>
        <p:txBody>
          <a:bodyPr/>
          <a:lstStyle/>
          <a:p>
            <a:r>
              <a:rPr lang="en-US" dirty="0" smtClean="0"/>
              <a:t>Pester Unit Testing is Not Scary</a:t>
            </a:r>
            <a:endParaRPr lang="en-US" dirty="0"/>
          </a:p>
        </p:txBody>
      </p:sp>
    </p:spTree>
    <p:extLst>
      <p:ext uri="{BB962C8B-B14F-4D97-AF65-F5344CB8AC3E}">
        <p14:creationId xmlns:p14="http://schemas.microsoft.com/office/powerpoint/2010/main" val="1432367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sz="quarter" idx="20"/>
          </p:nvPr>
        </p:nvPicPr>
        <p:blipFill>
          <a:blip r:embed="rId3">
            <a:extLst>
              <a:ext uri="{28A0092B-C50C-407E-A947-70E740481C1C}">
                <a14:useLocalDpi xmlns:a14="http://schemas.microsoft.com/office/drawing/2010/main" val="0"/>
              </a:ext>
            </a:extLst>
          </a:blip>
          <a:stretch>
            <a:fillRect/>
          </a:stretch>
        </p:blipFill>
        <p:spPr>
          <a:xfrm>
            <a:off x="3885087" y="1831975"/>
            <a:ext cx="1673864" cy="2657475"/>
          </a:xfrm>
        </p:spPr>
      </p:pic>
      <p:sp>
        <p:nvSpPr>
          <p:cNvPr id="3" name="Text Placeholder 2"/>
          <p:cNvSpPr>
            <a:spLocks noGrp="1"/>
          </p:cNvSpPr>
          <p:nvPr>
            <p:ph type="body" sz="quarter" idx="15"/>
          </p:nvPr>
        </p:nvSpPr>
        <p:spPr/>
        <p:txBody>
          <a:bodyPr/>
          <a:lstStyle/>
          <a:p>
            <a:r>
              <a:rPr lang="en-US" dirty="0"/>
              <a:t>Test code execution ONLY</a:t>
            </a:r>
          </a:p>
        </p:txBody>
      </p:sp>
      <p:sp>
        <p:nvSpPr>
          <p:cNvPr id="4" name="Title 3"/>
          <p:cNvSpPr>
            <a:spLocks noGrp="1"/>
          </p:cNvSpPr>
          <p:nvPr>
            <p:ph type="title"/>
          </p:nvPr>
        </p:nvSpPr>
        <p:spPr/>
        <p:txBody>
          <a:bodyPr/>
          <a:lstStyle/>
          <a:p>
            <a:r>
              <a:rPr lang="en-US" dirty="0" smtClean="0"/>
              <a:t>Unit Tests</a:t>
            </a:r>
            <a:endParaRPr lang="en-US" dirty="0"/>
          </a:p>
        </p:txBody>
      </p:sp>
      <p:pic>
        <p:nvPicPr>
          <p:cNvPr id="13" name="Content Placeholder 12"/>
          <p:cNvPicPr>
            <a:picLocks noGrp="1" noChangeAspect="1"/>
          </p:cNvPicPr>
          <p:nvPr>
            <p:ph sz="quarter" idx="23"/>
          </p:nvPr>
        </p:nvPicPr>
        <p:blipFill>
          <a:blip r:embed="rId4">
            <a:extLst>
              <a:ext uri="{28A0092B-C50C-407E-A947-70E740481C1C}">
                <a14:useLocalDpi xmlns:a14="http://schemas.microsoft.com/office/drawing/2010/main" val="0"/>
              </a:ext>
            </a:extLst>
          </a:blip>
          <a:stretch>
            <a:fillRect/>
          </a:stretch>
        </p:blipFill>
        <p:spPr>
          <a:xfrm>
            <a:off x="6377097" y="1831975"/>
            <a:ext cx="2239744" cy="2657475"/>
          </a:xfrm>
        </p:spPr>
      </p:pic>
      <p:pic>
        <p:nvPicPr>
          <p:cNvPr id="14" name="Content Placeholder 13"/>
          <p:cNvPicPr>
            <a:picLocks noGrp="1" noChangeAspect="1"/>
          </p:cNvPicPr>
          <p:nvPr>
            <p:ph sz="quarter" idx="24"/>
          </p:nvPr>
        </p:nvPicPr>
        <p:blipFill>
          <a:blip r:embed="rId5">
            <a:extLst>
              <a:ext uri="{28A0092B-C50C-407E-A947-70E740481C1C}">
                <a14:useLocalDpi xmlns:a14="http://schemas.microsoft.com/office/drawing/2010/main" val="0"/>
              </a:ext>
            </a:extLst>
          </a:blip>
          <a:stretch>
            <a:fillRect/>
          </a:stretch>
        </p:blipFill>
        <p:spPr>
          <a:xfrm>
            <a:off x="8982075" y="2112193"/>
            <a:ext cx="2503488" cy="2097039"/>
          </a:xfrm>
        </p:spPr>
      </p:pic>
      <p:sp>
        <p:nvSpPr>
          <p:cNvPr id="7" name="Text Placeholder 6"/>
          <p:cNvSpPr>
            <a:spLocks noGrp="1"/>
          </p:cNvSpPr>
          <p:nvPr>
            <p:ph type="body" sz="quarter" idx="25"/>
          </p:nvPr>
        </p:nvSpPr>
        <p:spPr/>
        <p:txBody>
          <a:bodyPr/>
          <a:lstStyle/>
          <a:p>
            <a:r>
              <a:rPr lang="en-US" dirty="0"/>
              <a:t>Does not touch the environment</a:t>
            </a:r>
          </a:p>
        </p:txBody>
      </p:sp>
      <p:sp>
        <p:nvSpPr>
          <p:cNvPr id="8" name="Text Placeholder 7"/>
          <p:cNvSpPr>
            <a:spLocks noGrp="1"/>
          </p:cNvSpPr>
          <p:nvPr>
            <p:ph type="body" sz="quarter" idx="26"/>
          </p:nvPr>
        </p:nvSpPr>
        <p:spPr/>
        <p:txBody>
          <a:bodyPr/>
          <a:lstStyle/>
          <a:p>
            <a:r>
              <a:rPr lang="en-US" dirty="0"/>
              <a:t>Specific to the language</a:t>
            </a:r>
          </a:p>
        </p:txBody>
      </p:sp>
      <p:sp>
        <p:nvSpPr>
          <p:cNvPr id="9" name="Text Placeholder 8"/>
          <p:cNvSpPr>
            <a:spLocks noGrp="1"/>
          </p:cNvSpPr>
          <p:nvPr>
            <p:ph type="body" sz="quarter" idx="27"/>
          </p:nvPr>
        </p:nvSpPr>
        <p:spPr/>
        <p:txBody>
          <a:bodyPr/>
          <a:lstStyle/>
          <a:p>
            <a:r>
              <a:rPr lang="en-US" dirty="0"/>
              <a:t>Fast!</a:t>
            </a:r>
          </a:p>
        </p:txBody>
      </p:sp>
      <p:pic>
        <p:nvPicPr>
          <p:cNvPr id="11" name="Content Placeholder 10"/>
          <p:cNvPicPr>
            <a:picLocks noGrp="1" noChangeAspect="1"/>
          </p:cNvPicPr>
          <p:nvPr>
            <p:ph sz="quarter" idx="12"/>
          </p:nvPr>
        </p:nvPicPr>
        <p:blipFill>
          <a:blip r:embed="rId6">
            <a:extLst>
              <a:ext uri="{28A0092B-C50C-407E-A947-70E740481C1C}">
                <a14:useLocalDpi xmlns:a14="http://schemas.microsoft.com/office/drawing/2010/main" val="0"/>
              </a:ext>
            </a:extLst>
          </a:blip>
          <a:stretch>
            <a:fillRect/>
          </a:stretch>
        </p:blipFill>
        <p:spPr>
          <a:xfrm>
            <a:off x="695325" y="2188514"/>
            <a:ext cx="2503488" cy="1944396"/>
          </a:xfrm>
        </p:spPr>
      </p:pic>
      <p:cxnSp>
        <p:nvCxnSpPr>
          <p:cNvPr id="16" name="Straight Connector 15"/>
          <p:cNvCxnSpPr/>
          <p:nvPr/>
        </p:nvCxnSpPr>
        <p:spPr>
          <a:xfrm>
            <a:off x="3464068" y="1688951"/>
            <a:ext cx="2183697" cy="2994984"/>
          </a:xfrm>
          <a:prstGeom prst="line">
            <a:avLst/>
          </a:prstGeom>
          <a:ln w="50800">
            <a:solidFill>
              <a:srgbClr val="FF0000"/>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3510523" y="1688951"/>
            <a:ext cx="2048428" cy="2994984"/>
          </a:xfrm>
          <a:prstGeom prst="line">
            <a:avLst/>
          </a:prstGeom>
          <a:ln w="50800">
            <a:solidFill>
              <a:srgbClr val="FF0000"/>
            </a:solidFill>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2819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fade">
                                      <p:cBhvr>
                                        <p:cTn id="36" dur="500"/>
                                        <p:tgtEl>
                                          <p:spTgt spid="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300"/>
                                        <p:tgtEl>
                                          <p:spTgt spid="14"/>
                                        </p:tgtEl>
                                        <p:attrNameLst>
                                          <p:attrName>ppt_x</p:attrName>
                                        </p:attrNameLst>
                                      </p:cBhvr>
                                      <p:tavLst>
                                        <p:tav tm="0">
                                          <p:val>
                                            <p:strVal val="#ppt_x-#ppt_w*1.125000"/>
                                          </p:val>
                                        </p:tav>
                                        <p:tav tm="100000">
                                          <p:val>
                                            <p:strVal val="#ppt_x"/>
                                          </p:val>
                                        </p:tav>
                                      </p:tavLst>
                                    </p:anim>
                                    <p:animEffect transition="in" filter="wipe(right)">
                                      <p:cBhvr>
                                        <p:cTn id="42" dur="300"/>
                                        <p:tgtEl>
                                          <p:spTgt spid="14"/>
                                        </p:tgtEl>
                                      </p:cBhvr>
                                    </p:animEffect>
                                  </p:childTnLst>
                                </p:cTn>
                              </p:par>
                            </p:childTnLst>
                          </p:cTn>
                        </p:par>
                        <p:par>
                          <p:cTn id="43" fill="hold">
                            <p:stCondLst>
                              <p:cond delay="300"/>
                            </p:stCondLst>
                            <p:childTnLst>
                              <p:par>
                                <p:cTn id="44" presetID="10" presetClass="entr" presetSubtype="0" fill="hold" grpId="0" nodeType="after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fade">
                                      <p:cBhvr>
                                        <p:cTn id="4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P spid="8" grpId="0" build="p"/>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Unit Test</a:t>
            </a:r>
            <a:endParaRPr lang="en-US" dirty="0"/>
          </a:p>
        </p:txBody>
      </p:sp>
      <p:sp>
        <p:nvSpPr>
          <p:cNvPr id="41" name="TextBox 40"/>
          <p:cNvSpPr txBox="1"/>
          <p:nvPr/>
        </p:nvSpPr>
        <p:spPr>
          <a:xfrm>
            <a:off x="1149419" y="5310458"/>
            <a:ext cx="1462901" cy="400110"/>
          </a:xfrm>
          <a:prstGeom prst="rect">
            <a:avLst/>
          </a:prstGeom>
          <a:noFill/>
        </p:spPr>
        <p:txBody>
          <a:bodyPr wrap="none" rtlCol="0">
            <a:spAutoFit/>
          </a:bodyPr>
          <a:lstStyle/>
          <a:p>
            <a:r>
              <a:rPr lang="en-US" sz="2000" dirty="0" smtClean="0"/>
              <a:t>Execution</a:t>
            </a:r>
          </a:p>
        </p:txBody>
      </p:sp>
      <p:sp>
        <p:nvSpPr>
          <p:cNvPr id="46" name="TextBox 45"/>
          <p:cNvSpPr txBox="1"/>
          <p:nvPr/>
        </p:nvSpPr>
        <p:spPr>
          <a:xfrm>
            <a:off x="3153103" y="5370786"/>
            <a:ext cx="184731" cy="400110"/>
          </a:xfrm>
          <a:prstGeom prst="rect">
            <a:avLst/>
          </a:prstGeom>
          <a:noFill/>
        </p:spPr>
        <p:txBody>
          <a:bodyPr wrap="none" rtlCol="0">
            <a:spAutoFit/>
          </a:bodyPr>
          <a:lstStyle/>
          <a:p>
            <a:endParaRPr lang="en-US" sz="2000" dirty="0" err="1" smtClean="0"/>
          </a:p>
        </p:txBody>
      </p:sp>
      <p:sp>
        <p:nvSpPr>
          <p:cNvPr id="80" name="TextBox 79"/>
          <p:cNvSpPr txBox="1"/>
          <p:nvPr/>
        </p:nvSpPr>
        <p:spPr>
          <a:xfrm>
            <a:off x="9341654" y="3784074"/>
            <a:ext cx="1365117" cy="707886"/>
          </a:xfrm>
          <a:prstGeom prst="rect">
            <a:avLst/>
          </a:prstGeom>
          <a:noFill/>
        </p:spPr>
        <p:txBody>
          <a:bodyPr wrap="none" rtlCol="0">
            <a:spAutoFit/>
          </a:bodyPr>
          <a:lstStyle/>
          <a:p>
            <a:r>
              <a:rPr lang="en-US" sz="4000" dirty="0" smtClean="0">
                <a:solidFill>
                  <a:srgbClr val="FF0000"/>
                </a:solidFill>
              </a:rPr>
              <a:t>FAIL</a:t>
            </a:r>
          </a:p>
        </p:txBody>
      </p:sp>
      <p:sp>
        <p:nvSpPr>
          <p:cNvPr id="82" name="TextBox 81"/>
          <p:cNvSpPr txBox="1"/>
          <p:nvPr/>
        </p:nvSpPr>
        <p:spPr>
          <a:xfrm>
            <a:off x="8191731" y="5539545"/>
            <a:ext cx="800219" cy="830997"/>
          </a:xfrm>
          <a:prstGeom prst="rect">
            <a:avLst/>
          </a:prstGeom>
          <a:noFill/>
        </p:spPr>
        <p:txBody>
          <a:bodyPr wrap="none" rtlCol="0">
            <a:spAutoFit/>
          </a:bodyPr>
          <a:lstStyle/>
          <a:p>
            <a:r>
              <a:rPr lang="en-US" sz="4800" dirty="0" smtClean="0">
                <a:solidFill>
                  <a:srgbClr val="00B050"/>
                </a:solidFill>
              </a:rPr>
              <a:t>✔</a:t>
            </a:r>
          </a:p>
        </p:txBody>
      </p:sp>
      <p:sp>
        <p:nvSpPr>
          <p:cNvPr id="84" name="TextBox 83"/>
          <p:cNvSpPr txBox="1"/>
          <p:nvPr/>
        </p:nvSpPr>
        <p:spPr>
          <a:xfrm>
            <a:off x="5051259" y="5519650"/>
            <a:ext cx="633507" cy="830997"/>
          </a:xfrm>
          <a:prstGeom prst="rect">
            <a:avLst/>
          </a:prstGeom>
          <a:noFill/>
        </p:spPr>
        <p:txBody>
          <a:bodyPr wrap="none" rtlCol="0">
            <a:spAutoFit/>
          </a:bodyPr>
          <a:lstStyle/>
          <a:p>
            <a:r>
              <a:rPr lang="en-US" sz="4800" dirty="0" smtClean="0">
                <a:solidFill>
                  <a:srgbClr val="FF0000"/>
                </a:solidFill>
              </a:rPr>
              <a:t>X</a:t>
            </a:r>
          </a:p>
        </p:txBody>
      </p:sp>
      <p:grpSp>
        <p:nvGrpSpPr>
          <p:cNvPr id="121" name="Group 120"/>
          <p:cNvGrpSpPr/>
          <p:nvPr/>
        </p:nvGrpSpPr>
        <p:grpSpPr>
          <a:xfrm>
            <a:off x="2346687" y="2327157"/>
            <a:ext cx="8351174" cy="643067"/>
            <a:chOff x="2346687" y="2327157"/>
            <a:chExt cx="8351174" cy="643067"/>
          </a:xfrm>
        </p:grpSpPr>
        <p:grpSp>
          <p:nvGrpSpPr>
            <p:cNvPr id="120" name="Group 119"/>
            <p:cNvGrpSpPr/>
            <p:nvPr/>
          </p:nvGrpSpPr>
          <p:grpSpPr>
            <a:xfrm>
              <a:off x="2346687" y="2327157"/>
              <a:ext cx="7283989" cy="413497"/>
              <a:chOff x="2346687" y="2327157"/>
              <a:chExt cx="7283989" cy="413497"/>
            </a:xfrm>
          </p:grpSpPr>
          <p:sp>
            <p:nvSpPr>
              <p:cNvPr id="65" name="Rectangle 64"/>
              <p:cNvSpPr/>
              <p:nvPr/>
            </p:nvSpPr>
            <p:spPr>
              <a:xfrm>
                <a:off x="2346687" y="2327157"/>
                <a:ext cx="1723549" cy="400110"/>
              </a:xfrm>
              <a:prstGeom prst="rect">
                <a:avLst/>
              </a:prstGeom>
            </p:spPr>
            <p:txBody>
              <a:bodyPr wrap="none">
                <a:spAutoFit/>
              </a:bodyPr>
              <a:lstStyle/>
              <a:p>
                <a:r>
                  <a:rPr lang="en-US" sz="2000" dirty="0" smtClean="0">
                    <a:solidFill>
                      <a:schemeClr val="accent1"/>
                    </a:solidFill>
                    <a:latin typeface="Roboto Mono" charset="0"/>
                    <a:ea typeface="Roboto Mono" charset="0"/>
                    <a:cs typeface="Roboto Mono" charset="0"/>
                  </a:rPr>
                  <a:t>New-</a:t>
                </a:r>
                <a:r>
                  <a:rPr lang="en-US" sz="2000" dirty="0" err="1" smtClean="0">
                    <a:solidFill>
                      <a:schemeClr val="accent1"/>
                    </a:solidFill>
                    <a:latin typeface="Roboto Mono" charset="0"/>
                    <a:ea typeface="Roboto Mono" charset="0"/>
                    <a:cs typeface="Roboto Mono" charset="0"/>
                  </a:rPr>
                  <a:t>AdUser</a:t>
                </a:r>
                <a:endParaRPr lang="en-US" sz="2000" dirty="0">
                  <a:solidFill>
                    <a:schemeClr val="accent2"/>
                  </a:solidFill>
                  <a:latin typeface="Roboto Mono" charset="0"/>
                  <a:ea typeface="Roboto Mono" charset="0"/>
                  <a:cs typeface="Roboto Mono" charset="0"/>
                </a:endParaRPr>
              </a:p>
            </p:txBody>
          </p:sp>
          <p:grpSp>
            <p:nvGrpSpPr>
              <p:cNvPr id="105" name="Group 104"/>
              <p:cNvGrpSpPr/>
              <p:nvPr/>
            </p:nvGrpSpPr>
            <p:grpSpPr>
              <a:xfrm>
                <a:off x="6045720" y="2327157"/>
                <a:ext cx="3584956" cy="404481"/>
                <a:chOff x="6045720" y="2327157"/>
                <a:chExt cx="3584956" cy="404481"/>
              </a:xfrm>
            </p:grpSpPr>
            <p:sp>
              <p:nvSpPr>
                <p:cNvPr id="70" name="Rectangle 69"/>
                <p:cNvSpPr/>
                <p:nvPr/>
              </p:nvSpPr>
              <p:spPr>
                <a:xfrm>
                  <a:off x="6045720" y="2327157"/>
                  <a:ext cx="1861407" cy="400110"/>
                </a:xfrm>
                <a:prstGeom prst="rect">
                  <a:avLst/>
                </a:prstGeom>
              </p:spPr>
              <p:txBody>
                <a:bodyPr wrap="none">
                  <a:spAutoFit/>
                </a:bodyPr>
                <a:lstStyle/>
                <a:p>
                  <a:r>
                    <a:rPr lang="en-US" dirty="0">
                      <a:latin typeface="Roboto Mono" charset="0"/>
                      <a:ea typeface="Roboto Mono" charset="0"/>
                      <a:cs typeface="Roboto Mono" charset="0"/>
                    </a:rPr>
                    <a:t>–</a:t>
                  </a:r>
                  <a:r>
                    <a:rPr lang="en-US" sz="2000" dirty="0">
                      <a:latin typeface="Roboto Mono" charset="0"/>
                      <a:ea typeface="Roboto Mono" charset="0"/>
                      <a:cs typeface="Roboto Mono" charset="0"/>
                    </a:rPr>
                    <a:t>Department</a:t>
                  </a:r>
                  <a:endParaRPr lang="en-US" dirty="0"/>
                </a:p>
              </p:txBody>
            </p:sp>
            <p:sp>
              <p:nvSpPr>
                <p:cNvPr id="71" name="Rectangle 70"/>
                <p:cNvSpPr/>
                <p:nvPr/>
              </p:nvSpPr>
              <p:spPr>
                <a:xfrm>
                  <a:off x="7907127" y="2331528"/>
                  <a:ext cx="1723549" cy="400110"/>
                </a:xfrm>
                <a:prstGeom prst="rect">
                  <a:avLst/>
                </a:prstGeom>
              </p:spPr>
              <p:txBody>
                <a:bodyPr wrap="none">
                  <a:spAutoFit/>
                </a:bodyPr>
                <a:lstStyle/>
                <a:p>
                  <a:r>
                    <a:rPr lang="en-US" sz="2000" dirty="0" smtClean="0">
                      <a:solidFill>
                        <a:schemeClr val="accent2"/>
                      </a:solidFill>
                      <a:latin typeface="Roboto Mono" charset="0"/>
                      <a:ea typeface="Roboto Mono" charset="0"/>
                      <a:cs typeface="Roboto Mono" charset="0"/>
                    </a:rPr>
                    <a:t>Accounting</a:t>
                  </a:r>
                  <a:endParaRPr lang="en-US" dirty="0"/>
                </a:p>
              </p:txBody>
            </p:sp>
          </p:grpSp>
          <p:grpSp>
            <p:nvGrpSpPr>
              <p:cNvPr id="104" name="Group 103"/>
              <p:cNvGrpSpPr/>
              <p:nvPr/>
            </p:nvGrpSpPr>
            <p:grpSpPr>
              <a:xfrm>
                <a:off x="3944199" y="2327157"/>
                <a:ext cx="2168444" cy="413497"/>
                <a:chOff x="3944199" y="2327157"/>
                <a:chExt cx="2168444" cy="413497"/>
              </a:xfrm>
            </p:grpSpPr>
            <p:sp>
              <p:nvSpPr>
                <p:cNvPr id="66" name="Rectangle 65"/>
                <p:cNvSpPr/>
                <p:nvPr/>
              </p:nvSpPr>
              <p:spPr>
                <a:xfrm>
                  <a:off x="4850759" y="2327157"/>
                  <a:ext cx="1261884" cy="400110"/>
                </a:xfrm>
                <a:prstGeom prst="rect">
                  <a:avLst/>
                </a:prstGeom>
              </p:spPr>
              <p:txBody>
                <a:bodyPr wrap="none">
                  <a:spAutoFit/>
                </a:bodyPr>
                <a:lstStyle/>
                <a:p>
                  <a:r>
                    <a:rPr lang="en-US" sz="2000" dirty="0" err="1" smtClean="0">
                      <a:solidFill>
                        <a:schemeClr val="accent2"/>
                      </a:solidFill>
                      <a:latin typeface="Roboto Mono" charset="0"/>
                      <a:ea typeface="Roboto Mono" charset="0"/>
                      <a:cs typeface="Roboto Mono" charset="0"/>
                    </a:rPr>
                    <a:t>adammmm</a:t>
                  </a:r>
                  <a:endParaRPr lang="en-US" dirty="0"/>
                </a:p>
              </p:txBody>
            </p:sp>
            <p:sp>
              <p:nvSpPr>
                <p:cNvPr id="100" name="Rectangle 99"/>
                <p:cNvSpPr/>
                <p:nvPr/>
              </p:nvSpPr>
              <p:spPr>
                <a:xfrm>
                  <a:off x="3944199" y="2340544"/>
                  <a:ext cx="938077" cy="400110"/>
                </a:xfrm>
                <a:prstGeom prst="rect">
                  <a:avLst/>
                </a:prstGeom>
              </p:spPr>
              <p:txBody>
                <a:bodyPr wrap="none">
                  <a:spAutoFit/>
                </a:bodyPr>
                <a:lstStyle/>
                <a:p>
                  <a:r>
                    <a:rPr lang="en-US" dirty="0">
                      <a:latin typeface="Roboto Mono" charset="0"/>
                      <a:ea typeface="Roboto Mono" charset="0"/>
                      <a:cs typeface="Roboto Mono" charset="0"/>
                    </a:rPr>
                    <a:t>–</a:t>
                  </a:r>
                  <a:r>
                    <a:rPr lang="en-US" sz="2000" dirty="0">
                      <a:latin typeface="Roboto Mono" charset="0"/>
                      <a:ea typeface="Roboto Mono" charset="0"/>
                      <a:cs typeface="Roboto Mono" charset="0"/>
                    </a:rPr>
                    <a:t>Name</a:t>
                  </a:r>
                  <a:endParaRPr lang="en-US" dirty="0"/>
                </a:p>
              </p:txBody>
            </p:sp>
          </p:grpSp>
        </p:grpSp>
        <p:pic>
          <p:nvPicPr>
            <p:cNvPr id="101" name="Picture 1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1183" y="2399182"/>
              <a:ext cx="576678" cy="571042"/>
            </a:xfrm>
            <a:prstGeom prst="rect">
              <a:avLst/>
            </a:prstGeom>
          </p:spPr>
        </p:pic>
      </p:grpSp>
      <p:sp>
        <p:nvSpPr>
          <p:cNvPr id="103" name="Rounded Rectangle 102"/>
          <p:cNvSpPr/>
          <p:nvPr/>
        </p:nvSpPr>
        <p:spPr>
          <a:xfrm>
            <a:off x="979787" y="2050932"/>
            <a:ext cx="9993013" cy="1017296"/>
          </a:xfrm>
          <a:prstGeom prst="roundRect">
            <a:avLst>
              <a:gd name="adj" fmla="val 24648"/>
            </a:avLst>
          </a:prstGeom>
          <a:noFill/>
          <a:ln w="38100" cap="rnd">
            <a:solidFill>
              <a:schemeClr val="tx1">
                <a:alpha val="70000"/>
              </a:schemeClr>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225"/>
            <a:r>
              <a:rPr lang="en-US" dirty="0">
                <a:solidFill>
                  <a:srgbClr val="FFFFFF"/>
                </a:solidFill>
                <a:latin typeface="Gotham Medium" panose="02000604030000020004" pitchFamily="50" charset="0"/>
              </a:rPr>
              <a:t> </a:t>
            </a:r>
          </a:p>
        </p:txBody>
      </p:sp>
      <p:sp>
        <p:nvSpPr>
          <p:cNvPr id="106" name="Rounded Rectangle 105"/>
          <p:cNvSpPr/>
          <p:nvPr/>
        </p:nvSpPr>
        <p:spPr>
          <a:xfrm>
            <a:off x="979785" y="5153112"/>
            <a:ext cx="9993013" cy="1285726"/>
          </a:xfrm>
          <a:prstGeom prst="roundRect">
            <a:avLst>
              <a:gd name="adj" fmla="val 24648"/>
            </a:avLst>
          </a:prstGeom>
          <a:noFill/>
          <a:ln w="38100" cap="rnd">
            <a:solidFill>
              <a:schemeClr val="tx1">
                <a:alpha val="70000"/>
              </a:schemeClr>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225"/>
            <a:r>
              <a:rPr lang="en-US" dirty="0">
                <a:solidFill>
                  <a:srgbClr val="FFFFFF"/>
                </a:solidFill>
                <a:latin typeface="Gotham Medium" panose="02000604030000020004" pitchFamily="50" charset="0"/>
              </a:rPr>
              <a:t> </a:t>
            </a:r>
          </a:p>
        </p:txBody>
      </p:sp>
      <p:sp>
        <p:nvSpPr>
          <p:cNvPr id="98" name="TextBox 97"/>
          <p:cNvSpPr txBox="1"/>
          <p:nvPr/>
        </p:nvSpPr>
        <p:spPr>
          <a:xfrm>
            <a:off x="1129285" y="3584019"/>
            <a:ext cx="1318246" cy="400110"/>
          </a:xfrm>
          <a:prstGeom prst="rect">
            <a:avLst/>
          </a:prstGeom>
          <a:noFill/>
        </p:spPr>
        <p:txBody>
          <a:bodyPr wrap="none" rtlCol="0">
            <a:spAutoFit/>
          </a:bodyPr>
          <a:lstStyle/>
          <a:p>
            <a:r>
              <a:rPr lang="en-US" sz="2000" dirty="0" smtClean="0"/>
              <a:t>Unit Test</a:t>
            </a:r>
          </a:p>
        </p:txBody>
      </p:sp>
      <p:sp>
        <p:nvSpPr>
          <p:cNvPr id="99" name="Rounded Rectangle 98"/>
          <p:cNvSpPr/>
          <p:nvPr/>
        </p:nvSpPr>
        <p:spPr>
          <a:xfrm>
            <a:off x="979785" y="3467807"/>
            <a:ext cx="9993013" cy="1285726"/>
          </a:xfrm>
          <a:prstGeom prst="roundRect">
            <a:avLst>
              <a:gd name="adj" fmla="val 24648"/>
            </a:avLst>
          </a:prstGeom>
          <a:noFill/>
          <a:ln w="38100" cap="rnd">
            <a:solidFill>
              <a:schemeClr val="tx1">
                <a:alpha val="70000"/>
              </a:schemeClr>
            </a:solidFill>
            <a:prstDash val="sysDot"/>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914225"/>
            <a:r>
              <a:rPr lang="en-US" dirty="0">
                <a:solidFill>
                  <a:srgbClr val="FFFFFF"/>
                </a:solidFill>
                <a:latin typeface="Gotham Medium" panose="02000604030000020004" pitchFamily="50" charset="0"/>
              </a:rPr>
              <a:t> </a:t>
            </a:r>
          </a:p>
        </p:txBody>
      </p:sp>
      <p:sp>
        <p:nvSpPr>
          <p:cNvPr id="107" name="Rectangle 106"/>
          <p:cNvSpPr/>
          <p:nvPr/>
        </p:nvSpPr>
        <p:spPr>
          <a:xfrm>
            <a:off x="2447531" y="3910615"/>
            <a:ext cx="1723549" cy="400110"/>
          </a:xfrm>
          <a:prstGeom prst="rect">
            <a:avLst/>
          </a:prstGeom>
        </p:spPr>
        <p:txBody>
          <a:bodyPr wrap="none">
            <a:spAutoFit/>
          </a:bodyPr>
          <a:lstStyle/>
          <a:p>
            <a:r>
              <a:rPr lang="en-US" sz="2000" dirty="0" smtClean="0">
                <a:solidFill>
                  <a:schemeClr val="accent1"/>
                </a:solidFill>
                <a:latin typeface="Roboto Mono" charset="0"/>
                <a:ea typeface="Roboto Mono" charset="0"/>
                <a:cs typeface="Roboto Mono" charset="0"/>
              </a:rPr>
              <a:t>New-</a:t>
            </a:r>
            <a:r>
              <a:rPr lang="en-US" sz="2000" dirty="0" err="1" smtClean="0">
                <a:solidFill>
                  <a:schemeClr val="accent1"/>
                </a:solidFill>
                <a:latin typeface="Roboto Mono" charset="0"/>
                <a:ea typeface="Roboto Mono" charset="0"/>
                <a:cs typeface="Roboto Mono" charset="0"/>
              </a:rPr>
              <a:t>AdUser</a:t>
            </a:r>
            <a:endParaRPr lang="en-US" sz="2000" dirty="0">
              <a:solidFill>
                <a:schemeClr val="accent2"/>
              </a:solidFill>
              <a:latin typeface="Roboto Mono" charset="0"/>
              <a:ea typeface="Roboto Mono" charset="0"/>
              <a:cs typeface="Roboto Mono" charset="0"/>
            </a:endParaRPr>
          </a:p>
        </p:txBody>
      </p:sp>
      <p:cxnSp>
        <p:nvCxnSpPr>
          <p:cNvPr id="110" name="Straight Arrow Connector 109"/>
          <p:cNvCxnSpPr/>
          <p:nvPr/>
        </p:nvCxnSpPr>
        <p:spPr>
          <a:xfrm flipH="1">
            <a:off x="5368012" y="4310725"/>
            <a:ext cx="5940" cy="1399843"/>
          </a:xfrm>
          <a:prstGeom prst="straightConnector1">
            <a:avLst/>
          </a:prstGeom>
          <a:ln w="60325">
            <a:solidFill>
              <a:schemeClr val="accent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11" name="TextBox 110"/>
          <p:cNvSpPr txBox="1"/>
          <p:nvPr/>
        </p:nvSpPr>
        <p:spPr>
          <a:xfrm>
            <a:off x="5125798" y="4785011"/>
            <a:ext cx="484428" cy="584775"/>
          </a:xfrm>
          <a:prstGeom prst="rect">
            <a:avLst/>
          </a:prstGeom>
          <a:noFill/>
        </p:spPr>
        <p:txBody>
          <a:bodyPr wrap="square" rtlCol="0">
            <a:spAutoFit/>
          </a:bodyPr>
          <a:lstStyle/>
          <a:p>
            <a:r>
              <a:rPr lang="en-US" sz="3200" dirty="0">
                <a:solidFill>
                  <a:srgbClr val="FF0000"/>
                </a:solidFill>
              </a:rPr>
              <a:t>X</a:t>
            </a:r>
          </a:p>
        </p:txBody>
      </p:sp>
      <p:sp>
        <p:nvSpPr>
          <p:cNvPr id="114" name="Rectangle 113"/>
          <p:cNvSpPr/>
          <p:nvPr/>
        </p:nvSpPr>
        <p:spPr>
          <a:xfrm>
            <a:off x="4078675" y="3926354"/>
            <a:ext cx="5262979" cy="400110"/>
          </a:xfrm>
          <a:prstGeom prst="rect">
            <a:avLst/>
          </a:prstGeom>
        </p:spPr>
        <p:txBody>
          <a:bodyPr wrap="none">
            <a:spAutoFit/>
          </a:bodyPr>
          <a:lstStyle/>
          <a:p>
            <a:r>
              <a:rPr lang="en-US" sz="2000" dirty="0">
                <a:latin typeface="Roboto Mono" charset="0"/>
                <a:ea typeface="Roboto Mono" charset="0"/>
                <a:cs typeface="Roboto Mono" charset="0"/>
              </a:rPr>
              <a:t>–Name</a:t>
            </a:r>
            <a:r>
              <a:rPr lang="en-US" sz="2000" dirty="0">
                <a:solidFill>
                  <a:schemeClr val="accent1"/>
                </a:solidFill>
                <a:latin typeface="Roboto Mono" charset="0"/>
                <a:ea typeface="Roboto Mono" charset="0"/>
                <a:cs typeface="Roboto Mono" charset="0"/>
              </a:rPr>
              <a:t> </a:t>
            </a:r>
            <a:r>
              <a:rPr lang="en-US" sz="2000" dirty="0" err="1">
                <a:solidFill>
                  <a:schemeClr val="accent2"/>
                </a:solidFill>
                <a:latin typeface="Roboto Mono" charset="0"/>
                <a:ea typeface="Roboto Mono" charset="0"/>
                <a:cs typeface="Roboto Mono" charset="0"/>
              </a:rPr>
              <a:t>adam</a:t>
            </a:r>
            <a:r>
              <a:rPr lang="en-US" sz="2000" dirty="0">
                <a:solidFill>
                  <a:schemeClr val="accent1"/>
                </a:solidFill>
                <a:latin typeface="Roboto Mono" charset="0"/>
                <a:ea typeface="Roboto Mono" charset="0"/>
                <a:cs typeface="Roboto Mono" charset="0"/>
              </a:rPr>
              <a:t> </a:t>
            </a:r>
            <a:r>
              <a:rPr lang="en-US" sz="2000" dirty="0">
                <a:latin typeface="Roboto Mono" charset="0"/>
                <a:ea typeface="Roboto Mono" charset="0"/>
                <a:cs typeface="Roboto Mono" charset="0"/>
              </a:rPr>
              <a:t>–Department </a:t>
            </a:r>
            <a:r>
              <a:rPr lang="en-US" sz="2000" dirty="0">
                <a:solidFill>
                  <a:schemeClr val="accent2"/>
                </a:solidFill>
                <a:latin typeface="Roboto Mono" charset="0"/>
                <a:ea typeface="Roboto Mono" charset="0"/>
                <a:cs typeface="Roboto Mono" charset="0"/>
              </a:rPr>
              <a:t>Accounting</a:t>
            </a:r>
          </a:p>
        </p:txBody>
      </p:sp>
      <p:cxnSp>
        <p:nvCxnSpPr>
          <p:cNvPr id="116" name="Straight Arrow Connector 115"/>
          <p:cNvCxnSpPr/>
          <p:nvPr/>
        </p:nvCxnSpPr>
        <p:spPr>
          <a:xfrm>
            <a:off x="8300216" y="4284296"/>
            <a:ext cx="239724" cy="1426272"/>
          </a:xfrm>
          <a:prstGeom prst="straightConnector1">
            <a:avLst/>
          </a:prstGeom>
          <a:ln w="60325">
            <a:solidFill>
              <a:schemeClr val="accent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19" name="TextBox 118"/>
          <p:cNvSpPr txBox="1"/>
          <p:nvPr/>
        </p:nvSpPr>
        <p:spPr>
          <a:xfrm>
            <a:off x="8191731" y="4786011"/>
            <a:ext cx="595035" cy="584775"/>
          </a:xfrm>
          <a:prstGeom prst="rect">
            <a:avLst/>
          </a:prstGeom>
          <a:noFill/>
        </p:spPr>
        <p:txBody>
          <a:bodyPr wrap="none" rtlCol="0">
            <a:spAutoFit/>
          </a:bodyPr>
          <a:lstStyle/>
          <a:p>
            <a:r>
              <a:rPr lang="en-US" sz="3200" dirty="0" smtClean="0">
                <a:solidFill>
                  <a:srgbClr val="00B050"/>
                </a:solidFill>
              </a:rPr>
              <a:t>✔</a:t>
            </a:r>
          </a:p>
        </p:txBody>
      </p:sp>
    </p:spTree>
    <p:extLst>
      <p:ext uri="{BB962C8B-B14F-4D97-AF65-F5344CB8AC3E}">
        <p14:creationId xmlns:p14="http://schemas.microsoft.com/office/powerpoint/2010/main" val="1039403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par>
                                <p:cTn id="8" presetID="10" presetClass="entr" presetSubtype="0" fill="hold"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500"/>
                                        <p:tgtEl>
                                          <p:spTgt spid="1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9"/>
                                        </p:tgtEl>
                                        <p:attrNameLst>
                                          <p:attrName>style.visibility</p:attrName>
                                        </p:attrNameLst>
                                      </p:cBhvr>
                                      <p:to>
                                        <p:strVal val="visible"/>
                                      </p:to>
                                    </p:set>
                                    <p:animEffect transition="in" filter="fade">
                                      <p:cBhvr>
                                        <p:cTn id="15" dur="500"/>
                                        <p:tgtEl>
                                          <p:spTgt spid="9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8"/>
                                        </p:tgtEl>
                                        <p:attrNameLst>
                                          <p:attrName>style.visibility</p:attrName>
                                        </p:attrNameLst>
                                      </p:cBhvr>
                                      <p:to>
                                        <p:strVal val="visible"/>
                                      </p:to>
                                    </p:set>
                                    <p:animEffect transition="in" filter="fade">
                                      <p:cBhvr>
                                        <p:cTn id="18" dur="500"/>
                                        <p:tgtEl>
                                          <p:spTgt spid="9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Effect transition="in" filter="fade">
                                      <p:cBhvr>
                                        <p:cTn id="21" dur="500"/>
                                        <p:tgtEl>
                                          <p:spTgt spid="114"/>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07"/>
                                        </p:tgtEl>
                                        <p:attrNameLst>
                                          <p:attrName>style.visibility</p:attrName>
                                        </p:attrNameLst>
                                      </p:cBhvr>
                                      <p:to>
                                        <p:strVal val="visible"/>
                                      </p:to>
                                    </p:set>
                                    <p:animEffect transition="in" filter="fade">
                                      <p:cBhvr>
                                        <p:cTn id="24" dur="500"/>
                                        <p:tgtEl>
                                          <p:spTgt spid="107"/>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mph" presetSubtype="0" autoRev="1" fill="hold" grpId="0" nodeType="clickEffect">
                                  <p:stCondLst>
                                    <p:cond delay="0"/>
                                  </p:stCondLst>
                                  <p:childTnLst>
                                    <p:animScale>
                                      <p:cBhvr>
                                        <p:cTn id="28" dur="500" fill="hold"/>
                                        <p:tgtEl>
                                          <p:spTgt spid="107"/>
                                        </p:tgtEl>
                                      </p:cBhvr>
                                      <p:by x="150000" y="150000"/>
                                    </p:animScale>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fade">
                                      <p:cBhvr>
                                        <p:cTn id="36" dur="500"/>
                                        <p:tgtEl>
                                          <p:spTgt spid="106"/>
                                        </p:tgtEl>
                                      </p:cBhvr>
                                    </p:animEffect>
                                  </p:childTnLst>
                                </p:cTn>
                              </p:par>
                            </p:childTnLst>
                          </p:cTn>
                        </p:par>
                        <p:par>
                          <p:cTn id="37" fill="hold">
                            <p:stCondLst>
                              <p:cond delay="500"/>
                            </p:stCondLst>
                            <p:childTnLst>
                              <p:par>
                                <p:cTn id="38" presetID="42" presetClass="path" presetSubtype="0" accel="50000" decel="50000" fill="hold" nodeType="afterEffect">
                                  <p:stCondLst>
                                    <p:cond delay="0"/>
                                  </p:stCondLst>
                                  <p:childTnLst>
                                    <p:animMotion origin="layout" path="M 4.16667E-6 -1.11111E-6 L -0.01459 0.49236 " pathEditMode="relative" rAng="0" ptsTypes="AA">
                                      <p:cBhvr>
                                        <p:cTn id="39" dur="2000" fill="hold"/>
                                        <p:tgtEl>
                                          <p:spTgt spid="121"/>
                                        </p:tgtEl>
                                        <p:attrNameLst>
                                          <p:attrName>ppt_x</p:attrName>
                                          <p:attrName>ppt_y</p:attrName>
                                        </p:attrNameLst>
                                      </p:cBhvr>
                                      <p:rCtr x="-729" y="24606"/>
                                    </p:animMotion>
                                  </p:childTnLst>
                                </p:cTn>
                              </p:par>
                            </p:childTnLst>
                          </p:cTn>
                        </p:par>
                      </p:childTnLst>
                    </p:cTn>
                  </p:par>
                  <p:par>
                    <p:cTn id="40" fill="hold">
                      <p:stCondLst>
                        <p:cond delay="indefinite"/>
                      </p:stCondLst>
                      <p:childTnLst>
                        <p:par>
                          <p:cTn id="41" fill="hold">
                            <p:stCondLst>
                              <p:cond delay="0"/>
                            </p:stCondLst>
                            <p:childTnLst>
                              <p:par>
                                <p:cTn id="42" presetID="6" presetClass="entr" presetSubtype="32" fill="hold" nodeType="clickEffect">
                                  <p:stCondLst>
                                    <p:cond delay="0"/>
                                  </p:stCondLst>
                                  <p:childTnLst>
                                    <p:set>
                                      <p:cBhvr>
                                        <p:cTn id="43" dur="1" fill="hold">
                                          <p:stCondLst>
                                            <p:cond delay="0"/>
                                          </p:stCondLst>
                                        </p:cTn>
                                        <p:tgtEl>
                                          <p:spTgt spid="116"/>
                                        </p:tgtEl>
                                        <p:attrNameLst>
                                          <p:attrName>style.visibility</p:attrName>
                                        </p:attrNameLst>
                                      </p:cBhvr>
                                      <p:to>
                                        <p:strVal val="visible"/>
                                      </p:to>
                                    </p:set>
                                    <p:animEffect transition="in" filter="circle(out)">
                                      <p:cBhvr>
                                        <p:cTn id="44" dur="1000"/>
                                        <p:tgtEl>
                                          <p:spTgt spid="116"/>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119"/>
                                        </p:tgtEl>
                                        <p:attrNameLst>
                                          <p:attrName>style.visibility</p:attrName>
                                        </p:attrNameLst>
                                      </p:cBhvr>
                                      <p:to>
                                        <p:strVal val="visible"/>
                                      </p:to>
                                    </p:set>
                                    <p:animEffect transition="in" filter="fade">
                                      <p:cBhvr>
                                        <p:cTn id="48" dur="500"/>
                                        <p:tgtEl>
                                          <p:spTgt spid="119"/>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32" fill="hold" nodeType="clickEffect">
                                  <p:stCondLst>
                                    <p:cond delay="0"/>
                                  </p:stCondLst>
                                  <p:childTnLst>
                                    <p:set>
                                      <p:cBhvr>
                                        <p:cTn id="56" dur="1" fill="hold">
                                          <p:stCondLst>
                                            <p:cond delay="0"/>
                                          </p:stCondLst>
                                        </p:cTn>
                                        <p:tgtEl>
                                          <p:spTgt spid="110"/>
                                        </p:tgtEl>
                                        <p:attrNameLst>
                                          <p:attrName>style.visibility</p:attrName>
                                        </p:attrNameLst>
                                      </p:cBhvr>
                                      <p:to>
                                        <p:strVal val="visible"/>
                                      </p:to>
                                    </p:set>
                                    <p:animEffect transition="in" filter="circle(out)">
                                      <p:cBhvr>
                                        <p:cTn id="57" dur="1000"/>
                                        <p:tgtEl>
                                          <p:spTgt spid="110"/>
                                        </p:tgtEl>
                                      </p:cBhvr>
                                    </p:animEffect>
                                  </p:childTnLst>
                                </p:cTn>
                              </p:par>
                            </p:childTnLst>
                          </p:cTn>
                        </p:par>
                        <p:par>
                          <p:cTn id="58" fill="hold">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111"/>
                                        </p:tgtEl>
                                        <p:attrNameLst>
                                          <p:attrName>style.visibility</p:attrName>
                                        </p:attrNameLst>
                                      </p:cBhvr>
                                      <p:to>
                                        <p:strVal val="visible"/>
                                      </p:to>
                                    </p:set>
                                    <p:animEffect transition="in" filter="fade">
                                      <p:cBhvr>
                                        <p:cTn id="61" dur="500"/>
                                        <p:tgtEl>
                                          <p:spTgt spid="111"/>
                                        </p:tgtEl>
                                      </p:cBhvr>
                                    </p:animEffect>
                                  </p:childTnLst>
                                </p:cTn>
                              </p:par>
                            </p:childTnLst>
                          </p:cTn>
                        </p:par>
                        <p:par>
                          <p:cTn id="62" fill="hold">
                            <p:stCondLst>
                              <p:cond delay="1500"/>
                            </p:stCondLst>
                            <p:childTnLst>
                              <p:par>
                                <p:cTn id="63" presetID="10" presetClass="entr" presetSubtype="0" fill="hold" grpId="0" nodeType="afterEffect">
                                  <p:stCondLst>
                                    <p:cond delay="0"/>
                                  </p:stCondLst>
                                  <p:childTnLst>
                                    <p:set>
                                      <p:cBhvr>
                                        <p:cTn id="64" dur="1" fill="hold">
                                          <p:stCondLst>
                                            <p:cond delay="0"/>
                                          </p:stCondLst>
                                        </p:cTn>
                                        <p:tgtEl>
                                          <p:spTgt spid="84"/>
                                        </p:tgtEl>
                                        <p:attrNameLst>
                                          <p:attrName>style.visibility</p:attrName>
                                        </p:attrNameLst>
                                      </p:cBhvr>
                                      <p:to>
                                        <p:strVal val="visible"/>
                                      </p:to>
                                    </p:set>
                                    <p:animEffect transition="in" filter="fade">
                                      <p:cBhvr>
                                        <p:cTn id="65" dur="500"/>
                                        <p:tgtEl>
                                          <p:spTgt spid="84"/>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iterate type="lt">
                                    <p:tmPct val="10000"/>
                                  </p:iterate>
                                  <p:childTnLst>
                                    <p:set>
                                      <p:cBhvr>
                                        <p:cTn id="69" dur="1" fill="hold">
                                          <p:stCondLst>
                                            <p:cond delay="0"/>
                                          </p:stCondLst>
                                        </p:cTn>
                                        <p:tgtEl>
                                          <p:spTgt spid="80"/>
                                        </p:tgtEl>
                                        <p:attrNameLst>
                                          <p:attrName>style.visibility</p:attrName>
                                        </p:attrNameLst>
                                      </p:cBhvr>
                                      <p:to>
                                        <p:strVal val="visible"/>
                                      </p:to>
                                    </p:set>
                                    <p:anim calcmode="lin" valueType="num">
                                      <p:cBhvr>
                                        <p:cTn id="70" dur="500" fill="hold"/>
                                        <p:tgtEl>
                                          <p:spTgt spid="80"/>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80"/>
                                        </p:tgtEl>
                                        <p:attrNameLst>
                                          <p:attrName>ppt_y</p:attrName>
                                        </p:attrNameLst>
                                      </p:cBhvr>
                                      <p:tavLst>
                                        <p:tav tm="0">
                                          <p:val>
                                            <p:strVal val="#ppt_y"/>
                                          </p:val>
                                        </p:tav>
                                        <p:tav tm="100000">
                                          <p:val>
                                            <p:strVal val="#ppt_y"/>
                                          </p:val>
                                        </p:tav>
                                      </p:tavLst>
                                    </p:anim>
                                    <p:anim calcmode="lin" valueType="num">
                                      <p:cBhvr>
                                        <p:cTn id="72" dur="500" fill="hold"/>
                                        <p:tgtEl>
                                          <p:spTgt spid="80"/>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80"/>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80" grpId="0"/>
      <p:bldP spid="82" grpId="0"/>
      <p:bldP spid="84" grpId="0"/>
      <p:bldP spid="103" grpId="0" animBg="1"/>
      <p:bldP spid="106" grpId="0" animBg="1"/>
      <p:bldP spid="98" grpId="0"/>
      <p:bldP spid="99" grpId="0" animBg="1"/>
      <p:bldP spid="107" grpId="0"/>
      <p:bldP spid="107" grpId="1"/>
      <p:bldP spid="111" grpId="0"/>
      <p:bldP spid="114" grpId="0"/>
      <p:bldP spid="1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Understanding unit testing</a:t>
            </a:r>
          </a:p>
          <a:p>
            <a:r>
              <a:rPr lang="en-US" dirty="0" smtClean="0"/>
              <a:t>Testing a function, script and a DSC class-based resource</a:t>
            </a:r>
          </a:p>
        </p:txBody>
      </p:sp>
    </p:spTree>
    <p:extLst>
      <p:ext uri="{BB962C8B-B14F-4D97-AF65-F5344CB8AC3E}">
        <p14:creationId xmlns:p14="http://schemas.microsoft.com/office/powerpoint/2010/main" val="1638944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Get the Goods</a:t>
            </a:r>
            <a:endParaRPr lang="en-US" dirty="0"/>
          </a:p>
        </p:txBody>
      </p:sp>
      <p:sp>
        <p:nvSpPr>
          <p:cNvPr id="3" name="Rectangle 2"/>
          <p:cNvSpPr/>
          <p:nvPr/>
        </p:nvSpPr>
        <p:spPr>
          <a:xfrm>
            <a:off x="1194658" y="2957731"/>
            <a:ext cx="9802684" cy="1200329"/>
          </a:xfrm>
          <a:prstGeom prst="rect">
            <a:avLst/>
          </a:prstGeom>
        </p:spPr>
        <p:txBody>
          <a:bodyPr wrap="none">
            <a:spAutoFit/>
          </a:bodyPr>
          <a:lstStyle/>
          <a:p>
            <a:r>
              <a:rPr lang="en-US" sz="7200" b="1" dirty="0" smtClean="0">
                <a:solidFill>
                  <a:srgbClr val="E74A1C"/>
                </a:solidFill>
                <a:latin typeface="ProximaNova-Regular" charset="0"/>
              </a:rPr>
              <a:t>http://</a:t>
            </a:r>
            <a:r>
              <a:rPr lang="en-US" sz="7200" b="1" dirty="0" err="1" smtClean="0">
                <a:solidFill>
                  <a:srgbClr val="E74A1C"/>
                </a:solidFill>
                <a:latin typeface="ProximaNova-Regular" charset="0"/>
              </a:rPr>
              <a:t>bit.ly</a:t>
            </a:r>
            <a:r>
              <a:rPr lang="en-US" sz="7200" b="1" dirty="0" smtClean="0">
                <a:solidFill>
                  <a:srgbClr val="E74A1C"/>
                </a:solidFill>
                <a:latin typeface="ProximaNova-Semibold" charset="0"/>
              </a:rPr>
              <a:t>/</a:t>
            </a:r>
            <a:r>
              <a:rPr lang="en-US" sz="7200" b="1" dirty="0" err="1" smtClean="0">
                <a:solidFill>
                  <a:srgbClr val="E74A1C"/>
                </a:solidFill>
                <a:latin typeface="ProximaNova-Semibold" charset="0"/>
              </a:rPr>
              <a:t>devopscamp</a:t>
            </a:r>
            <a:endParaRPr lang="en-US" sz="7200" b="1" dirty="0"/>
          </a:p>
        </p:txBody>
      </p:sp>
    </p:spTree>
    <p:extLst>
      <p:ext uri="{BB962C8B-B14F-4D97-AF65-F5344CB8AC3E}">
        <p14:creationId xmlns:p14="http://schemas.microsoft.com/office/powerpoint/2010/main" val="1303428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552</Words>
  <Application>Microsoft Macintosh PowerPoint</Application>
  <PresentationFormat>Widescreen</PresentationFormat>
  <Paragraphs>60</Paragraphs>
  <Slides>5</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Calibri</vt:lpstr>
      <vt:lpstr>Calibri Light</vt:lpstr>
      <vt:lpstr>Gotham Book</vt:lpstr>
      <vt:lpstr>Gotham Light</vt:lpstr>
      <vt:lpstr>Gotham Medium</vt:lpstr>
      <vt:lpstr>ProximaNova-Regular</vt:lpstr>
      <vt:lpstr>ProximaNova-Semibold</vt:lpstr>
      <vt:lpstr>Roboto Mono</vt:lpstr>
      <vt:lpstr>Arial</vt:lpstr>
      <vt:lpstr>Office Theme</vt:lpstr>
      <vt:lpstr>Pester Unit Testing is Not Scary</vt:lpstr>
      <vt:lpstr>Unit Tests</vt:lpstr>
      <vt:lpstr>An Example Unit Test</vt:lpstr>
      <vt:lpstr>PowerPoint Presentation</vt:lpstr>
      <vt:lpstr>Get the Goods</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Pester Unit Testing is Not Scary</dc:title>
  <dc:creator>Adam Bertram</dc:creator>
  <cp:lastModifiedBy>Adam Bertram</cp:lastModifiedBy>
  <cp:revision>5</cp:revision>
  <dcterms:created xsi:type="dcterms:W3CDTF">2016-08-13T16:34:06Z</dcterms:created>
  <dcterms:modified xsi:type="dcterms:W3CDTF">2016-08-13T17:21:29Z</dcterms:modified>
</cp:coreProperties>
</file>