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sldIdLst>
    <p:sldId id="256" r:id="rId2"/>
    <p:sldId id="538" r:id="rId3"/>
    <p:sldId id="258" r:id="rId4"/>
    <p:sldId id="539" r:id="rId5"/>
    <p:sldId id="540" r:id="rId6"/>
    <p:sldId id="541" r:id="rId7"/>
    <p:sldId id="542" r:id="rId8"/>
    <p:sldId id="543" r:id="rId9"/>
    <p:sldId id="544" r:id="rId10"/>
    <p:sldId id="545" r:id="rId11"/>
    <p:sldId id="546" r:id="rId12"/>
    <p:sldId id="547" r:id="rId13"/>
    <p:sldId id="548" r:id="rId14"/>
    <p:sldId id="549" r:id="rId15"/>
    <p:sldId id="550" r:id="rId16"/>
    <p:sldId id="551" r:id="rId17"/>
    <p:sldId id="552" r:id="rId18"/>
    <p:sldId id="553" r:id="rId19"/>
    <p:sldId id="554" r:id="rId20"/>
    <p:sldId id="555" r:id="rId21"/>
    <p:sldId id="556" r:id="rId22"/>
    <p:sldId id="558" r:id="rId23"/>
    <p:sldId id="559" r:id="rId24"/>
    <p:sldId id="560" r:id="rId25"/>
    <p:sldId id="561" r:id="rId26"/>
    <p:sldId id="562" r:id="rId27"/>
    <p:sldId id="563" r:id="rId28"/>
    <p:sldId id="564" r:id="rId29"/>
    <p:sldId id="565" r:id="rId30"/>
    <p:sldId id="566" r:id="rId31"/>
    <p:sldId id="567" r:id="rId32"/>
    <p:sldId id="568" r:id="rId33"/>
    <p:sldId id="570" r:id="rId34"/>
    <p:sldId id="569" r:id="rId35"/>
    <p:sldId id="571" r:id="rId36"/>
    <p:sldId id="572" r:id="rId37"/>
    <p:sldId id="573" r:id="rId38"/>
    <p:sldId id="574" r:id="rId39"/>
    <p:sldId id="575" r:id="rId40"/>
    <p:sldId id="576" r:id="rId41"/>
    <p:sldId id="580" r:id="rId42"/>
    <p:sldId id="581" r:id="rId43"/>
    <p:sldId id="582" r:id="rId44"/>
    <p:sldId id="584" r:id="rId45"/>
    <p:sldId id="583" r:id="rId46"/>
    <p:sldId id="585" r:id="rId47"/>
    <p:sldId id="586" r:id="rId48"/>
    <p:sldId id="587" r:id="rId49"/>
    <p:sldId id="588" r:id="rId50"/>
    <p:sldId id="589" r:id="rId51"/>
    <p:sldId id="590" r:id="rId52"/>
    <p:sldId id="591" r:id="rId53"/>
    <p:sldId id="592" r:id="rId54"/>
    <p:sldId id="593" r:id="rId55"/>
  </p:sldIdLst>
  <p:sldSz cx="12192000" cy="6858000"/>
  <p:notesSz cx="6858000" cy="9144000"/>
  <p:defaultText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9"/>
    <p:restoredTop sz="94673"/>
  </p:normalViewPr>
  <p:slideViewPr>
    <p:cSldViewPr snapToGrid="0">
      <p:cViewPr>
        <p:scale>
          <a:sx n="66" d="100"/>
          <a:sy n="66" d="100"/>
        </p:scale>
        <p:origin x="96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039DB5-FD1A-8F48-8D72-C5073126570F}"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3AA75CEA-C642-4642-8FAB-2170C4889707}">
      <dgm:prSet phldrT="[Text]"/>
      <dgm:spPr/>
      <dgm:t>
        <a:bodyPr/>
        <a:lstStyle/>
        <a:p>
          <a:r>
            <a:rPr lang="en-US" dirty="0" err="1"/>
            <a:t>Enoncé</a:t>
          </a:r>
          <a:r>
            <a:rPr lang="en-US" dirty="0"/>
            <a:t> d'un </a:t>
          </a:r>
          <a:r>
            <a:rPr lang="en-US" dirty="0" err="1"/>
            <a:t>problème</a:t>
          </a:r>
          <a:endParaRPr lang="en-US" dirty="0"/>
        </a:p>
      </dgm:t>
    </dgm:pt>
    <dgm:pt modelId="{23C664BE-9C97-DF42-BFB7-1574AA03CCD9}" type="parTrans" cxnId="{8E7AD027-2E5F-254C-BB83-5C17F73C5A63}">
      <dgm:prSet/>
      <dgm:spPr/>
      <dgm:t>
        <a:bodyPr/>
        <a:lstStyle/>
        <a:p>
          <a:endParaRPr lang="en-US"/>
        </a:p>
      </dgm:t>
    </dgm:pt>
    <dgm:pt modelId="{5A9ACAAB-93C0-7D44-945D-19C198256A85}" type="sibTrans" cxnId="{8E7AD027-2E5F-254C-BB83-5C17F73C5A63}">
      <dgm:prSet/>
      <dgm:spPr/>
      <dgm:t>
        <a:bodyPr/>
        <a:lstStyle/>
        <a:p>
          <a:endParaRPr lang="en-US"/>
        </a:p>
      </dgm:t>
    </dgm:pt>
    <dgm:pt modelId="{51348D7A-9BD4-7F41-BDF3-8CA399C0DFE1}">
      <dgm:prSet phldrT="[Text]" custT="1"/>
      <dgm:spPr/>
      <dgm:t>
        <a:bodyPr/>
        <a:lstStyle/>
        <a:p>
          <a:pPr>
            <a:buNone/>
          </a:pPr>
          <a:r>
            <a:rPr lang="en-US" sz="1800" dirty="0" err="1"/>
            <a:t>Analyse</a:t>
          </a:r>
          <a:endParaRPr lang="en-US" sz="1800" dirty="0"/>
        </a:p>
      </dgm:t>
    </dgm:pt>
    <dgm:pt modelId="{66972674-3D19-384F-ACBB-B01D633AD427}" type="parTrans" cxnId="{C9B37C0E-990F-354C-9B8D-0BC371106C51}">
      <dgm:prSet/>
      <dgm:spPr/>
      <dgm:t>
        <a:bodyPr/>
        <a:lstStyle/>
        <a:p>
          <a:endParaRPr lang="en-US"/>
        </a:p>
      </dgm:t>
    </dgm:pt>
    <dgm:pt modelId="{46C712CF-F125-B345-ACBE-31C14B33FA8E}" type="sibTrans" cxnId="{C9B37C0E-990F-354C-9B8D-0BC371106C51}">
      <dgm:prSet/>
      <dgm:spPr/>
      <dgm:t>
        <a:bodyPr/>
        <a:lstStyle/>
        <a:p>
          <a:endParaRPr lang="en-US"/>
        </a:p>
      </dgm:t>
    </dgm:pt>
    <dgm:pt modelId="{E3D2158C-179B-6340-A4B8-CE0E95925626}">
      <dgm:prSet phldrT="[Text]" custT="1"/>
      <dgm:spPr/>
      <dgm:t>
        <a:bodyPr/>
        <a:lstStyle/>
        <a:p>
          <a:pPr>
            <a:buNone/>
          </a:pPr>
          <a:r>
            <a:rPr lang="en-US" sz="1800" dirty="0" err="1"/>
            <a:t>Compréhension</a:t>
          </a:r>
          <a:endParaRPr lang="en-US" sz="1800" dirty="0"/>
        </a:p>
      </dgm:t>
    </dgm:pt>
    <dgm:pt modelId="{FB02590E-9562-F845-9A8D-18515C5CE3AE}" type="parTrans" cxnId="{57B29CAD-67A6-3240-AC50-9F1ABF93D7DD}">
      <dgm:prSet/>
      <dgm:spPr/>
      <dgm:t>
        <a:bodyPr/>
        <a:lstStyle/>
        <a:p>
          <a:endParaRPr lang="en-US"/>
        </a:p>
      </dgm:t>
    </dgm:pt>
    <dgm:pt modelId="{FE1D19BD-A639-A04C-B3D9-3B5934BCBE13}" type="sibTrans" cxnId="{57B29CAD-67A6-3240-AC50-9F1ABF93D7DD}">
      <dgm:prSet/>
      <dgm:spPr/>
      <dgm:t>
        <a:bodyPr/>
        <a:lstStyle/>
        <a:p>
          <a:endParaRPr lang="en-US"/>
        </a:p>
      </dgm:t>
    </dgm:pt>
    <dgm:pt modelId="{13097064-E307-E547-B2B9-B7729B010B82}">
      <dgm:prSet phldrT="[Text]" custT="1"/>
      <dgm:spPr/>
      <dgm:t>
        <a:bodyPr/>
        <a:lstStyle/>
        <a:p>
          <a:r>
            <a:rPr lang="en-US" sz="1400" b="1" dirty="0" err="1"/>
            <a:t>Algorithme</a:t>
          </a:r>
          <a:endParaRPr lang="en-US" sz="1200" b="1" dirty="0"/>
        </a:p>
      </dgm:t>
    </dgm:pt>
    <dgm:pt modelId="{F27B4E98-9690-5C4E-AC42-3673BDFB7EA9}" type="parTrans" cxnId="{C115CD75-D873-6247-A5A8-95BD94605D76}">
      <dgm:prSet/>
      <dgm:spPr/>
      <dgm:t>
        <a:bodyPr/>
        <a:lstStyle/>
        <a:p>
          <a:endParaRPr lang="en-US"/>
        </a:p>
      </dgm:t>
    </dgm:pt>
    <dgm:pt modelId="{DB1F432F-6526-5D42-9924-3ECD045C9E79}" type="sibTrans" cxnId="{C115CD75-D873-6247-A5A8-95BD94605D76}">
      <dgm:prSet/>
      <dgm:spPr/>
      <dgm:t>
        <a:bodyPr/>
        <a:lstStyle/>
        <a:p>
          <a:endParaRPr lang="en-US"/>
        </a:p>
      </dgm:t>
    </dgm:pt>
    <dgm:pt modelId="{F20E3B51-EDC9-0B4F-AD53-FB09145C3121}">
      <dgm:prSet phldrT="[Text]" custT="1"/>
      <dgm:spPr/>
      <dgm:t>
        <a:bodyPr/>
        <a:lstStyle/>
        <a:p>
          <a:pPr>
            <a:buNone/>
          </a:pPr>
          <a:r>
            <a:rPr lang="en-US" sz="2000" dirty="0"/>
            <a:t>Codification</a:t>
          </a:r>
        </a:p>
      </dgm:t>
    </dgm:pt>
    <dgm:pt modelId="{C3777BFA-66FC-E842-BBF3-B2D140795942}" type="parTrans" cxnId="{DF938F9A-97C1-5647-8176-ED93B9C38B16}">
      <dgm:prSet/>
      <dgm:spPr/>
      <dgm:t>
        <a:bodyPr/>
        <a:lstStyle/>
        <a:p>
          <a:endParaRPr lang="en-US"/>
        </a:p>
      </dgm:t>
    </dgm:pt>
    <dgm:pt modelId="{8F0E7140-4BB2-A44D-8C95-F60A2E6B41E5}" type="sibTrans" cxnId="{DF938F9A-97C1-5647-8176-ED93B9C38B16}">
      <dgm:prSet/>
      <dgm:spPr/>
      <dgm:t>
        <a:bodyPr/>
        <a:lstStyle/>
        <a:p>
          <a:endParaRPr lang="en-US"/>
        </a:p>
      </dgm:t>
    </dgm:pt>
    <dgm:pt modelId="{3CA1991E-0740-0648-BC25-1C19F8E05BBD}">
      <dgm:prSet phldrT="[Text]" custT="1"/>
      <dgm:spPr/>
      <dgm:t>
        <a:bodyPr/>
        <a:lstStyle/>
        <a:p>
          <a:r>
            <a:rPr lang="en-US" sz="1400" b="1" dirty="0" err="1"/>
            <a:t>Programme</a:t>
          </a:r>
          <a:endParaRPr lang="en-US" sz="1400" b="1" dirty="0"/>
        </a:p>
      </dgm:t>
    </dgm:pt>
    <dgm:pt modelId="{F36DFC77-4735-7C46-950C-3AAAAD65D0F0}" type="parTrans" cxnId="{BC3A0825-5ABB-BC40-B787-CA65218983E7}">
      <dgm:prSet/>
      <dgm:spPr/>
      <dgm:t>
        <a:bodyPr/>
        <a:lstStyle/>
        <a:p>
          <a:endParaRPr lang="en-US"/>
        </a:p>
      </dgm:t>
    </dgm:pt>
    <dgm:pt modelId="{CDE65761-A708-0043-8C2B-0CA101B84E28}" type="sibTrans" cxnId="{BC3A0825-5ABB-BC40-B787-CA65218983E7}">
      <dgm:prSet/>
      <dgm:spPr/>
      <dgm:t>
        <a:bodyPr/>
        <a:lstStyle/>
        <a:p>
          <a:endParaRPr lang="en-US"/>
        </a:p>
      </dgm:t>
    </dgm:pt>
    <dgm:pt modelId="{ED1E2C69-DEB8-CC45-B478-AF12AE488461}">
      <dgm:prSet phldrT="[Text]" custT="1"/>
      <dgm:spPr/>
      <dgm:t>
        <a:bodyPr/>
        <a:lstStyle/>
        <a:p>
          <a:pPr>
            <a:buNone/>
          </a:pPr>
          <a:r>
            <a:rPr lang="en-US" sz="2000" kern="1200" dirty="0" err="1">
              <a:solidFill>
                <a:prstClr val="black">
                  <a:hueOff val="0"/>
                  <a:satOff val="0"/>
                  <a:lumOff val="0"/>
                  <a:alphaOff val="0"/>
                </a:prstClr>
              </a:solidFill>
              <a:latin typeface="Calibri" panose="020F0502020204030204"/>
              <a:ea typeface="+mn-ea"/>
              <a:cs typeface="+mn-cs"/>
            </a:rPr>
            <a:t>Interprétation</a:t>
          </a:r>
          <a:endParaRPr lang="en-US" sz="2000" kern="1200" dirty="0">
            <a:solidFill>
              <a:prstClr val="black">
                <a:hueOff val="0"/>
                <a:satOff val="0"/>
                <a:lumOff val="0"/>
                <a:alphaOff val="0"/>
              </a:prstClr>
            </a:solidFill>
            <a:latin typeface="Calibri" panose="020F0502020204030204"/>
            <a:ea typeface="+mn-ea"/>
            <a:cs typeface="+mn-cs"/>
          </a:endParaRPr>
        </a:p>
      </dgm:t>
    </dgm:pt>
    <dgm:pt modelId="{2D377D68-D4C1-E140-9642-06670E8F8804}" type="parTrans" cxnId="{28BCEA29-7FDF-ED49-9B98-110A1D651295}">
      <dgm:prSet/>
      <dgm:spPr/>
      <dgm:t>
        <a:bodyPr/>
        <a:lstStyle/>
        <a:p>
          <a:endParaRPr lang="en-US"/>
        </a:p>
      </dgm:t>
    </dgm:pt>
    <dgm:pt modelId="{8649BAFE-F166-9C4C-B0DC-07E03C166DCD}" type="sibTrans" cxnId="{28BCEA29-7FDF-ED49-9B98-110A1D651295}">
      <dgm:prSet/>
      <dgm:spPr/>
      <dgm:t>
        <a:bodyPr/>
        <a:lstStyle/>
        <a:p>
          <a:endParaRPr lang="en-US"/>
        </a:p>
      </dgm:t>
    </dgm:pt>
    <dgm:pt modelId="{9E8985E3-FEDF-5344-8B34-B9EDC2CE2B8C}">
      <dgm:prSet phldrT="[Text]" custT="1"/>
      <dgm:spPr/>
      <dgm:t>
        <a:bodyPr/>
        <a:lstStyle/>
        <a:p>
          <a:pPr>
            <a:buNone/>
          </a:pPr>
          <a:r>
            <a:rPr lang="en-US" sz="1800" dirty="0" err="1"/>
            <a:t>Résolution</a:t>
          </a:r>
          <a:endParaRPr lang="en-US" sz="1800" dirty="0"/>
        </a:p>
      </dgm:t>
    </dgm:pt>
    <dgm:pt modelId="{B42AA5A7-9E81-CF45-8858-4698EB2F0FEE}" type="parTrans" cxnId="{320218D9-8285-324B-922E-615458FCE8A0}">
      <dgm:prSet/>
      <dgm:spPr/>
      <dgm:t>
        <a:bodyPr/>
        <a:lstStyle/>
        <a:p>
          <a:endParaRPr lang="en-US"/>
        </a:p>
      </dgm:t>
    </dgm:pt>
    <dgm:pt modelId="{A2FDBFC0-6DEC-F548-BEC5-47D2C9243C05}" type="sibTrans" cxnId="{320218D9-8285-324B-922E-615458FCE8A0}">
      <dgm:prSet/>
      <dgm:spPr/>
      <dgm:t>
        <a:bodyPr/>
        <a:lstStyle/>
        <a:p>
          <a:endParaRPr lang="en-US"/>
        </a:p>
      </dgm:t>
    </dgm:pt>
    <dgm:pt modelId="{3B46861F-F37E-FB48-92EB-B7B2C58D4FBD}">
      <dgm:prSet custT="1"/>
      <dgm:spPr/>
      <dgm:t>
        <a:bodyPr/>
        <a:lstStyle/>
        <a:p>
          <a:r>
            <a:rPr lang="en-US" sz="1400" b="1" dirty="0" err="1"/>
            <a:t>Exécution</a:t>
          </a:r>
          <a:r>
            <a:rPr lang="en-US" sz="1400" b="1" dirty="0"/>
            <a:t> par </a:t>
          </a:r>
          <a:r>
            <a:rPr lang="en-US" sz="1400" b="1" dirty="0" err="1"/>
            <a:t>l'ordinateur</a:t>
          </a:r>
          <a:endParaRPr lang="en-US" sz="1400" b="1" dirty="0"/>
        </a:p>
      </dgm:t>
    </dgm:pt>
    <dgm:pt modelId="{EB0EC2AE-F2D0-E343-9265-DA9FF1D326DF}" type="parTrans" cxnId="{1DACFDA0-FCDA-2943-B92B-3FAE6F4A5722}">
      <dgm:prSet/>
      <dgm:spPr/>
      <dgm:t>
        <a:bodyPr/>
        <a:lstStyle/>
        <a:p>
          <a:endParaRPr lang="en-US"/>
        </a:p>
      </dgm:t>
    </dgm:pt>
    <dgm:pt modelId="{7B8E0DF0-35CC-6B4D-9D80-76ADD8D870DD}" type="sibTrans" cxnId="{1DACFDA0-FCDA-2943-B92B-3FAE6F4A5722}">
      <dgm:prSet/>
      <dgm:spPr/>
      <dgm:t>
        <a:bodyPr/>
        <a:lstStyle/>
        <a:p>
          <a:endParaRPr lang="en-US"/>
        </a:p>
      </dgm:t>
    </dgm:pt>
    <dgm:pt modelId="{5CB9D28D-AD3A-A64E-A865-6A6E47F527A1}">
      <dgm:prSet custT="1"/>
      <dgm:spPr/>
      <dgm:t>
        <a:bodyPr/>
        <a:lstStyle/>
        <a:p>
          <a:pPr>
            <a:buNone/>
          </a:pPr>
          <a:r>
            <a:rPr lang="en-US" sz="1800" b="0" dirty="0" err="1"/>
            <a:t>Résultat</a:t>
          </a:r>
          <a:endParaRPr lang="en-US" sz="1800" b="0" dirty="0"/>
        </a:p>
      </dgm:t>
    </dgm:pt>
    <dgm:pt modelId="{D2622A1A-2DEE-3F48-801F-559146B5C736}" type="parTrans" cxnId="{976A1D60-51A8-ED45-9879-36F05D2DF3F2}">
      <dgm:prSet/>
      <dgm:spPr/>
      <dgm:t>
        <a:bodyPr/>
        <a:lstStyle/>
        <a:p>
          <a:endParaRPr lang="en-US"/>
        </a:p>
      </dgm:t>
    </dgm:pt>
    <dgm:pt modelId="{F942CB93-8C4D-8E4F-91F0-A6E62DFA768E}" type="sibTrans" cxnId="{976A1D60-51A8-ED45-9879-36F05D2DF3F2}">
      <dgm:prSet/>
      <dgm:spPr/>
      <dgm:t>
        <a:bodyPr/>
        <a:lstStyle/>
        <a:p>
          <a:endParaRPr lang="en-US"/>
        </a:p>
      </dgm:t>
    </dgm:pt>
    <dgm:pt modelId="{5E248580-41BF-B144-9CB7-C45E1F637C44}" type="pres">
      <dgm:prSet presAssocID="{75039DB5-FD1A-8F48-8D72-C5073126570F}" presName="linearFlow" presStyleCnt="0">
        <dgm:presLayoutVars>
          <dgm:dir/>
          <dgm:animLvl val="lvl"/>
          <dgm:resizeHandles val="exact"/>
        </dgm:presLayoutVars>
      </dgm:prSet>
      <dgm:spPr/>
    </dgm:pt>
    <dgm:pt modelId="{91F66C16-AFD7-D54C-B23B-8C69B8CFEE0D}" type="pres">
      <dgm:prSet presAssocID="{3AA75CEA-C642-4642-8FAB-2170C4889707}" presName="composite" presStyleCnt="0"/>
      <dgm:spPr/>
    </dgm:pt>
    <dgm:pt modelId="{2AE3C03A-946F-D845-BFC1-271DBE0B6B59}" type="pres">
      <dgm:prSet presAssocID="{3AA75CEA-C642-4642-8FAB-2170C4889707}" presName="parentText" presStyleLbl="alignNode1" presStyleIdx="0" presStyleCnt="4">
        <dgm:presLayoutVars>
          <dgm:chMax val="1"/>
          <dgm:bulletEnabled val="1"/>
        </dgm:presLayoutVars>
      </dgm:prSet>
      <dgm:spPr/>
    </dgm:pt>
    <dgm:pt modelId="{795A430C-A2CD-DF48-B198-619597E4888F}" type="pres">
      <dgm:prSet presAssocID="{3AA75CEA-C642-4642-8FAB-2170C4889707}" presName="descendantText" presStyleLbl="alignAcc1" presStyleIdx="0" presStyleCnt="4">
        <dgm:presLayoutVars>
          <dgm:bulletEnabled val="1"/>
        </dgm:presLayoutVars>
      </dgm:prSet>
      <dgm:spPr/>
    </dgm:pt>
    <dgm:pt modelId="{5469AB28-6591-3046-9747-55D75BA1C3D3}" type="pres">
      <dgm:prSet presAssocID="{5A9ACAAB-93C0-7D44-945D-19C198256A85}" presName="sp" presStyleCnt="0"/>
      <dgm:spPr/>
    </dgm:pt>
    <dgm:pt modelId="{EB24DD44-CD6A-5345-BFCE-A6724C7C67A1}" type="pres">
      <dgm:prSet presAssocID="{13097064-E307-E547-B2B9-B7729B010B82}" presName="composite" presStyleCnt="0"/>
      <dgm:spPr/>
    </dgm:pt>
    <dgm:pt modelId="{691B85D0-DF4C-7449-B751-B461B492E45A}" type="pres">
      <dgm:prSet presAssocID="{13097064-E307-E547-B2B9-B7729B010B82}" presName="parentText" presStyleLbl="alignNode1" presStyleIdx="1" presStyleCnt="4">
        <dgm:presLayoutVars>
          <dgm:chMax val="1"/>
          <dgm:bulletEnabled val="1"/>
        </dgm:presLayoutVars>
      </dgm:prSet>
      <dgm:spPr/>
    </dgm:pt>
    <dgm:pt modelId="{F8884A82-917E-424F-A5A3-570CB06C10D2}" type="pres">
      <dgm:prSet presAssocID="{13097064-E307-E547-B2B9-B7729B010B82}" presName="descendantText" presStyleLbl="alignAcc1" presStyleIdx="1" presStyleCnt="4">
        <dgm:presLayoutVars>
          <dgm:bulletEnabled val="1"/>
        </dgm:presLayoutVars>
      </dgm:prSet>
      <dgm:spPr/>
    </dgm:pt>
    <dgm:pt modelId="{206EAD14-C436-0F43-9AC6-B1B8C5BFA02F}" type="pres">
      <dgm:prSet presAssocID="{DB1F432F-6526-5D42-9924-3ECD045C9E79}" presName="sp" presStyleCnt="0"/>
      <dgm:spPr/>
    </dgm:pt>
    <dgm:pt modelId="{B67CFD96-D40A-0D4B-AD67-E5A9B8309F5E}" type="pres">
      <dgm:prSet presAssocID="{3CA1991E-0740-0648-BC25-1C19F8E05BBD}" presName="composite" presStyleCnt="0"/>
      <dgm:spPr/>
    </dgm:pt>
    <dgm:pt modelId="{C9C31F91-7B5D-7546-A640-5331EFBBEE6D}" type="pres">
      <dgm:prSet presAssocID="{3CA1991E-0740-0648-BC25-1C19F8E05BBD}" presName="parentText" presStyleLbl="alignNode1" presStyleIdx="2" presStyleCnt="4">
        <dgm:presLayoutVars>
          <dgm:chMax val="1"/>
          <dgm:bulletEnabled val="1"/>
        </dgm:presLayoutVars>
      </dgm:prSet>
      <dgm:spPr/>
    </dgm:pt>
    <dgm:pt modelId="{F1C3611B-1AC3-7649-A317-9F368D62C14E}" type="pres">
      <dgm:prSet presAssocID="{3CA1991E-0740-0648-BC25-1C19F8E05BBD}" presName="descendantText" presStyleLbl="alignAcc1" presStyleIdx="2" presStyleCnt="4">
        <dgm:presLayoutVars>
          <dgm:bulletEnabled val="1"/>
        </dgm:presLayoutVars>
      </dgm:prSet>
      <dgm:spPr/>
    </dgm:pt>
    <dgm:pt modelId="{2125FB33-13CA-A849-975A-FC6252EB5A90}" type="pres">
      <dgm:prSet presAssocID="{CDE65761-A708-0043-8C2B-0CA101B84E28}" presName="sp" presStyleCnt="0"/>
      <dgm:spPr/>
    </dgm:pt>
    <dgm:pt modelId="{897C3FF6-FEBE-9849-820C-3608D1EF0E67}" type="pres">
      <dgm:prSet presAssocID="{3B46861F-F37E-FB48-92EB-B7B2C58D4FBD}" presName="composite" presStyleCnt="0"/>
      <dgm:spPr/>
    </dgm:pt>
    <dgm:pt modelId="{F1697C0B-D6EB-244D-A4EC-43DE466332B8}" type="pres">
      <dgm:prSet presAssocID="{3B46861F-F37E-FB48-92EB-B7B2C58D4FBD}" presName="parentText" presStyleLbl="alignNode1" presStyleIdx="3" presStyleCnt="4">
        <dgm:presLayoutVars>
          <dgm:chMax val="1"/>
          <dgm:bulletEnabled val="1"/>
        </dgm:presLayoutVars>
      </dgm:prSet>
      <dgm:spPr/>
    </dgm:pt>
    <dgm:pt modelId="{FAFD000E-3858-1C45-999D-64E76EE6D95A}" type="pres">
      <dgm:prSet presAssocID="{3B46861F-F37E-FB48-92EB-B7B2C58D4FBD}" presName="descendantText" presStyleLbl="alignAcc1" presStyleIdx="3" presStyleCnt="4">
        <dgm:presLayoutVars>
          <dgm:bulletEnabled val="1"/>
        </dgm:presLayoutVars>
      </dgm:prSet>
      <dgm:spPr/>
    </dgm:pt>
  </dgm:ptLst>
  <dgm:cxnLst>
    <dgm:cxn modelId="{DA654707-6DC2-8F4D-BDED-975317DD7161}" type="presOf" srcId="{51348D7A-9BD4-7F41-BDF3-8CA399C0DFE1}" destId="{795A430C-A2CD-DF48-B198-619597E4888F}" srcOrd="0" destOrd="0" presId="urn:microsoft.com/office/officeart/2005/8/layout/chevron2"/>
    <dgm:cxn modelId="{C9B37C0E-990F-354C-9B8D-0BC371106C51}" srcId="{3AA75CEA-C642-4642-8FAB-2170C4889707}" destId="{51348D7A-9BD4-7F41-BDF3-8CA399C0DFE1}" srcOrd="0" destOrd="0" parTransId="{66972674-3D19-384F-ACBB-B01D633AD427}" sibTransId="{46C712CF-F125-B345-ACBE-31C14B33FA8E}"/>
    <dgm:cxn modelId="{33E72F17-B817-C544-BE80-B906C984344B}" type="presOf" srcId="{ED1E2C69-DEB8-CC45-B478-AF12AE488461}" destId="{F1C3611B-1AC3-7649-A317-9F368D62C14E}" srcOrd="0" destOrd="0" presId="urn:microsoft.com/office/officeart/2005/8/layout/chevron2"/>
    <dgm:cxn modelId="{2E473519-FAA2-2643-B298-5F7CFA311BF6}" type="presOf" srcId="{3AA75CEA-C642-4642-8FAB-2170C4889707}" destId="{2AE3C03A-946F-D845-BFC1-271DBE0B6B59}" srcOrd="0" destOrd="0" presId="urn:microsoft.com/office/officeart/2005/8/layout/chevron2"/>
    <dgm:cxn modelId="{BC3A0825-5ABB-BC40-B787-CA65218983E7}" srcId="{75039DB5-FD1A-8F48-8D72-C5073126570F}" destId="{3CA1991E-0740-0648-BC25-1C19F8E05BBD}" srcOrd="2" destOrd="0" parTransId="{F36DFC77-4735-7C46-950C-3AAAAD65D0F0}" sibTransId="{CDE65761-A708-0043-8C2B-0CA101B84E28}"/>
    <dgm:cxn modelId="{8E7AD027-2E5F-254C-BB83-5C17F73C5A63}" srcId="{75039DB5-FD1A-8F48-8D72-C5073126570F}" destId="{3AA75CEA-C642-4642-8FAB-2170C4889707}" srcOrd="0" destOrd="0" parTransId="{23C664BE-9C97-DF42-BFB7-1574AA03CCD9}" sibTransId="{5A9ACAAB-93C0-7D44-945D-19C198256A85}"/>
    <dgm:cxn modelId="{28BCEA29-7FDF-ED49-9B98-110A1D651295}" srcId="{3CA1991E-0740-0648-BC25-1C19F8E05BBD}" destId="{ED1E2C69-DEB8-CC45-B478-AF12AE488461}" srcOrd="0" destOrd="0" parTransId="{2D377D68-D4C1-E140-9642-06670E8F8804}" sibTransId="{8649BAFE-F166-9C4C-B0DC-07E03C166DCD}"/>
    <dgm:cxn modelId="{8AB53E2B-2610-8A47-B5FD-309E5D285268}" type="presOf" srcId="{3B46861F-F37E-FB48-92EB-B7B2C58D4FBD}" destId="{F1697C0B-D6EB-244D-A4EC-43DE466332B8}" srcOrd="0" destOrd="0" presId="urn:microsoft.com/office/officeart/2005/8/layout/chevron2"/>
    <dgm:cxn modelId="{FC743F3B-DF9C-7B4B-A0CC-0F293E38DFAF}" type="presOf" srcId="{F20E3B51-EDC9-0B4F-AD53-FB09145C3121}" destId="{F8884A82-917E-424F-A5A3-570CB06C10D2}" srcOrd="0" destOrd="0" presId="urn:microsoft.com/office/officeart/2005/8/layout/chevron2"/>
    <dgm:cxn modelId="{976A1D60-51A8-ED45-9879-36F05D2DF3F2}" srcId="{3B46861F-F37E-FB48-92EB-B7B2C58D4FBD}" destId="{5CB9D28D-AD3A-A64E-A865-6A6E47F527A1}" srcOrd="0" destOrd="0" parTransId="{D2622A1A-2DEE-3F48-801F-559146B5C736}" sibTransId="{F942CB93-8C4D-8E4F-91F0-A6E62DFA768E}"/>
    <dgm:cxn modelId="{A81B4142-59FB-4F4A-8A65-93C939DFC249}" type="presOf" srcId="{E3D2158C-179B-6340-A4B8-CE0E95925626}" destId="{795A430C-A2CD-DF48-B198-619597E4888F}" srcOrd="0" destOrd="1" presId="urn:microsoft.com/office/officeart/2005/8/layout/chevron2"/>
    <dgm:cxn modelId="{89470666-8719-264E-B411-C17D1CD3B431}" type="presOf" srcId="{5CB9D28D-AD3A-A64E-A865-6A6E47F527A1}" destId="{FAFD000E-3858-1C45-999D-64E76EE6D95A}" srcOrd="0" destOrd="0" presId="urn:microsoft.com/office/officeart/2005/8/layout/chevron2"/>
    <dgm:cxn modelId="{C115CD75-D873-6247-A5A8-95BD94605D76}" srcId="{75039DB5-FD1A-8F48-8D72-C5073126570F}" destId="{13097064-E307-E547-B2B9-B7729B010B82}" srcOrd="1" destOrd="0" parTransId="{F27B4E98-9690-5C4E-AC42-3673BDFB7EA9}" sibTransId="{DB1F432F-6526-5D42-9924-3ECD045C9E79}"/>
    <dgm:cxn modelId="{D482B484-7526-7940-AD39-BD269288AC25}" type="presOf" srcId="{9E8985E3-FEDF-5344-8B34-B9EDC2CE2B8C}" destId="{795A430C-A2CD-DF48-B198-619597E4888F}" srcOrd="0" destOrd="2" presId="urn:microsoft.com/office/officeart/2005/8/layout/chevron2"/>
    <dgm:cxn modelId="{A715C185-0CE9-2E40-B135-B8625C46B608}" type="presOf" srcId="{13097064-E307-E547-B2B9-B7729B010B82}" destId="{691B85D0-DF4C-7449-B751-B461B492E45A}" srcOrd="0" destOrd="0" presId="urn:microsoft.com/office/officeart/2005/8/layout/chevron2"/>
    <dgm:cxn modelId="{1F00D28B-4718-EA47-BA3E-7939DDD0C085}" type="presOf" srcId="{3CA1991E-0740-0648-BC25-1C19F8E05BBD}" destId="{C9C31F91-7B5D-7546-A640-5331EFBBEE6D}" srcOrd="0" destOrd="0" presId="urn:microsoft.com/office/officeart/2005/8/layout/chevron2"/>
    <dgm:cxn modelId="{DF938F9A-97C1-5647-8176-ED93B9C38B16}" srcId="{13097064-E307-E547-B2B9-B7729B010B82}" destId="{F20E3B51-EDC9-0B4F-AD53-FB09145C3121}" srcOrd="0" destOrd="0" parTransId="{C3777BFA-66FC-E842-BBF3-B2D140795942}" sibTransId="{8F0E7140-4BB2-A44D-8C95-F60A2E6B41E5}"/>
    <dgm:cxn modelId="{1DACFDA0-FCDA-2943-B92B-3FAE6F4A5722}" srcId="{75039DB5-FD1A-8F48-8D72-C5073126570F}" destId="{3B46861F-F37E-FB48-92EB-B7B2C58D4FBD}" srcOrd="3" destOrd="0" parTransId="{EB0EC2AE-F2D0-E343-9265-DA9FF1D326DF}" sibTransId="{7B8E0DF0-35CC-6B4D-9D80-76ADD8D870DD}"/>
    <dgm:cxn modelId="{57B29CAD-67A6-3240-AC50-9F1ABF93D7DD}" srcId="{3AA75CEA-C642-4642-8FAB-2170C4889707}" destId="{E3D2158C-179B-6340-A4B8-CE0E95925626}" srcOrd="1" destOrd="0" parTransId="{FB02590E-9562-F845-9A8D-18515C5CE3AE}" sibTransId="{FE1D19BD-A639-A04C-B3D9-3B5934BCBE13}"/>
    <dgm:cxn modelId="{320218D9-8285-324B-922E-615458FCE8A0}" srcId="{3AA75CEA-C642-4642-8FAB-2170C4889707}" destId="{9E8985E3-FEDF-5344-8B34-B9EDC2CE2B8C}" srcOrd="2" destOrd="0" parTransId="{B42AA5A7-9E81-CF45-8858-4698EB2F0FEE}" sibTransId="{A2FDBFC0-6DEC-F548-BEC5-47D2C9243C05}"/>
    <dgm:cxn modelId="{BB19A6EC-4679-DD4B-B4CD-FF0C91F305DF}" type="presOf" srcId="{75039DB5-FD1A-8F48-8D72-C5073126570F}" destId="{5E248580-41BF-B144-9CB7-C45E1F637C44}" srcOrd="0" destOrd="0" presId="urn:microsoft.com/office/officeart/2005/8/layout/chevron2"/>
    <dgm:cxn modelId="{EDEC1AA7-C466-2842-B5EF-C1C577508327}" type="presParOf" srcId="{5E248580-41BF-B144-9CB7-C45E1F637C44}" destId="{91F66C16-AFD7-D54C-B23B-8C69B8CFEE0D}" srcOrd="0" destOrd="0" presId="urn:microsoft.com/office/officeart/2005/8/layout/chevron2"/>
    <dgm:cxn modelId="{3A7302C5-7EB0-384C-B5DB-00D310CFD052}" type="presParOf" srcId="{91F66C16-AFD7-D54C-B23B-8C69B8CFEE0D}" destId="{2AE3C03A-946F-D845-BFC1-271DBE0B6B59}" srcOrd="0" destOrd="0" presId="urn:microsoft.com/office/officeart/2005/8/layout/chevron2"/>
    <dgm:cxn modelId="{A8708FC3-4580-564E-9550-C03A354CE698}" type="presParOf" srcId="{91F66C16-AFD7-D54C-B23B-8C69B8CFEE0D}" destId="{795A430C-A2CD-DF48-B198-619597E4888F}" srcOrd="1" destOrd="0" presId="urn:microsoft.com/office/officeart/2005/8/layout/chevron2"/>
    <dgm:cxn modelId="{F0F046C1-3892-A34E-87A9-8E1724CAB314}" type="presParOf" srcId="{5E248580-41BF-B144-9CB7-C45E1F637C44}" destId="{5469AB28-6591-3046-9747-55D75BA1C3D3}" srcOrd="1" destOrd="0" presId="urn:microsoft.com/office/officeart/2005/8/layout/chevron2"/>
    <dgm:cxn modelId="{E06DBCDE-877E-C641-A9B3-228512742C2E}" type="presParOf" srcId="{5E248580-41BF-B144-9CB7-C45E1F637C44}" destId="{EB24DD44-CD6A-5345-BFCE-A6724C7C67A1}" srcOrd="2" destOrd="0" presId="urn:microsoft.com/office/officeart/2005/8/layout/chevron2"/>
    <dgm:cxn modelId="{341533EB-5EF0-9F45-8385-531950503A37}" type="presParOf" srcId="{EB24DD44-CD6A-5345-BFCE-A6724C7C67A1}" destId="{691B85D0-DF4C-7449-B751-B461B492E45A}" srcOrd="0" destOrd="0" presId="urn:microsoft.com/office/officeart/2005/8/layout/chevron2"/>
    <dgm:cxn modelId="{DFF2F076-A946-7143-96C8-3C614E406973}" type="presParOf" srcId="{EB24DD44-CD6A-5345-BFCE-A6724C7C67A1}" destId="{F8884A82-917E-424F-A5A3-570CB06C10D2}" srcOrd="1" destOrd="0" presId="urn:microsoft.com/office/officeart/2005/8/layout/chevron2"/>
    <dgm:cxn modelId="{75C7EB03-4398-D747-9177-EB2A7330EBD0}" type="presParOf" srcId="{5E248580-41BF-B144-9CB7-C45E1F637C44}" destId="{206EAD14-C436-0F43-9AC6-B1B8C5BFA02F}" srcOrd="3" destOrd="0" presId="urn:microsoft.com/office/officeart/2005/8/layout/chevron2"/>
    <dgm:cxn modelId="{DF49F9F5-8E95-EF44-AE26-78A94D10C90F}" type="presParOf" srcId="{5E248580-41BF-B144-9CB7-C45E1F637C44}" destId="{B67CFD96-D40A-0D4B-AD67-E5A9B8309F5E}" srcOrd="4" destOrd="0" presId="urn:microsoft.com/office/officeart/2005/8/layout/chevron2"/>
    <dgm:cxn modelId="{7E066F49-1A3B-7841-85C4-91E0236C16FA}" type="presParOf" srcId="{B67CFD96-D40A-0D4B-AD67-E5A9B8309F5E}" destId="{C9C31F91-7B5D-7546-A640-5331EFBBEE6D}" srcOrd="0" destOrd="0" presId="urn:microsoft.com/office/officeart/2005/8/layout/chevron2"/>
    <dgm:cxn modelId="{C7A0A0A0-D14B-374C-856D-0B5D4BC5D865}" type="presParOf" srcId="{B67CFD96-D40A-0D4B-AD67-E5A9B8309F5E}" destId="{F1C3611B-1AC3-7649-A317-9F368D62C14E}" srcOrd="1" destOrd="0" presId="urn:microsoft.com/office/officeart/2005/8/layout/chevron2"/>
    <dgm:cxn modelId="{8EB68E7D-2A50-CA46-ADD9-150E96523A10}" type="presParOf" srcId="{5E248580-41BF-B144-9CB7-C45E1F637C44}" destId="{2125FB33-13CA-A849-975A-FC6252EB5A90}" srcOrd="5" destOrd="0" presId="urn:microsoft.com/office/officeart/2005/8/layout/chevron2"/>
    <dgm:cxn modelId="{E7287E4C-B29B-2844-BA94-A46036B1AEE9}" type="presParOf" srcId="{5E248580-41BF-B144-9CB7-C45E1F637C44}" destId="{897C3FF6-FEBE-9849-820C-3608D1EF0E67}" srcOrd="6" destOrd="0" presId="urn:microsoft.com/office/officeart/2005/8/layout/chevron2"/>
    <dgm:cxn modelId="{DA4ECB11-AF49-C644-9F74-A0096FB4901D}" type="presParOf" srcId="{897C3FF6-FEBE-9849-820C-3608D1EF0E67}" destId="{F1697C0B-D6EB-244D-A4EC-43DE466332B8}" srcOrd="0" destOrd="0" presId="urn:microsoft.com/office/officeart/2005/8/layout/chevron2"/>
    <dgm:cxn modelId="{6DD6B091-C0DF-7E4A-88C8-CF4C75F3FA66}" type="presParOf" srcId="{897C3FF6-FEBE-9849-820C-3608D1EF0E67}" destId="{FAFD000E-3858-1C45-999D-64E76EE6D9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3C03A-946F-D845-BFC1-271DBE0B6B59}">
      <dsp:nvSpPr>
        <dsp:cNvPr id="0" name=""/>
        <dsp:cNvSpPr/>
      </dsp:nvSpPr>
      <dsp:spPr>
        <a:xfrm rot="5400000">
          <a:off x="-224159" y="228792"/>
          <a:ext cx="1494397" cy="1046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Enoncé</a:t>
          </a:r>
          <a:r>
            <a:rPr lang="en-US" sz="1500" kern="1200" dirty="0"/>
            <a:t> d'un </a:t>
          </a:r>
          <a:r>
            <a:rPr lang="en-US" sz="1500" kern="1200" dirty="0" err="1"/>
            <a:t>problème</a:t>
          </a:r>
          <a:endParaRPr lang="en-US" sz="1500" kern="1200" dirty="0"/>
        </a:p>
      </dsp:txBody>
      <dsp:txXfrm rot="-5400000">
        <a:off x="1" y="527671"/>
        <a:ext cx="1046078" cy="448319"/>
      </dsp:txXfrm>
    </dsp:sp>
    <dsp:sp modelId="{795A430C-A2CD-DF48-B198-619597E4888F}">
      <dsp:nvSpPr>
        <dsp:cNvPr id="0" name=""/>
        <dsp:cNvSpPr/>
      </dsp:nvSpPr>
      <dsp:spPr>
        <a:xfrm rot="5400000">
          <a:off x="3660912" y="-2610200"/>
          <a:ext cx="971358" cy="620102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kern="1200" dirty="0" err="1"/>
            <a:t>Analyse</a:t>
          </a:r>
          <a:endParaRPr lang="en-US" sz="1800" kern="1200" dirty="0"/>
        </a:p>
        <a:p>
          <a:pPr marL="171450" lvl="1" indent="-171450" algn="l" defTabSz="800100">
            <a:lnSpc>
              <a:spcPct val="90000"/>
            </a:lnSpc>
            <a:spcBef>
              <a:spcPct val="0"/>
            </a:spcBef>
            <a:spcAft>
              <a:spcPct val="15000"/>
            </a:spcAft>
            <a:buNone/>
          </a:pPr>
          <a:r>
            <a:rPr lang="en-US" sz="1800" kern="1200" dirty="0" err="1"/>
            <a:t>Compréhension</a:t>
          </a:r>
          <a:endParaRPr lang="en-US" sz="1800" kern="1200" dirty="0"/>
        </a:p>
        <a:p>
          <a:pPr marL="171450" lvl="1" indent="-171450" algn="l" defTabSz="800100">
            <a:lnSpc>
              <a:spcPct val="90000"/>
            </a:lnSpc>
            <a:spcBef>
              <a:spcPct val="0"/>
            </a:spcBef>
            <a:spcAft>
              <a:spcPct val="15000"/>
            </a:spcAft>
            <a:buNone/>
          </a:pPr>
          <a:r>
            <a:rPr lang="en-US" sz="1800" kern="1200" dirty="0" err="1"/>
            <a:t>Résolution</a:t>
          </a:r>
          <a:endParaRPr lang="en-US" sz="1800" kern="1200" dirty="0"/>
        </a:p>
      </dsp:txBody>
      <dsp:txXfrm rot="-5400000">
        <a:off x="1046078" y="52052"/>
        <a:ext cx="6153608" cy="876522"/>
      </dsp:txXfrm>
    </dsp:sp>
    <dsp:sp modelId="{691B85D0-DF4C-7449-B751-B461B492E45A}">
      <dsp:nvSpPr>
        <dsp:cNvPr id="0" name=""/>
        <dsp:cNvSpPr/>
      </dsp:nvSpPr>
      <dsp:spPr>
        <a:xfrm rot="5400000">
          <a:off x="-224159" y="1579069"/>
          <a:ext cx="1494397" cy="1046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err="1"/>
            <a:t>Algorithme</a:t>
          </a:r>
          <a:endParaRPr lang="en-US" sz="1200" b="1" kern="1200" dirty="0"/>
        </a:p>
      </dsp:txBody>
      <dsp:txXfrm rot="-5400000">
        <a:off x="1" y="1877948"/>
        <a:ext cx="1046078" cy="448319"/>
      </dsp:txXfrm>
    </dsp:sp>
    <dsp:sp modelId="{F8884A82-917E-424F-A5A3-570CB06C10D2}">
      <dsp:nvSpPr>
        <dsp:cNvPr id="0" name=""/>
        <dsp:cNvSpPr/>
      </dsp:nvSpPr>
      <dsp:spPr>
        <a:xfrm rot="5400000">
          <a:off x="3660912" y="-1259924"/>
          <a:ext cx="971358" cy="620102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n-US" sz="2000" kern="1200" dirty="0"/>
            <a:t>Codification</a:t>
          </a:r>
        </a:p>
      </dsp:txBody>
      <dsp:txXfrm rot="-5400000">
        <a:off x="1046078" y="1402328"/>
        <a:ext cx="6153608" cy="876522"/>
      </dsp:txXfrm>
    </dsp:sp>
    <dsp:sp modelId="{C9C31F91-7B5D-7546-A640-5331EFBBEE6D}">
      <dsp:nvSpPr>
        <dsp:cNvPr id="0" name=""/>
        <dsp:cNvSpPr/>
      </dsp:nvSpPr>
      <dsp:spPr>
        <a:xfrm rot="5400000">
          <a:off x="-224159" y="2929346"/>
          <a:ext cx="1494397" cy="1046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err="1"/>
            <a:t>Programme</a:t>
          </a:r>
          <a:endParaRPr lang="en-US" sz="1400" b="1" kern="1200" dirty="0"/>
        </a:p>
      </dsp:txBody>
      <dsp:txXfrm rot="-5400000">
        <a:off x="1" y="3228225"/>
        <a:ext cx="1046078" cy="448319"/>
      </dsp:txXfrm>
    </dsp:sp>
    <dsp:sp modelId="{F1C3611B-1AC3-7649-A317-9F368D62C14E}">
      <dsp:nvSpPr>
        <dsp:cNvPr id="0" name=""/>
        <dsp:cNvSpPr/>
      </dsp:nvSpPr>
      <dsp:spPr>
        <a:xfrm rot="5400000">
          <a:off x="3660912" y="90352"/>
          <a:ext cx="971358" cy="620102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n-US" sz="2000" kern="1200" dirty="0" err="1">
              <a:solidFill>
                <a:prstClr val="black">
                  <a:hueOff val="0"/>
                  <a:satOff val="0"/>
                  <a:lumOff val="0"/>
                  <a:alphaOff val="0"/>
                </a:prstClr>
              </a:solidFill>
              <a:latin typeface="Calibri" panose="020F0502020204030204"/>
              <a:ea typeface="+mn-ea"/>
              <a:cs typeface="+mn-cs"/>
            </a:rPr>
            <a:t>Interprétation</a:t>
          </a:r>
          <a:endParaRPr lang="en-US" sz="2000" kern="1200" dirty="0">
            <a:solidFill>
              <a:prstClr val="black">
                <a:hueOff val="0"/>
                <a:satOff val="0"/>
                <a:lumOff val="0"/>
                <a:alphaOff val="0"/>
              </a:prstClr>
            </a:solidFill>
            <a:latin typeface="Calibri" panose="020F0502020204030204"/>
            <a:ea typeface="+mn-ea"/>
            <a:cs typeface="+mn-cs"/>
          </a:endParaRPr>
        </a:p>
      </dsp:txBody>
      <dsp:txXfrm rot="-5400000">
        <a:off x="1046078" y="2752604"/>
        <a:ext cx="6153608" cy="876522"/>
      </dsp:txXfrm>
    </dsp:sp>
    <dsp:sp modelId="{F1697C0B-D6EB-244D-A4EC-43DE466332B8}">
      <dsp:nvSpPr>
        <dsp:cNvPr id="0" name=""/>
        <dsp:cNvSpPr/>
      </dsp:nvSpPr>
      <dsp:spPr>
        <a:xfrm rot="5400000">
          <a:off x="-224159" y="4279622"/>
          <a:ext cx="1494397" cy="1046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err="1"/>
            <a:t>Exécution</a:t>
          </a:r>
          <a:r>
            <a:rPr lang="en-US" sz="1400" b="1" kern="1200" dirty="0"/>
            <a:t> par </a:t>
          </a:r>
          <a:r>
            <a:rPr lang="en-US" sz="1400" b="1" kern="1200" dirty="0" err="1"/>
            <a:t>l'ordinateur</a:t>
          </a:r>
          <a:endParaRPr lang="en-US" sz="1400" b="1" kern="1200" dirty="0"/>
        </a:p>
      </dsp:txBody>
      <dsp:txXfrm rot="-5400000">
        <a:off x="1" y="4578501"/>
        <a:ext cx="1046078" cy="448319"/>
      </dsp:txXfrm>
    </dsp:sp>
    <dsp:sp modelId="{FAFD000E-3858-1C45-999D-64E76EE6D95A}">
      <dsp:nvSpPr>
        <dsp:cNvPr id="0" name=""/>
        <dsp:cNvSpPr/>
      </dsp:nvSpPr>
      <dsp:spPr>
        <a:xfrm rot="5400000">
          <a:off x="3660912" y="1440628"/>
          <a:ext cx="971358" cy="620102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0" kern="1200" dirty="0" err="1"/>
            <a:t>Résultat</a:t>
          </a:r>
          <a:endParaRPr lang="en-US" sz="1800" b="0" kern="1200" dirty="0"/>
        </a:p>
      </dsp:txBody>
      <dsp:txXfrm rot="-5400000">
        <a:off x="1046078" y="4102880"/>
        <a:ext cx="6153608" cy="8765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07FDF-853D-CF4F-9C39-8ABA65839CEE}" type="datetimeFigureOut">
              <a:rPr lang="en-MA" smtClean="0"/>
              <a:t>10/19/2024</a:t>
            </a:fld>
            <a:endParaRPr lang="en-M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524B4-35A8-E94C-B222-B4BA507DEB61}" type="slidenum">
              <a:rPr lang="en-MA" smtClean="0"/>
              <a:t>‹N°›</a:t>
            </a:fld>
            <a:endParaRPr lang="en-MA"/>
          </a:p>
        </p:txBody>
      </p:sp>
    </p:spTree>
    <p:extLst>
      <p:ext uri="{BB962C8B-B14F-4D97-AF65-F5344CB8AC3E}">
        <p14:creationId xmlns:p14="http://schemas.microsoft.com/office/powerpoint/2010/main" val="425583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past tow</a:t>
            </a:r>
            <a:r>
              <a:rPr lang="en-US" baseline="0" dirty="0"/>
              <a:t> years, I’ve been using the cloud to build applications relying on some of it’s resources. Speaking from experience, it is very resourceful, Am a member of the Google Developer group, an I am really delighted to present Google Cloud Platform for you, and go through some of it’s features.</a:t>
            </a:r>
          </a:p>
          <a:p>
            <a:r>
              <a:rPr lang="en-US" baseline="0" dirty="0"/>
              <a:t>I know that today topic, may raise a lot of questions , from you, and I want to let you know, that I will address as many as I can.</a:t>
            </a:r>
          </a:p>
          <a:p>
            <a:r>
              <a:rPr lang="en-US" baseline="0" dirty="0"/>
              <a:t>the subject of this chapter will enlighten us about the platform and some of it’s services.</a:t>
            </a:r>
          </a:p>
          <a:p>
            <a:r>
              <a:rPr lang="en-US" baseline="0" dirty="0"/>
              <a:t>So as actor do I really need the cloud? Before giving an answer.</a:t>
            </a:r>
            <a:br>
              <a:rPr lang="en-US" baseline="0" dirty="0"/>
            </a:br>
            <a:r>
              <a:rPr lang="en-US" baseline="0" dirty="0"/>
              <a:t>We will need to ask 3 more questions.</a:t>
            </a:r>
            <a:br>
              <a:rPr lang="en-US" baseline="0" dirty="0"/>
            </a:br>
            <a:r>
              <a:rPr lang="en-US" baseline="0" dirty="0"/>
              <a:t>what is Google cloud platform?</a:t>
            </a:r>
            <a:br>
              <a:rPr lang="en-US" baseline="0" dirty="0"/>
            </a:br>
            <a:r>
              <a:rPr lang="en-US" baseline="0" dirty="0"/>
              <a:t>who uses the Google Cloud?</a:t>
            </a:r>
          </a:p>
          <a:p>
            <a:r>
              <a:rPr lang="en-US" baseline="0" dirty="0"/>
              <a:t>and why Google Cloud?</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87879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52D89-A05C-F9E7-3EDC-384DE1FAD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6D829-D0DF-F55C-1BDD-CD9E1D5580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13862-0898-B634-5C71-FA88777A18F7}"/>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4DE18C28-9118-1D2A-6CE3-DE9C722A4AFB}"/>
              </a:ext>
            </a:extLst>
          </p:cNvPr>
          <p:cNvSpPr>
            <a:spLocks noGrp="1"/>
          </p:cNvSpPr>
          <p:nvPr>
            <p:ph type="sldNum" sz="quarter" idx="5"/>
          </p:nvPr>
        </p:nvSpPr>
        <p:spPr/>
        <p:txBody>
          <a:bodyPr/>
          <a:lstStyle/>
          <a:p>
            <a:fld id="{38E524B4-35A8-E94C-B222-B4BA507DEB61}" type="slidenum">
              <a:rPr lang="en-MA" smtClean="0"/>
              <a:t>22</a:t>
            </a:fld>
            <a:endParaRPr lang="en-MA"/>
          </a:p>
        </p:txBody>
      </p:sp>
    </p:spTree>
    <p:extLst>
      <p:ext uri="{BB962C8B-B14F-4D97-AF65-F5344CB8AC3E}">
        <p14:creationId xmlns:p14="http://schemas.microsoft.com/office/powerpoint/2010/main" val="406207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BFB01-0A7E-B7D0-6E00-549437E713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A1295-BB4A-9143-0B88-D0D49D1EE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DADAD0-F3D1-E155-CFBB-210E2C1E6A3B}"/>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430B281-3231-993C-F934-4F7007F2CD76}"/>
              </a:ext>
            </a:extLst>
          </p:cNvPr>
          <p:cNvSpPr>
            <a:spLocks noGrp="1"/>
          </p:cNvSpPr>
          <p:nvPr>
            <p:ph type="sldNum" sz="quarter" idx="5"/>
          </p:nvPr>
        </p:nvSpPr>
        <p:spPr/>
        <p:txBody>
          <a:bodyPr/>
          <a:lstStyle/>
          <a:p>
            <a:fld id="{38E524B4-35A8-E94C-B222-B4BA507DEB61}" type="slidenum">
              <a:rPr lang="en-MA" smtClean="0"/>
              <a:t>23</a:t>
            </a:fld>
            <a:endParaRPr lang="en-MA"/>
          </a:p>
        </p:txBody>
      </p:sp>
    </p:spTree>
    <p:extLst>
      <p:ext uri="{BB962C8B-B14F-4D97-AF65-F5344CB8AC3E}">
        <p14:creationId xmlns:p14="http://schemas.microsoft.com/office/powerpoint/2010/main" val="84064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EEF8-24FC-C373-31EE-D19590406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FE6192-D95B-2963-17A2-2DA064056E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C3B5DA-60BF-397C-5E6A-0A6AEB846512}"/>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0BE602CD-0D9B-0E77-5DD0-51161C6E6300}"/>
              </a:ext>
            </a:extLst>
          </p:cNvPr>
          <p:cNvSpPr>
            <a:spLocks noGrp="1"/>
          </p:cNvSpPr>
          <p:nvPr>
            <p:ph type="sldNum" sz="quarter" idx="5"/>
          </p:nvPr>
        </p:nvSpPr>
        <p:spPr/>
        <p:txBody>
          <a:bodyPr/>
          <a:lstStyle/>
          <a:p>
            <a:fld id="{38E524B4-35A8-E94C-B222-B4BA507DEB61}" type="slidenum">
              <a:rPr lang="en-MA" smtClean="0"/>
              <a:t>24</a:t>
            </a:fld>
            <a:endParaRPr lang="en-MA"/>
          </a:p>
        </p:txBody>
      </p:sp>
    </p:spTree>
    <p:extLst>
      <p:ext uri="{BB962C8B-B14F-4D97-AF65-F5344CB8AC3E}">
        <p14:creationId xmlns:p14="http://schemas.microsoft.com/office/powerpoint/2010/main" val="205495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71803-8CA0-123A-502C-EEBB73FB9D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3474FA-0115-27EB-0948-18B41851A4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9819C-ECF0-4CC5-B8B6-617ABB0D10E4}"/>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91AEE009-4A3C-332F-BD0B-AEC7811824CE}"/>
              </a:ext>
            </a:extLst>
          </p:cNvPr>
          <p:cNvSpPr>
            <a:spLocks noGrp="1"/>
          </p:cNvSpPr>
          <p:nvPr>
            <p:ph type="sldNum" sz="quarter" idx="5"/>
          </p:nvPr>
        </p:nvSpPr>
        <p:spPr/>
        <p:txBody>
          <a:bodyPr/>
          <a:lstStyle/>
          <a:p>
            <a:fld id="{38E524B4-35A8-E94C-B222-B4BA507DEB61}" type="slidenum">
              <a:rPr lang="en-MA" smtClean="0"/>
              <a:t>25</a:t>
            </a:fld>
            <a:endParaRPr lang="en-MA"/>
          </a:p>
        </p:txBody>
      </p:sp>
    </p:spTree>
    <p:extLst>
      <p:ext uri="{BB962C8B-B14F-4D97-AF65-F5344CB8AC3E}">
        <p14:creationId xmlns:p14="http://schemas.microsoft.com/office/powerpoint/2010/main" val="152668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95576-98DC-433F-22B8-F685753E70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9C73D4-D783-BF23-C252-7E858E5C0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495236-6A32-04B8-E9B9-847AFE708C75}"/>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A9EAF968-74DF-7449-48AC-69A4B1A296AA}"/>
              </a:ext>
            </a:extLst>
          </p:cNvPr>
          <p:cNvSpPr>
            <a:spLocks noGrp="1"/>
          </p:cNvSpPr>
          <p:nvPr>
            <p:ph type="sldNum" sz="quarter" idx="5"/>
          </p:nvPr>
        </p:nvSpPr>
        <p:spPr/>
        <p:txBody>
          <a:bodyPr/>
          <a:lstStyle/>
          <a:p>
            <a:fld id="{38E524B4-35A8-E94C-B222-B4BA507DEB61}" type="slidenum">
              <a:rPr lang="en-MA" smtClean="0"/>
              <a:t>26</a:t>
            </a:fld>
            <a:endParaRPr lang="en-MA"/>
          </a:p>
        </p:txBody>
      </p:sp>
    </p:spTree>
    <p:extLst>
      <p:ext uri="{BB962C8B-B14F-4D97-AF65-F5344CB8AC3E}">
        <p14:creationId xmlns:p14="http://schemas.microsoft.com/office/powerpoint/2010/main" val="224740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2BABB-47DF-4EC9-850E-CCE2072562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866043-103F-A626-D531-EDEE9B5669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B0239C-7D1A-195F-F95E-B17E07571D1C}"/>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02362C00-77AC-73FE-4C1F-6B959E7C0F38}"/>
              </a:ext>
            </a:extLst>
          </p:cNvPr>
          <p:cNvSpPr>
            <a:spLocks noGrp="1"/>
          </p:cNvSpPr>
          <p:nvPr>
            <p:ph type="sldNum" sz="quarter" idx="5"/>
          </p:nvPr>
        </p:nvSpPr>
        <p:spPr/>
        <p:txBody>
          <a:bodyPr/>
          <a:lstStyle/>
          <a:p>
            <a:fld id="{38E524B4-35A8-E94C-B222-B4BA507DEB61}" type="slidenum">
              <a:rPr lang="en-MA" smtClean="0"/>
              <a:t>27</a:t>
            </a:fld>
            <a:endParaRPr lang="en-MA"/>
          </a:p>
        </p:txBody>
      </p:sp>
    </p:spTree>
    <p:extLst>
      <p:ext uri="{BB962C8B-B14F-4D97-AF65-F5344CB8AC3E}">
        <p14:creationId xmlns:p14="http://schemas.microsoft.com/office/powerpoint/2010/main" val="1577039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2C1FC-C7A3-33A8-90E1-6760307D6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494A4-F7D1-1410-B9E1-17D411852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9B357E-6F4F-B859-CCF9-44FC44D5E162}"/>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8F8DAD23-98E1-90F6-5700-75A66BF4E17B}"/>
              </a:ext>
            </a:extLst>
          </p:cNvPr>
          <p:cNvSpPr>
            <a:spLocks noGrp="1"/>
          </p:cNvSpPr>
          <p:nvPr>
            <p:ph type="sldNum" sz="quarter" idx="5"/>
          </p:nvPr>
        </p:nvSpPr>
        <p:spPr/>
        <p:txBody>
          <a:bodyPr/>
          <a:lstStyle/>
          <a:p>
            <a:fld id="{38E524B4-35A8-E94C-B222-B4BA507DEB61}" type="slidenum">
              <a:rPr lang="en-MA" smtClean="0"/>
              <a:t>28</a:t>
            </a:fld>
            <a:endParaRPr lang="en-MA"/>
          </a:p>
        </p:txBody>
      </p:sp>
    </p:spTree>
    <p:extLst>
      <p:ext uri="{BB962C8B-B14F-4D97-AF65-F5344CB8AC3E}">
        <p14:creationId xmlns:p14="http://schemas.microsoft.com/office/powerpoint/2010/main" val="1209582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E5E1C-F3B7-7753-1052-CAE475C4FB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EDBEAE-604C-0E8C-A57F-D72A327B7C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F155DC-D380-7469-5F49-644900661745}"/>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58AAB718-053B-9E10-F58B-7D70B8458C7C}"/>
              </a:ext>
            </a:extLst>
          </p:cNvPr>
          <p:cNvSpPr>
            <a:spLocks noGrp="1"/>
          </p:cNvSpPr>
          <p:nvPr>
            <p:ph type="sldNum" sz="quarter" idx="5"/>
          </p:nvPr>
        </p:nvSpPr>
        <p:spPr/>
        <p:txBody>
          <a:bodyPr/>
          <a:lstStyle/>
          <a:p>
            <a:fld id="{38E524B4-35A8-E94C-B222-B4BA507DEB61}" type="slidenum">
              <a:rPr lang="en-MA" smtClean="0"/>
              <a:t>29</a:t>
            </a:fld>
            <a:endParaRPr lang="en-MA"/>
          </a:p>
        </p:txBody>
      </p:sp>
    </p:spTree>
    <p:extLst>
      <p:ext uri="{BB962C8B-B14F-4D97-AF65-F5344CB8AC3E}">
        <p14:creationId xmlns:p14="http://schemas.microsoft.com/office/powerpoint/2010/main" val="41165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CFFFC-B64E-4B86-F462-0BD73E1355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463176-99C5-1071-DC9B-FE9710708E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0FA24-605F-6B8E-773F-64F385CD784B}"/>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83F6D894-9275-BAB8-8A75-FEEBF120A2C2}"/>
              </a:ext>
            </a:extLst>
          </p:cNvPr>
          <p:cNvSpPr>
            <a:spLocks noGrp="1"/>
          </p:cNvSpPr>
          <p:nvPr>
            <p:ph type="sldNum" sz="quarter" idx="5"/>
          </p:nvPr>
        </p:nvSpPr>
        <p:spPr/>
        <p:txBody>
          <a:bodyPr/>
          <a:lstStyle/>
          <a:p>
            <a:fld id="{38E524B4-35A8-E94C-B222-B4BA507DEB61}" type="slidenum">
              <a:rPr lang="en-MA" smtClean="0"/>
              <a:t>30</a:t>
            </a:fld>
            <a:endParaRPr lang="en-MA"/>
          </a:p>
        </p:txBody>
      </p:sp>
    </p:spTree>
    <p:extLst>
      <p:ext uri="{BB962C8B-B14F-4D97-AF65-F5344CB8AC3E}">
        <p14:creationId xmlns:p14="http://schemas.microsoft.com/office/powerpoint/2010/main" val="1044803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0264C-672C-BB48-DAB9-39E554B022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06D8A-7A0A-8074-82FA-CF31DED26B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F8678-35CD-4D48-C7F3-9054CFC6EC8C}"/>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6C7B868-C143-A36F-C9C3-1BA2AAFB4814}"/>
              </a:ext>
            </a:extLst>
          </p:cNvPr>
          <p:cNvSpPr>
            <a:spLocks noGrp="1"/>
          </p:cNvSpPr>
          <p:nvPr>
            <p:ph type="sldNum" sz="quarter" idx="5"/>
          </p:nvPr>
        </p:nvSpPr>
        <p:spPr/>
        <p:txBody>
          <a:bodyPr/>
          <a:lstStyle/>
          <a:p>
            <a:fld id="{38E524B4-35A8-E94C-B222-B4BA507DEB61}" type="slidenum">
              <a:rPr lang="en-MA" smtClean="0"/>
              <a:t>31</a:t>
            </a:fld>
            <a:endParaRPr lang="en-MA"/>
          </a:p>
        </p:txBody>
      </p:sp>
    </p:spTree>
    <p:extLst>
      <p:ext uri="{BB962C8B-B14F-4D97-AF65-F5344CB8AC3E}">
        <p14:creationId xmlns:p14="http://schemas.microsoft.com/office/powerpoint/2010/main" val="149467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A" dirty="0"/>
          </a:p>
        </p:txBody>
      </p:sp>
      <p:sp>
        <p:nvSpPr>
          <p:cNvPr id="4" name="Slide Number Placeholder 3"/>
          <p:cNvSpPr>
            <a:spLocks noGrp="1"/>
          </p:cNvSpPr>
          <p:nvPr>
            <p:ph type="sldNum" sz="quarter" idx="5"/>
          </p:nvPr>
        </p:nvSpPr>
        <p:spPr/>
        <p:txBody>
          <a:bodyPr/>
          <a:lstStyle/>
          <a:p>
            <a:fld id="{38E524B4-35A8-E94C-B222-B4BA507DEB61}" type="slidenum">
              <a:rPr lang="en-MA" smtClean="0"/>
              <a:t>14</a:t>
            </a:fld>
            <a:endParaRPr lang="en-MA"/>
          </a:p>
        </p:txBody>
      </p:sp>
    </p:spTree>
    <p:extLst>
      <p:ext uri="{BB962C8B-B14F-4D97-AF65-F5344CB8AC3E}">
        <p14:creationId xmlns:p14="http://schemas.microsoft.com/office/powerpoint/2010/main" val="13420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533D6-9AD9-9C75-52B2-A42AC4DAE4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FABED-87CE-A2BE-0346-CF57FBFFEB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D1FFA-F4DC-D797-CDA9-0885912A89E4}"/>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40057714-7435-74F4-932E-3F9C03A390B3}"/>
              </a:ext>
            </a:extLst>
          </p:cNvPr>
          <p:cNvSpPr>
            <a:spLocks noGrp="1"/>
          </p:cNvSpPr>
          <p:nvPr>
            <p:ph type="sldNum" sz="quarter" idx="5"/>
          </p:nvPr>
        </p:nvSpPr>
        <p:spPr/>
        <p:txBody>
          <a:bodyPr/>
          <a:lstStyle/>
          <a:p>
            <a:fld id="{38E524B4-35A8-E94C-B222-B4BA507DEB61}" type="slidenum">
              <a:rPr lang="en-MA" smtClean="0"/>
              <a:t>32</a:t>
            </a:fld>
            <a:endParaRPr lang="en-MA"/>
          </a:p>
        </p:txBody>
      </p:sp>
    </p:spTree>
    <p:extLst>
      <p:ext uri="{BB962C8B-B14F-4D97-AF65-F5344CB8AC3E}">
        <p14:creationId xmlns:p14="http://schemas.microsoft.com/office/powerpoint/2010/main" val="78826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A7FB0-8105-B2CC-604E-334F980652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5400A5-038B-7FFD-19EA-F2F9087CD1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BE202-4662-39BE-9E49-71DAC030900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EF4C8DBF-23FF-D1B3-60FD-4FAE0CB6FC06}"/>
              </a:ext>
            </a:extLst>
          </p:cNvPr>
          <p:cNvSpPr>
            <a:spLocks noGrp="1"/>
          </p:cNvSpPr>
          <p:nvPr>
            <p:ph type="sldNum" sz="quarter" idx="5"/>
          </p:nvPr>
        </p:nvSpPr>
        <p:spPr/>
        <p:txBody>
          <a:bodyPr/>
          <a:lstStyle/>
          <a:p>
            <a:fld id="{38E524B4-35A8-E94C-B222-B4BA507DEB61}" type="slidenum">
              <a:rPr lang="en-MA" smtClean="0"/>
              <a:t>33</a:t>
            </a:fld>
            <a:endParaRPr lang="en-MA"/>
          </a:p>
        </p:txBody>
      </p:sp>
    </p:spTree>
    <p:extLst>
      <p:ext uri="{BB962C8B-B14F-4D97-AF65-F5344CB8AC3E}">
        <p14:creationId xmlns:p14="http://schemas.microsoft.com/office/powerpoint/2010/main" val="1931455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7DE9-B969-2F0C-C93D-D871D8CCC5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AC362-4D40-75FF-6087-348DCE86D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854804-B016-8E52-EE2C-FA91723F8D3B}"/>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38C8D91E-1D07-7F6E-482D-B8EE21440D56}"/>
              </a:ext>
            </a:extLst>
          </p:cNvPr>
          <p:cNvSpPr>
            <a:spLocks noGrp="1"/>
          </p:cNvSpPr>
          <p:nvPr>
            <p:ph type="sldNum" sz="quarter" idx="5"/>
          </p:nvPr>
        </p:nvSpPr>
        <p:spPr/>
        <p:txBody>
          <a:bodyPr/>
          <a:lstStyle/>
          <a:p>
            <a:fld id="{38E524B4-35A8-E94C-B222-B4BA507DEB61}" type="slidenum">
              <a:rPr lang="en-MA" smtClean="0"/>
              <a:t>34</a:t>
            </a:fld>
            <a:endParaRPr lang="en-MA"/>
          </a:p>
        </p:txBody>
      </p:sp>
    </p:spTree>
    <p:extLst>
      <p:ext uri="{BB962C8B-B14F-4D97-AF65-F5344CB8AC3E}">
        <p14:creationId xmlns:p14="http://schemas.microsoft.com/office/powerpoint/2010/main" val="1971173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3125B-077A-F6E9-3C22-822E2446E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E665E1-5DF2-2EDE-F832-E41F303DD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71E28-E27B-7006-1A90-4B6885E1C8F1}"/>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56841B8A-64F0-50FE-DAA0-13F1CC970A5C}"/>
              </a:ext>
            </a:extLst>
          </p:cNvPr>
          <p:cNvSpPr>
            <a:spLocks noGrp="1"/>
          </p:cNvSpPr>
          <p:nvPr>
            <p:ph type="sldNum" sz="quarter" idx="5"/>
          </p:nvPr>
        </p:nvSpPr>
        <p:spPr/>
        <p:txBody>
          <a:bodyPr/>
          <a:lstStyle/>
          <a:p>
            <a:fld id="{38E524B4-35A8-E94C-B222-B4BA507DEB61}" type="slidenum">
              <a:rPr lang="en-MA" smtClean="0"/>
              <a:t>35</a:t>
            </a:fld>
            <a:endParaRPr lang="en-MA"/>
          </a:p>
        </p:txBody>
      </p:sp>
    </p:spTree>
    <p:extLst>
      <p:ext uri="{BB962C8B-B14F-4D97-AF65-F5344CB8AC3E}">
        <p14:creationId xmlns:p14="http://schemas.microsoft.com/office/powerpoint/2010/main" val="685026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A1660-8BB5-119F-3A6C-404231169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CD5069-995D-8665-61AC-1EDF959AE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2498EB-753B-4513-A6EE-6EF744D8AAC5}"/>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650E1239-4D3D-AF4B-A055-703606491A97}"/>
              </a:ext>
            </a:extLst>
          </p:cNvPr>
          <p:cNvSpPr>
            <a:spLocks noGrp="1"/>
          </p:cNvSpPr>
          <p:nvPr>
            <p:ph type="sldNum" sz="quarter" idx="5"/>
          </p:nvPr>
        </p:nvSpPr>
        <p:spPr/>
        <p:txBody>
          <a:bodyPr/>
          <a:lstStyle/>
          <a:p>
            <a:fld id="{38E524B4-35A8-E94C-B222-B4BA507DEB61}" type="slidenum">
              <a:rPr lang="en-MA" smtClean="0"/>
              <a:t>36</a:t>
            </a:fld>
            <a:endParaRPr lang="en-MA"/>
          </a:p>
        </p:txBody>
      </p:sp>
    </p:spTree>
    <p:extLst>
      <p:ext uri="{BB962C8B-B14F-4D97-AF65-F5344CB8AC3E}">
        <p14:creationId xmlns:p14="http://schemas.microsoft.com/office/powerpoint/2010/main" val="3442083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E1C03-7845-5C17-2E54-F6DF217D3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18C6A-09AC-8254-7511-F01F4EE68D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B87E73-84F4-6425-FED8-02726EA4B9E7}"/>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537F94D4-732B-EA69-C180-F1BDE49E85D7}"/>
              </a:ext>
            </a:extLst>
          </p:cNvPr>
          <p:cNvSpPr>
            <a:spLocks noGrp="1"/>
          </p:cNvSpPr>
          <p:nvPr>
            <p:ph type="sldNum" sz="quarter" idx="5"/>
          </p:nvPr>
        </p:nvSpPr>
        <p:spPr/>
        <p:txBody>
          <a:bodyPr/>
          <a:lstStyle/>
          <a:p>
            <a:fld id="{38E524B4-35A8-E94C-B222-B4BA507DEB61}" type="slidenum">
              <a:rPr lang="en-MA" smtClean="0"/>
              <a:t>37</a:t>
            </a:fld>
            <a:endParaRPr lang="en-MA"/>
          </a:p>
        </p:txBody>
      </p:sp>
    </p:spTree>
    <p:extLst>
      <p:ext uri="{BB962C8B-B14F-4D97-AF65-F5344CB8AC3E}">
        <p14:creationId xmlns:p14="http://schemas.microsoft.com/office/powerpoint/2010/main" val="1253328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C256B-BE64-9172-9707-70EE895E99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116CDB-01AC-D0E7-7C1B-4F7DA942D3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8F0BE-B90B-681E-417F-8A1B13BDD8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9058D297-B58D-63AF-5E55-5253FCAF43DB}"/>
              </a:ext>
            </a:extLst>
          </p:cNvPr>
          <p:cNvSpPr>
            <a:spLocks noGrp="1"/>
          </p:cNvSpPr>
          <p:nvPr>
            <p:ph type="sldNum" sz="quarter" idx="5"/>
          </p:nvPr>
        </p:nvSpPr>
        <p:spPr/>
        <p:txBody>
          <a:bodyPr/>
          <a:lstStyle/>
          <a:p>
            <a:fld id="{38E524B4-35A8-E94C-B222-B4BA507DEB61}" type="slidenum">
              <a:rPr lang="en-MA" smtClean="0"/>
              <a:t>38</a:t>
            </a:fld>
            <a:endParaRPr lang="en-MA"/>
          </a:p>
        </p:txBody>
      </p:sp>
    </p:spTree>
    <p:extLst>
      <p:ext uri="{BB962C8B-B14F-4D97-AF65-F5344CB8AC3E}">
        <p14:creationId xmlns:p14="http://schemas.microsoft.com/office/powerpoint/2010/main" val="2564566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31BB5-D06A-0225-5340-58373C2EEB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7266C2-52AA-4E7E-F7BF-3762625438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B7B49A-9824-0BF4-3B45-0858A4EF143A}"/>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866DFB07-7BA0-D077-1ED6-867D2FEE1972}"/>
              </a:ext>
            </a:extLst>
          </p:cNvPr>
          <p:cNvSpPr>
            <a:spLocks noGrp="1"/>
          </p:cNvSpPr>
          <p:nvPr>
            <p:ph type="sldNum" sz="quarter" idx="5"/>
          </p:nvPr>
        </p:nvSpPr>
        <p:spPr/>
        <p:txBody>
          <a:bodyPr/>
          <a:lstStyle/>
          <a:p>
            <a:fld id="{38E524B4-35A8-E94C-B222-B4BA507DEB61}" type="slidenum">
              <a:rPr lang="en-MA" smtClean="0"/>
              <a:t>39</a:t>
            </a:fld>
            <a:endParaRPr lang="en-MA"/>
          </a:p>
        </p:txBody>
      </p:sp>
    </p:spTree>
    <p:extLst>
      <p:ext uri="{BB962C8B-B14F-4D97-AF65-F5344CB8AC3E}">
        <p14:creationId xmlns:p14="http://schemas.microsoft.com/office/powerpoint/2010/main" val="2632728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40</a:t>
            </a:fld>
            <a:endParaRPr lang="en-MA"/>
          </a:p>
        </p:txBody>
      </p:sp>
    </p:spTree>
    <p:extLst>
      <p:ext uri="{BB962C8B-B14F-4D97-AF65-F5344CB8AC3E}">
        <p14:creationId xmlns:p14="http://schemas.microsoft.com/office/powerpoint/2010/main" val="142362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41</a:t>
            </a:fld>
            <a:endParaRPr lang="en-MA"/>
          </a:p>
        </p:txBody>
      </p:sp>
    </p:spTree>
    <p:extLst>
      <p:ext uri="{BB962C8B-B14F-4D97-AF65-F5344CB8AC3E}">
        <p14:creationId xmlns:p14="http://schemas.microsoft.com/office/powerpoint/2010/main" val="82201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421E6-4B90-9396-72DA-5624AB8BD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A76894-A3F7-D784-34E7-A5E35ECD74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A79AA-6337-CFD1-90C3-BAA1BDD72CF2}"/>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5DB443D1-8F11-F9C5-8A65-BFF023A73EFF}"/>
              </a:ext>
            </a:extLst>
          </p:cNvPr>
          <p:cNvSpPr>
            <a:spLocks noGrp="1"/>
          </p:cNvSpPr>
          <p:nvPr>
            <p:ph type="sldNum" sz="quarter" idx="5"/>
          </p:nvPr>
        </p:nvSpPr>
        <p:spPr/>
        <p:txBody>
          <a:bodyPr/>
          <a:lstStyle/>
          <a:p>
            <a:fld id="{38E524B4-35A8-E94C-B222-B4BA507DEB61}" type="slidenum">
              <a:rPr lang="en-MA" smtClean="0"/>
              <a:t>15</a:t>
            </a:fld>
            <a:endParaRPr lang="en-MA"/>
          </a:p>
        </p:txBody>
      </p:sp>
    </p:spTree>
    <p:extLst>
      <p:ext uri="{BB962C8B-B14F-4D97-AF65-F5344CB8AC3E}">
        <p14:creationId xmlns:p14="http://schemas.microsoft.com/office/powerpoint/2010/main" val="2492330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42</a:t>
            </a:fld>
            <a:endParaRPr lang="en-MA"/>
          </a:p>
        </p:txBody>
      </p:sp>
    </p:spTree>
    <p:extLst>
      <p:ext uri="{BB962C8B-B14F-4D97-AF65-F5344CB8AC3E}">
        <p14:creationId xmlns:p14="http://schemas.microsoft.com/office/powerpoint/2010/main" val="2127153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43</a:t>
            </a:fld>
            <a:endParaRPr lang="en-MA"/>
          </a:p>
        </p:txBody>
      </p:sp>
    </p:spTree>
    <p:extLst>
      <p:ext uri="{BB962C8B-B14F-4D97-AF65-F5344CB8AC3E}">
        <p14:creationId xmlns:p14="http://schemas.microsoft.com/office/powerpoint/2010/main" val="201114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44</a:t>
            </a:fld>
            <a:endParaRPr lang="en-MA"/>
          </a:p>
        </p:txBody>
      </p:sp>
    </p:spTree>
    <p:extLst>
      <p:ext uri="{BB962C8B-B14F-4D97-AF65-F5344CB8AC3E}">
        <p14:creationId xmlns:p14="http://schemas.microsoft.com/office/powerpoint/2010/main" val="146018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45</a:t>
            </a:fld>
            <a:endParaRPr lang="en-MA"/>
          </a:p>
        </p:txBody>
      </p:sp>
    </p:spTree>
    <p:extLst>
      <p:ext uri="{BB962C8B-B14F-4D97-AF65-F5344CB8AC3E}">
        <p14:creationId xmlns:p14="http://schemas.microsoft.com/office/powerpoint/2010/main" val="2639334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46</a:t>
            </a:fld>
            <a:endParaRPr lang="en-MA"/>
          </a:p>
        </p:txBody>
      </p:sp>
    </p:spTree>
    <p:extLst>
      <p:ext uri="{BB962C8B-B14F-4D97-AF65-F5344CB8AC3E}">
        <p14:creationId xmlns:p14="http://schemas.microsoft.com/office/powerpoint/2010/main" val="2831734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47</a:t>
            </a:fld>
            <a:endParaRPr lang="en-MA"/>
          </a:p>
        </p:txBody>
      </p:sp>
    </p:spTree>
    <p:extLst>
      <p:ext uri="{BB962C8B-B14F-4D97-AF65-F5344CB8AC3E}">
        <p14:creationId xmlns:p14="http://schemas.microsoft.com/office/powerpoint/2010/main" val="3823344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48</a:t>
            </a:fld>
            <a:endParaRPr lang="en-MA"/>
          </a:p>
        </p:txBody>
      </p:sp>
    </p:spTree>
    <p:extLst>
      <p:ext uri="{BB962C8B-B14F-4D97-AF65-F5344CB8AC3E}">
        <p14:creationId xmlns:p14="http://schemas.microsoft.com/office/powerpoint/2010/main" val="13061387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49</a:t>
            </a:fld>
            <a:endParaRPr lang="en-MA"/>
          </a:p>
        </p:txBody>
      </p:sp>
    </p:spTree>
    <p:extLst>
      <p:ext uri="{BB962C8B-B14F-4D97-AF65-F5344CB8AC3E}">
        <p14:creationId xmlns:p14="http://schemas.microsoft.com/office/powerpoint/2010/main" val="2293889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50</a:t>
            </a:fld>
            <a:endParaRPr lang="en-MA"/>
          </a:p>
        </p:txBody>
      </p:sp>
    </p:spTree>
    <p:extLst>
      <p:ext uri="{BB962C8B-B14F-4D97-AF65-F5344CB8AC3E}">
        <p14:creationId xmlns:p14="http://schemas.microsoft.com/office/powerpoint/2010/main" val="813426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51</a:t>
            </a:fld>
            <a:endParaRPr lang="en-MA"/>
          </a:p>
        </p:txBody>
      </p:sp>
    </p:spTree>
    <p:extLst>
      <p:ext uri="{BB962C8B-B14F-4D97-AF65-F5344CB8AC3E}">
        <p14:creationId xmlns:p14="http://schemas.microsoft.com/office/powerpoint/2010/main" val="295363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268AE-69FF-4A06-885F-776B70598F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132DF-DFD3-4C96-CE0F-2D867986B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3944A2-EE07-5ACA-3676-3A07F98FE8DB}"/>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82B3F292-0215-82D4-C1AB-27BD1ABF9176}"/>
              </a:ext>
            </a:extLst>
          </p:cNvPr>
          <p:cNvSpPr>
            <a:spLocks noGrp="1"/>
          </p:cNvSpPr>
          <p:nvPr>
            <p:ph type="sldNum" sz="quarter" idx="5"/>
          </p:nvPr>
        </p:nvSpPr>
        <p:spPr/>
        <p:txBody>
          <a:bodyPr/>
          <a:lstStyle/>
          <a:p>
            <a:fld id="{38E524B4-35A8-E94C-B222-B4BA507DEB61}" type="slidenum">
              <a:rPr lang="en-MA" smtClean="0"/>
              <a:t>16</a:t>
            </a:fld>
            <a:endParaRPr lang="en-MA"/>
          </a:p>
        </p:txBody>
      </p:sp>
    </p:spTree>
    <p:extLst>
      <p:ext uri="{BB962C8B-B14F-4D97-AF65-F5344CB8AC3E}">
        <p14:creationId xmlns:p14="http://schemas.microsoft.com/office/powerpoint/2010/main" val="3764924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52</a:t>
            </a:fld>
            <a:endParaRPr lang="en-MA"/>
          </a:p>
        </p:txBody>
      </p:sp>
    </p:spTree>
    <p:extLst>
      <p:ext uri="{BB962C8B-B14F-4D97-AF65-F5344CB8AC3E}">
        <p14:creationId xmlns:p14="http://schemas.microsoft.com/office/powerpoint/2010/main" val="1439464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53</a:t>
            </a:fld>
            <a:endParaRPr lang="en-MA"/>
          </a:p>
        </p:txBody>
      </p:sp>
    </p:spTree>
    <p:extLst>
      <p:ext uri="{BB962C8B-B14F-4D97-AF65-F5344CB8AC3E}">
        <p14:creationId xmlns:p14="http://schemas.microsoft.com/office/powerpoint/2010/main" val="1534398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8D7DE-2D79-32D6-71B5-81933D0DE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DCBB6-6972-A839-3928-F0DE01F91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AB42-0E4D-EB04-C380-11AA2F1BEC3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B0EE4149-472B-6606-4B78-D951FCBB292A}"/>
              </a:ext>
            </a:extLst>
          </p:cNvPr>
          <p:cNvSpPr>
            <a:spLocks noGrp="1"/>
          </p:cNvSpPr>
          <p:nvPr>
            <p:ph type="sldNum" sz="quarter" idx="5"/>
          </p:nvPr>
        </p:nvSpPr>
        <p:spPr/>
        <p:txBody>
          <a:bodyPr/>
          <a:lstStyle/>
          <a:p>
            <a:fld id="{38E524B4-35A8-E94C-B222-B4BA507DEB61}" type="slidenum">
              <a:rPr lang="en-MA" smtClean="0"/>
              <a:t>54</a:t>
            </a:fld>
            <a:endParaRPr lang="en-MA"/>
          </a:p>
        </p:txBody>
      </p:sp>
    </p:spTree>
    <p:extLst>
      <p:ext uri="{BB962C8B-B14F-4D97-AF65-F5344CB8AC3E}">
        <p14:creationId xmlns:p14="http://schemas.microsoft.com/office/powerpoint/2010/main" val="365047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0A4D3-2235-8330-C64D-B354B01080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6419D-CC25-EDB9-D7AA-2DCFF80329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16F57-B03E-42F1-AD26-6FBFEF3A533E}"/>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3A2D6B8D-5637-4B6F-2402-7ABDAF3BC20B}"/>
              </a:ext>
            </a:extLst>
          </p:cNvPr>
          <p:cNvSpPr>
            <a:spLocks noGrp="1"/>
          </p:cNvSpPr>
          <p:nvPr>
            <p:ph type="sldNum" sz="quarter" idx="5"/>
          </p:nvPr>
        </p:nvSpPr>
        <p:spPr/>
        <p:txBody>
          <a:bodyPr/>
          <a:lstStyle/>
          <a:p>
            <a:fld id="{38E524B4-35A8-E94C-B222-B4BA507DEB61}" type="slidenum">
              <a:rPr lang="en-MA" smtClean="0"/>
              <a:t>17</a:t>
            </a:fld>
            <a:endParaRPr lang="en-MA"/>
          </a:p>
        </p:txBody>
      </p:sp>
    </p:spTree>
    <p:extLst>
      <p:ext uri="{BB962C8B-B14F-4D97-AF65-F5344CB8AC3E}">
        <p14:creationId xmlns:p14="http://schemas.microsoft.com/office/powerpoint/2010/main" val="383309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5D4C3-FA9E-04A1-6E3C-A990693F1A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2828C-F2B3-74CE-701C-3A40691FFF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6E6C05-27D4-BCED-8C4C-20EA95CEAE1D}"/>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95E54050-272D-8B8E-73DB-8479B158B703}"/>
              </a:ext>
            </a:extLst>
          </p:cNvPr>
          <p:cNvSpPr>
            <a:spLocks noGrp="1"/>
          </p:cNvSpPr>
          <p:nvPr>
            <p:ph type="sldNum" sz="quarter" idx="5"/>
          </p:nvPr>
        </p:nvSpPr>
        <p:spPr/>
        <p:txBody>
          <a:bodyPr/>
          <a:lstStyle/>
          <a:p>
            <a:fld id="{38E524B4-35A8-E94C-B222-B4BA507DEB61}" type="slidenum">
              <a:rPr lang="en-MA" smtClean="0"/>
              <a:t>18</a:t>
            </a:fld>
            <a:endParaRPr lang="en-MA"/>
          </a:p>
        </p:txBody>
      </p:sp>
    </p:spTree>
    <p:extLst>
      <p:ext uri="{BB962C8B-B14F-4D97-AF65-F5344CB8AC3E}">
        <p14:creationId xmlns:p14="http://schemas.microsoft.com/office/powerpoint/2010/main" val="148944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94098-B2FE-C03D-EEC9-7755878E7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BE67D2-6F54-A54F-02A5-973845DFA3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C76EA-EB1A-165C-7D41-A018635D7E1B}"/>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3C1E23A7-F725-3C34-BDA1-7DA65EA929D4}"/>
              </a:ext>
            </a:extLst>
          </p:cNvPr>
          <p:cNvSpPr>
            <a:spLocks noGrp="1"/>
          </p:cNvSpPr>
          <p:nvPr>
            <p:ph type="sldNum" sz="quarter" idx="5"/>
          </p:nvPr>
        </p:nvSpPr>
        <p:spPr/>
        <p:txBody>
          <a:bodyPr/>
          <a:lstStyle/>
          <a:p>
            <a:fld id="{38E524B4-35A8-E94C-B222-B4BA507DEB61}" type="slidenum">
              <a:rPr lang="en-MA" smtClean="0"/>
              <a:t>19</a:t>
            </a:fld>
            <a:endParaRPr lang="en-MA"/>
          </a:p>
        </p:txBody>
      </p:sp>
    </p:spTree>
    <p:extLst>
      <p:ext uri="{BB962C8B-B14F-4D97-AF65-F5344CB8AC3E}">
        <p14:creationId xmlns:p14="http://schemas.microsoft.com/office/powerpoint/2010/main" val="1340268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B5A51-03E6-6B66-5DB2-E854948A55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E89CE-0027-F604-07E0-959A9C025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BC452-96A2-3E12-A29D-64F6F5952AB4}"/>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0D332C9D-FE77-4284-FB51-C79F66CCD28F}"/>
              </a:ext>
            </a:extLst>
          </p:cNvPr>
          <p:cNvSpPr>
            <a:spLocks noGrp="1"/>
          </p:cNvSpPr>
          <p:nvPr>
            <p:ph type="sldNum" sz="quarter" idx="5"/>
          </p:nvPr>
        </p:nvSpPr>
        <p:spPr/>
        <p:txBody>
          <a:bodyPr/>
          <a:lstStyle/>
          <a:p>
            <a:fld id="{38E524B4-35A8-E94C-B222-B4BA507DEB61}" type="slidenum">
              <a:rPr lang="en-MA" smtClean="0"/>
              <a:t>20</a:t>
            </a:fld>
            <a:endParaRPr lang="en-MA"/>
          </a:p>
        </p:txBody>
      </p:sp>
    </p:spTree>
    <p:extLst>
      <p:ext uri="{BB962C8B-B14F-4D97-AF65-F5344CB8AC3E}">
        <p14:creationId xmlns:p14="http://schemas.microsoft.com/office/powerpoint/2010/main" val="3023524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B623E-9F92-DDA2-9242-D17A7C0CFA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DC3BBD-ED07-EE9C-D0A5-E56D9049A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F6DA8-B35B-6C54-BEC0-8788A4CFBF0B}"/>
              </a:ext>
            </a:extLst>
          </p:cNvPr>
          <p:cNvSpPr>
            <a:spLocks noGrp="1"/>
          </p:cNvSpPr>
          <p:nvPr>
            <p:ph type="body" idx="1"/>
          </p:nvPr>
        </p:nvSpPr>
        <p:spPr/>
        <p:txBody>
          <a:bodyPr/>
          <a:lstStyle/>
          <a:p>
            <a:endParaRPr lang="en-MA" dirty="0"/>
          </a:p>
        </p:txBody>
      </p:sp>
      <p:sp>
        <p:nvSpPr>
          <p:cNvPr id="4" name="Slide Number Placeholder 3">
            <a:extLst>
              <a:ext uri="{FF2B5EF4-FFF2-40B4-BE49-F238E27FC236}">
                <a16:creationId xmlns:a16="http://schemas.microsoft.com/office/drawing/2014/main" id="{5859C314-CA5D-08A6-E028-C94163108859}"/>
              </a:ext>
            </a:extLst>
          </p:cNvPr>
          <p:cNvSpPr>
            <a:spLocks noGrp="1"/>
          </p:cNvSpPr>
          <p:nvPr>
            <p:ph type="sldNum" sz="quarter" idx="5"/>
          </p:nvPr>
        </p:nvSpPr>
        <p:spPr/>
        <p:txBody>
          <a:bodyPr/>
          <a:lstStyle/>
          <a:p>
            <a:fld id="{38E524B4-35A8-E94C-B222-B4BA507DEB61}" type="slidenum">
              <a:rPr lang="en-MA" smtClean="0"/>
              <a:t>21</a:t>
            </a:fld>
            <a:endParaRPr lang="en-MA"/>
          </a:p>
        </p:txBody>
      </p:sp>
    </p:spTree>
    <p:extLst>
      <p:ext uri="{BB962C8B-B14F-4D97-AF65-F5344CB8AC3E}">
        <p14:creationId xmlns:p14="http://schemas.microsoft.com/office/powerpoint/2010/main" val="21437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33BF-8AE8-9567-D9F8-8A756A4725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A"/>
          </a:p>
        </p:txBody>
      </p:sp>
      <p:sp>
        <p:nvSpPr>
          <p:cNvPr id="3" name="Subtitle 2">
            <a:extLst>
              <a:ext uri="{FF2B5EF4-FFF2-40B4-BE49-F238E27FC236}">
                <a16:creationId xmlns:a16="http://schemas.microsoft.com/office/drawing/2014/main" id="{448F1BF9-8EE7-FA6A-AC34-6E5554395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A"/>
          </a:p>
        </p:txBody>
      </p:sp>
      <p:sp>
        <p:nvSpPr>
          <p:cNvPr id="4" name="Date Placeholder 3">
            <a:extLst>
              <a:ext uri="{FF2B5EF4-FFF2-40B4-BE49-F238E27FC236}">
                <a16:creationId xmlns:a16="http://schemas.microsoft.com/office/drawing/2014/main" id="{BC6E76EF-4C16-C744-F32B-C131C30B47D8}"/>
              </a:ext>
            </a:extLst>
          </p:cNvPr>
          <p:cNvSpPr>
            <a:spLocks noGrp="1"/>
          </p:cNvSpPr>
          <p:nvPr>
            <p:ph type="dt" sz="half" idx="10"/>
          </p:nvPr>
        </p:nvSpPr>
        <p:spPr/>
        <p:txBody>
          <a:bodyPr/>
          <a:lstStyle/>
          <a:p>
            <a:fld id="{F2F1631C-995C-1C47-98EB-9966D6A46DF0}" type="datetime1">
              <a:rPr lang="en-US" smtClean="0"/>
              <a:t>10/19/2024</a:t>
            </a:fld>
            <a:endParaRPr lang="en-MA"/>
          </a:p>
        </p:txBody>
      </p:sp>
      <p:sp>
        <p:nvSpPr>
          <p:cNvPr id="5" name="Footer Placeholder 4">
            <a:extLst>
              <a:ext uri="{FF2B5EF4-FFF2-40B4-BE49-F238E27FC236}">
                <a16:creationId xmlns:a16="http://schemas.microsoft.com/office/drawing/2014/main" id="{518A5486-EF35-4CF4-B2A0-68B6746ABEB8}"/>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7D165B33-9229-BF1E-3947-5B9967232540}"/>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59000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6B1-4FEC-6412-B76E-616C30521D3B}"/>
              </a:ext>
            </a:extLst>
          </p:cNvPr>
          <p:cNvSpPr>
            <a:spLocks noGrp="1"/>
          </p:cNvSpPr>
          <p:nvPr>
            <p:ph type="title"/>
          </p:nvPr>
        </p:nvSpPr>
        <p:spPr/>
        <p:txBody>
          <a:bodyPr/>
          <a:lstStyle/>
          <a:p>
            <a:r>
              <a:rPr lang="en-US"/>
              <a:t>Click to edit Master title style</a:t>
            </a:r>
            <a:endParaRPr lang="en-MA"/>
          </a:p>
        </p:txBody>
      </p:sp>
      <p:sp>
        <p:nvSpPr>
          <p:cNvPr id="3" name="Vertical Text Placeholder 2">
            <a:extLst>
              <a:ext uri="{FF2B5EF4-FFF2-40B4-BE49-F238E27FC236}">
                <a16:creationId xmlns:a16="http://schemas.microsoft.com/office/drawing/2014/main" id="{EEC9A18F-2EFF-22B6-2FE9-935C924BF3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D99D9D94-5F38-202F-1ED4-2F8549AF56C9}"/>
              </a:ext>
            </a:extLst>
          </p:cNvPr>
          <p:cNvSpPr>
            <a:spLocks noGrp="1"/>
          </p:cNvSpPr>
          <p:nvPr>
            <p:ph type="dt" sz="half" idx="10"/>
          </p:nvPr>
        </p:nvSpPr>
        <p:spPr/>
        <p:txBody>
          <a:bodyPr/>
          <a:lstStyle/>
          <a:p>
            <a:fld id="{89FF84BE-08FE-4E48-A62A-E0E6F06E39E2}" type="datetime1">
              <a:rPr lang="en-US" smtClean="0"/>
              <a:t>10/19/2024</a:t>
            </a:fld>
            <a:endParaRPr lang="en-MA"/>
          </a:p>
        </p:txBody>
      </p:sp>
      <p:sp>
        <p:nvSpPr>
          <p:cNvPr id="5" name="Footer Placeholder 4">
            <a:extLst>
              <a:ext uri="{FF2B5EF4-FFF2-40B4-BE49-F238E27FC236}">
                <a16:creationId xmlns:a16="http://schemas.microsoft.com/office/drawing/2014/main" id="{9390EC66-3710-8EBB-E0F6-5063FEADCEC7}"/>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913B95AD-FC31-68E9-0778-2B81C47F3861}"/>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206867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96E1A-CCE0-4272-B6B9-3F1D2BDA27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A"/>
          </a:p>
        </p:txBody>
      </p:sp>
      <p:sp>
        <p:nvSpPr>
          <p:cNvPr id="3" name="Vertical Text Placeholder 2">
            <a:extLst>
              <a:ext uri="{FF2B5EF4-FFF2-40B4-BE49-F238E27FC236}">
                <a16:creationId xmlns:a16="http://schemas.microsoft.com/office/drawing/2014/main" id="{911E1C65-ACC0-DE0B-DCBE-020465978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35D3BA35-6306-F113-D323-1B53315E9EAE}"/>
              </a:ext>
            </a:extLst>
          </p:cNvPr>
          <p:cNvSpPr>
            <a:spLocks noGrp="1"/>
          </p:cNvSpPr>
          <p:nvPr>
            <p:ph type="dt" sz="half" idx="10"/>
          </p:nvPr>
        </p:nvSpPr>
        <p:spPr/>
        <p:txBody>
          <a:bodyPr/>
          <a:lstStyle/>
          <a:p>
            <a:fld id="{B29F60D3-227C-EA4E-B5CA-A7E359E9C734}" type="datetime1">
              <a:rPr lang="en-US" smtClean="0"/>
              <a:t>10/19/2024</a:t>
            </a:fld>
            <a:endParaRPr lang="en-MA"/>
          </a:p>
        </p:txBody>
      </p:sp>
      <p:sp>
        <p:nvSpPr>
          <p:cNvPr id="5" name="Footer Placeholder 4">
            <a:extLst>
              <a:ext uri="{FF2B5EF4-FFF2-40B4-BE49-F238E27FC236}">
                <a16:creationId xmlns:a16="http://schemas.microsoft.com/office/drawing/2014/main" id="{40C7CC6A-7CB1-A21B-B815-9753C66599B7}"/>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ECA21E30-66AC-BEF4-F878-D8B2F162D96C}"/>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282460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75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8D17-B898-C1CC-473B-8B2C4348F0D1}"/>
              </a:ext>
            </a:extLst>
          </p:cNvPr>
          <p:cNvSpPr>
            <a:spLocks noGrp="1"/>
          </p:cNvSpPr>
          <p:nvPr>
            <p:ph type="title"/>
          </p:nvPr>
        </p:nvSpPr>
        <p:spPr/>
        <p:txBody>
          <a:bodyPr/>
          <a:lstStyle/>
          <a:p>
            <a:r>
              <a:rPr lang="en-US"/>
              <a:t>Click to edit Master title style</a:t>
            </a:r>
            <a:endParaRPr lang="en-MA"/>
          </a:p>
        </p:txBody>
      </p:sp>
      <p:sp>
        <p:nvSpPr>
          <p:cNvPr id="3" name="Content Placeholder 2">
            <a:extLst>
              <a:ext uri="{FF2B5EF4-FFF2-40B4-BE49-F238E27FC236}">
                <a16:creationId xmlns:a16="http://schemas.microsoft.com/office/drawing/2014/main" id="{CF0A8B91-A441-04A6-BD2D-19B046454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0E8C85F7-B2CB-2585-58EF-393CB04C78E3}"/>
              </a:ext>
            </a:extLst>
          </p:cNvPr>
          <p:cNvSpPr>
            <a:spLocks noGrp="1"/>
          </p:cNvSpPr>
          <p:nvPr>
            <p:ph type="dt" sz="half" idx="10"/>
          </p:nvPr>
        </p:nvSpPr>
        <p:spPr/>
        <p:txBody>
          <a:bodyPr/>
          <a:lstStyle/>
          <a:p>
            <a:fld id="{DCA8D9D6-3CE2-B24D-B0FF-388E34A9ECE4}" type="datetime1">
              <a:rPr lang="en-US" smtClean="0"/>
              <a:t>10/19/2024</a:t>
            </a:fld>
            <a:endParaRPr lang="en-MA"/>
          </a:p>
        </p:txBody>
      </p:sp>
      <p:sp>
        <p:nvSpPr>
          <p:cNvPr id="5" name="Footer Placeholder 4">
            <a:extLst>
              <a:ext uri="{FF2B5EF4-FFF2-40B4-BE49-F238E27FC236}">
                <a16:creationId xmlns:a16="http://schemas.microsoft.com/office/drawing/2014/main" id="{7F0D0F7E-369B-C91E-1C59-978890926B7E}"/>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544648EB-1CBB-987D-5F09-C5042B217733}"/>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167115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CB27-62BF-2637-6579-FE87AB4CC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A"/>
          </a:p>
        </p:txBody>
      </p:sp>
      <p:sp>
        <p:nvSpPr>
          <p:cNvPr id="3" name="Text Placeholder 2">
            <a:extLst>
              <a:ext uri="{FF2B5EF4-FFF2-40B4-BE49-F238E27FC236}">
                <a16:creationId xmlns:a16="http://schemas.microsoft.com/office/drawing/2014/main" id="{4B87E8C8-9483-3D31-C63B-504F1E718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2A880-A35E-7875-2097-B88F85ABC4BE}"/>
              </a:ext>
            </a:extLst>
          </p:cNvPr>
          <p:cNvSpPr>
            <a:spLocks noGrp="1"/>
          </p:cNvSpPr>
          <p:nvPr>
            <p:ph type="dt" sz="half" idx="10"/>
          </p:nvPr>
        </p:nvSpPr>
        <p:spPr/>
        <p:txBody>
          <a:bodyPr/>
          <a:lstStyle/>
          <a:p>
            <a:fld id="{8D5FCB76-262F-2F4F-99CE-68E08D71CAB1}" type="datetime1">
              <a:rPr lang="en-US" smtClean="0"/>
              <a:t>10/19/2024</a:t>
            </a:fld>
            <a:endParaRPr lang="en-MA"/>
          </a:p>
        </p:txBody>
      </p:sp>
      <p:sp>
        <p:nvSpPr>
          <p:cNvPr id="5" name="Footer Placeholder 4">
            <a:extLst>
              <a:ext uri="{FF2B5EF4-FFF2-40B4-BE49-F238E27FC236}">
                <a16:creationId xmlns:a16="http://schemas.microsoft.com/office/drawing/2014/main" id="{918E9D64-DD82-DEA5-9CD3-A19EB6C3A642}"/>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966F9AE1-9766-13B0-DD94-8631E07E8EC2}"/>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422960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A5B8-E6FA-D0D6-9ED0-703168CA685C}"/>
              </a:ext>
            </a:extLst>
          </p:cNvPr>
          <p:cNvSpPr>
            <a:spLocks noGrp="1"/>
          </p:cNvSpPr>
          <p:nvPr>
            <p:ph type="title"/>
          </p:nvPr>
        </p:nvSpPr>
        <p:spPr/>
        <p:txBody>
          <a:bodyPr/>
          <a:lstStyle/>
          <a:p>
            <a:r>
              <a:rPr lang="en-US"/>
              <a:t>Click to edit Master title style</a:t>
            </a:r>
            <a:endParaRPr lang="en-MA"/>
          </a:p>
        </p:txBody>
      </p:sp>
      <p:sp>
        <p:nvSpPr>
          <p:cNvPr id="3" name="Content Placeholder 2">
            <a:extLst>
              <a:ext uri="{FF2B5EF4-FFF2-40B4-BE49-F238E27FC236}">
                <a16:creationId xmlns:a16="http://schemas.microsoft.com/office/drawing/2014/main" id="{F3FB45A8-2509-DFCE-678F-4C0E3967FC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Content Placeholder 3">
            <a:extLst>
              <a:ext uri="{FF2B5EF4-FFF2-40B4-BE49-F238E27FC236}">
                <a16:creationId xmlns:a16="http://schemas.microsoft.com/office/drawing/2014/main" id="{71A82EFE-5AF1-CB62-74C9-7470324A44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5" name="Date Placeholder 4">
            <a:extLst>
              <a:ext uri="{FF2B5EF4-FFF2-40B4-BE49-F238E27FC236}">
                <a16:creationId xmlns:a16="http://schemas.microsoft.com/office/drawing/2014/main" id="{9FD1EB56-3A44-6DBB-44BE-00B9454E9BE3}"/>
              </a:ext>
            </a:extLst>
          </p:cNvPr>
          <p:cNvSpPr>
            <a:spLocks noGrp="1"/>
          </p:cNvSpPr>
          <p:nvPr>
            <p:ph type="dt" sz="half" idx="10"/>
          </p:nvPr>
        </p:nvSpPr>
        <p:spPr/>
        <p:txBody>
          <a:bodyPr/>
          <a:lstStyle/>
          <a:p>
            <a:fld id="{6B21EA5B-36F7-0944-9CDD-76918056C9B2}" type="datetime1">
              <a:rPr lang="en-US" smtClean="0"/>
              <a:t>10/19/2024</a:t>
            </a:fld>
            <a:endParaRPr lang="en-MA"/>
          </a:p>
        </p:txBody>
      </p:sp>
      <p:sp>
        <p:nvSpPr>
          <p:cNvPr id="6" name="Footer Placeholder 5">
            <a:extLst>
              <a:ext uri="{FF2B5EF4-FFF2-40B4-BE49-F238E27FC236}">
                <a16:creationId xmlns:a16="http://schemas.microsoft.com/office/drawing/2014/main" id="{C85AA304-265C-337A-AFBC-81B38C97EAC6}"/>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47E98CC0-3C77-9C4D-BD93-5CB977BA8E56}"/>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43600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BC7E-78BF-E607-95CB-371559161C54}"/>
              </a:ext>
            </a:extLst>
          </p:cNvPr>
          <p:cNvSpPr>
            <a:spLocks noGrp="1"/>
          </p:cNvSpPr>
          <p:nvPr>
            <p:ph type="title"/>
          </p:nvPr>
        </p:nvSpPr>
        <p:spPr>
          <a:xfrm>
            <a:off x="839788" y="365125"/>
            <a:ext cx="10515600" cy="1325563"/>
          </a:xfrm>
        </p:spPr>
        <p:txBody>
          <a:bodyPr/>
          <a:lstStyle/>
          <a:p>
            <a:r>
              <a:rPr lang="en-US"/>
              <a:t>Click to edit Master title style</a:t>
            </a:r>
            <a:endParaRPr lang="en-MA"/>
          </a:p>
        </p:txBody>
      </p:sp>
      <p:sp>
        <p:nvSpPr>
          <p:cNvPr id="3" name="Text Placeholder 2">
            <a:extLst>
              <a:ext uri="{FF2B5EF4-FFF2-40B4-BE49-F238E27FC236}">
                <a16:creationId xmlns:a16="http://schemas.microsoft.com/office/drawing/2014/main" id="{966DFB98-86A1-082D-F43B-38DEEC91F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5D100-4D96-A66B-0C02-048777693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5" name="Text Placeholder 4">
            <a:extLst>
              <a:ext uri="{FF2B5EF4-FFF2-40B4-BE49-F238E27FC236}">
                <a16:creationId xmlns:a16="http://schemas.microsoft.com/office/drawing/2014/main" id="{1CDC5D07-DF9B-DC36-CC3A-6A7F9203E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B8D1A-B667-A858-368A-B3F867180B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7" name="Date Placeholder 6">
            <a:extLst>
              <a:ext uri="{FF2B5EF4-FFF2-40B4-BE49-F238E27FC236}">
                <a16:creationId xmlns:a16="http://schemas.microsoft.com/office/drawing/2014/main" id="{612C2C16-200F-4265-C23C-DBD03CE84C9C}"/>
              </a:ext>
            </a:extLst>
          </p:cNvPr>
          <p:cNvSpPr>
            <a:spLocks noGrp="1"/>
          </p:cNvSpPr>
          <p:nvPr>
            <p:ph type="dt" sz="half" idx="10"/>
          </p:nvPr>
        </p:nvSpPr>
        <p:spPr/>
        <p:txBody>
          <a:bodyPr/>
          <a:lstStyle/>
          <a:p>
            <a:fld id="{E17BCA7D-6583-7A41-9605-29C20BB59AB9}" type="datetime1">
              <a:rPr lang="en-US" smtClean="0"/>
              <a:t>10/19/2024</a:t>
            </a:fld>
            <a:endParaRPr lang="en-MA"/>
          </a:p>
        </p:txBody>
      </p:sp>
      <p:sp>
        <p:nvSpPr>
          <p:cNvPr id="8" name="Footer Placeholder 7">
            <a:extLst>
              <a:ext uri="{FF2B5EF4-FFF2-40B4-BE49-F238E27FC236}">
                <a16:creationId xmlns:a16="http://schemas.microsoft.com/office/drawing/2014/main" id="{D2ED9BAE-B264-5E1B-F266-A1657BA9964E}"/>
              </a:ext>
            </a:extLst>
          </p:cNvPr>
          <p:cNvSpPr>
            <a:spLocks noGrp="1"/>
          </p:cNvSpPr>
          <p:nvPr>
            <p:ph type="ftr" sz="quarter" idx="11"/>
          </p:nvPr>
        </p:nvSpPr>
        <p:spPr/>
        <p:txBody>
          <a:bodyPr/>
          <a:lstStyle/>
          <a:p>
            <a:endParaRPr lang="en-MA"/>
          </a:p>
        </p:txBody>
      </p:sp>
      <p:sp>
        <p:nvSpPr>
          <p:cNvPr id="9" name="Slide Number Placeholder 8">
            <a:extLst>
              <a:ext uri="{FF2B5EF4-FFF2-40B4-BE49-F238E27FC236}">
                <a16:creationId xmlns:a16="http://schemas.microsoft.com/office/drawing/2014/main" id="{9D58B4AA-ABAB-D590-5274-E1588FCE6937}"/>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301550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6CC6-20A8-3A6D-AF27-4E104F45A419}"/>
              </a:ext>
            </a:extLst>
          </p:cNvPr>
          <p:cNvSpPr>
            <a:spLocks noGrp="1"/>
          </p:cNvSpPr>
          <p:nvPr>
            <p:ph type="title"/>
          </p:nvPr>
        </p:nvSpPr>
        <p:spPr/>
        <p:txBody>
          <a:bodyPr/>
          <a:lstStyle/>
          <a:p>
            <a:r>
              <a:rPr lang="en-US"/>
              <a:t>Click to edit Master title style</a:t>
            </a:r>
            <a:endParaRPr lang="en-MA"/>
          </a:p>
        </p:txBody>
      </p:sp>
      <p:sp>
        <p:nvSpPr>
          <p:cNvPr id="3" name="Date Placeholder 2">
            <a:extLst>
              <a:ext uri="{FF2B5EF4-FFF2-40B4-BE49-F238E27FC236}">
                <a16:creationId xmlns:a16="http://schemas.microsoft.com/office/drawing/2014/main" id="{046866F2-763C-6C61-D0CE-F9FA3462B363}"/>
              </a:ext>
            </a:extLst>
          </p:cNvPr>
          <p:cNvSpPr>
            <a:spLocks noGrp="1"/>
          </p:cNvSpPr>
          <p:nvPr>
            <p:ph type="dt" sz="half" idx="10"/>
          </p:nvPr>
        </p:nvSpPr>
        <p:spPr/>
        <p:txBody>
          <a:bodyPr/>
          <a:lstStyle/>
          <a:p>
            <a:fld id="{CA6BB62D-4B76-D244-9EDA-6A94283E4E85}" type="datetime1">
              <a:rPr lang="en-US" smtClean="0"/>
              <a:t>10/19/2024</a:t>
            </a:fld>
            <a:endParaRPr lang="en-MA"/>
          </a:p>
        </p:txBody>
      </p:sp>
      <p:sp>
        <p:nvSpPr>
          <p:cNvPr id="4" name="Footer Placeholder 3">
            <a:extLst>
              <a:ext uri="{FF2B5EF4-FFF2-40B4-BE49-F238E27FC236}">
                <a16:creationId xmlns:a16="http://schemas.microsoft.com/office/drawing/2014/main" id="{E45DAF94-50F1-9940-F910-A2633B4BBCB2}"/>
              </a:ext>
            </a:extLst>
          </p:cNvPr>
          <p:cNvSpPr>
            <a:spLocks noGrp="1"/>
          </p:cNvSpPr>
          <p:nvPr>
            <p:ph type="ftr" sz="quarter" idx="11"/>
          </p:nvPr>
        </p:nvSpPr>
        <p:spPr/>
        <p:txBody>
          <a:bodyPr/>
          <a:lstStyle/>
          <a:p>
            <a:endParaRPr lang="en-MA"/>
          </a:p>
        </p:txBody>
      </p:sp>
      <p:sp>
        <p:nvSpPr>
          <p:cNvPr id="5" name="Slide Number Placeholder 4">
            <a:extLst>
              <a:ext uri="{FF2B5EF4-FFF2-40B4-BE49-F238E27FC236}">
                <a16:creationId xmlns:a16="http://schemas.microsoft.com/office/drawing/2014/main" id="{AD3EFBB2-27E7-9172-4598-D2CFAFD6A12E}"/>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22958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B4AF7-5F16-3169-51B1-21C0C0B169C2}"/>
              </a:ext>
            </a:extLst>
          </p:cNvPr>
          <p:cNvSpPr>
            <a:spLocks noGrp="1"/>
          </p:cNvSpPr>
          <p:nvPr>
            <p:ph type="dt" sz="half" idx="10"/>
          </p:nvPr>
        </p:nvSpPr>
        <p:spPr/>
        <p:txBody>
          <a:bodyPr/>
          <a:lstStyle/>
          <a:p>
            <a:fld id="{D8B0C582-408E-2B41-BA4F-909C99C4128F}" type="datetime1">
              <a:rPr lang="en-US" smtClean="0"/>
              <a:t>10/19/2024</a:t>
            </a:fld>
            <a:endParaRPr lang="en-MA"/>
          </a:p>
        </p:txBody>
      </p:sp>
      <p:sp>
        <p:nvSpPr>
          <p:cNvPr id="3" name="Footer Placeholder 2">
            <a:extLst>
              <a:ext uri="{FF2B5EF4-FFF2-40B4-BE49-F238E27FC236}">
                <a16:creationId xmlns:a16="http://schemas.microsoft.com/office/drawing/2014/main" id="{A7E866FE-E2B5-4D37-151A-005A3C115EB3}"/>
              </a:ext>
            </a:extLst>
          </p:cNvPr>
          <p:cNvSpPr>
            <a:spLocks noGrp="1"/>
          </p:cNvSpPr>
          <p:nvPr>
            <p:ph type="ftr" sz="quarter" idx="11"/>
          </p:nvPr>
        </p:nvSpPr>
        <p:spPr/>
        <p:txBody>
          <a:bodyPr/>
          <a:lstStyle/>
          <a:p>
            <a:endParaRPr lang="en-MA"/>
          </a:p>
        </p:txBody>
      </p:sp>
      <p:sp>
        <p:nvSpPr>
          <p:cNvPr id="4" name="Slide Number Placeholder 3">
            <a:extLst>
              <a:ext uri="{FF2B5EF4-FFF2-40B4-BE49-F238E27FC236}">
                <a16:creationId xmlns:a16="http://schemas.microsoft.com/office/drawing/2014/main" id="{7045821C-C0DC-3A73-9A80-FA69442D6781}"/>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283706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8E46-FE77-9D2D-1EB1-5EF957742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A"/>
          </a:p>
        </p:txBody>
      </p:sp>
      <p:sp>
        <p:nvSpPr>
          <p:cNvPr id="3" name="Content Placeholder 2">
            <a:extLst>
              <a:ext uri="{FF2B5EF4-FFF2-40B4-BE49-F238E27FC236}">
                <a16:creationId xmlns:a16="http://schemas.microsoft.com/office/drawing/2014/main" id="{BAEC5585-07AC-D7DA-FD7F-BD73FF719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Text Placeholder 3">
            <a:extLst>
              <a:ext uri="{FF2B5EF4-FFF2-40B4-BE49-F238E27FC236}">
                <a16:creationId xmlns:a16="http://schemas.microsoft.com/office/drawing/2014/main" id="{5302FD13-53DF-0DAE-FE67-FC27F7848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38DAD-2A90-084C-67B4-1B4DB1776D35}"/>
              </a:ext>
            </a:extLst>
          </p:cNvPr>
          <p:cNvSpPr>
            <a:spLocks noGrp="1"/>
          </p:cNvSpPr>
          <p:nvPr>
            <p:ph type="dt" sz="half" idx="10"/>
          </p:nvPr>
        </p:nvSpPr>
        <p:spPr/>
        <p:txBody>
          <a:bodyPr/>
          <a:lstStyle/>
          <a:p>
            <a:fld id="{430703F4-AA3D-614F-96A2-67C52430DD74}" type="datetime1">
              <a:rPr lang="en-US" smtClean="0"/>
              <a:t>10/19/2024</a:t>
            </a:fld>
            <a:endParaRPr lang="en-MA"/>
          </a:p>
        </p:txBody>
      </p:sp>
      <p:sp>
        <p:nvSpPr>
          <p:cNvPr id="6" name="Footer Placeholder 5">
            <a:extLst>
              <a:ext uri="{FF2B5EF4-FFF2-40B4-BE49-F238E27FC236}">
                <a16:creationId xmlns:a16="http://schemas.microsoft.com/office/drawing/2014/main" id="{E5B706B3-55A6-6E2D-9A15-E819CA95378C}"/>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953A3938-3D3D-835C-2D74-C5500722E8EF}"/>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147462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97A5-5C55-3E0B-7A60-8022AFF74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A"/>
          </a:p>
        </p:txBody>
      </p:sp>
      <p:sp>
        <p:nvSpPr>
          <p:cNvPr id="3" name="Picture Placeholder 2">
            <a:extLst>
              <a:ext uri="{FF2B5EF4-FFF2-40B4-BE49-F238E27FC236}">
                <a16:creationId xmlns:a16="http://schemas.microsoft.com/office/drawing/2014/main" id="{07B669FE-0D4B-5C85-CB3A-A0177D5D2A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A"/>
          </a:p>
        </p:txBody>
      </p:sp>
      <p:sp>
        <p:nvSpPr>
          <p:cNvPr id="4" name="Text Placeholder 3">
            <a:extLst>
              <a:ext uri="{FF2B5EF4-FFF2-40B4-BE49-F238E27FC236}">
                <a16:creationId xmlns:a16="http://schemas.microsoft.com/office/drawing/2014/main" id="{7FF894C8-006B-1FC1-2AA8-2B15BB0E6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7802F-BC4B-BCB9-D24A-CE61E84DD3FD}"/>
              </a:ext>
            </a:extLst>
          </p:cNvPr>
          <p:cNvSpPr>
            <a:spLocks noGrp="1"/>
          </p:cNvSpPr>
          <p:nvPr>
            <p:ph type="dt" sz="half" idx="10"/>
          </p:nvPr>
        </p:nvSpPr>
        <p:spPr/>
        <p:txBody>
          <a:bodyPr/>
          <a:lstStyle/>
          <a:p>
            <a:fld id="{7C3CD775-6ED6-BE48-9D61-E4D11791F4E9}" type="datetime1">
              <a:rPr lang="en-US" smtClean="0"/>
              <a:t>10/19/2024</a:t>
            </a:fld>
            <a:endParaRPr lang="en-MA"/>
          </a:p>
        </p:txBody>
      </p:sp>
      <p:sp>
        <p:nvSpPr>
          <p:cNvPr id="6" name="Footer Placeholder 5">
            <a:extLst>
              <a:ext uri="{FF2B5EF4-FFF2-40B4-BE49-F238E27FC236}">
                <a16:creationId xmlns:a16="http://schemas.microsoft.com/office/drawing/2014/main" id="{807664EF-26E9-52D8-CC8C-3A5225D13631}"/>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64E9B44B-947B-3E42-CDE9-764CCBB713CC}"/>
              </a:ext>
            </a:extLst>
          </p:cNvPr>
          <p:cNvSpPr>
            <a:spLocks noGrp="1"/>
          </p:cNvSpPr>
          <p:nvPr>
            <p:ph type="sldNum" sz="quarter" idx="12"/>
          </p:nvPr>
        </p:nvSpPr>
        <p:spPr/>
        <p:txBody>
          <a:bodyPr/>
          <a:lstStyle/>
          <a:p>
            <a:fld id="{68870FDC-C944-644D-8649-251A4BA46F23}" type="slidenum">
              <a:rPr lang="en-MA" smtClean="0"/>
              <a:t>‹N°›</a:t>
            </a:fld>
            <a:endParaRPr lang="en-MA"/>
          </a:p>
        </p:txBody>
      </p:sp>
    </p:spTree>
    <p:extLst>
      <p:ext uri="{BB962C8B-B14F-4D97-AF65-F5344CB8AC3E}">
        <p14:creationId xmlns:p14="http://schemas.microsoft.com/office/powerpoint/2010/main" val="336467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9F1F8-CD7E-E014-43FB-8902155BB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A"/>
          </a:p>
        </p:txBody>
      </p:sp>
      <p:sp>
        <p:nvSpPr>
          <p:cNvPr id="3" name="Text Placeholder 2">
            <a:extLst>
              <a:ext uri="{FF2B5EF4-FFF2-40B4-BE49-F238E27FC236}">
                <a16:creationId xmlns:a16="http://schemas.microsoft.com/office/drawing/2014/main" id="{7E3628E2-5183-F740-4B81-6C0541FD6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8B03B199-F9CD-3ACD-DFE7-527191673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AEEEE-B028-EF43-A487-833921432264}" type="datetime1">
              <a:rPr lang="en-US" smtClean="0"/>
              <a:t>10/19/2024</a:t>
            </a:fld>
            <a:endParaRPr lang="en-MA"/>
          </a:p>
        </p:txBody>
      </p:sp>
      <p:sp>
        <p:nvSpPr>
          <p:cNvPr id="5" name="Footer Placeholder 4">
            <a:extLst>
              <a:ext uri="{FF2B5EF4-FFF2-40B4-BE49-F238E27FC236}">
                <a16:creationId xmlns:a16="http://schemas.microsoft.com/office/drawing/2014/main" id="{DBB3DECD-90F0-28EC-DA9D-63394E284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A"/>
          </a:p>
        </p:txBody>
      </p:sp>
      <p:sp>
        <p:nvSpPr>
          <p:cNvPr id="6" name="Slide Number Placeholder 5">
            <a:extLst>
              <a:ext uri="{FF2B5EF4-FFF2-40B4-BE49-F238E27FC236}">
                <a16:creationId xmlns:a16="http://schemas.microsoft.com/office/drawing/2014/main" id="{FF502BD9-D1E1-6791-6310-724DD7C5C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70FDC-C944-644D-8649-251A4BA46F23}" type="slidenum">
              <a:rPr lang="en-MA" smtClean="0"/>
              <a:t>‹N°›</a:t>
            </a:fld>
            <a:endParaRPr lang="en-MA"/>
          </a:p>
        </p:txBody>
      </p:sp>
    </p:spTree>
    <p:extLst>
      <p:ext uri="{BB962C8B-B14F-4D97-AF65-F5344CB8AC3E}">
        <p14:creationId xmlns:p14="http://schemas.microsoft.com/office/powerpoint/2010/main" val="328905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03A09F-6FF1-45B4-1DCF-5FF626747AE8}"/>
              </a:ext>
            </a:extLst>
          </p:cNvPr>
          <p:cNvSpPr/>
          <p:nvPr/>
        </p:nvSpPr>
        <p:spPr>
          <a:xfrm>
            <a:off x="0" y="3842658"/>
            <a:ext cx="12192000" cy="3015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400" dirty="0" err="1"/>
              <a:t>Années</a:t>
            </a:r>
            <a:r>
              <a:rPr lang="en-US" sz="2400" dirty="0"/>
              <a:t> </a:t>
            </a:r>
            <a:r>
              <a:rPr lang="en-US" sz="2400" dirty="0" err="1"/>
              <a:t>Préparatoires</a:t>
            </a:r>
            <a:r>
              <a:rPr lang="en-US" sz="2400" dirty="0"/>
              <a:t> </a:t>
            </a:r>
            <a:r>
              <a:rPr lang="en-US" sz="2400" dirty="0" err="1"/>
              <a:t>Intégrés</a:t>
            </a:r>
            <a:r>
              <a:rPr lang="en-US" sz="2400" dirty="0"/>
              <a:t> ( API )</a:t>
            </a:r>
          </a:p>
          <a:p>
            <a:pPr algn="ctr"/>
            <a:endParaRPr lang="en-US" sz="2400" dirty="0"/>
          </a:p>
          <a:p>
            <a:pPr algn="ctr"/>
            <a:r>
              <a:rPr lang="en-MA" sz="2400" dirty="0"/>
              <a:t>Département Génie Informatique</a:t>
            </a:r>
          </a:p>
          <a:p>
            <a:pPr algn="ctr"/>
            <a:endParaRPr lang="en-MA" sz="2400" dirty="0"/>
          </a:p>
          <a:p>
            <a:pPr algn="ctr"/>
            <a:r>
              <a:rPr lang="en-US" dirty="0" err="1"/>
              <a:t>Année</a:t>
            </a:r>
            <a:r>
              <a:rPr lang="en-US" dirty="0"/>
              <a:t> </a:t>
            </a:r>
            <a:r>
              <a:rPr lang="fr-FR" dirty="0"/>
              <a:t>Universitaire</a:t>
            </a:r>
            <a:r>
              <a:rPr lang="en-US" dirty="0"/>
              <a:t> 2024/2025</a:t>
            </a:r>
          </a:p>
          <a:p>
            <a:pPr algn="ctr"/>
            <a:endParaRPr lang="en-MA" dirty="0"/>
          </a:p>
        </p:txBody>
      </p:sp>
      <p:sp>
        <p:nvSpPr>
          <p:cNvPr id="7" name="TextBox 6">
            <a:extLst>
              <a:ext uri="{FF2B5EF4-FFF2-40B4-BE49-F238E27FC236}">
                <a16:creationId xmlns:a16="http://schemas.microsoft.com/office/drawing/2014/main" id="{409A4271-3D0B-6630-277F-A2617716A32D}"/>
              </a:ext>
            </a:extLst>
          </p:cNvPr>
          <p:cNvSpPr txBox="1"/>
          <p:nvPr/>
        </p:nvSpPr>
        <p:spPr>
          <a:xfrm>
            <a:off x="3549405" y="2527441"/>
            <a:ext cx="5093189" cy="923330"/>
          </a:xfrm>
          <a:prstGeom prst="rect">
            <a:avLst/>
          </a:prstGeom>
          <a:noFill/>
        </p:spPr>
        <p:txBody>
          <a:bodyPr wrap="none" rtlCol="0">
            <a:spAutoFit/>
          </a:bodyPr>
          <a:lstStyle/>
          <a:p>
            <a:r>
              <a:rPr lang="en-MA" sz="5400" dirty="0"/>
              <a:t>ALGORITHMIQUE</a:t>
            </a:r>
          </a:p>
        </p:txBody>
      </p:sp>
      <p:pic>
        <p:nvPicPr>
          <p:cNvPr id="1026" name="Picture 2" descr="ENSAM CASA - École Nationale Supérieure D'arts Et Métiers De Casablanca">
            <a:extLst>
              <a:ext uri="{FF2B5EF4-FFF2-40B4-BE49-F238E27FC236}">
                <a16:creationId xmlns:a16="http://schemas.microsoft.com/office/drawing/2014/main" id="{D83874EE-CCBA-D1EE-6556-3A0793DC5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43" y="154241"/>
            <a:ext cx="47498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56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A7A69-6288-7CAE-79D2-96794B182CA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784EDC-4B44-5213-889E-F3FA56BAC684}"/>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VARIABLES 3/3</a:t>
            </a:r>
            <a:endParaRPr lang="en-MA" sz="4000" b="1" dirty="0">
              <a:latin typeface="+mj-lt"/>
            </a:endParaRPr>
          </a:p>
        </p:txBody>
      </p:sp>
      <p:sp>
        <p:nvSpPr>
          <p:cNvPr id="2" name="Rounded Rectangle 1">
            <a:extLst>
              <a:ext uri="{FF2B5EF4-FFF2-40B4-BE49-F238E27FC236}">
                <a16:creationId xmlns:a16="http://schemas.microsoft.com/office/drawing/2014/main" id="{23BB7295-2887-1BFE-171E-A612CF73E1DB}"/>
              </a:ext>
            </a:extLst>
          </p:cNvPr>
          <p:cNvSpPr/>
          <p:nvPr/>
        </p:nvSpPr>
        <p:spPr>
          <a:xfrm>
            <a:off x="321011" y="1091253"/>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Les </a:t>
            </a:r>
            <a:r>
              <a:rPr lang="en-US" sz="2000" dirty="0" err="1">
                <a:latin typeface=""/>
              </a:rPr>
              <a:t>identificateurs</a:t>
            </a:r>
            <a:endParaRPr lang="en-US" sz="2000" dirty="0">
              <a:latin typeface=""/>
            </a:endParaRPr>
          </a:p>
        </p:txBody>
      </p:sp>
      <p:sp>
        <p:nvSpPr>
          <p:cNvPr id="6" name="TextBox 5">
            <a:extLst>
              <a:ext uri="{FF2B5EF4-FFF2-40B4-BE49-F238E27FC236}">
                <a16:creationId xmlns:a16="http://schemas.microsoft.com/office/drawing/2014/main" id="{E8067A60-ECBD-22C8-F3FA-A245549B6191}"/>
              </a:ext>
            </a:extLst>
          </p:cNvPr>
          <p:cNvSpPr txBox="1"/>
          <p:nvPr/>
        </p:nvSpPr>
        <p:spPr>
          <a:xfrm>
            <a:off x="321011" y="1540124"/>
            <a:ext cx="11342453" cy="5442452"/>
          </a:xfrm>
          <a:prstGeom prst="rect">
            <a:avLst/>
          </a:prstGeom>
          <a:noFill/>
        </p:spPr>
        <p:txBody>
          <a:bodyPr wrap="square">
            <a:spAutoFit/>
          </a:bodyPr>
          <a:lstStyle/>
          <a:p>
            <a:pPr marL="0" indent="0">
              <a:lnSpc>
                <a:spcPct val="150000"/>
              </a:lnSpc>
              <a:buNone/>
            </a:pPr>
            <a:r>
              <a:rPr lang="fr-FR" altLang="fr-FR" dirty="0">
                <a:solidFill>
                  <a:schemeClr val="tx1">
                    <a:lumMod val="75000"/>
                    <a:lumOff val="25000"/>
                  </a:schemeClr>
                </a:solidFill>
                <a:latin typeface=""/>
                <a:cs typeface="Calibri" panose="020F0502020204030204" pitchFamily="34" charset="0"/>
              </a:rPr>
              <a:t>Un identificateur est un nom donné à une variable pour la différencier de toutes les autres. Et ce nom, c’est au programmeur de le choisir. Cependant, il y a quelques limitations à ce choix : </a:t>
            </a:r>
          </a:p>
          <a:p>
            <a:pPr marL="342900" indent="-342900">
              <a:lnSpc>
                <a:spcPct val="150000"/>
              </a:lnSpc>
              <a:buFont typeface="+mj-lt"/>
              <a:buAutoNum type="arabicPeriod"/>
            </a:pPr>
            <a:r>
              <a:rPr lang="fr-FR" altLang="fr-FR" dirty="0">
                <a:solidFill>
                  <a:schemeClr val="tx1">
                    <a:lumMod val="75000"/>
                    <a:lumOff val="25000"/>
                  </a:schemeClr>
                </a:solidFill>
                <a:latin typeface=""/>
                <a:cs typeface="Calibri" panose="020F0502020204030204" pitchFamily="34" charset="0"/>
              </a:rPr>
              <a:t>On ne peut utiliser que les </a:t>
            </a:r>
            <a:r>
              <a:rPr lang="fr-FR" altLang="fr-FR" dirty="0">
                <a:solidFill>
                  <a:srgbClr val="FF0000"/>
                </a:solidFill>
                <a:latin typeface=""/>
                <a:cs typeface="Calibri" panose="020F0502020204030204" pitchFamily="34" charset="0"/>
              </a:rPr>
              <a:t>26 lettres de l’alphabet latin</a:t>
            </a:r>
            <a:r>
              <a:rPr lang="fr-FR" altLang="fr-FR" dirty="0">
                <a:solidFill>
                  <a:schemeClr val="tx1">
                    <a:lumMod val="75000"/>
                    <a:lumOff val="25000"/>
                  </a:schemeClr>
                </a:solidFill>
                <a:latin typeface=""/>
                <a:cs typeface="Calibri" panose="020F0502020204030204" pitchFamily="34" charset="0"/>
              </a:rPr>
              <a:t>, </a:t>
            </a:r>
            <a:r>
              <a:rPr lang="fr-FR" altLang="fr-FR" dirty="0">
                <a:solidFill>
                  <a:srgbClr val="FF0000"/>
                </a:solidFill>
                <a:latin typeface=""/>
                <a:cs typeface="Calibri" panose="020F0502020204030204" pitchFamily="34" charset="0"/>
              </a:rPr>
              <a:t>les chiffres et le caractère </a:t>
            </a:r>
            <a:r>
              <a:rPr lang="fr-FR" altLang="fr-FR" dirty="0" err="1">
                <a:solidFill>
                  <a:srgbClr val="FF0000"/>
                </a:solidFill>
                <a:latin typeface=""/>
                <a:cs typeface="Calibri" panose="020F0502020204030204" pitchFamily="34" charset="0"/>
              </a:rPr>
              <a:t>underscore</a:t>
            </a:r>
            <a:r>
              <a:rPr lang="fr-FR" altLang="fr-FR" dirty="0">
                <a:solidFill>
                  <a:srgbClr val="FF0000"/>
                </a:solidFill>
                <a:latin typeface=""/>
                <a:cs typeface="Calibri" panose="020F0502020204030204" pitchFamily="34" charset="0"/>
              </a:rPr>
              <a:t> ( _ ) </a:t>
            </a:r>
            <a:r>
              <a:rPr lang="fr-FR" altLang="fr-FR" dirty="0">
                <a:solidFill>
                  <a:schemeClr val="tx1">
                    <a:lumMod val="75000"/>
                    <a:lumOff val="25000"/>
                  </a:schemeClr>
                </a:solidFill>
                <a:latin typeface=""/>
                <a:cs typeface="Calibri" panose="020F0502020204030204" pitchFamily="34" charset="0"/>
              </a:rPr>
              <a:t>: pas d’accents, pas de ponctuation ni d’espaces. </a:t>
            </a:r>
          </a:p>
          <a:p>
            <a:pPr marL="342900" indent="-342900">
              <a:lnSpc>
                <a:spcPct val="150000"/>
              </a:lnSpc>
              <a:buFont typeface="+mj-lt"/>
              <a:buAutoNum type="arabicPeriod"/>
            </a:pPr>
            <a:r>
              <a:rPr lang="fr-FR" altLang="fr-FR" dirty="0">
                <a:solidFill>
                  <a:schemeClr val="tx1">
                    <a:lumMod val="75000"/>
                    <a:lumOff val="25000"/>
                  </a:schemeClr>
                </a:solidFill>
                <a:latin typeface=""/>
                <a:cs typeface="Calibri" panose="020F0502020204030204" pitchFamily="34" charset="0"/>
              </a:rPr>
              <a:t>Un identificateur </a:t>
            </a:r>
            <a:r>
              <a:rPr lang="fr-FR" altLang="fr-FR" dirty="0">
                <a:solidFill>
                  <a:srgbClr val="FF0000"/>
                </a:solidFill>
                <a:latin typeface=""/>
                <a:cs typeface="Calibri" panose="020F0502020204030204" pitchFamily="34" charset="0"/>
              </a:rPr>
              <a:t>ne peut pas commencer par un chiffre</a:t>
            </a:r>
            <a:r>
              <a:rPr lang="fr-FR" altLang="fr-FR" dirty="0">
                <a:solidFill>
                  <a:schemeClr val="tx1">
                    <a:lumMod val="75000"/>
                    <a:lumOff val="25000"/>
                  </a:schemeClr>
                </a:solidFill>
                <a:latin typeface=""/>
                <a:cs typeface="Calibri" panose="020F0502020204030204" pitchFamily="34" charset="0"/>
              </a:rPr>
              <a:t>.</a:t>
            </a:r>
          </a:p>
          <a:p>
            <a:pPr marL="342900" indent="-342900">
              <a:lnSpc>
                <a:spcPct val="150000"/>
              </a:lnSpc>
              <a:buFont typeface="+mj-lt"/>
              <a:buAutoNum type="arabicPeriod"/>
            </a:pPr>
            <a:r>
              <a:rPr lang="fr-FR" altLang="fr-FR" dirty="0">
                <a:solidFill>
                  <a:schemeClr val="tx1">
                    <a:lumMod val="75000"/>
                    <a:lumOff val="25000"/>
                  </a:schemeClr>
                </a:solidFill>
                <a:latin typeface=""/>
                <a:cs typeface="Calibri" panose="020F0502020204030204" pitchFamily="34" charset="0"/>
              </a:rPr>
              <a:t>Deux variables </a:t>
            </a:r>
            <a:r>
              <a:rPr lang="fr-FR" altLang="fr-FR" dirty="0">
                <a:solidFill>
                  <a:srgbClr val="FF0000"/>
                </a:solidFill>
                <a:latin typeface=""/>
                <a:cs typeface="Calibri" panose="020F0502020204030204" pitchFamily="34" charset="0"/>
              </a:rPr>
              <a:t>ne peuvent avoir le même identificateur </a:t>
            </a:r>
            <a:r>
              <a:rPr lang="fr-FR" altLang="fr-FR" dirty="0">
                <a:solidFill>
                  <a:schemeClr val="tx1">
                    <a:lumMod val="75000"/>
                    <a:lumOff val="25000"/>
                  </a:schemeClr>
                </a:solidFill>
                <a:latin typeface=""/>
                <a:cs typeface="Calibri" panose="020F0502020204030204" pitchFamily="34" charset="0"/>
              </a:rPr>
              <a:t>(le même nom)</a:t>
            </a:r>
          </a:p>
          <a:p>
            <a:pPr marL="342900" indent="-342900">
              <a:lnSpc>
                <a:spcPct val="150000"/>
              </a:lnSpc>
              <a:buAutoNum type="arabicPeriod" startAt="4"/>
            </a:pPr>
            <a:r>
              <a:rPr lang="fr-FR" altLang="fr-FR" dirty="0">
                <a:solidFill>
                  <a:srgbClr val="FF0000"/>
                </a:solidFill>
                <a:latin typeface=""/>
                <a:cs typeface="Calibri" panose="020F0502020204030204" pitchFamily="34" charset="0"/>
              </a:rPr>
              <a:t>Certains noms sont réservés </a:t>
            </a:r>
            <a:r>
              <a:rPr lang="fr-FR" altLang="fr-FR" dirty="0">
                <a:latin typeface=""/>
                <a:cs typeface="Calibri" panose="020F0502020204030204" pitchFamily="34" charset="0"/>
              </a:rPr>
              <a:t>pour les compilateurs des langages de programmation  et ne doivent pas être donnés à des identificateurs de variables</a:t>
            </a:r>
          </a:p>
          <a:p>
            <a:pPr marL="342900" indent="-342900">
              <a:lnSpc>
                <a:spcPct val="150000"/>
              </a:lnSpc>
              <a:buAutoNum type="arabicPeriod" startAt="4"/>
            </a:pPr>
            <a:r>
              <a:rPr lang="fr-FR" dirty="0">
                <a:latin typeface=""/>
                <a:cs typeface="Calibri" panose="020F0502020204030204" pitchFamily="34" charset="0"/>
              </a:rPr>
              <a:t>Les identificateurs peuvent être aussi longs que l’on désire, toutefois certains compilateurs ne tiendra compte que des </a:t>
            </a:r>
            <a:r>
              <a:rPr lang="fr-FR" dirty="0">
                <a:solidFill>
                  <a:srgbClr val="FF0000"/>
                </a:solidFill>
                <a:latin typeface=""/>
                <a:cs typeface="Calibri" panose="020F0502020204030204" pitchFamily="34" charset="0"/>
              </a:rPr>
              <a:t>32 premiers caractères</a:t>
            </a:r>
            <a:r>
              <a:rPr lang="fr-FR" dirty="0">
                <a:latin typeface=""/>
                <a:cs typeface="Calibri" panose="020F0502020204030204" pitchFamily="34" charset="0"/>
              </a:rPr>
              <a:t>.</a:t>
            </a:r>
          </a:p>
          <a:p>
            <a:pPr marL="342900" indent="-342900">
              <a:lnSpc>
                <a:spcPct val="150000"/>
              </a:lnSpc>
              <a:buAutoNum type="arabicPeriod" startAt="4"/>
            </a:pPr>
            <a:r>
              <a:rPr lang="fr-FR" dirty="0">
                <a:latin typeface=""/>
                <a:cs typeface="Calibri" panose="020F0502020204030204" pitchFamily="34" charset="0"/>
              </a:rPr>
              <a:t>Le nom d'un variable </a:t>
            </a:r>
            <a:r>
              <a:rPr lang="fr-FR" dirty="0">
                <a:solidFill>
                  <a:srgbClr val="FF0000"/>
                </a:solidFill>
                <a:latin typeface=""/>
                <a:cs typeface="Calibri" panose="020F0502020204030204" pitchFamily="34" charset="0"/>
              </a:rPr>
              <a:t>doit être significatif</a:t>
            </a:r>
            <a:r>
              <a:rPr lang="fr-FR" dirty="0">
                <a:latin typeface=""/>
                <a:cs typeface="Calibri" panose="020F0502020204030204" pitchFamily="34" charset="0"/>
              </a:rPr>
              <a:t>. On devrait savoir immédiatement, à partir de son nom, à quoi sert la variable ou la constante, et quel sens donner à sa valeur</a:t>
            </a:r>
            <a:endParaRPr lang="fr-FR" altLang="fr-FR" dirty="0">
              <a:solidFill>
                <a:schemeClr val="tx1">
                  <a:lumMod val="75000"/>
                  <a:lumOff val="25000"/>
                </a:schemeClr>
              </a:solidFill>
              <a:latin typeface=""/>
              <a:cs typeface="Calibri" panose="020F0502020204030204" pitchFamily="34" charset="0"/>
            </a:endParaRPr>
          </a:p>
          <a:p>
            <a:pPr marL="342900" indent="-342900">
              <a:lnSpc>
                <a:spcPct val="150000"/>
              </a:lnSpc>
              <a:buFont typeface="+mj-lt"/>
              <a:buAutoNum type="arabicPeriod"/>
            </a:pPr>
            <a:endParaRPr lang="fr-FR" altLang="fr-FR" dirty="0">
              <a:solidFill>
                <a:schemeClr val="tx1">
                  <a:lumMod val="75000"/>
                  <a:lumOff val="25000"/>
                </a:schemeClr>
              </a:solidFill>
              <a:latin typeface=""/>
            </a:endParaRPr>
          </a:p>
        </p:txBody>
      </p:sp>
      <p:sp>
        <p:nvSpPr>
          <p:cNvPr id="8" name="Date Placeholder 7">
            <a:extLst>
              <a:ext uri="{FF2B5EF4-FFF2-40B4-BE49-F238E27FC236}">
                <a16:creationId xmlns:a16="http://schemas.microsoft.com/office/drawing/2014/main" id="{8122D60D-D3F8-8FAE-50B1-EC10228872B6}"/>
              </a:ext>
            </a:extLst>
          </p:cNvPr>
          <p:cNvSpPr>
            <a:spLocks noGrp="1"/>
          </p:cNvSpPr>
          <p:nvPr>
            <p:ph type="dt" sz="half" idx="10"/>
          </p:nvPr>
        </p:nvSpPr>
        <p:spPr/>
        <p:txBody>
          <a:bodyPr/>
          <a:lstStyle/>
          <a:p>
            <a:fld id="{537392A0-91E9-5540-BDF6-E751A8902973}" type="datetime1">
              <a:rPr lang="en-US" smtClean="0"/>
              <a:t>10/19/2024</a:t>
            </a:fld>
            <a:endParaRPr lang="en-MA"/>
          </a:p>
        </p:txBody>
      </p:sp>
      <p:sp>
        <p:nvSpPr>
          <p:cNvPr id="9" name="Slide Number Placeholder 8">
            <a:extLst>
              <a:ext uri="{FF2B5EF4-FFF2-40B4-BE49-F238E27FC236}">
                <a16:creationId xmlns:a16="http://schemas.microsoft.com/office/drawing/2014/main" id="{0FECE66D-2C4E-1E40-9DB2-1C359B2466E6}"/>
              </a:ext>
            </a:extLst>
          </p:cNvPr>
          <p:cNvSpPr>
            <a:spLocks noGrp="1"/>
          </p:cNvSpPr>
          <p:nvPr>
            <p:ph type="sldNum" sz="quarter" idx="12"/>
          </p:nvPr>
        </p:nvSpPr>
        <p:spPr/>
        <p:txBody>
          <a:bodyPr/>
          <a:lstStyle/>
          <a:p>
            <a:fld id="{68870FDC-C944-644D-8649-251A4BA46F23}" type="slidenum">
              <a:rPr lang="en-MA" smtClean="0"/>
              <a:t>10</a:t>
            </a:fld>
            <a:endParaRPr lang="en-MA"/>
          </a:p>
        </p:txBody>
      </p:sp>
    </p:spTree>
    <p:extLst>
      <p:ext uri="{BB962C8B-B14F-4D97-AF65-F5344CB8AC3E}">
        <p14:creationId xmlns:p14="http://schemas.microsoft.com/office/powerpoint/2010/main" val="326201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FDEC-A425-4A4C-BD4E-BF47C52E2C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7C00462-4B98-FEB4-7CE2-ABDE6C140635}"/>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AFFECTATION</a:t>
            </a:r>
            <a:endParaRPr lang="en-MA" sz="4000" b="1" dirty="0">
              <a:latin typeface="+mj-lt"/>
            </a:endParaRPr>
          </a:p>
        </p:txBody>
      </p:sp>
      <p:sp>
        <p:nvSpPr>
          <p:cNvPr id="2" name="Rounded Rectangle 1">
            <a:extLst>
              <a:ext uri="{FF2B5EF4-FFF2-40B4-BE49-F238E27FC236}">
                <a16:creationId xmlns:a16="http://schemas.microsoft.com/office/drawing/2014/main" id="{0B59D31B-21D5-BCFD-129A-B3F607C303C1}"/>
              </a:ext>
            </a:extLst>
          </p:cNvPr>
          <p:cNvSpPr/>
          <p:nvPr/>
        </p:nvSpPr>
        <p:spPr>
          <a:xfrm>
            <a:off x="321011" y="1091253"/>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Règles</a:t>
            </a:r>
            <a:r>
              <a:rPr lang="en-US" sz="2000" dirty="0">
                <a:latin typeface=""/>
              </a:rPr>
              <a:t> </a:t>
            </a:r>
            <a:r>
              <a:rPr lang="en-US" sz="2000" dirty="0" err="1">
                <a:latin typeface=""/>
              </a:rPr>
              <a:t>d’affectation</a:t>
            </a:r>
            <a:endParaRPr lang="en-US" sz="2000" dirty="0">
              <a:latin typeface=""/>
            </a:endParaRPr>
          </a:p>
        </p:txBody>
      </p:sp>
      <p:sp>
        <p:nvSpPr>
          <p:cNvPr id="3" name="Espace réservé du texte 6">
            <a:extLst>
              <a:ext uri="{FF2B5EF4-FFF2-40B4-BE49-F238E27FC236}">
                <a16:creationId xmlns:a16="http://schemas.microsoft.com/office/drawing/2014/main" id="{75E5DDA0-9CA6-8D15-5E19-E0E9DDFE06FD}"/>
              </a:ext>
            </a:extLst>
          </p:cNvPr>
          <p:cNvSpPr txBox="1">
            <a:spLocks/>
          </p:cNvSpPr>
          <p:nvPr/>
        </p:nvSpPr>
        <p:spPr>
          <a:xfrm>
            <a:off x="321010" y="1540124"/>
            <a:ext cx="5554005" cy="4382265"/>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L'instruction d'affectation est l'opération qui consiste à attribuer une valeur à une variable pendant l'exécution du programme. </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En algorithmique on utilise un opérateur d'affectation. </a:t>
            </a: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Nous le notons </a:t>
            </a:r>
            <a:r>
              <a:rPr lang="fr-FR" altLang="fr-FR" sz="1800" b="1" dirty="0">
                <a:solidFill>
                  <a:srgbClr val="FF0000"/>
                </a:solidFill>
                <a:latin typeface="Calibri" panose="020F0502020204030204" pitchFamily="34" charset="0"/>
                <a:cs typeface="Calibri" panose="020F0502020204030204" pitchFamily="34" charset="0"/>
              </a:rPr>
              <a:t>←</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dans le cadre de ce cours.</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L’affectation s’effectue de la </a:t>
            </a:r>
            <a:r>
              <a:rPr lang="fr-FR" altLang="fr-FR" sz="1800" b="1" dirty="0">
                <a:solidFill>
                  <a:srgbClr val="FF0000"/>
                </a:solidFill>
                <a:latin typeface="Calibri" panose="020F0502020204030204" pitchFamily="34" charset="0"/>
                <a:cs typeface="Calibri" panose="020F0502020204030204" pitchFamily="34" charset="0"/>
              </a:rPr>
              <a:t>droit vers la gauche</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a:t>
            </a: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La </a:t>
            </a:r>
            <a:r>
              <a:rPr lang="fr-FR" altLang="fr-FR" sz="1800" b="1" dirty="0">
                <a:solidFill>
                  <a:schemeClr val="tx1">
                    <a:lumMod val="75000"/>
                    <a:lumOff val="25000"/>
                  </a:schemeClr>
                </a:solidFill>
                <a:latin typeface="Calibri" panose="020F0502020204030204" pitchFamily="34" charset="0"/>
                <a:cs typeface="Calibri" panose="020F0502020204030204" pitchFamily="34" charset="0"/>
              </a:rPr>
              <a:t>valeur</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de l’expression </a:t>
            </a:r>
            <a:r>
              <a:rPr lang="fr-FR" altLang="fr-FR" sz="1800" b="1" dirty="0">
                <a:solidFill>
                  <a:schemeClr val="tx1">
                    <a:lumMod val="75000"/>
                    <a:lumOff val="25000"/>
                  </a:schemeClr>
                </a:solidFill>
                <a:latin typeface="Calibri" panose="020F0502020204030204" pitchFamily="34" charset="0"/>
                <a:cs typeface="Calibri" panose="020F0502020204030204" pitchFamily="34" charset="0"/>
              </a:rPr>
              <a:t>droite</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(valeur ou résultat de calcul) sera stocké dans la </a:t>
            </a:r>
            <a:r>
              <a:rPr lang="fr-FR" altLang="fr-FR" sz="1800" b="1" dirty="0">
                <a:solidFill>
                  <a:schemeClr val="tx1">
                    <a:lumMod val="75000"/>
                    <a:lumOff val="25000"/>
                  </a:schemeClr>
                </a:solidFill>
                <a:latin typeface="Calibri" panose="020F0502020204030204" pitchFamily="34" charset="0"/>
                <a:cs typeface="Calibri" panose="020F0502020204030204" pitchFamily="34" charset="0"/>
              </a:rPr>
              <a:t>variable</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a:t>
            </a:r>
            <a:r>
              <a:rPr lang="fr-FR" altLang="fr-FR" sz="1800" b="1" dirty="0">
                <a:solidFill>
                  <a:schemeClr val="tx1">
                    <a:lumMod val="75000"/>
                    <a:lumOff val="25000"/>
                  </a:schemeClr>
                </a:solidFill>
                <a:latin typeface="Calibri" panose="020F0502020204030204" pitchFamily="34" charset="0"/>
                <a:cs typeface="Calibri" panose="020F0502020204030204" pitchFamily="34" charset="0"/>
              </a:rPr>
              <a:t>gauche</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 name="Espace réservé du contenu 4">
            <a:extLst>
              <a:ext uri="{FF2B5EF4-FFF2-40B4-BE49-F238E27FC236}">
                <a16:creationId xmlns:a16="http://schemas.microsoft.com/office/drawing/2014/main" id="{AD7C0BBD-823F-5122-6ED4-84499971FE60}"/>
              </a:ext>
            </a:extLst>
          </p:cNvPr>
          <p:cNvSpPr txBox="1">
            <a:spLocks/>
          </p:cNvSpPr>
          <p:nvPr/>
        </p:nvSpPr>
        <p:spPr>
          <a:xfrm>
            <a:off x="6316987" y="1284051"/>
            <a:ext cx="5035193" cy="4638338"/>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fr-FR" altLang="fr-FR" sz="1600" b="1" dirty="0">
                <a:solidFill>
                  <a:srgbClr val="0070C0"/>
                </a:solidFill>
                <a:latin typeface="Courier New" panose="02070309020205020404" pitchFamily="49" charset="0"/>
                <a:cs typeface="Courier New" panose="02070309020205020404" pitchFamily="49" charset="0"/>
              </a:rPr>
              <a:t>ALGORITHME </a:t>
            </a:r>
            <a:r>
              <a:rPr lang="fr-FR" altLang="fr-FR" sz="1600" dirty="0">
                <a:latin typeface="Courier New" panose="02070309020205020404" pitchFamily="49" charset="0"/>
                <a:cs typeface="Courier New" panose="02070309020205020404" pitchFamily="49" charset="0"/>
              </a:rPr>
              <a:t>: </a:t>
            </a:r>
            <a:r>
              <a:rPr lang="fr-FR" altLang="fr-FR" sz="1600" b="1" dirty="0" err="1">
                <a:latin typeface="Courier New" panose="02070309020205020404" pitchFamily="49" charset="0"/>
                <a:cs typeface="Courier New" panose="02070309020205020404" pitchFamily="49" charset="0"/>
              </a:rPr>
              <a:t>Prix_du_pain</a:t>
            </a:r>
            <a:endParaRPr lang="fr-FR" altLang="fr-FR" sz="1600" b="1" dirty="0">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dirty="0">
                <a:latin typeface="Courier New" panose="02070309020205020404" pitchFamily="49" charset="0"/>
                <a:cs typeface="Courier New" panose="02070309020205020404" pitchFamily="49" charset="0"/>
              </a:rPr>
              <a:t>Nom : </a:t>
            </a:r>
            <a:r>
              <a:rPr lang="fr-FR" altLang="fr-FR" sz="1600" b="1" dirty="0">
                <a:solidFill>
                  <a:srgbClr val="0070C0"/>
                </a:solidFill>
                <a:latin typeface="Courier New" panose="02070309020205020404" pitchFamily="49" charset="0"/>
                <a:cs typeface="Courier New" panose="02070309020205020404" pitchFamily="49" charset="0"/>
              </a:rPr>
              <a:t>CHAINE</a:t>
            </a:r>
          </a:p>
          <a:p>
            <a:pPr>
              <a:buFont typeface="Arial" panose="020B0604020202020204" pitchFamily="34" charset="0"/>
              <a:buNone/>
            </a:pPr>
            <a:r>
              <a:rPr lang="fr-FR" altLang="fr-FR" sz="1600" dirty="0">
                <a:latin typeface="Courier New" panose="02070309020205020404" pitchFamily="49" charset="0"/>
                <a:cs typeface="Courier New" panose="02070309020205020404" pitchFamily="49" charset="0"/>
              </a:rPr>
              <a:t>Car : </a:t>
            </a:r>
            <a:r>
              <a:rPr lang="fr-FR" altLang="fr-FR" sz="1600" b="1" dirty="0">
                <a:solidFill>
                  <a:srgbClr val="0070C0"/>
                </a:solidFill>
                <a:latin typeface="Courier New" panose="02070309020205020404" pitchFamily="49" charset="0"/>
                <a:cs typeface="Courier New" panose="02070309020205020404" pitchFamily="49" charset="0"/>
              </a:rPr>
              <a:t>CARACTERE</a:t>
            </a:r>
          </a:p>
          <a:p>
            <a:pPr>
              <a:buFont typeface="Arial" panose="020B0604020202020204" pitchFamily="34" charset="0"/>
              <a:buNone/>
            </a:pPr>
            <a:r>
              <a:rPr lang="fr-FR" altLang="fr-FR" sz="1600" dirty="0">
                <a:latin typeface="Courier New" panose="02070309020205020404" pitchFamily="49" charset="0"/>
                <a:cs typeface="Courier New" panose="02070309020205020404" pitchFamily="49" charset="0"/>
              </a:rPr>
              <a:t>Nb : </a:t>
            </a:r>
            <a:r>
              <a:rPr lang="fr-FR" altLang="fr-FR" sz="1600" b="1" dirty="0">
                <a:solidFill>
                  <a:srgbClr val="0070C0"/>
                </a:solidFill>
                <a:latin typeface="Courier New" panose="02070309020205020404" pitchFamily="49" charset="0"/>
                <a:cs typeface="Courier New" panose="02070309020205020404" pitchFamily="49" charset="0"/>
              </a:rPr>
              <a:t>ENTIER</a:t>
            </a:r>
          </a:p>
          <a:p>
            <a:pPr>
              <a:buFont typeface="Arial" panose="020B0604020202020204" pitchFamily="34" charset="0"/>
              <a:buNone/>
            </a:pPr>
            <a:r>
              <a:rPr lang="fr-FR" altLang="fr-FR" sz="1600" dirty="0" err="1">
                <a:latin typeface="Courier New" panose="02070309020205020404" pitchFamily="49" charset="0"/>
                <a:cs typeface="Courier New" panose="02070309020205020404" pitchFamily="49" charset="0"/>
              </a:rPr>
              <a:t>Prx</a:t>
            </a:r>
            <a:r>
              <a:rPr lang="fr-FR" altLang="fr-FR" sz="1600" dirty="0">
                <a:latin typeface="Courier New" panose="02070309020205020404" pitchFamily="49" charset="0"/>
                <a:cs typeface="Courier New" panose="02070309020205020404" pitchFamily="49" charset="0"/>
              </a:rPr>
              <a:t>, Qt, </a:t>
            </a:r>
            <a:r>
              <a:rPr lang="fr-FR" altLang="fr-FR" sz="1600" dirty="0" err="1">
                <a:latin typeface="Courier New" panose="02070309020205020404" pitchFamily="49" charset="0"/>
                <a:cs typeface="Courier New" panose="02070309020205020404" pitchFamily="49" charset="0"/>
              </a:rPr>
              <a:t>Tot</a:t>
            </a:r>
            <a:r>
              <a:rPr lang="fr-FR" altLang="fr-FR" sz="1600" dirty="0">
                <a:latin typeface="Courier New" panose="02070309020205020404" pitchFamily="49" charset="0"/>
                <a:cs typeface="Courier New" panose="02070309020205020404" pitchFamily="49" charset="0"/>
              </a:rPr>
              <a:t>, Tot1 : </a:t>
            </a:r>
            <a:r>
              <a:rPr lang="fr-FR" altLang="fr-FR" sz="1600" b="1" dirty="0">
                <a:solidFill>
                  <a:srgbClr val="0070C0"/>
                </a:solidFill>
                <a:latin typeface="Courier New" panose="02070309020205020404" pitchFamily="49" charset="0"/>
                <a:cs typeface="Courier New" panose="02070309020205020404" pitchFamily="49" charset="0"/>
              </a:rPr>
              <a:t>REEL</a:t>
            </a:r>
          </a:p>
          <a:p>
            <a:pPr>
              <a:buFont typeface="Arial" panose="020B0604020202020204" pitchFamily="34" charset="0"/>
              <a:buNone/>
            </a:pPr>
            <a:r>
              <a:rPr lang="fr-FR" altLang="fr-FR" sz="1600" b="1" dirty="0">
                <a:solidFill>
                  <a:srgbClr val="0070C0"/>
                </a:solidFill>
                <a:latin typeface="Courier New" panose="02070309020205020404" pitchFamily="49" charset="0"/>
                <a:cs typeface="Courier New" panose="02070309020205020404" pitchFamily="49" charset="0"/>
              </a:rPr>
              <a:t>DEBUT</a:t>
            </a:r>
            <a:endParaRPr lang="fr-FR" altLang="fr-FR" sz="1600" b="1" dirty="0">
              <a:solidFill>
                <a:srgbClr val="00B050"/>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b="1" dirty="0">
                <a:solidFill>
                  <a:srgbClr val="FF3300"/>
                </a:solidFill>
                <a:latin typeface="Courier New" panose="02070309020205020404" pitchFamily="49" charset="0"/>
                <a:cs typeface="Courier New" panose="02070309020205020404" pitchFamily="49" charset="0"/>
              </a:rPr>
              <a:t>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Nom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"Mounir" </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Car  ‘g’</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rPr>
              <a:t>Prx</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 10.25</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Qt  6</a:t>
            </a:r>
            <a:endParaRPr lang="fr-FR" altLang="fr-FR" sz="1600" dirty="0">
              <a:solidFill>
                <a:schemeClr val="tx1">
                  <a:lumMod val="95000"/>
                  <a:lumOff val="5000"/>
                </a:schemeClr>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rPr>
              <a:t>Tot</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rPr>
              <a:t>Prx</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Qt</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Tot1 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Tot</a:t>
            </a:r>
            <a:endParaRPr lang="fr-FR" altLang="fr-FR" sz="1600" dirty="0">
              <a:solidFill>
                <a:schemeClr val="tx1">
                  <a:lumMod val="95000"/>
                  <a:lumOff val="5000"/>
                </a:schemeClr>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b="1" dirty="0">
                <a:solidFill>
                  <a:srgbClr val="0070C0"/>
                </a:solidFill>
                <a:latin typeface="Courier New" panose="02070309020205020404" pitchFamily="49" charset="0"/>
                <a:cs typeface="Courier New" panose="02070309020205020404" pitchFamily="49" charset="0"/>
              </a:rPr>
              <a:t>FIN</a:t>
            </a:r>
          </a:p>
        </p:txBody>
      </p:sp>
      <p:sp>
        <p:nvSpPr>
          <p:cNvPr id="7" name="Date Placeholder 6">
            <a:extLst>
              <a:ext uri="{FF2B5EF4-FFF2-40B4-BE49-F238E27FC236}">
                <a16:creationId xmlns:a16="http://schemas.microsoft.com/office/drawing/2014/main" id="{B8D38C4A-A9BE-C5E1-62D7-FBDA79AF951A}"/>
              </a:ext>
            </a:extLst>
          </p:cNvPr>
          <p:cNvSpPr>
            <a:spLocks noGrp="1"/>
          </p:cNvSpPr>
          <p:nvPr>
            <p:ph type="dt" sz="half" idx="10"/>
          </p:nvPr>
        </p:nvSpPr>
        <p:spPr/>
        <p:txBody>
          <a:bodyPr/>
          <a:lstStyle/>
          <a:p>
            <a:fld id="{5E10C6FC-8904-A340-A518-A92B4122AE49}" type="datetime1">
              <a:rPr lang="en-US" smtClean="0"/>
              <a:t>10/19/2024</a:t>
            </a:fld>
            <a:endParaRPr lang="en-MA"/>
          </a:p>
        </p:txBody>
      </p:sp>
      <p:sp>
        <p:nvSpPr>
          <p:cNvPr id="8" name="Slide Number Placeholder 7">
            <a:extLst>
              <a:ext uri="{FF2B5EF4-FFF2-40B4-BE49-F238E27FC236}">
                <a16:creationId xmlns:a16="http://schemas.microsoft.com/office/drawing/2014/main" id="{8DE8A550-C962-B8CB-734A-C9322CC79987}"/>
              </a:ext>
            </a:extLst>
          </p:cNvPr>
          <p:cNvSpPr>
            <a:spLocks noGrp="1"/>
          </p:cNvSpPr>
          <p:nvPr>
            <p:ph type="sldNum" sz="quarter" idx="12"/>
          </p:nvPr>
        </p:nvSpPr>
        <p:spPr/>
        <p:txBody>
          <a:bodyPr/>
          <a:lstStyle/>
          <a:p>
            <a:fld id="{68870FDC-C944-644D-8649-251A4BA46F23}" type="slidenum">
              <a:rPr lang="en-MA" smtClean="0"/>
              <a:t>11</a:t>
            </a:fld>
            <a:endParaRPr lang="en-MA"/>
          </a:p>
        </p:txBody>
      </p:sp>
    </p:spTree>
    <p:extLst>
      <p:ext uri="{BB962C8B-B14F-4D97-AF65-F5344CB8AC3E}">
        <p14:creationId xmlns:p14="http://schemas.microsoft.com/office/powerpoint/2010/main" val="174377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E4340-22DD-4BB8-C4D7-60A6D473EC5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5D1697A-0C70-E8D4-A503-1594E1C12327}"/>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LECTURE / AFFICHAGE</a:t>
            </a:r>
            <a:endParaRPr lang="en-MA" sz="4000" b="1" dirty="0">
              <a:latin typeface="+mj-lt"/>
            </a:endParaRPr>
          </a:p>
        </p:txBody>
      </p:sp>
      <p:sp>
        <p:nvSpPr>
          <p:cNvPr id="2" name="Rounded Rectangle 1">
            <a:extLst>
              <a:ext uri="{FF2B5EF4-FFF2-40B4-BE49-F238E27FC236}">
                <a16:creationId xmlns:a16="http://schemas.microsoft.com/office/drawing/2014/main" id="{BA65FA36-AD80-F8F4-99F6-2AB97AA929A7}"/>
              </a:ext>
            </a:extLst>
          </p:cNvPr>
          <p:cNvSpPr/>
          <p:nvPr/>
        </p:nvSpPr>
        <p:spPr>
          <a:xfrm>
            <a:off x="321011" y="1091253"/>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Définition</a:t>
            </a:r>
            <a:endParaRPr lang="en-US" sz="2000" dirty="0">
              <a:latin typeface=""/>
            </a:endParaRPr>
          </a:p>
        </p:txBody>
      </p:sp>
      <p:sp>
        <p:nvSpPr>
          <p:cNvPr id="3" name="Espace réservé du texte 6">
            <a:extLst>
              <a:ext uri="{FF2B5EF4-FFF2-40B4-BE49-F238E27FC236}">
                <a16:creationId xmlns:a16="http://schemas.microsoft.com/office/drawing/2014/main" id="{B55BA1DE-A0D8-12B6-23A4-6DD166F672C9}"/>
              </a:ext>
            </a:extLst>
          </p:cNvPr>
          <p:cNvSpPr txBox="1">
            <a:spLocks/>
          </p:cNvSpPr>
          <p:nvPr/>
        </p:nvSpPr>
        <p:spPr>
          <a:xfrm>
            <a:off x="321010" y="1540124"/>
            <a:ext cx="5554005" cy="4638338"/>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Deux méthodes qui permettent de gérer les entrés et sorties d’un algorithme sont : </a:t>
            </a:r>
            <a:r>
              <a:rPr lang="fr-FR" altLang="fr-FR" sz="1800" dirty="0">
                <a:solidFill>
                  <a:schemeClr val="accent6"/>
                </a:solidFill>
                <a:latin typeface="Calibri" panose="020F0502020204030204" pitchFamily="34" charset="0"/>
                <a:cs typeface="Calibri" panose="020F0502020204030204" pitchFamily="34" charset="0"/>
              </a:rPr>
              <a:t>LIRE</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et </a:t>
            </a:r>
            <a:r>
              <a:rPr lang="fr-FR" altLang="fr-FR" sz="1800" dirty="0">
                <a:solidFill>
                  <a:srgbClr val="FF0000"/>
                </a:solidFill>
                <a:latin typeface="Calibri" panose="020F0502020204030204" pitchFamily="34" charset="0"/>
                <a:cs typeface="Calibri" panose="020F0502020204030204" pitchFamily="34" charset="0"/>
              </a:rPr>
              <a:t>AFFICHER</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La méthode </a:t>
            </a:r>
            <a:r>
              <a:rPr lang="fr-FR" altLang="fr-FR" sz="1800" dirty="0">
                <a:solidFill>
                  <a:schemeClr val="accent6"/>
                </a:solidFill>
                <a:latin typeface="Calibri" panose="020F0502020204030204" pitchFamily="34" charset="0"/>
                <a:cs typeface="Calibri" panose="020F0502020204030204" pitchFamily="34" charset="0"/>
              </a:rPr>
              <a:t>LIRE</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permet de </a:t>
            </a:r>
            <a:r>
              <a:rPr lang="fr-FR" altLang="fr-FR" sz="1800" b="1" dirty="0">
                <a:solidFill>
                  <a:schemeClr val="accent2">
                    <a:lumMod val="75000"/>
                  </a:schemeClr>
                </a:solidFill>
                <a:latin typeface="Calibri" panose="020F0502020204030204" pitchFamily="34" charset="0"/>
                <a:cs typeface="Calibri" panose="020F0502020204030204" pitchFamily="34" charset="0"/>
              </a:rPr>
              <a:t>lire des valeurs à partir du clavier</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qui représente l’entrée d’un algorithme. Elle permet de récupérer la valeur taper au clavier et la stocker dans la variable entre les parenthèses.</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La méthode </a:t>
            </a:r>
            <a:r>
              <a:rPr lang="fr-FR" altLang="fr-FR" sz="1800" dirty="0">
                <a:solidFill>
                  <a:srgbClr val="FF0000"/>
                </a:solidFill>
                <a:latin typeface="Calibri" panose="020F0502020204030204" pitchFamily="34" charset="0"/>
                <a:cs typeface="Calibri" panose="020F0502020204030204" pitchFamily="34" charset="0"/>
              </a:rPr>
              <a:t>AFFICHER</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permet </a:t>
            </a:r>
            <a:r>
              <a:rPr lang="fr-FR" altLang="fr-FR" sz="1800" b="1" dirty="0">
                <a:solidFill>
                  <a:schemeClr val="accent2">
                    <a:lumMod val="75000"/>
                  </a:schemeClr>
                </a:solidFill>
                <a:latin typeface="Calibri" panose="020F0502020204030204" pitchFamily="34" charset="0"/>
                <a:cs typeface="Calibri" panose="020F0502020204030204" pitchFamily="34" charset="0"/>
              </a:rPr>
              <a:t>d’afficher les messages ou des valeurs de variables à l’écran </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qui représente la sortie.</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 name="Espace réservé du contenu 4">
            <a:extLst>
              <a:ext uri="{FF2B5EF4-FFF2-40B4-BE49-F238E27FC236}">
                <a16:creationId xmlns:a16="http://schemas.microsoft.com/office/drawing/2014/main" id="{7FF65C05-25AE-966B-A4D9-BDB9BFAD834F}"/>
              </a:ext>
            </a:extLst>
          </p:cNvPr>
          <p:cNvSpPr txBox="1">
            <a:spLocks/>
          </p:cNvSpPr>
          <p:nvPr/>
        </p:nvSpPr>
        <p:spPr>
          <a:xfrm>
            <a:off x="6316987" y="1284051"/>
            <a:ext cx="5035193" cy="4638338"/>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fr-FR" altLang="fr-FR" sz="1600" b="1" dirty="0">
                <a:solidFill>
                  <a:srgbClr val="0070C0"/>
                </a:solidFill>
                <a:latin typeface="Courier New" panose="02070309020205020404" pitchFamily="49" charset="0"/>
                <a:cs typeface="Courier New" panose="02070309020205020404" pitchFamily="49" charset="0"/>
              </a:rPr>
              <a:t>ALGORITHME </a:t>
            </a:r>
            <a:r>
              <a:rPr lang="fr-FR" altLang="fr-FR" sz="1600" dirty="0">
                <a:latin typeface="Courier New" panose="02070309020205020404" pitchFamily="49" charset="0"/>
                <a:cs typeface="Courier New" panose="02070309020205020404" pitchFamily="49" charset="0"/>
              </a:rPr>
              <a:t>: </a:t>
            </a:r>
            <a:r>
              <a:rPr lang="fr-FR" altLang="fr-FR" sz="1600" b="1" dirty="0" err="1">
                <a:latin typeface="Courier New" panose="02070309020205020404" pitchFamily="49" charset="0"/>
                <a:cs typeface="Courier New" panose="02070309020205020404" pitchFamily="49" charset="0"/>
              </a:rPr>
              <a:t>Prix_du_pain</a:t>
            </a:r>
            <a:endParaRPr lang="fr-FR" altLang="fr-FR" sz="1600" b="1" dirty="0">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dirty="0">
                <a:latin typeface="Courier New" panose="02070309020205020404" pitchFamily="49" charset="0"/>
                <a:cs typeface="Courier New" panose="02070309020205020404" pitchFamily="49" charset="0"/>
              </a:rPr>
              <a:t>Nom : </a:t>
            </a:r>
            <a:r>
              <a:rPr lang="fr-FR" altLang="fr-FR" sz="1600" b="1" dirty="0">
                <a:solidFill>
                  <a:srgbClr val="0070C0"/>
                </a:solidFill>
                <a:latin typeface="Courier New" panose="02070309020205020404" pitchFamily="49" charset="0"/>
                <a:cs typeface="Courier New" panose="02070309020205020404" pitchFamily="49" charset="0"/>
              </a:rPr>
              <a:t>CHAINE</a:t>
            </a:r>
          </a:p>
          <a:p>
            <a:pPr>
              <a:buFont typeface="Arial" panose="020B0604020202020204" pitchFamily="34" charset="0"/>
              <a:buNone/>
            </a:pPr>
            <a:r>
              <a:rPr lang="fr-FR" altLang="fr-FR" sz="1600" dirty="0">
                <a:latin typeface="Courier New" panose="02070309020205020404" pitchFamily="49" charset="0"/>
                <a:cs typeface="Courier New" panose="02070309020205020404" pitchFamily="49" charset="0"/>
              </a:rPr>
              <a:t>Car : </a:t>
            </a:r>
            <a:r>
              <a:rPr lang="fr-FR" altLang="fr-FR" sz="1600" b="1" dirty="0">
                <a:solidFill>
                  <a:srgbClr val="0070C0"/>
                </a:solidFill>
                <a:latin typeface="Courier New" panose="02070309020205020404" pitchFamily="49" charset="0"/>
                <a:cs typeface="Courier New" panose="02070309020205020404" pitchFamily="49" charset="0"/>
              </a:rPr>
              <a:t>CARACTERE</a:t>
            </a:r>
          </a:p>
          <a:p>
            <a:pPr>
              <a:buFont typeface="Arial" panose="020B0604020202020204" pitchFamily="34" charset="0"/>
              <a:buNone/>
            </a:pPr>
            <a:r>
              <a:rPr lang="fr-FR" altLang="fr-FR" sz="1600" dirty="0">
                <a:latin typeface="Courier New" panose="02070309020205020404" pitchFamily="49" charset="0"/>
                <a:cs typeface="Courier New" panose="02070309020205020404" pitchFamily="49" charset="0"/>
              </a:rPr>
              <a:t>Nb : </a:t>
            </a:r>
            <a:r>
              <a:rPr lang="fr-FR" altLang="fr-FR" sz="1600" b="1" dirty="0">
                <a:solidFill>
                  <a:srgbClr val="0070C0"/>
                </a:solidFill>
                <a:latin typeface="Courier New" panose="02070309020205020404" pitchFamily="49" charset="0"/>
                <a:cs typeface="Courier New" panose="02070309020205020404" pitchFamily="49" charset="0"/>
              </a:rPr>
              <a:t>ENTIER</a:t>
            </a:r>
          </a:p>
          <a:p>
            <a:pPr>
              <a:buFont typeface="Arial" panose="020B0604020202020204" pitchFamily="34" charset="0"/>
              <a:buNone/>
            </a:pPr>
            <a:r>
              <a:rPr lang="fr-FR" altLang="fr-FR" sz="1600" dirty="0" err="1">
                <a:latin typeface="Courier New" panose="02070309020205020404" pitchFamily="49" charset="0"/>
                <a:cs typeface="Courier New" panose="02070309020205020404" pitchFamily="49" charset="0"/>
              </a:rPr>
              <a:t>Prx</a:t>
            </a:r>
            <a:r>
              <a:rPr lang="fr-FR" altLang="fr-FR" sz="1600" dirty="0">
                <a:latin typeface="Courier New" panose="02070309020205020404" pitchFamily="49" charset="0"/>
                <a:cs typeface="Courier New" panose="02070309020205020404" pitchFamily="49" charset="0"/>
              </a:rPr>
              <a:t>, Qt, </a:t>
            </a:r>
            <a:r>
              <a:rPr lang="fr-FR" altLang="fr-FR" sz="1600" dirty="0" err="1">
                <a:latin typeface="Courier New" panose="02070309020205020404" pitchFamily="49" charset="0"/>
                <a:cs typeface="Courier New" panose="02070309020205020404" pitchFamily="49" charset="0"/>
              </a:rPr>
              <a:t>Tot</a:t>
            </a:r>
            <a:r>
              <a:rPr lang="fr-FR" altLang="fr-FR" sz="1600" dirty="0">
                <a:latin typeface="Courier New" panose="02070309020205020404" pitchFamily="49" charset="0"/>
                <a:cs typeface="Courier New" panose="02070309020205020404" pitchFamily="49" charset="0"/>
              </a:rPr>
              <a:t>, Tot1 : </a:t>
            </a:r>
            <a:r>
              <a:rPr lang="fr-FR" altLang="fr-FR" sz="1600" b="1" dirty="0">
                <a:solidFill>
                  <a:srgbClr val="0070C0"/>
                </a:solidFill>
                <a:latin typeface="Courier New" panose="02070309020205020404" pitchFamily="49" charset="0"/>
                <a:cs typeface="Courier New" panose="02070309020205020404" pitchFamily="49" charset="0"/>
              </a:rPr>
              <a:t>REEL</a:t>
            </a:r>
          </a:p>
          <a:p>
            <a:pPr>
              <a:buFont typeface="Arial" panose="020B0604020202020204" pitchFamily="34" charset="0"/>
              <a:buNone/>
            </a:pPr>
            <a:r>
              <a:rPr lang="fr-FR" altLang="fr-FR" sz="1600" b="1" dirty="0">
                <a:solidFill>
                  <a:srgbClr val="0070C0"/>
                </a:solidFill>
                <a:latin typeface="Courier New" panose="02070309020205020404" pitchFamily="49" charset="0"/>
                <a:cs typeface="Courier New" panose="02070309020205020404" pitchFamily="49" charset="0"/>
              </a:rPr>
              <a:t>DEBUT</a:t>
            </a:r>
            <a:endParaRPr lang="fr-FR" altLang="fr-FR" sz="1600" b="1" dirty="0">
              <a:solidFill>
                <a:srgbClr val="00B050"/>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b="1" dirty="0">
                <a:solidFill>
                  <a:srgbClr val="FF3300"/>
                </a:solidFill>
                <a:latin typeface="Courier New" panose="02070309020205020404" pitchFamily="49" charset="0"/>
                <a:cs typeface="Courier New" panose="02070309020205020404" pitchFamily="49" charset="0"/>
              </a:rPr>
              <a:t>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Nom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"Mounir" </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Car  ‘g’</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rPr>
              <a:t>Prx</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 10.25</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Qt  6</a:t>
            </a:r>
            <a:endParaRPr lang="fr-FR" altLang="fr-FR" sz="1600" dirty="0">
              <a:solidFill>
                <a:schemeClr val="tx1">
                  <a:lumMod val="95000"/>
                  <a:lumOff val="5000"/>
                </a:schemeClr>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rPr>
              <a:t>Tot</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rPr>
              <a:t>Prx</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Qt</a:t>
            </a:r>
          </a:p>
          <a:p>
            <a:pPr>
              <a:buFont typeface="Arial" panose="020B0604020202020204" pitchFamily="34" charset="0"/>
              <a:buNone/>
            </a:pPr>
            <a:r>
              <a:rPr lang="fr-FR" altLang="fr-FR" sz="16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Tot1  </a:t>
            </a:r>
            <a:r>
              <a:rPr lang="fr-FR" altLang="fr-FR" sz="1600" dirty="0" err="1">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Tot</a:t>
            </a:r>
            <a:endParaRPr lang="fr-FR" altLang="fr-FR" sz="1600" dirty="0">
              <a:solidFill>
                <a:schemeClr val="tx1">
                  <a:lumMod val="95000"/>
                  <a:lumOff val="5000"/>
                </a:schemeClr>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600" b="1" dirty="0">
                <a:solidFill>
                  <a:srgbClr val="0070C0"/>
                </a:solidFill>
                <a:latin typeface="Courier New" panose="02070309020205020404" pitchFamily="49" charset="0"/>
                <a:cs typeface="Courier New" panose="02070309020205020404" pitchFamily="49" charset="0"/>
              </a:rPr>
              <a:t>FIN</a:t>
            </a:r>
          </a:p>
        </p:txBody>
      </p:sp>
      <p:sp>
        <p:nvSpPr>
          <p:cNvPr id="6" name="Date Placeholder 5">
            <a:extLst>
              <a:ext uri="{FF2B5EF4-FFF2-40B4-BE49-F238E27FC236}">
                <a16:creationId xmlns:a16="http://schemas.microsoft.com/office/drawing/2014/main" id="{7F33B5DB-13AC-17DA-93B5-EB2E8ED3D504}"/>
              </a:ext>
            </a:extLst>
          </p:cNvPr>
          <p:cNvSpPr>
            <a:spLocks noGrp="1"/>
          </p:cNvSpPr>
          <p:nvPr>
            <p:ph type="dt" sz="half" idx="10"/>
          </p:nvPr>
        </p:nvSpPr>
        <p:spPr/>
        <p:txBody>
          <a:bodyPr/>
          <a:lstStyle/>
          <a:p>
            <a:fld id="{80F7149D-C66A-E34D-A04D-E405058F5152}" type="datetime1">
              <a:rPr lang="en-US" smtClean="0"/>
              <a:t>10/19/2024</a:t>
            </a:fld>
            <a:endParaRPr lang="en-MA"/>
          </a:p>
        </p:txBody>
      </p:sp>
      <p:sp>
        <p:nvSpPr>
          <p:cNvPr id="7" name="Slide Number Placeholder 6">
            <a:extLst>
              <a:ext uri="{FF2B5EF4-FFF2-40B4-BE49-F238E27FC236}">
                <a16:creationId xmlns:a16="http://schemas.microsoft.com/office/drawing/2014/main" id="{9553CF8B-CAD9-AB03-1A6A-59241F40B003}"/>
              </a:ext>
            </a:extLst>
          </p:cNvPr>
          <p:cNvSpPr>
            <a:spLocks noGrp="1"/>
          </p:cNvSpPr>
          <p:nvPr>
            <p:ph type="sldNum" sz="quarter" idx="12"/>
          </p:nvPr>
        </p:nvSpPr>
        <p:spPr/>
        <p:txBody>
          <a:bodyPr/>
          <a:lstStyle/>
          <a:p>
            <a:fld id="{68870FDC-C944-644D-8649-251A4BA46F23}" type="slidenum">
              <a:rPr lang="en-MA" smtClean="0"/>
              <a:t>12</a:t>
            </a:fld>
            <a:endParaRPr lang="en-MA"/>
          </a:p>
        </p:txBody>
      </p:sp>
    </p:spTree>
    <p:extLst>
      <p:ext uri="{BB962C8B-B14F-4D97-AF65-F5344CB8AC3E}">
        <p14:creationId xmlns:p14="http://schemas.microsoft.com/office/powerpoint/2010/main" val="208886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4CA06-97A9-5D7D-74BF-AA72EBA8C54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97D5B2-B5FB-F177-50DD-3B5553674120}"/>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COMMENTAIRES</a:t>
            </a:r>
            <a:endParaRPr lang="en-MA" sz="4000" b="1" dirty="0">
              <a:latin typeface="+mj-lt"/>
            </a:endParaRPr>
          </a:p>
        </p:txBody>
      </p:sp>
      <p:sp>
        <p:nvSpPr>
          <p:cNvPr id="2" name="Rounded Rectangle 1">
            <a:extLst>
              <a:ext uri="{FF2B5EF4-FFF2-40B4-BE49-F238E27FC236}">
                <a16:creationId xmlns:a16="http://schemas.microsoft.com/office/drawing/2014/main" id="{2FBEAD30-4A40-D821-8128-B9489DAE541E}"/>
              </a:ext>
            </a:extLst>
          </p:cNvPr>
          <p:cNvSpPr/>
          <p:nvPr/>
        </p:nvSpPr>
        <p:spPr>
          <a:xfrm>
            <a:off x="321011" y="1091253"/>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Définition</a:t>
            </a:r>
            <a:endParaRPr lang="en-US" sz="2000" dirty="0">
              <a:latin typeface=""/>
            </a:endParaRPr>
          </a:p>
        </p:txBody>
      </p:sp>
      <p:sp>
        <p:nvSpPr>
          <p:cNvPr id="3" name="Espace réservé du texte 6">
            <a:extLst>
              <a:ext uri="{FF2B5EF4-FFF2-40B4-BE49-F238E27FC236}">
                <a16:creationId xmlns:a16="http://schemas.microsoft.com/office/drawing/2014/main" id="{6F46C722-0560-700C-11BE-94CCEE5B6F8A}"/>
              </a:ext>
            </a:extLst>
          </p:cNvPr>
          <p:cNvSpPr txBox="1">
            <a:spLocks/>
          </p:cNvSpPr>
          <p:nvPr/>
        </p:nvSpPr>
        <p:spPr>
          <a:xfrm>
            <a:off x="321011" y="1705494"/>
            <a:ext cx="5233484" cy="4638338"/>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Les commentaires </a:t>
            </a:r>
            <a:r>
              <a:rPr lang="fr-FR" altLang="fr-FR" sz="1800" dirty="0">
                <a:solidFill>
                  <a:srgbClr val="FF0000"/>
                </a:solidFill>
                <a:latin typeface="Calibri" panose="020F0502020204030204" pitchFamily="34" charset="0"/>
                <a:cs typeface="Calibri" panose="020F0502020204030204" pitchFamily="34" charset="0"/>
              </a:rPr>
              <a:t>servent à donner des explications </a:t>
            </a:r>
            <a:br>
              <a:rPr lang="fr-FR" altLang="fr-FR" sz="1800" dirty="0">
                <a:solidFill>
                  <a:srgbClr val="FF0000"/>
                </a:solidFill>
                <a:latin typeface="Calibri" panose="020F0502020204030204" pitchFamily="34" charset="0"/>
                <a:cs typeface="Calibri" panose="020F0502020204030204" pitchFamily="34" charset="0"/>
              </a:rPr>
            </a:b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à une partie de votre pseudo-code. </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Un commentaire doit être mis entre </a:t>
            </a:r>
            <a:r>
              <a:rPr lang="fr-FR" altLang="fr-FR" sz="1800" b="1" dirty="0">
                <a:solidFill>
                  <a:srgbClr val="FF0000"/>
                </a:solidFill>
                <a:latin typeface="Calibri" panose="020F0502020204030204" pitchFamily="34" charset="0"/>
                <a:cs typeface="Calibri" panose="020F0502020204030204" pitchFamily="34" charset="0"/>
              </a:rPr>
              <a:t>/* et */</a:t>
            </a: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 tous ce qui se trouve entre ces deux symboles est considéré comme un commentaire.  </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Un commentaire n’affecte pas les instructions de votre algorithme.</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a:p>
            <a:pPr algn="l">
              <a:lnSpc>
                <a:spcPct val="150000"/>
              </a:lnSpc>
            </a:pPr>
            <a:r>
              <a:rPr lang="fr-FR" altLang="fr-FR" sz="1800" dirty="0">
                <a:solidFill>
                  <a:schemeClr val="tx1">
                    <a:lumMod val="75000"/>
                    <a:lumOff val="25000"/>
                  </a:schemeClr>
                </a:solidFill>
                <a:latin typeface="Calibri" panose="020F0502020204030204" pitchFamily="34" charset="0"/>
                <a:cs typeface="Calibri" panose="020F0502020204030204" pitchFamily="34" charset="0"/>
              </a:rPr>
              <a:t>Le commentaire peut s’écrire sur plusieurs lignes.</a:t>
            </a:r>
          </a:p>
          <a:p>
            <a:pPr algn="l">
              <a:lnSpc>
                <a:spcPct val="150000"/>
              </a:lnSpc>
            </a:pPr>
            <a:endParaRPr lang="fr-FR" altLang="fr-FR"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6" name="Espace réservé du contenu 4">
            <a:extLst>
              <a:ext uri="{FF2B5EF4-FFF2-40B4-BE49-F238E27FC236}">
                <a16:creationId xmlns:a16="http://schemas.microsoft.com/office/drawing/2014/main" id="{2315A7C9-CDBA-391A-3D7F-F9B3655E1D1E}"/>
              </a:ext>
            </a:extLst>
          </p:cNvPr>
          <p:cNvSpPr txBox="1">
            <a:spLocks/>
          </p:cNvSpPr>
          <p:nvPr/>
        </p:nvSpPr>
        <p:spPr>
          <a:xfrm>
            <a:off x="5875015" y="1518913"/>
            <a:ext cx="6119189" cy="4638338"/>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fr-FR" altLang="fr-FR" sz="1800" b="1" dirty="0">
                <a:solidFill>
                  <a:srgbClr val="0070C0"/>
                </a:solidFill>
                <a:latin typeface="Courier New" panose="02070309020205020404" pitchFamily="49" charset="0"/>
                <a:cs typeface="Courier New" panose="02070309020205020404" pitchFamily="49" charset="0"/>
              </a:rPr>
              <a:t>ALGORITHME </a:t>
            </a:r>
            <a:r>
              <a:rPr lang="fr-FR" altLang="fr-FR" sz="1800" dirty="0">
                <a:latin typeface="Courier New" panose="02070309020205020404" pitchFamily="49" charset="0"/>
                <a:cs typeface="Courier New" panose="02070309020205020404" pitchFamily="49" charset="0"/>
              </a:rPr>
              <a:t>: </a:t>
            </a:r>
            <a:r>
              <a:rPr lang="fr-FR" altLang="fr-FR" sz="1800" b="1" dirty="0" err="1">
                <a:latin typeface="Courier New" panose="02070309020205020404" pitchFamily="49" charset="0"/>
                <a:cs typeface="Courier New" panose="02070309020205020404" pitchFamily="49" charset="0"/>
              </a:rPr>
              <a:t>Prix_du_pain</a:t>
            </a:r>
            <a:endParaRPr lang="fr-FR" altLang="fr-FR" sz="1800" b="1" dirty="0">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800" dirty="0" err="1">
                <a:latin typeface="Courier New" panose="02070309020205020404" pitchFamily="49" charset="0"/>
                <a:cs typeface="Courier New" panose="02070309020205020404" pitchFamily="49" charset="0"/>
              </a:rPr>
              <a:t>Prx</a:t>
            </a:r>
            <a:r>
              <a:rPr lang="fr-FR" altLang="fr-FR" sz="1800" dirty="0">
                <a:latin typeface="Courier New" panose="02070309020205020404" pitchFamily="49" charset="0"/>
                <a:cs typeface="Courier New" panose="02070309020205020404" pitchFamily="49" charset="0"/>
              </a:rPr>
              <a:t>, Qt, </a:t>
            </a:r>
            <a:r>
              <a:rPr lang="fr-FR" altLang="fr-FR" sz="1800" dirty="0" err="1">
                <a:latin typeface="Courier New" panose="02070309020205020404" pitchFamily="49" charset="0"/>
                <a:cs typeface="Courier New" panose="02070309020205020404" pitchFamily="49" charset="0"/>
              </a:rPr>
              <a:t>Tot</a:t>
            </a:r>
            <a:r>
              <a:rPr lang="fr-FR" altLang="fr-FR" sz="1800" dirty="0">
                <a:latin typeface="Courier New" panose="02070309020205020404" pitchFamily="49" charset="0"/>
                <a:cs typeface="Courier New" panose="02070309020205020404" pitchFamily="49" charset="0"/>
              </a:rPr>
              <a:t> : </a:t>
            </a:r>
            <a:r>
              <a:rPr lang="fr-FR" altLang="fr-FR" sz="1800" b="1" dirty="0">
                <a:solidFill>
                  <a:srgbClr val="0070C0"/>
                </a:solidFill>
                <a:latin typeface="Courier New" panose="02070309020205020404" pitchFamily="49" charset="0"/>
                <a:cs typeface="Courier New" panose="02070309020205020404" pitchFamily="49" charset="0"/>
              </a:rPr>
              <a:t>REEL</a:t>
            </a:r>
          </a:p>
          <a:p>
            <a:pPr>
              <a:buFont typeface="Arial" panose="020B0604020202020204" pitchFamily="34" charset="0"/>
              <a:buNone/>
            </a:pPr>
            <a:r>
              <a:rPr lang="fr-FR" altLang="fr-FR" sz="1800" b="1" dirty="0">
                <a:solidFill>
                  <a:srgbClr val="0070C0"/>
                </a:solidFill>
                <a:latin typeface="Courier New" panose="02070309020205020404" pitchFamily="49" charset="0"/>
                <a:cs typeface="Courier New" panose="02070309020205020404" pitchFamily="49" charset="0"/>
              </a:rPr>
              <a:t>DEBUT</a:t>
            </a:r>
          </a:p>
          <a:p>
            <a:pPr>
              <a:buFont typeface="Arial" panose="020B0604020202020204" pitchFamily="34" charset="0"/>
              <a:buNone/>
            </a:pPr>
            <a:r>
              <a:rPr lang="fr-FR" altLang="fr-FR" sz="1800" b="1" dirty="0">
                <a:solidFill>
                  <a:srgbClr val="0070C0"/>
                </a:solidFill>
                <a:latin typeface="Courier New" panose="02070309020205020404" pitchFamily="49" charset="0"/>
                <a:cs typeface="Courier New" panose="02070309020205020404" pitchFamily="49" charset="0"/>
              </a:rPr>
              <a:t>	</a:t>
            </a:r>
            <a:r>
              <a:rPr lang="fr-FR" altLang="fr-FR" sz="1800" dirty="0">
                <a:latin typeface="Courier New" panose="02070309020205020404" pitchFamily="49" charset="0"/>
                <a:cs typeface="Courier New" panose="02070309020205020404" pitchFamily="49" charset="0"/>
              </a:rPr>
              <a:t>AFFICHER(</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"donner la quantité de pains" </a:t>
            </a:r>
            <a:r>
              <a:rPr lang="fr-FR" altLang="fr-FR" sz="1800" dirty="0">
                <a:latin typeface="Courier New" panose="02070309020205020404" pitchFamily="49" charset="0"/>
                <a:cs typeface="Courier New" panose="02070309020205020404" pitchFamily="49" charset="0"/>
              </a:rPr>
              <a:t>)</a:t>
            </a:r>
          </a:p>
          <a:p>
            <a:pPr>
              <a:buFont typeface="Arial" panose="020B0604020202020204" pitchFamily="34" charset="0"/>
              <a:buNone/>
            </a:pPr>
            <a:r>
              <a:rPr lang="fr-FR" altLang="fr-FR" sz="1800" b="1" dirty="0">
                <a:solidFill>
                  <a:srgbClr val="FF3300"/>
                </a:solidFill>
                <a:latin typeface="Courier New" panose="02070309020205020404" pitchFamily="49" charset="0"/>
                <a:cs typeface="Courier New" panose="02070309020205020404" pitchFamily="49" charset="0"/>
              </a:rPr>
              <a:t>	</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rPr>
              <a:t>LIRE(Qt)</a:t>
            </a:r>
            <a:endPar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endParaRPr>
          </a:p>
          <a:p>
            <a:pPr>
              <a:buFont typeface="Arial" panose="020B0604020202020204" pitchFamily="34" charset="0"/>
              <a:buNone/>
            </a:pP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800" dirty="0" err="1">
                <a:solidFill>
                  <a:schemeClr val="tx1">
                    <a:lumMod val="95000"/>
                    <a:lumOff val="5000"/>
                  </a:schemeClr>
                </a:solidFill>
                <a:latin typeface="Courier New" panose="02070309020205020404" pitchFamily="49" charset="0"/>
                <a:cs typeface="Courier New" panose="02070309020205020404" pitchFamily="49" charset="0"/>
              </a:rPr>
              <a:t>Prx</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 10.25 </a:t>
            </a:r>
            <a:r>
              <a:rPr lang="fr-FR" altLang="fr-FR" sz="1800" b="1" dirty="0">
                <a:solidFill>
                  <a:srgbClr val="00682F"/>
                </a:solidFill>
                <a:latin typeface="Courier New" panose="02070309020205020404" pitchFamily="49" charset="0"/>
                <a:cs typeface="Courier New" panose="02070309020205020404" pitchFamily="49" charset="0"/>
              </a:rPr>
              <a:t>/* le prix d’unité*/</a:t>
            </a:r>
            <a:endParaRPr lang="fr-FR" altLang="fr-FR" sz="1800" b="1" dirty="0">
              <a:solidFill>
                <a:srgbClr val="00682F"/>
              </a:solidFill>
              <a:latin typeface="Courier New" panose="02070309020205020404" pitchFamily="49" charset="0"/>
              <a:cs typeface="Courier New" panose="02070309020205020404" pitchFamily="49" charset="0"/>
              <a:sym typeface="Wingdings" panose="05000000000000000000" pitchFamily="2" charset="2"/>
            </a:endParaRPr>
          </a:p>
          <a:p>
            <a:pPr>
              <a:buFont typeface="Arial" panose="020B0604020202020204" pitchFamily="34" charset="0"/>
              <a:buNone/>
            </a:pP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a:t>
            </a:r>
            <a:r>
              <a:rPr lang="fr-FR" altLang="fr-FR" sz="1800" dirty="0" err="1">
                <a:solidFill>
                  <a:schemeClr val="tx1">
                    <a:lumMod val="95000"/>
                    <a:lumOff val="5000"/>
                  </a:schemeClr>
                </a:solidFill>
                <a:latin typeface="Courier New" panose="02070309020205020404" pitchFamily="49" charset="0"/>
                <a:cs typeface="Courier New" panose="02070309020205020404" pitchFamily="49" charset="0"/>
              </a:rPr>
              <a:t>Tot</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rPr>
              <a:t> </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a:t>
            </a:r>
            <a:r>
              <a:rPr lang="fr-FR" altLang="fr-FR" sz="1800" dirty="0" err="1">
                <a:solidFill>
                  <a:schemeClr val="tx1">
                    <a:lumMod val="95000"/>
                    <a:lumOff val="5000"/>
                  </a:schemeClr>
                </a:solidFill>
                <a:latin typeface="Courier New" panose="02070309020205020404" pitchFamily="49" charset="0"/>
                <a:cs typeface="Courier New" panose="02070309020205020404" pitchFamily="49" charset="0"/>
              </a:rPr>
              <a:t>Prx</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rPr>
              <a:t>*</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Qt </a:t>
            </a:r>
            <a:r>
              <a:rPr lang="fr-FR" altLang="fr-FR" sz="1800" b="1" dirty="0">
                <a:solidFill>
                  <a:srgbClr val="00682F"/>
                </a:solidFill>
                <a:latin typeface="Courier New" panose="02070309020205020404" pitchFamily="49" charset="0"/>
                <a:cs typeface="Courier New" panose="02070309020205020404" pitchFamily="49" charset="0"/>
                <a:sym typeface="Wingdings" panose="05000000000000000000" pitchFamily="2" charset="2"/>
              </a:rPr>
              <a:t>/*  ici nous calculons le 		prix totale*/  </a:t>
            </a:r>
          </a:p>
          <a:p>
            <a:pPr>
              <a:buFont typeface="Arial" panose="020B0604020202020204" pitchFamily="34" charset="0"/>
              <a:buNone/>
            </a:pP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 	AFFICHER</a:t>
            </a:r>
            <a:r>
              <a:rPr lang="fr-FR" altLang="fr-FR" sz="1800" dirty="0">
                <a:latin typeface="Courier New" panose="02070309020205020404" pitchFamily="49" charset="0"/>
                <a:cs typeface="Courier New" panose="02070309020205020404" pitchFamily="49" charset="0"/>
              </a:rPr>
              <a:t> (</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"le prix total est :",</a:t>
            </a:r>
            <a:r>
              <a:rPr lang="fr-FR" altLang="fr-FR" sz="1800" dirty="0" err="1">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Tot</a:t>
            </a:r>
            <a:r>
              <a:rPr lang="fr-FR" altLang="fr-FR" sz="18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a:t>
            </a:r>
            <a:endParaRPr lang="fr-FR" altLang="fr-FR" sz="1800" dirty="0">
              <a:solidFill>
                <a:schemeClr val="tx1">
                  <a:lumMod val="95000"/>
                  <a:lumOff val="5000"/>
                </a:schemeClr>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1800" b="1" dirty="0">
                <a:solidFill>
                  <a:srgbClr val="0070C0"/>
                </a:solidFill>
                <a:latin typeface="Courier New" panose="02070309020205020404" pitchFamily="49" charset="0"/>
                <a:cs typeface="Courier New" panose="02070309020205020404" pitchFamily="49" charset="0"/>
              </a:rPr>
              <a:t>FIN</a:t>
            </a:r>
          </a:p>
        </p:txBody>
      </p:sp>
      <p:sp>
        <p:nvSpPr>
          <p:cNvPr id="7" name="Date Placeholder 6">
            <a:extLst>
              <a:ext uri="{FF2B5EF4-FFF2-40B4-BE49-F238E27FC236}">
                <a16:creationId xmlns:a16="http://schemas.microsoft.com/office/drawing/2014/main" id="{B55B0EAB-3501-5C33-F823-FE54E7A61F9E}"/>
              </a:ext>
            </a:extLst>
          </p:cNvPr>
          <p:cNvSpPr>
            <a:spLocks noGrp="1"/>
          </p:cNvSpPr>
          <p:nvPr>
            <p:ph type="dt" sz="half" idx="10"/>
          </p:nvPr>
        </p:nvSpPr>
        <p:spPr/>
        <p:txBody>
          <a:bodyPr/>
          <a:lstStyle/>
          <a:p>
            <a:fld id="{37747A82-19D4-FB4E-8089-5FF078019EC4}" type="datetime1">
              <a:rPr lang="en-US" smtClean="0"/>
              <a:t>10/19/2024</a:t>
            </a:fld>
            <a:endParaRPr lang="en-MA"/>
          </a:p>
        </p:txBody>
      </p:sp>
      <p:sp>
        <p:nvSpPr>
          <p:cNvPr id="8" name="Slide Number Placeholder 7">
            <a:extLst>
              <a:ext uri="{FF2B5EF4-FFF2-40B4-BE49-F238E27FC236}">
                <a16:creationId xmlns:a16="http://schemas.microsoft.com/office/drawing/2014/main" id="{702C9F16-06B8-6437-CC05-788B0F660A81}"/>
              </a:ext>
            </a:extLst>
          </p:cNvPr>
          <p:cNvSpPr>
            <a:spLocks noGrp="1"/>
          </p:cNvSpPr>
          <p:nvPr>
            <p:ph type="sldNum" sz="quarter" idx="12"/>
          </p:nvPr>
        </p:nvSpPr>
        <p:spPr/>
        <p:txBody>
          <a:bodyPr/>
          <a:lstStyle/>
          <a:p>
            <a:fld id="{68870FDC-C944-644D-8649-251A4BA46F23}" type="slidenum">
              <a:rPr lang="en-MA" smtClean="0"/>
              <a:t>13</a:t>
            </a:fld>
            <a:endParaRPr lang="en-MA"/>
          </a:p>
        </p:txBody>
      </p:sp>
    </p:spTree>
    <p:extLst>
      <p:ext uri="{BB962C8B-B14F-4D97-AF65-F5344CB8AC3E}">
        <p14:creationId xmlns:p14="http://schemas.microsoft.com/office/powerpoint/2010/main" val="22592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BFBA2-1D3C-F145-6889-D5F453E588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A6CA176-3736-BEBF-AD00-67CDAB7D2FDC}"/>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OPÉRATIONS 1/5</a:t>
            </a:r>
            <a:endParaRPr lang="en-MA" sz="4000" b="1" dirty="0">
              <a:latin typeface="+mj-lt"/>
            </a:endParaRPr>
          </a:p>
        </p:txBody>
      </p:sp>
      <p:sp>
        <p:nvSpPr>
          <p:cNvPr id="2" name="Rounded Rectangle 1">
            <a:extLst>
              <a:ext uri="{FF2B5EF4-FFF2-40B4-BE49-F238E27FC236}">
                <a16:creationId xmlns:a16="http://schemas.microsoft.com/office/drawing/2014/main" id="{8451902C-C6D7-550D-665F-3E755907BF45}"/>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Les </a:t>
            </a:r>
            <a:r>
              <a:rPr lang="en-US" sz="2000" dirty="0" err="1">
                <a:latin typeface=""/>
              </a:rPr>
              <a:t>opérations</a:t>
            </a:r>
            <a:r>
              <a:rPr lang="en-US" sz="2000" dirty="0">
                <a:latin typeface=""/>
              </a:rPr>
              <a:t> </a:t>
            </a:r>
            <a:r>
              <a:rPr lang="en-US" sz="2000" dirty="0" err="1">
                <a:latin typeface=""/>
              </a:rPr>
              <a:t>arithmétiques</a:t>
            </a:r>
            <a:endParaRPr lang="en-US" sz="2000" dirty="0">
              <a:latin typeface=""/>
            </a:endParaRPr>
          </a:p>
        </p:txBody>
      </p:sp>
      <p:graphicFrame>
        <p:nvGraphicFramePr>
          <p:cNvPr id="9" name="Tableau 4">
            <a:extLst>
              <a:ext uri="{FF2B5EF4-FFF2-40B4-BE49-F238E27FC236}">
                <a16:creationId xmlns:a16="http://schemas.microsoft.com/office/drawing/2014/main" id="{0B1C0961-ADCC-1D67-E6F5-C9872C82F2DB}"/>
              </a:ext>
            </a:extLst>
          </p:cNvPr>
          <p:cNvGraphicFramePr>
            <a:graphicFrameLocks noGrp="1"/>
          </p:cNvGraphicFramePr>
          <p:nvPr>
            <p:extLst>
              <p:ext uri="{D42A27DB-BD31-4B8C-83A1-F6EECF244321}">
                <p14:modId xmlns:p14="http://schemas.microsoft.com/office/powerpoint/2010/main" val="2737870798"/>
              </p:ext>
            </p:extLst>
          </p:nvPr>
        </p:nvGraphicFramePr>
        <p:xfrm>
          <a:off x="321011" y="2187277"/>
          <a:ext cx="6094377" cy="2661599"/>
        </p:xfrm>
        <a:graphic>
          <a:graphicData uri="http://schemas.openxmlformats.org/drawingml/2006/table">
            <a:tbl>
              <a:tblPr firstRow="1" bandRow="1">
                <a:tableStyleId>{7DF18680-E054-41AD-8BC1-D1AEF772440D}</a:tableStyleId>
              </a:tblPr>
              <a:tblGrid>
                <a:gridCol w="2712787">
                  <a:extLst>
                    <a:ext uri="{9D8B030D-6E8A-4147-A177-3AD203B41FA5}">
                      <a16:colId xmlns:a16="http://schemas.microsoft.com/office/drawing/2014/main" val="1994836370"/>
                    </a:ext>
                  </a:extLst>
                </a:gridCol>
                <a:gridCol w="1799526">
                  <a:extLst>
                    <a:ext uri="{9D8B030D-6E8A-4147-A177-3AD203B41FA5}">
                      <a16:colId xmlns:a16="http://schemas.microsoft.com/office/drawing/2014/main" val="3864248803"/>
                    </a:ext>
                  </a:extLst>
                </a:gridCol>
                <a:gridCol w="1582064">
                  <a:extLst>
                    <a:ext uri="{9D8B030D-6E8A-4147-A177-3AD203B41FA5}">
                      <a16:colId xmlns:a16="http://schemas.microsoft.com/office/drawing/2014/main" val="3586609328"/>
                    </a:ext>
                  </a:extLst>
                </a:gridCol>
              </a:tblGrid>
              <a:tr h="467039">
                <a:tc>
                  <a:txBody>
                    <a:bodyPr/>
                    <a:lstStyle/>
                    <a:p>
                      <a:r>
                        <a:rPr lang="fr-FR" sz="1800" b="1" kern="1200" dirty="0">
                          <a:solidFill>
                            <a:schemeClr val="lt1"/>
                          </a:solidFill>
                          <a:effectLst/>
                        </a:rPr>
                        <a:t>Notation en pseudocode</a:t>
                      </a:r>
                      <a:endParaRPr lang="fr-FR" dirty="0"/>
                    </a:p>
                  </a:txBody>
                  <a:tcPr/>
                </a:tc>
                <a:tc>
                  <a:txBody>
                    <a:bodyPr/>
                    <a:lstStyle/>
                    <a:p>
                      <a:r>
                        <a:rPr lang="fr-FR" dirty="0"/>
                        <a:t>Sens</a:t>
                      </a:r>
                      <a:endParaRPr lang="fr-FR" dirty="0">
                        <a:latin typeface="Calibri" panose="020F0502020204030204" pitchFamily="34" charset="0"/>
                        <a:cs typeface="Calibri" panose="020F0502020204030204" pitchFamily="34" charset="0"/>
                      </a:endParaRPr>
                    </a:p>
                  </a:txBody>
                  <a:tcPr/>
                </a:tc>
                <a:tc>
                  <a:txBody>
                    <a:bodyPr/>
                    <a:lstStyle/>
                    <a:p>
                      <a:r>
                        <a:rPr lang="fr-FR" dirty="0"/>
                        <a:t>Remarques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2938863"/>
                  </a:ext>
                </a:extLst>
              </a:tr>
              <a:tr h="336998">
                <a:tc>
                  <a:txBody>
                    <a:bodyPr/>
                    <a:lstStyle/>
                    <a:p>
                      <a:pPr algn="ctr"/>
                      <a:r>
                        <a:rPr lang="fr-FR" dirty="0" err="1"/>
                        <a:t>a+b</a:t>
                      </a:r>
                      <a:endParaRPr lang="fr-FR" dirty="0">
                        <a:latin typeface="Courier New" panose="02070309020205020404" pitchFamily="49" charset="0"/>
                        <a:cs typeface="Courier New" panose="02070309020205020404" pitchFamily="49" charset="0"/>
                      </a:endParaRPr>
                    </a:p>
                  </a:txBody>
                  <a:tcPr/>
                </a:tc>
                <a:tc>
                  <a:txBody>
                    <a:bodyPr/>
                    <a:lstStyle/>
                    <a:p>
                      <a:r>
                        <a:rPr lang="fr-FR" dirty="0"/>
                        <a:t>Addition</a:t>
                      </a:r>
                      <a:endParaRPr lang="fr-FR" b="1" dirty="0">
                        <a:latin typeface="Calibri" panose="020F0502020204030204" pitchFamily="34" charset="0"/>
                        <a:cs typeface="Calibri" panose="020F0502020204030204" pitchFamily="34" charset="0"/>
                      </a:endParaRPr>
                    </a:p>
                  </a:txBody>
                  <a:tcPr/>
                </a:tc>
                <a:tc>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251292"/>
                  </a:ext>
                </a:extLst>
              </a:tr>
              <a:tr h="336998">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r>
                        <a:rPr lang="fr-FR" dirty="0"/>
                        <a:t>Soustraction </a:t>
                      </a:r>
                      <a:endParaRPr lang="fr-FR" dirty="0">
                        <a:latin typeface="Calibri" panose="020F0502020204030204" pitchFamily="34" charset="0"/>
                        <a:cs typeface="Calibri" panose="020F0502020204030204" pitchFamily="34" charset="0"/>
                      </a:endParaRPr>
                    </a:p>
                  </a:txBody>
                  <a:tcPr/>
                </a:tc>
                <a:tc>
                  <a:txBody>
                    <a:bodyPr/>
                    <a:lstStyle/>
                    <a:p>
                      <a:endParaRPr lang="fr-FR">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75767131"/>
                  </a:ext>
                </a:extLst>
              </a:tr>
              <a:tr h="336998">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r>
                        <a:rPr lang="fr-FR" dirty="0"/>
                        <a:t>Produit </a:t>
                      </a:r>
                      <a:endParaRPr lang="fr-FR" dirty="0">
                        <a:latin typeface="Calibri" panose="020F0502020204030204" pitchFamily="34" charset="0"/>
                        <a:cs typeface="Calibri" panose="020F0502020204030204" pitchFamily="34" charset="0"/>
                      </a:endParaRPr>
                    </a:p>
                  </a:txBody>
                  <a:tcPr/>
                </a:tc>
                <a:tc>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866361"/>
                  </a:ext>
                </a:extLst>
              </a:tr>
              <a:tr h="336998">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r>
                        <a:rPr lang="fr-FR" dirty="0"/>
                        <a:t>Division réelle </a:t>
                      </a:r>
                      <a:endParaRPr lang="fr-FR" dirty="0">
                        <a:latin typeface="Calibri" panose="020F0502020204030204" pitchFamily="34" charset="0"/>
                        <a:cs typeface="Calibri" panose="020F0502020204030204" pitchFamily="34" charset="0"/>
                      </a:endParaRPr>
                    </a:p>
                  </a:txBody>
                  <a:tcPr/>
                </a:tc>
                <a:tc>
                  <a:txBody>
                    <a:bodyPr/>
                    <a:lstStyle/>
                    <a:p>
                      <a:r>
                        <a:rPr lang="fr-FR" dirty="0">
                          <a:latin typeface="Calibri" panose="020F0502020204030204" pitchFamily="34" charset="0"/>
                          <a:cs typeface="Calibri" panose="020F0502020204030204" pitchFamily="34" charset="0"/>
                        </a:rPr>
                        <a:t>5./3 vaut 2.5</a:t>
                      </a:r>
                    </a:p>
                  </a:txBody>
                  <a:tcPr/>
                </a:tc>
                <a:extLst>
                  <a:ext uri="{0D108BD9-81ED-4DB2-BD59-A6C34878D82A}">
                    <a16:rowId xmlns:a16="http://schemas.microsoft.com/office/drawing/2014/main" val="1118427017"/>
                  </a:ext>
                </a:extLst>
              </a:tr>
              <a:tr h="336998">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r>
                        <a:rPr lang="fr-FR" dirty="0"/>
                        <a:t>Division entière </a:t>
                      </a:r>
                      <a:endParaRPr lang="fr-FR"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Calibri" panose="020F0502020204030204" pitchFamily="34" charset="0"/>
                          <a:cs typeface="Calibri" panose="020F0502020204030204" pitchFamily="34" charset="0"/>
                        </a:rPr>
                        <a:t>5/3 vaut 2</a:t>
                      </a:r>
                    </a:p>
                  </a:txBody>
                  <a:tcPr/>
                </a:tc>
                <a:extLst>
                  <a:ext uri="{0D108BD9-81ED-4DB2-BD59-A6C34878D82A}">
                    <a16:rowId xmlns:a16="http://schemas.microsoft.com/office/drawing/2014/main" val="81787158"/>
                  </a:ext>
                </a:extLst>
              </a:tr>
              <a:tr h="336998">
                <a:tc>
                  <a:txBody>
                    <a:bodyPr/>
                    <a:lstStyle/>
                    <a:p>
                      <a:pPr algn="ctr"/>
                      <a:r>
                        <a:rPr lang="fr-FR" dirty="0" err="1"/>
                        <a:t>a%b</a:t>
                      </a:r>
                      <a:endParaRPr lang="fr-FR" dirty="0">
                        <a:latin typeface="Courier New" panose="02070309020205020404" pitchFamily="49" charset="0"/>
                        <a:cs typeface="Courier New" panose="02070309020205020404" pitchFamily="49" charset="0"/>
                      </a:endParaRPr>
                    </a:p>
                  </a:txBody>
                  <a:tcPr/>
                </a:tc>
                <a:tc>
                  <a:txBody>
                    <a:bodyPr/>
                    <a:lstStyle/>
                    <a:p>
                      <a:r>
                        <a:rPr lang="fr-FR" dirty="0"/>
                        <a:t>Modulo</a:t>
                      </a:r>
                      <a:endParaRPr lang="fr-FR"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51681807"/>
                  </a:ext>
                </a:extLst>
              </a:tr>
            </a:tbl>
          </a:graphicData>
        </a:graphic>
      </p:graphicFrame>
      <p:sp>
        <p:nvSpPr>
          <p:cNvPr id="11" name="TextBox 10">
            <a:extLst>
              <a:ext uri="{FF2B5EF4-FFF2-40B4-BE49-F238E27FC236}">
                <a16:creationId xmlns:a16="http://schemas.microsoft.com/office/drawing/2014/main" id="{44D4D14B-364D-D31B-3BA5-19F26BED2517}"/>
              </a:ext>
            </a:extLst>
          </p:cNvPr>
          <p:cNvSpPr txBox="1"/>
          <p:nvPr/>
        </p:nvSpPr>
        <p:spPr>
          <a:xfrm>
            <a:off x="225358" y="1787167"/>
            <a:ext cx="6094378" cy="400110"/>
          </a:xfrm>
          <a:prstGeom prst="rect">
            <a:avLst/>
          </a:prstGeom>
          <a:noFill/>
        </p:spPr>
        <p:txBody>
          <a:bodyPr wrap="square">
            <a:spAutoFit/>
          </a:bodyPr>
          <a:lstStyle/>
          <a:p>
            <a:r>
              <a:rPr lang="fr-FR" altLang="fr-FR" sz="2000" dirty="0">
                <a:solidFill>
                  <a:schemeClr val="tx1">
                    <a:lumMod val="75000"/>
                    <a:lumOff val="25000"/>
                  </a:schemeClr>
                </a:solidFill>
                <a:latin typeface="Calibri" panose="020F0502020204030204" pitchFamily="34" charset="0"/>
                <a:cs typeface="Calibri" panose="020F0502020204030204" pitchFamily="34" charset="0"/>
              </a:rPr>
              <a:t>Les opérateurs arithmétiques admis sont les suivants :</a:t>
            </a:r>
          </a:p>
        </p:txBody>
      </p:sp>
      <p:graphicFrame>
        <p:nvGraphicFramePr>
          <p:cNvPr id="12" name="Tableau 13">
            <a:extLst>
              <a:ext uri="{FF2B5EF4-FFF2-40B4-BE49-F238E27FC236}">
                <a16:creationId xmlns:a16="http://schemas.microsoft.com/office/drawing/2014/main" id="{B07467A2-1202-1ADD-ADE2-859FDD4337CF}"/>
              </a:ext>
            </a:extLst>
          </p:cNvPr>
          <p:cNvGraphicFramePr>
            <a:graphicFrameLocks noGrp="1"/>
          </p:cNvGraphicFramePr>
          <p:nvPr>
            <p:extLst>
              <p:ext uri="{D42A27DB-BD31-4B8C-83A1-F6EECF244321}">
                <p14:modId xmlns:p14="http://schemas.microsoft.com/office/powerpoint/2010/main" val="1876177000"/>
              </p:ext>
            </p:extLst>
          </p:nvPr>
        </p:nvGraphicFramePr>
        <p:xfrm>
          <a:off x="7033098" y="2826489"/>
          <a:ext cx="4471539" cy="1287780"/>
        </p:xfrm>
        <a:graphic>
          <a:graphicData uri="http://schemas.openxmlformats.org/drawingml/2006/table">
            <a:tbl>
              <a:tblPr/>
              <a:tblGrid>
                <a:gridCol w="2080589">
                  <a:extLst>
                    <a:ext uri="{9D8B030D-6E8A-4147-A177-3AD203B41FA5}">
                      <a16:colId xmlns:a16="http://schemas.microsoft.com/office/drawing/2014/main" val="1773130479"/>
                    </a:ext>
                  </a:extLst>
                </a:gridCol>
                <a:gridCol w="2390950">
                  <a:extLst>
                    <a:ext uri="{9D8B030D-6E8A-4147-A177-3AD203B41FA5}">
                      <a16:colId xmlns:a16="http://schemas.microsoft.com/office/drawing/2014/main" val="82631701"/>
                    </a:ext>
                  </a:extLst>
                </a:gridCol>
              </a:tblGrid>
              <a:tr h="0">
                <a:tc>
                  <a:txBody>
                    <a:bodyPr/>
                    <a:lstStyle/>
                    <a:p>
                      <a:pPr algn="ctr"/>
                      <a:r>
                        <a:rPr lang="fr-FR" sz="1800" b="1" dirty="0">
                          <a:effectLst/>
                          <a:latin typeface="Calibri" panose="020F0502020204030204" pitchFamily="34" charset="0"/>
                          <a:cs typeface="Calibri" panose="020F0502020204030204" pitchFamily="34" charset="0"/>
                        </a:rPr>
                        <a:t>Correct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r>
                        <a:rPr lang="fr-FR" sz="1800" b="1" dirty="0">
                          <a:effectLst/>
                          <a:latin typeface="Calibri" panose="020F0502020204030204" pitchFamily="34" charset="0"/>
                          <a:cs typeface="Calibri" panose="020F0502020204030204" pitchFamily="34" charset="0"/>
                        </a:rPr>
                        <a:t>Incorrect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62871033"/>
                  </a:ext>
                </a:extLst>
              </a:tr>
              <a:tr h="0">
                <a:tc>
                  <a:txBody>
                    <a:bodyPr/>
                    <a:lstStyle/>
                    <a:p>
                      <a:r>
                        <a:rPr lang="fr-FR" sz="1400" b="1" dirty="0">
                          <a:effectLst/>
                          <a:latin typeface="Courier New" panose="02070309020205020404" pitchFamily="49" charset="0"/>
                          <a:cs typeface="Courier New" panose="02070309020205020404" pitchFamily="49" charset="0"/>
                        </a:rPr>
                        <a:t>pi ← 3.14159 </a:t>
                      </a:r>
                    </a:p>
                    <a:p>
                      <a:r>
                        <a:rPr lang="fr-FR" sz="1400" b="1" dirty="0">
                          <a:effectLst/>
                          <a:latin typeface="Courier New" panose="02070309020205020404" pitchFamily="49" charset="0"/>
                          <a:cs typeface="Courier New" panose="02070309020205020404" pitchFamily="49" charset="0"/>
                        </a:rPr>
                        <a:t>y ← 2 * x </a:t>
                      </a:r>
                    </a:p>
                    <a:p>
                      <a:r>
                        <a:rPr lang="fr-FR" sz="1400" b="1" dirty="0">
                          <a:effectLst/>
                          <a:latin typeface="Courier New" panose="02070309020205020404" pitchFamily="49" charset="0"/>
                          <a:cs typeface="Courier New" panose="02070309020205020404" pitchFamily="49" charset="0"/>
                        </a:rPr>
                        <a:t>per ← 2*r*pi</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r>
                        <a:rPr lang="el-GR" sz="1600" b="1" i="0" u="none" strike="noStrike" dirty="0">
                          <a:effectLst/>
                          <a:latin typeface="Courier New" panose="02070309020205020404" pitchFamily="49" charset="0"/>
                          <a:cs typeface="Courier New" panose="02070309020205020404" pitchFamily="49" charset="0"/>
                        </a:rPr>
                        <a:t>π</a:t>
                      </a:r>
                      <a:r>
                        <a:rPr lang="el-GR" sz="1600" b="1" dirty="0">
                          <a:effectLst/>
                          <a:latin typeface="Courier New" panose="02070309020205020404" pitchFamily="49" charset="0"/>
                          <a:cs typeface="Courier New" panose="02070309020205020404" pitchFamily="49" charset="0"/>
                        </a:rPr>
                        <a:t> ← 3,14159 </a:t>
                      </a:r>
                      <a:endParaRPr lang="fr-FR" sz="1600" b="1" dirty="0">
                        <a:effectLst/>
                        <a:latin typeface="Courier New" panose="02070309020205020404" pitchFamily="49" charset="0"/>
                        <a:cs typeface="Courier New" panose="02070309020205020404" pitchFamily="49" charset="0"/>
                      </a:endParaRPr>
                    </a:p>
                    <a:p>
                      <a:r>
                        <a:rPr lang="fr-FR" sz="1600" b="1" dirty="0">
                          <a:effectLst/>
                          <a:latin typeface="Courier New" panose="02070309020205020404" pitchFamily="49" charset="0"/>
                          <a:cs typeface="Courier New" panose="02070309020205020404" pitchFamily="49" charset="0"/>
                        </a:rPr>
                        <a:t>y ← </a:t>
                      </a:r>
                      <a:r>
                        <a:rPr lang="fr-FR" sz="1600" b="1" i="0" u="none" strike="noStrike" dirty="0">
                          <a:effectLst/>
                          <a:latin typeface="Courier New" panose="02070309020205020404" pitchFamily="49" charset="0"/>
                          <a:cs typeface="Courier New" panose="02070309020205020404" pitchFamily="49" charset="0"/>
                        </a:rPr>
                        <a:t>2(</a:t>
                      </a:r>
                      <a:r>
                        <a:rPr lang="fr-FR" sz="1600" b="1" i="0" u="none" strike="noStrike" dirty="0" err="1">
                          <a:effectLst/>
                          <a:latin typeface="Courier New" panose="02070309020205020404" pitchFamily="49" charset="0"/>
                          <a:cs typeface="Courier New" panose="02070309020205020404" pitchFamily="49" charset="0"/>
                        </a:rPr>
                        <a:t>x+y</a:t>
                      </a:r>
                      <a:r>
                        <a:rPr lang="fr-FR" sz="1600" b="1" i="0" u="none" strike="noStrike" dirty="0">
                          <a:effectLst/>
                          <a:latin typeface="Courier New" panose="02070309020205020404" pitchFamily="49" charset="0"/>
                          <a:cs typeface="Courier New" panose="02070309020205020404" pitchFamily="49" charset="0"/>
                        </a:rPr>
                        <a:t>)</a:t>
                      </a:r>
                      <a:r>
                        <a:rPr lang="fr-FR" sz="1600" b="1" dirty="0">
                          <a:effectLst/>
                          <a:latin typeface="Courier New" panose="02070309020205020404" pitchFamily="49" charset="0"/>
                          <a:cs typeface="Courier New" panose="02070309020205020404" pitchFamily="49" charset="0"/>
                        </a:rPr>
                        <a:t> </a:t>
                      </a:r>
                    </a:p>
                    <a:p>
                      <a:r>
                        <a:rPr lang="fr-FR" sz="1600" b="1" dirty="0">
                          <a:effectLst/>
                          <a:latin typeface="Courier New" panose="02070309020205020404" pitchFamily="49" charset="0"/>
                          <a:cs typeface="Courier New" panose="02070309020205020404" pitchFamily="49" charset="0"/>
                        </a:rPr>
                        <a:t>vol ← </a:t>
                      </a:r>
                      <a:r>
                        <a:rPr lang="fr-FR" sz="1600" b="1" i="0" u="none" strike="noStrike" dirty="0">
                          <a:effectLst/>
                          <a:latin typeface="Courier New" panose="02070309020205020404" pitchFamily="49" charset="0"/>
                          <a:cs typeface="Courier New" panose="02070309020205020404" pitchFamily="49" charset="0"/>
                        </a:rPr>
                        <a:t>4/3</a:t>
                      </a:r>
                      <a:r>
                        <a:rPr lang="el-GR" sz="1600" b="1" i="0" u="none" strike="noStrike" dirty="0">
                          <a:effectLst/>
                          <a:latin typeface="Courier New" panose="02070309020205020404" pitchFamily="49" charset="0"/>
                          <a:cs typeface="Courier New" panose="02070309020205020404" pitchFamily="49" charset="0"/>
                        </a:rPr>
                        <a:t>π×</a:t>
                      </a:r>
                      <a:r>
                        <a:rPr lang="fr-FR" sz="1600" b="1" i="0" u="none" strike="noStrike" dirty="0">
                          <a:effectLst/>
                          <a:latin typeface="Courier New" panose="02070309020205020404" pitchFamily="49" charset="0"/>
                          <a:cs typeface="Courier New" panose="02070309020205020404" pitchFamily="49" charset="0"/>
                        </a:rPr>
                        <a:t>rayon^3</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89980432"/>
                  </a:ext>
                </a:extLst>
              </a:tr>
            </a:tbl>
          </a:graphicData>
        </a:graphic>
      </p:graphicFrame>
      <p:sp>
        <p:nvSpPr>
          <p:cNvPr id="13" name="Bulle narrative : rectangle à coins arrondis 15">
            <a:extLst>
              <a:ext uri="{FF2B5EF4-FFF2-40B4-BE49-F238E27FC236}">
                <a16:creationId xmlns:a16="http://schemas.microsoft.com/office/drawing/2014/main" id="{354B507A-2157-5281-31A6-F1C3197A544A}"/>
              </a:ext>
            </a:extLst>
          </p:cNvPr>
          <p:cNvSpPr/>
          <p:nvPr/>
        </p:nvSpPr>
        <p:spPr>
          <a:xfrm>
            <a:off x="1385768" y="5047563"/>
            <a:ext cx="4391263" cy="884548"/>
          </a:xfrm>
          <a:prstGeom prst="wedgeRoundRectCallout">
            <a:avLst>
              <a:gd name="adj1" fmla="val 3116"/>
              <a:gd name="adj2" fmla="val -7578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Calibri" panose="020F0502020204030204" pitchFamily="34" charset="0"/>
                <a:cs typeface="Calibri" panose="020F0502020204030204" pitchFamily="34" charset="0"/>
              </a:rPr>
              <a:t>L’opération modulo permet de calculer le reste de la division de a par b, exemple :</a:t>
            </a:r>
          </a:p>
          <a:p>
            <a:pPr algn="ctr"/>
            <a:r>
              <a:rPr lang="fr-FR" sz="1400" dirty="0">
                <a:latin typeface="Calibri" panose="020F0502020204030204" pitchFamily="34" charset="0"/>
                <a:cs typeface="Calibri" panose="020F0502020204030204" pitchFamily="34" charset="0"/>
              </a:rPr>
              <a:t>17%5=2</a:t>
            </a:r>
          </a:p>
        </p:txBody>
      </p:sp>
      <p:sp>
        <p:nvSpPr>
          <p:cNvPr id="14" name="Date Placeholder 13">
            <a:extLst>
              <a:ext uri="{FF2B5EF4-FFF2-40B4-BE49-F238E27FC236}">
                <a16:creationId xmlns:a16="http://schemas.microsoft.com/office/drawing/2014/main" id="{15DCF373-7A92-0C23-5707-3A4CCB13CFB8}"/>
              </a:ext>
            </a:extLst>
          </p:cNvPr>
          <p:cNvSpPr>
            <a:spLocks noGrp="1"/>
          </p:cNvSpPr>
          <p:nvPr>
            <p:ph type="dt" sz="half" idx="10"/>
          </p:nvPr>
        </p:nvSpPr>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222DD54A-6DC0-6FFD-FBDA-CD7EC58C11CF}"/>
              </a:ext>
            </a:extLst>
          </p:cNvPr>
          <p:cNvSpPr>
            <a:spLocks noGrp="1"/>
          </p:cNvSpPr>
          <p:nvPr>
            <p:ph type="sldNum" sz="quarter" idx="12"/>
          </p:nvPr>
        </p:nvSpPr>
        <p:spPr/>
        <p:txBody>
          <a:bodyPr/>
          <a:lstStyle/>
          <a:p>
            <a:fld id="{68870FDC-C944-644D-8649-251A4BA46F23}" type="slidenum">
              <a:rPr lang="en-MA" smtClean="0"/>
              <a:t>14</a:t>
            </a:fld>
            <a:endParaRPr lang="en-MA"/>
          </a:p>
        </p:txBody>
      </p:sp>
    </p:spTree>
    <p:extLst>
      <p:ext uri="{BB962C8B-B14F-4D97-AF65-F5344CB8AC3E}">
        <p14:creationId xmlns:p14="http://schemas.microsoft.com/office/powerpoint/2010/main" val="426240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93083-6B6F-51DA-0192-D9C445AE907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3B91C8F-7D28-128E-E5AC-76773DCC00CC}"/>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OPÉRATIONS 2/5</a:t>
            </a:r>
            <a:endParaRPr lang="en-MA" sz="4000" b="1" dirty="0">
              <a:latin typeface="+mj-lt"/>
            </a:endParaRPr>
          </a:p>
        </p:txBody>
      </p:sp>
      <p:sp>
        <p:nvSpPr>
          <p:cNvPr id="2" name="Rounded Rectangle 1">
            <a:extLst>
              <a:ext uri="{FF2B5EF4-FFF2-40B4-BE49-F238E27FC236}">
                <a16:creationId xmlns:a16="http://schemas.microsoft.com/office/drawing/2014/main" id="{112A5044-0CC6-1540-2962-D050623A780F}"/>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Les </a:t>
            </a:r>
            <a:r>
              <a:rPr lang="en-US" sz="2000" dirty="0" err="1">
                <a:latin typeface=""/>
              </a:rPr>
              <a:t>opérations</a:t>
            </a:r>
            <a:r>
              <a:rPr lang="en-US" sz="2000" dirty="0">
                <a:latin typeface=""/>
              </a:rPr>
              <a:t> </a:t>
            </a:r>
            <a:r>
              <a:rPr lang="en-US" sz="2000" dirty="0" err="1">
                <a:latin typeface=""/>
              </a:rPr>
              <a:t>relationnelles</a:t>
            </a:r>
            <a:r>
              <a:rPr lang="en-US" sz="2000" dirty="0">
                <a:latin typeface=""/>
              </a:rPr>
              <a:t> </a:t>
            </a:r>
          </a:p>
        </p:txBody>
      </p:sp>
      <p:sp>
        <p:nvSpPr>
          <p:cNvPr id="11" name="TextBox 10">
            <a:extLst>
              <a:ext uri="{FF2B5EF4-FFF2-40B4-BE49-F238E27FC236}">
                <a16:creationId xmlns:a16="http://schemas.microsoft.com/office/drawing/2014/main" id="{0DE27C1D-3222-6525-47BB-FF44B35D1B0E}"/>
              </a:ext>
            </a:extLst>
          </p:cNvPr>
          <p:cNvSpPr txBox="1"/>
          <p:nvPr/>
        </p:nvSpPr>
        <p:spPr>
          <a:xfrm>
            <a:off x="225357" y="1787167"/>
            <a:ext cx="11691025" cy="1261884"/>
          </a:xfrm>
          <a:prstGeom prst="rect">
            <a:avLst/>
          </a:prstGeom>
          <a:noFill/>
        </p:spPr>
        <p:txBody>
          <a:bodyPr wrap="square">
            <a:spAutoFit/>
          </a:bodyPr>
          <a:lstStyle/>
          <a:p>
            <a:pPr marL="342900" indent="-342900">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Les opérateurs relationnelles permettent d’exprimer des comparaisons entre deux variables ou expressions.   </a:t>
            </a:r>
          </a:p>
          <a:p>
            <a:pPr marL="342900" indent="-342900">
              <a:buFont typeface="Wingdings" pitchFamily="2" charset="2"/>
              <a:buChar char="v"/>
            </a:pPr>
            <a:endParaRPr lang="fr-FR" altLang="fr-FR"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Ils sont utilisés </a:t>
            </a:r>
            <a:r>
              <a:rPr lang="fr-FR" altLang="fr-FR" b="1" dirty="0">
                <a:solidFill>
                  <a:srgbClr val="FF0000"/>
                </a:solidFill>
                <a:latin typeface="Calibri" panose="020F0502020204030204" pitchFamily="34" charset="0"/>
                <a:cs typeface="Calibri" panose="020F0502020204030204" pitchFamily="34" charset="0"/>
              </a:rPr>
              <a:t>pour évaluer des conditions </a:t>
            </a:r>
            <a:r>
              <a:rPr lang="fr-FR" altLang="fr-FR" dirty="0">
                <a:solidFill>
                  <a:schemeClr val="tx1">
                    <a:lumMod val="75000"/>
                    <a:lumOff val="25000"/>
                  </a:schemeClr>
                </a:solidFill>
                <a:latin typeface="Calibri" panose="020F0502020204030204" pitchFamily="34" charset="0"/>
                <a:cs typeface="Calibri" panose="020F0502020204030204" pitchFamily="34" charset="0"/>
              </a:rPr>
              <a:t>.</a:t>
            </a:r>
          </a:p>
          <a:p>
            <a:endParaRPr lang="fr-FR" altLang="fr-F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4" name="Date Placeholder 13">
            <a:extLst>
              <a:ext uri="{FF2B5EF4-FFF2-40B4-BE49-F238E27FC236}">
                <a16:creationId xmlns:a16="http://schemas.microsoft.com/office/drawing/2014/main" id="{700CD40B-9646-B7ED-B032-D8E2BE3381CC}"/>
              </a:ext>
            </a:extLst>
          </p:cNvPr>
          <p:cNvSpPr>
            <a:spLocks noGrp="1"/>
          </p:cNvSpPr>
          <p:nvPr>
            <p:ph type="dt" sz="half" idx="10"/>
          </p:nvPr>
        </p:nvSpPr>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4909E2CD-294E-5B59-FF3E-1DF0DC9E015C}"/>
              </a:ext>
            </a:extLst>
          </p:cNvPr>
          <p:cNvSpPr>
            <a:spLocks noGrp="1"/>
          </p:cNvSpPr>
          <p:nvPr>
            <p:ph type="sldNum" sz="quarter" idx="12"/>
          </p:nvPr>
        </p:nvSpPr>
        <p:spPr/>
        <p:txBody>
          <a:bodyPr/>
          <a:lstStyle/>
          <a:p>
            <a:fld id="{68870FDC-C944-644D-8649-251A4BA46F23}" type="slidenum">
              <a:rPr lang="en-MA" smtClean="0"/>
              <a:t>15</a:t>
            </a:fld>
            <a:endParaRPr lang="en-MA"/>
          </a:p>
        </p:txBody>
      </p:sp>
      <p:graphicFrame>
        <p:nvGraphicFramePr>
          <p:cNvPr id="3" name="Tableau 4">
            <a:extLst>
              <a:ext uri="{FF2B5EF4-FFF2-40B4-BE49-F238E27FC236}">
                <a16:creationId xmlns:a16="http://schemas.microsoft.com/office/drawing/2014/main" id="{807D98A0-C259-5CBE-53EA-9C189E41FAB8}"/>
              </a:ext>
            </a:extLst>
          </p:cNvPr>
          <p:cNvGraphicFramePr>
            <a:graphicFrameLocks noGrp="1"/>
          </p:cNvGraphicFramePr>
          <p:nvPr>
            <p:extLst>
              <p:ext uri="{D42A27DB-BD31-4B8C-83A1-F6EECF244321}">
                <p14:modId xmlns:p14="http://schemas.microsoft.com/office/powerpoint/2010/main" val="2964492768"/>
              </p:ext>
            </p:extLst>
          </p:nvPr>
        </p:nvGraphicFramePr>
        <p:xfrm>
          <a:off x="1222443" y="3111561"/>
          <a:ext cx="9747113" cy="2585720"/>
        </p:xfrm>
        <a:graphic>
          <a:graphicData uri="http://schemas.openxmlformats.org/drawingml/2006/table">
            <a:tbl>
              <a:tblPr firstRow="1" bandRow="1">
                <a:tableStyleId>{74C1A8A3-306A-4EB7-A6B1-4F7E0EB9C5D6}</a:tableStyleId>
              </a:tblPr>
              <a:tblGrid>
                <a:gridCol w="3362697">
                  <a:extLst>
                    <a:ext uri="{9D8B030D-6E8A-4147-A177-3AD203B41FA5}">
                      <a16:colId xmlns:a16="http://schemas.microsoft.com/office/drawing/2014/main" val="1994836370"/>
                    </a:ext>
                  </a:extLst>
                </a:gridCol>
                <a:gridCol w="3661093">
                  <a:extLst>
                    <a:ext uri="{9D8B030D-6E8A-4147-A177-3AD203B41FA5}">
                      <a16:colId xmlns:a16="http://schemas.microsoft.com/office/drawing/2014/main" val="3864248803"/>
                    </a:ext>
                  </a:extLst>
                </a:gridCol>
                <a:gridCol w="2723323">
                  <a:extLst>
                    <a:ext uri="{9D8B030D-6E8A-4147-A177-3AD203B41FA5}">
                      <a16:colId xmlns:a16="http://schemas.microsoft.com/office/drawing/2014/main" val="3586609328"/>
                    </a:ext>
                  </a:extLst>
                </a:gridCol>
              </a:tblGrid>
              <a:tr h="0">
                <a:tc>
                  <a:txBody>
                    <a:bodyPr/>
                    <a:lstStyle/>
                    <a:p>
                      <a:r>
                        <a:rPr lang="fr-FR" sz="1800" b="1" kern="1200" dirty="0">
                          <a:solidFill>
                            <a:schemeClr val="lt1"/>
                          </a:solidFill>
                          <a:effectLst/>
                        </a:rPr>
                        <a:t>Notation en pseudocode</a:t>
                      </a:r>
                      <a:endParaRPr lang="fr-FR" dirty="0"/>
                    </a:p>
                  </a:txBody>
                  <a:tcPr/>
                </a:tc>
                <a:tc>
                  <a:txBody>
                    <a:bodyPr/>
                    <a:lstStyle/>
                    <a:p>
                      <a:r>
                        <a:rPr lang="fr-FR" dirty="0"/>
                        <a:t>Notation mathématique</a:t>
                      </a:r>
                      <a:endParaRPr lang="fr-FR" dirty="0">
                        <a:latin typeface="Calibri" panose="020F0502020204030204" pitchFamily="34" charset="0"/>
                        <a:cs typeface="Calibri" panose="020F0502020204030204" pitchFamily="34" charset="0"/>
                      </a:endParaRPr>
                    </a:p>
                  </a:txBody>
                  <a:tcPr/>
                </a:tc>
                <a:tc>
                  <a:txBody>
                    <a:bodyPr/>
                    <a:lstStyle/>
                    <a:p>
                      <a:r>
                        <a:rPr lang="fr-FR" dirty="0"/>
                        <a:t>Sens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2938863"/>
                  </a:ext>
                </a:extLst>
              </a:tr>
              <a:tr h="316753">
                <a:tc>
                  <a:txBody>
                    <a:bodyPr/>
                    <a:lstStyle/>
                    <a:p>
                      <a:pPr algn="ctr"/>
                      <a:r>
                        <a:rPr lang="fr-FR" dirty="0"/>
                        <a:t>a&lt;b</a:t>
                      </a:r>
                      <a:endParaRPr lang="fr-FR" dirty="0">
                        <a:latin typeface="Courier New" panose="02070309020205020404" pitchFamily="49" charset="0"/>
                        <a:cs typeface="Courier New" panose="02070309020205020404" pitchFamily="49" charset="0"/>
                      </a:endParaRPr>
                    </a:p>
                  </a:txBody>
                  <a:tcPr/>
                </a:tc>
                <a:tc>
                  <a:txBody>
                    <a:bodyPr/>
                    <a:lstStyle/>
                    <a:p>
                      <a:pPr algn="ctr"/>
                      <a:r>
                        <a:rPr lang="fr-FR" dirty="0"/>
                        <a:t>a&lt;b</a:t>
                      </a:r>
                      <a:endParaRPr lang="fr-FR" dirty="0">
                        <a:latin typeface="Courier New" panose="02070309020205020404" pitchFamily="49" charset="0"/>
                        <a:cs typeface="Courier New" panose="02070309020205020404" pitchFamily="49" charset="0"/>
                      </a:endParaRPr>
                    </a:p>
                  </a:txBody>
                  <a:tcPr/>
                </a:tc>
                <a:tc>
                  <a:txBody>
                    <a:bodyPr/>
                    <a:lstStyle/>
                    <a:p>
                      <a:r>
                        <a:rPr lang="fr-FR" b="1" dirty="0"/>
                        <a:t>a</a:t>
                      </a:r>
                      <a:r>
                        <a:rPr lang="fr-FR" dirty="0"/>
                        <a:t> inférieur strictement à </a:t>
                      </a:r>
                      <a:r>
                        <a:rPr lang="fr-FR" b="1" dirty="0"/>
                        <a:t>b</a:t>
                      </a:r>
                      <a:r>
                        <a:rPr lang="fr-FR" dirty="0"/>
                        <a:t>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251292"/>
                  </a:ext>
                </a:extLst>
              </a:tr>
              <a:tr h="370840">
                <a:tc>
                  <a:txBody>
                    <a:bodyPr/>
                    <a:lstStyle/>
                    <a:p>
                      <a:pPr algn="ctr"/>
                      <a:r>
                        <a:rPr lang="fr-FR" dirty="0"/>
                        <a:t>a&gt;b</a:t>
                      </a:r>
                      <a:endParaRPr lang="fr-FR"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a&gt;b</a:t>
                      </a:r>
                      <a:endParaRPr lang="fr-FR"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a</a:t>
                      </a:r>
                      <a:r>
                        <a:rPr lang="fr-FR" dirty="0"/>
                        <a:t> supérieur strictement à </a:t>
                      </a:r>
                      <a:r>
                        <a:rPr lang="fr-FR" b="1" dirty="0"/>
                        <a:t>b</a:t>
                      </a:r>
                      <a:r>
                        <a:rPr lang="fr-FR" dirty="0"/>
                        <a:t>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75767131"/>
                  </a:ext>
                </a:extLst>
              </a:tr>
              <a:tr h="370840">
                <a:tc>
                  <a:txBody>
                    <a:bodyPr/>
                    <a:lstStyle/>
                    <a:p>
                      <a:pPr algn="ctr"/>
                      <a:r>
                        <a:rPr lang="fr-FR" dirty="0"/>
                        <a:t>a&lt;=b</a:t>
                      </a:r>
                      <a:endParaRPr lang="fr-FR" dirty="0">
                        <a:latin typeface="Courier New" panose="02070309020205020404" pitchFamily="49" charset="0"/>
                        <a:cs typeface="Courier New" panose="02070309020205020404" pitchFamily="49" charset="0"/>
                      </a:endParaRPr>
                    </a:p>
                  </a:txBody>
                  <a:tcPr/>
                </a:tc>
                <a:tc>
                  <a:txBody>
                    <a:bodyPr/>
                    <a:lstStyle/>
                    <a:p>
                      <a:pPr algn="ctr"/>
                      <a:r>
                        <a:rPr lang="fr-FR" dirty="0" err="1"/>
                        <a:t>a≤b</a:t>
                      </a:r>
                      <a:endParaRPr lang="fr-FR"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a</a:t>
                      </a:r>
                      <a:r>
                        <a:rPr lang="fr-FR" dirty="0"/>
                        <a:t> inférieur ou égale à </a:t>
                      </a:r>
                      <a:r>
                        <a:rPr lang="fr-FR" b="1" dirty="0"/>
                        <a:t>b</a:t>
                      </a:r>
                      <a:r>
                        <a:rPr lang="fr-FR" dirty="0"/>
                        <a:t>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866361"/>
                  </a:ext>
                </a:extLst>
              </a:tr>
              <a:tr h="370840">
                <a:tc>
                  <a:txBody>
                    <a:bodyPr/>
                    <a:lstStyle/>
                    <a:p>
                      <a:pPr algn="ctr"/>
                      <a:r>
                        <a:rPr lang="fr-FR" dirty="0"/>
                        <a:t>a&gt;=b</a:t>
                      </a:r>
                      <a:endParaRPr lang="fr-FR" dirty="0">
                        <a:latin typeface="Courier New" panose="02070309020205020404" pitchFamily="49" charset="0"/>
                        <a:cs typeface="Courier New" panose="02070309020205020404" pitchFamily="49" charset="0"/>
                      </a:endParaRPr>
                    </a:p>
                  </a:txBody>
                  <a:tcPr/>
                </a:tc>
                <a:tc>
                  <a:txBody>
                    <a:bodyPr/>
                    <a:lstStyle/>
                    <a:p>
                      <a:pPr algn="ctr"/>
                      <a:r>
                        <a:rPr lang="fr-FR" sz="1800" kern="1200" dirty="0" err="1">
                          <a:solidFill>
                            <a:schemeClr val="dk1"/>
                          </a:solidFill>
                        </a:rPr>
                        <a:t>a≥b</a:t>
                      </a:r>
                      <a:r>
                        <a:rPr lang="fr-FR" dirty="0"/>
                        <a:t> </a:t>
                      </a:r>
                      <a:endParaRPr lang="fr-FR" dirty="0">
                        <a:latin typeface="Calibri" panose="020F0502020204030204" pitchFamily="34" charset="0"/>
                        <a:cs typeface="Calibri" panose="020F0502020204030204" pitchFamily="34" charset="0"/>
                      </a:endParaRPr>
                    </a:p>
                  </a:txBody>
                  <a:tcPr/>
                </a:tc>
                <a:tc>
                  <a:txBody>
                    <a:bodyPr/>
                    <a:lstStyle/>
                    <a:p>
                      <a:r>
                        <a:rPr lang="fr-FR" b="1" dirty="0"/>
                        <a:t>a</a:t>
                      </a:r>
                      <a:r>
                        <a:rPr lang="fr-FR" dirty="0"/>
                        <a:t> supérieur ou égale t à </a:t>
                      </a:r>
                      <a:r>
                        <a:rPr lang="fr-FR" b="1" dirty="0"/>
                        <a:t>b</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18427017"/>
                  </a:ext>
                </a:extLst>
              </a:tr>
              <a:tr h="370840">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r>
                        <a:rPr lang="fr-FR" b="1" dirty="0"/>
                        <a:t>a</a:t>
                      </a:r>
                      <a:r>
                        <a:rPr lang="fr-FR" dirty="0"/>
                        <a:t> égale à </a:t>
                      </a:r>
                      <a:r>
                        <a:rPr lang="fr-FR" b="1" dirty="0"/>
                        <a:t>b</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51681807"/>
                  </a:ext>
                </a:extLst>
              </a:tr>
              <a:tr h="370840">
                <a:tc>
                  <a:txBody>
                    <a:bodyPr/>
                    <a:lstStyle/>
                    <a:p>
                      <a:pPr algn="ctr"/>
                      <a:r>
                        <a:rPr lang="fr-FR" dirty="0"/>
                        <a:t>a!=b</a:t>
                      </a:r>
                      <a:endParaRPr lang="fr-FR"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a≠b</a:t>
                      </a:r>
                      <a:endParaRPr lang="fr-FR"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a</a:t>
                      </a:r>
                      <a:r>
                        <a:rPr lang="fr-FR" dirty="0"/>
                        <a:t> différent de </a:t>
                      </a:r>
                      <a:r>
                        <a:rPr lang="fr-FR" b="1" dirty="0"/>
                        <a:t>b</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17023746"/>
                  </a:ext>
                </a:extLst>
              </a:tr>
            </a:tbl>
          </a:graphicData>
        </a:graphic>
      </p:graphicFrame>
    </p:spTree>
    <p:extLst>
      <p:ext uri="{BB962C8B-B14F-4D97-AF65-F5344CB8AC3E}">
        <p14:creationId xmlns:p14="http://schemas.microsoft.com/office/powerpoint/2010/main" val="44792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F45EB-9AAC-AC6C-B0E0-8A8AB7BEC7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488FAD-F4C6-0562-05E9-D61DA9CBB83B}"/>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OPÉRATIONS 3/5</a:t>
            </a:r>
            <a:endParaRPr lang="en-MA" sz="4000" b="1" dirty="0">
              <a:latin typeface="+mj-lt"/>
            </a:endParaRPr>
          </a:p>
        </p:txBody>
      </p:sp>
      <p:sp>
        <p:nvSpPr>
          <p:cNvPr id="2" name="Rounded Rectangle 1">
            <a:extLst>
              <a:ext uri="{FF2B5EF4-FFF2-40B4-BE49-F238E27FC236}">
                <a16:creationId xmlns:a16="http://schemas.microsoft.com/office/drawing/2014/main" id="{102D195A-F7EE-6BFC-032A-AA39F76EB751}"/>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Les </a:t>
            </a:r>
            <a:r>
              <a:rPr lang="en-US" sz="2000" dirty="0" err="1">
                <a:latin typeface=""/>
              </a:rPr>
              <a:t>opérations</a:t>
            </a:r>
            <a:r>
              <a:rPr lang="en-US" sz="2000" dirty="0">
                <a:latin typeface=""/>
              </a:rPr>
              <a:t> </a:t>
            </a:r>
            <a:r>
              <a:rPr lang="en-US" sz="2000" dirty="0" err="1">
                <a:latin typeface=""/>
              </a:rPr>
              <a:t>logiques</a:t>
            </a:r>
            <a:r>
              <a:rPr lang="en-US" sz="2000" dirty="0">
                <a:latin typeface=""/>
              </a:rPr>
              <a:t> </a:t>
            </a:r>
          </a:p>
        </p:txBody>
      </p:sp>
      <p:sp>
        <p:nvSpPr>
          <p:cNvPr id="11" name="TextBox 10">
            <a:extLst>
              <a:ext uri="{FF2B5EF4-FFF2-40B4-BE49-F238E27FC236}">
                <a16:creationId xmlns:a16="http://schemas.microsoft.com/office/drawing/2014/main" id="{EDB93090-1362-5B6E-A667-3C38F4BF9C88}"/>
              </a:ext>
            </a:extLst>
          </p:cNvPr>
          <p:cNvSpPr txBox="1"/>
          <p:nvPr/>
        </p:nvSpPr>
        <p:spPr>
          <a:xfrm>
            <a:off x="225358" y="1618127"/>
            <a:ext cx="11691025" cy="2031325"/>
          </a:xfrm>
          <a:prstGeom prst="rect">
            <a:avLst/>
          </a:prstGeom>
          <a:noFill/>
        </p:spPr>
        <p:txBody>
          <a:bodyPr wrap="square">
            <a:spAutoFit/>
          </a:bodyPr>
          <a:lstStyle/>
          <a:p>
            <a:pPr marL="342900" indent="-3429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Les opérateurs logiques permettent d ’exprimer des conditions composées de plusieurs opérateurs relationnelles.</a:t>
            </a:r>
          </a:p>
          <a:p>
            <a:pPr marL="285750" indent="-28575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Il est possible de composer plusieurs conditions avec des opérateurs logiques différents : </a:t>
            </a:r>
          </a:p>
          <a:p>
            <a:pPr marL="0" indent="0">
              <a:lnSpc>
                <a:spcPct val="150000"/>
              </a:lnSpc>
              <a:buNone/>
            </a:pPr>
            <a:r>
              <a:rPr lang="fr-FR" b="1" dirty="0">
                <a:solidFill>
                  <a:schemeClr val="tx1">
                    <a:lumMod val="75000"/>
                    <a:lumOff val="25000"/>
                  </a:schemeClr>
                </a:solidFill>
                <a:latin typeface="Calibri" panose="020F0502020204030204" pitchFamily="34" charset="0"/>
                <a:cs typeface="Calibri" panose="020F0502020204030204" pitchFamily="34" charset="0"/>
              </a:rPr>
              <a:t>     </a:t>
            </a:r>
            <a:r>
              <a:rPr lang="fr-FR" b="1" dirty="0">
                <a:latin typeface="Courier New" panose="02070309020205020404" pitchFamily="49" charset="0"/>
                <a:cs typeface="Courier New" panose="02070309020205020404" pitchFamily="49" charset="0"/>
              </a:rPr>
              <a:t>((x&gt;=0)ET(x&lt;=10))OU (x&gt;100) 0&lt;x ET x&lt;10 </a:t>
            </a:r>
            <a:endParaRPr lang="fr-FR" altLang="fr-FR"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Les opérateurs logiques admis sont les suivants :</a:t>
            </a:r>
          </a:p>
          <a:p>
            <a:pPr marL="342900" indent="-342900">
              <a:buFont typeface="Wingdings" pitchFamily="2" charset="2"/>
              <a:buChar char="v"/>
            </a:pPr>
            <a:endParaRPr lang="fr-FR" altLang="fr-FR"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4" name="Date Placeholder 13">
            <a:extLst>
              <a:ext uri="{FF2B5EF4-FFF2-40B4-BE49-F238E27FC236}">
                <a16:creationId xmlns:a16="http://schemas.microsoft.com/office/drawing/2014/main" id="{9E3CC210-899E-13C9-E95C-55052B4EF994}"/>
              </a:ext>
            </a:extLst>
          </p:cNvPr>
          <p:cNvSpPr>
            <a:spLocks noGrp="1"/>
          </p:cNvSpPr>
          <p:nvPr>
            <p:ph type="dt" sz="half" idx="10"/>
          </p:nvPr>
        </p:nvSpPr>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2A34D699-D207-C04C-8EE4-FD4F8522AED7}"/>
              </a:ext>
            </a:extLst>
          </p:cNvPr>
          <p:cNvSpPr>
            <a:spLocks noGrp="1"/>
          </p:cNvSpPr>
          <p:nvPr>
            <p:ph type="sldNum" sz="quarter" idx="12"/>
          </p:nvPr>
        </p:nvSpPr>
        <p:spPr/>
        <p:txBody>
          <a:bodyPr/>
          <a:lstStyle/>
          <a:p>
            <a:fld id="{68870FDC-C944-644D-8649-251A4BA46F23}" type="slidenum">
              <a:rPr lang="en-MA" smtClean="0"/>
              <a:t>16</a:t>
            </a:fld>
            <a:endParaRPr lang="en-MA"/>
          </a:p>
        </p:txBody>
      </p:sp>
      <p:graphicFrame>
        <p:nvGraphicFramePr>
          <p:cNvPr id="5" name="Tableau 4">
            <a:extLst>
              <a:ext uri="{FF2B5EF4-FFF2-40B4-BE49-F238E27FC236}">
                <a16:creationId xmlns:a16="http://schemas.microsoft.com/office/drawing/2014/main" id="{DA41521D-FAAB-34A4-E9A8-A1F4F0A4E04F}"/>
              </a:ext>
            </a:extLst>
          </p:cNvPr>
          <p:cNvGraphicFramePr>
            <a:graphicFrameLocks noGrp="1"/>
          </p:cNvGraphicFramePr>
          <p:nvPr>
            <p:extLst>
              <p:ext uri="{D42A27DB-BD31-4B8C-83A1-F6EECF244321}">
                <p14:modId xmlns:p14="http://schemas.microsoft.com/office/powerpoint/2010/main" val="3938448509"/>
              </p:ext>
            </p:extLst>
          </p:nvPr>
        </p:nvGraphicFramePr>
        <p:xfrm>
          <a:off x="533401" y="3721263"/>
          <a:ext cx="11005456" cy="2233222"/>
        </p:xfrm>
        <a:graphic>
          <a:graphicData uri="http://schemas.openxmlformats.org/drawingml/2006/table">
            <a:tbl>
              <a:tblPr firstRow="1" bandRow="1">
                <a:tableStyleId>{74C1A8A3-306A-4EB7-A6B1-4F7E0EB9C5D6}</a:tableStyleId>
              </a:tblPr>
              <a:tblGrid>
                <a:gridCol w="2645228">
                  <a:extLst>
                    <a:ext uri="{9D8B030D-6E8A-4147-A177-3AD203B41FA5}">
                      <a16:colId xmlns:a16="http://schemas.microsoft.com/office/drawing/2014/main" val="1994836370"/>
                    </a:ext>
                  </a:extLst>
                </a:gridCol>
                <a:gridCol w="4648200">
                  <a:extLst>
                    <a:ext uri="{9D8B030D-6E8A-4147-A177-3AD203B41FA5}">
                      <a16:colId xmlns:a16="http://schemas.microsoft.com/office/drawing/2014/main" val="3864248803"/>
                    </a:ext>
                  </a:extLst>
                </a:gridCol>
                <a:gridCol w="3712028">
                  <a:extLst>
                    <a:ext uri="{9D8B030D-6E8A-4147-A177-3AD203B41FA5}">
                      <a16:colId xmlns:a16="http://schemas.microsoft.com/office/drawing/2014/main" val="3586609328"/>
                    </a:ext>
                  </a:extLst>
                </a:gridCol>
              </a:tblGrid>
              <a:tr h="542207">
                <a:tc>
                  <a:txBody>
                    <a:bodyPr/>
                    <a:lstStyle/>
                    <a:p>
                      <a:pPr>
                        <a:lnSpc>
                          <a:spcPct val="150000"/>
                        </a:lnSpc>
                      </a:pPr>
                      <a:r>
                        <a:rPr lang="fr-FR" sz="1800" b="1" kern="1200" dirty="0">
                          <a:solidFill>
                            <a:schemeClr val="lt1"/>
                          </a:solidFill>
                          <a:effectLst/>
                        </a:rPr>
                        <a:t>Notation en pseudocode</a:t>
                      </a:r>
                      <a:endParaRPr lang="fr-FR" dirty="0"/>
                    </a:p>
                  </a:txBody>
                  <a:tcPr/>
                </a:tc>
                <a:tc>
                  <a:txBody>
                    <a:bodyPr/>
                    <a:lstStyle/>
                    <a:p>
                      <a:pPr>
                        <a:lnSpc>
                          <a:spcPct val="150000"/>
                        </a:lnSpc>
                      </a:pPr>
                      <a:r>
                        <a:rPr lang="fr-FR" dirty="0"/>
                        <a:t>Sens</a:t>
                      </a:r>
                      <a:endParaRPr lang="fr-FR" dirty="0">
                        <a:latin typeface="Calibri" panose="020F0502020204030204" pitchFamily="34" charset="0"/>
                        <a:cs typeface="Calibri" panose="020F0502020204030204" pitchFamily="34" charset="0"/>
                      </a:endParaRPr>
                    </a:p>
                  </a:txBody>
                  <a:tcPr/>
                </a:tc>
                <a:tc>
                  <a:txBody>
                    <a:bodyPr/>
                    <a:lstStyle/>
                    <a:p>
                      <a:pPr>
                        <a:lnSpc>
                          <a:spcPct val="150000"/>
                        </a:lnSpc>
                      </a:pPr>
                      <a:r>
                        <a:rPr lang="fr-FR" dirty="0"/>
                        <a:t>Exemples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2938863"/>
                  </a:ext>
                </a:extLst>
              </a:tr>
              <a:tr h="814957">
                <a:tc>
                  <a:txBody>
                    <a:bodyPr/>
                    <a:lstStyle/>
                    <a:p>
                      <a:pPr algn="ctr">
                        <a:lnSpc>
                          <a:spcPct val="150000"/>
                        </a:lnSpc>
                      </a:pPr>
                      <a:r>
                        <a:rPr lang="fr-FR" sz="1400" dirty="0">
                          <a:latin typeface=""/>
                        </a:rPr>
                        <a:t>c1 ET c2</a:t>
                      </a:r>
                      <a:endParaRPr lang="fr-FR" sz="1400" dirty="0">
                        <a:latin typeface=""/>
                        <a:cs typeface="Courier New" panose="02070309020205020404" pitchFamily="49" charset="0"/>
                      </a:endParaRPr>
                    </a:p>
                  </a:txBody>
                  <a:tcPr/>
                </a:tc>
                <a:tc>
                  <a:txBody>
                    <a:bodyPr/>
                    <a:lstStyle/>
                    <a:p>
                      <a:pPr>
                        <a:lnSpc>
                          <a:spcPct val="150000"/>
                        </a:lnSpc>
                      </a:pPr>
                      <a:r>
                        <a:rPr lang="fr-FR" sz="1400" kern="1200" dirty="0">
                          <a:solidFill>
                            <a:schemeClr val="dk1"/>
                          </a:solidFill>
                          <a:latin typeface=""/>
                        </a:rPr>
                        <a:t>Vrai seulement si c1 et c2 sont tous deux vrais</a:t>
                      </a:r>
                      <a:endParaRPr lang="fr-FR" sz="1400" kern="1200" dirty="0">
                        <a:solidFill>
                          <a:schemeClr val="dk1"/>
                        </a:solidFill>
                        <a:latin typeface=""/>
                        <a:ea typeface="+mn-ea"/>
                        <a:cs typeface="Calibri" panose="020F0502020204030204" pitchFamily="34" charset="0"/>
                      </a:endParaRPr>
                    </a:p>
                  </a:txBody>
                  <a:tcPr/>
                </a:tc>
                <a:tc>
                  <a:txBody>
                    <a:bodyPr/>
                    <a:lstStyle/>
                    <a:p>
                      <a:pPr>
                        <a:lnSpc>
                          <a:spcPct val="150000"/>
                        </a:lnSpc>
                      </a:pPr>
                      <a:r>
                        <a:rPr lang="fr-FR" sz="1400" b="1" dirty="0">
                          <a:latin typeface=""/>
                        </a:rPr>
                        <a:t>(x&gt;=0) ET (x&lt;=10)</a:t>
                      </a:r>
                    </a:p>
                    <a:p>
                      <a:pPr>
                        <a:lnSpc>
                          <a:spcPct val="150000"/>
                        </a:lnSpc>
                      </a:pPr>
                      <a:r>
                        <a:rPr lang="fr-FR" sz="1400" b="1" dirty="0">
                          <a:latin typeface=""/>
                        </a:rPr>
                        <a:t>(prix=100) ET (</a:t>
                      </a:r>
                      <a:r>
                        <a:rPr lang="fr-FR" sz="1400" b="1" dirty="0" err="1">
                          <a:latin typeface=""/>
                        </a:rPr>
                        <a:t>qt</a:t>
                      </a:r>
                      <a:r>
                        <a:rPr lang="fr-FR" sz="1400" b="1" dirty="0">
                          <a:latin typeface=""/>
                        </a:rPr>
                        <a:t>&gt;=3) ET (</a:t>
                      </a:r>
                      <a:r>
                        <a:rPr lang="fr-FR" sz="1400" b="1" dirty="0" err="1">
                          <a:latin typeface=""/>
                        </a:rPr>
                        <a:t>res</a:t>
                      </a:r>
                      <a:r>
                        <a:rPr lang="fr-FR" sz="1400" b="1" dirty="0">
                          <a:latin typeface=""/>
                        </a:rPr>
                        <a:t>!=0)</a:t>
                      </a:r>
                      <a:endParaRPr lang="fr-FR" sz="1400" b="1" dirty="0">
                        <a:latin typeface=""/>
                        <a:cs typeface="Courier New" panose="02070309020205020404" pitchFamily="49" charset="0"/>
                      </a:endParaRPr>
                    </a:p>
                  </a:txBody>
                  <a:tcPr/>
                </a:tc>
                <a:extLst>
                  <a:ext uri="{0D108BD9-81ED-4DB2-BD59-A6C34878D82A}">
                    <a16:rowId xmlns:a16="http://schemas.microsoft.com/office/drawing/2014/main" val="23251292"/>
                  </a:ext>
                </a:extLst>
              </a:tr>
              <a:tr h="438029">
                <a:tc>
                  <a:txBody>
                    <a:bodyPr/>
                    <a:lstStyle/>
                    <a:p>
                      <a:pPr algn="ctr">
                        <a:lnSpc>
                          <a:spcPct val="150000"/>
                        </a:lnSpc>
                      </a:pPr>
                      <a:r>
                        <a:rPr lang="fr-FR" sz="1400" dirty="0">
                          <a:latin typeface=""/>
                        </a:rPr>
                        <a:t>c1 OU c2</a:t>
                      </a:r>
                      <a:endParaRPr lang="fr-FR" sz="1400" dirty="0">
                        <a:latin typeface=""/>
                        <a:cs typeface="Courier New" panose="02070309020205020404" pitchFamily="49" charset="0"/>
                      </a:endParaRPr>
                    </a:p>
                  </a:txBody>
                  <a:tcPr/>
                </a:tc>
                <a:tc>
                  <a:txBody>
                    <a:bodyPr/>
                    <a:lstStyle/>
                    <a:p>
                      <a:pPr>
                        <a:lnSpc>
                          <a:spcPct val="150000"/>
                        </a:lnSpc>
                      </a:pPr>
                      <a:r>
                        <a:rPr lang="fr-FR" sz="1400" dirty="0">
                          <a:latin typeface=""/>
                        </a:rPr>
                        <a:t>Faux seulement si c1 et c2 sont tous deux faux </a:t>
                      </a:r>
                      <a:endParaRPr lang="fr-FR" sz="1400" dirty="0">
                        <a:latin typeface=""/>
                        <a:cs typeface="Calibri" panose="020F0502020204030204" pitchFamily="34" charset="0"/>
                      </a:endParaRPr>
                    </a:p>
                  </a:txBody>
                  <a:tcPr/>
                </a:tc>
                <a:tc>
                  <a:txBody>
                    <a:bodyPr/>
                    <a:lstStyle/>
                    <a:p>
                      <a:pPr>
                        <a:lnSpc>
                          <a:spcPct val="150000"/>
                        </a:lnSpc>
                      </a:pPr>
                      <a:r>
                        <a:rPr lang="fr-FR" sz="1400" b="1" dirty="0">
                          <a:latin typeface=""/>
                        </a:rPr>
                        <a:t>(a&lt;b) OU (c&gt;d)</a:t>
                      </a:r>
                    </a:p>
                  </a:txBody>
                  <a:tcPr/>
                </a:tc>
                <a:extLst>
                  <a:ext uri="{0D108BD9-81ED-4DB2-BD59-A6C34878D82A}">
                    <a16:rowId xmlns:a16="http://schemas.microsoft.com/office/drawing/2014/main" val="1575767131"/>
                  </a:ext>
                </a:extLst>
              </a:tr>
              <a:tr h="438029">
                <a:tc>
                  <a:txBody>
                    <a:bodyPr/>
                    <a:lstStyle/>
                    <a:p>
                      <a:pPr algn="ctr">
                        <a:lnSpc>
                          <a:spcPct val="150000"/>
                        </a:lnSpc>
                      </a:pPr>
                      <a:r>
                        <a:rPr lang="fr-FR" sz="1400" dirty="0">
                          <a:latin typeface=""/>
                        </a:rPr>
                        <a:t>NON c1</a:t>
                      </a:r>
                      <a:endParaRPr lang="fr-FR" sz="1400" dirty="0">
                        <a:latin typeface=""/>
                        <a:cs typeface="Courier New" panose="02070309020205020404" pitchFamily="49" charset="0"/>
                      </a:endParaRPr>
                    </a:p>
                  </a:txBody>
                  <a:tcPr/>
                </a:tc>
                <a:tc>
                  <a:txBody>
                    <a:bodyPr/>
                    <a:lstStyle/>
                    <a:p>
                      <a:pPr>
                        <a:lnSpc>
                          <a:spcPct val="150000"/>
                        </a:lnSpc>
                      </a:pPr>
                      <a:r>
                        <a:rPr lang="fr-FR" sz="1400" dirty="0">
                          <a:latin typeface=""/>
                        </a:rPr>
                        <a:t>Vrai seulement si c1 est faux</a:t>
                      </a:r>
                      <a:endParaRPr lang="fr-FR" sz="1400" dirty="0">
                        <a:latin typeface=""/>
                        <a:cs typeface="Calibri" panose="020F0502020204030204" pitchFamily="34" charset="0"/>
                      </a:endParaRPr>
                    </a:p>
                  </a:txBody>
                  <a:tcPr/>
                </a:tc>
                <a:tc>
                  <a:txBody>
                    <a:bodyPr/>
                    <a:lstStyle/>
                    <a:p>
                      <a:pPr>
                        <a:lnSpc>
                          <a:spcPct val="150000"/>
                        </a:lnSpc>
                      </a:pPr>
                      <a:r>
                        <a:rPr kumimoji="0" lang="fr-FR" sz="1400" b="1" u="none" strike="noStrike" kern="1200" cap="none" spc="0" normalizeH="0" baseline="0" noProof="0" dirty="0">
                          <a:ln>
                            <a:noFill/>
                          </a:ln>
                          <a:solidFill>
                            <a:srgbClr val="000000"/>
                          </a:solidFill>
                          <a:effectLst/>
                          <a:uLnTx/>
                          <a:uFillTx/>
                          <a:latin typeface=""/>
                        </a:rPr>
                        <a:t>NON (a&lt;0)</a:t>
                      </a:r>
                      <a:endParaRPr lang="fr-FR" sz="1400" dirty="0">
                        <a:latin typeface=""/>
                        <a:cs typeface="Calibri" panose="020F0502020204030204" pitchFamily="34" charset="0"/>
                      </a:endParaRPr>
                    </a:p>
                  </a:txBody>
                  <a:tcPr/>
                </a:tc>
                <a:extLst>
                  <a:ext uri="{0D108BD9-81ED-4DB2-BD59-A6C34878D82A}">
                    <a16:rowId xmlns:a16="http://schemas.microsoft.com/office/drawing/2014/main" val="27866361"/>
                  </a:ext>
                </a:extLst>
              </a:tr>
            </a:tbl>
          </a:graphicData>
        </a:graphic>
      </p:graphicFrame>
    </p:spTree>
    <p:extLst>
      <p:ext uri="{BB962C8B-B14F-4D97-AF65-F5344CB8AC3E}">
        <p14:creationId xmlns:p14="http://schemas.microsoft.com/office/powerpoint/2010/main" val="427507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0CCAB-8A59-F0A2-1D50-EB5E37C30BB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DB1C01-99C0-222B-2153-C5B7F9E48B3F}"/>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OPÉRATIONS 4/5</a:t>
            </a:r>
            <a:endParaRPr lang="en-MA" sz="4000" b="1" dirty="0">
              <a:latin typeface="+mj-lt"/>
            </a:endParaRPr>
          </a:p>
        </p:txBody>
      </p:sp>
      <p:sp>
        <p:nvSpPr>
          <p:cNvPr id="2" name="Rounded Rectangle 1">
            <a:extLst>
              <a:ext uri="{FF2B5EF4-FFF2-40B4-BE49-F238E27FC236}">
                <a16:creationId xmlns:a16="http://schemas.microsoft.com/office/drawing/2014/main" id="{2BA82F57-0DDB-7482-FA5C-2BD7786C6557}"/>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Priorité</a:t>
            </a:r>
            <a:r>
              <a:rPr lang="en-US" sz="2000" dirty="0">
                <a:latin typeface=""/>
              </a:rPr>
              <a:t> des </a:t>
            </a:r>
            <a:r>
              <a:rPr lang="en-US" sz="2000" dirty="0" err="1">
                <a:latin typeface=""/>
              </a:rPr>
              <a:t>opérations</a:t>
            </a:r>
            <a:r>
              <a:rPr lang="en-US" sz="2000" dirty="0">
                <a:latin typeface=""/>
              </a:rPr>
              <a:t> </a:t>
            </a:r>
          </a:p>
        </p:txBody>
      </p:sp>
      <p:sp>
        <p:nvSpPr>
          <p:cNvPr id="11" name="TextBox 10">
            <a:extLst>
              <a:ext uri="{FF2B5EF4-FFF2-40B4-BE49-F238E27FC236}">
                <a16:creationId xmlns:a16="http://schemas.microsoft.com/office/drawing/2014/main" id="{CDD451A2-49FF-6BE3-B544-E7770A5249BE}"/>
              </a:ext>
            </a:extLst>
          </p:cNvPr>
          <p:cNvSpPr txBox="1"/>
          <p:nvPr/>
        </p:nvSpPr>
        <p:spPr>
          <a:xfrm>
            <a:off x="225358" y="1618127"/>
            <a:ext cx="11691025" cy="464871"/>
          </a:xfrm>
          <a:prstGeom prst="rect">
            <a:avLst/>
          </a:prstGeom>
          <a:noFill/>
        </p:spPr>
        <p:txBody>
          <a:bodyPr wrap="square">
            <a:spAutoFit/>
          </a:bodyPr>
          <a:lstStyle/>
          <a:p>
            <a:pPr marL="342900" indent="-3429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Il existe une priorité à respecter entre les différents opérateurs que nous venons de voir : </a:t>
            </a:r>
          </a:p>
        </p:txBody>
      </p:sp>
      <p:sp>
        <p:nvSpPr>
          <p:cNvPr id="14" name="Date Placeholder 13">
            <a:extLst>
              <a:ext uri="{FF2B5EF4-FFF2-40B4-BE49-F238E27FC236}">
                <a16:creationId xmlns:a16="http://schemas.microsoft.com/office/drawing/2014/main" id="{51FB0AFE-2E3B-4CF7-455F-8678614F4050}"/>
              </a:ext>
            </a:extLst>
          </p:cNvPr>
          <p:cNvSpPr>
            <a:spLocks noGrp="1"/>
          </p:cNvSpPr>
          <p:nvPr>
            <p:ph type="dt" sz="half" idx="10"/>
          </p:nvPr>
        </p:nvSpPr>
        <p:spPr>
          <a:xfrm>
            <a:off x="620485" y="5627007"/>
            <a:ext cx="2743200" cy="365125"/>
          </a:xfrm>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50F1BDB4-3766-7DE7-574F-50B291E48A74}"/>
              </a:ext>
            </a:extLst>
          </p:cNvPr>
          <p:cNvSpPr>
            <a:spLocks noGrp="1"/>
          </p:cNvSpPr>
          <p:nvPr>
            <p:ph type="sldNum" sz="quarter" idx="12"/>
          </p:nvPr>
        </p:nvSpPr>
        <p:spPr/>
        <p:txBody>
          <a:bodyPr/>
          <a:lstStyle/>
          <a:p>
            <a:fld id="{68870FDC-C944-644D-8649-251A4BA46F23}" type="slidenum">
              <a:rPr lang="en-MA" smtClean="0"/>
              <a:t>17</a:t>
            </a:fld>
            <a:endParaRPr lang="en-MA"/>
          </a:p>
        </p:txBody>
      </p:sp>
      <p:graphicFrame>
        <p:nvGraphicFramePr>
          <p:cNvPr id="3" name="Tableau 3">
            <a:extLst>
              <a:ext uri="{FF2B5EF4-FFF2-40B4-BE49-F238E27FC236}">
                <a16:creationId xmlns:a16="http://schemas.microsoft.com/office/drawing/2014/main" id="{7097EAC0-7225-0216-5932-C5BF2FEE4153}"/>
              </a:ext>
            </a:extLst>
          </p:cNvPr>
          <p:cNvGraphicFramePr>
            <a:graphicFrameLocks noGrp="1"/>
          </p:cNvGraphicFramePr>
          <p:nvPr>
            <p:extLst>
              <p:ext uri="{D42A27DB-BD31-4B8C-83A1-F6EECF244321}">
                <p14:modId xmlns:p14="http://schemas.microsoft.com/office/powerpoint/2010/main" val="88384263"/>
              </p:ext>
            </p:extLst>
          </p:nvPr>
        </p:nvGraphicFramePr>
        <p:xfrm>
          <a:off x="1449672" y="2947950"/>
          <a:ext cx="1826546" cy="2966720"/>
        </p:xfrm>
        <a:graphic>
          <a:graphicData uri="http://schemas.openxmlformats.org/drawingml/2006/table">
            <a:tbl>
              <a:tblPr firstRow="1" bandRow="1">
                <a:tableStyleId>{7DF18680-E054-41AD-8BC1-D1AEF772440D}</a:tableStyleId>
              </a:tblPr>
              <a:tblGrid>
                <a:gridCol w="1826546">
                  <a:extLst>
                    <a:ext uri="{9D8B030D-6E8A-4147-A177-3AD203B41FA5}">
                      <a16:colId xmlns:a16="http://schemas.microsoft.com/office/drawing/2014/main" val="2082903849"/>
                    </a:ext>
                  </a:extLst>
                </a:gridCol>
              </a:tblGrid>
              <a:tr h="370840">
                <a:tc>
                  <a:txBody>
                    <a:bodyPr/>
                    <a:lstStyle/>
                    <a:p>
                      <a:r>
                        <a:rPr lang="fr-FR" dirty="0"/>
                        <a:t>Opérations </a:t>
                      </a:r>
                    </a:p>
                  </a:txBody>
                  <a:tcPr/>
                </a:tc>
                <a:extLst>
                  <a:ext uri="{0D108BD9-81ED-4DB2-BD59-A6C34878D82A}">
                    <a16:rowId xmlns:a16="http://schemas.microsoft.com/office/drawing/2014/main" val="3837704912"/>
                  </a:ext>
                </a:extLst>
              </a:tr>
              <a:tr h="370840">
                <a:tc>
                  <a:txBody>
                    <a:bodyPr/>
                    <a:lstStyle/>
                    <a:p>
                      <a:r>
                        <a:rPr lang="fr-FR" b="1" dirty="0"/>
                        <a:t>NON</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54118657"/>
                  </a:ext>
                </a:extLst>
              </a:tr>
              <a:tr h="370840">
                <a:tc>
                  <a:txBody>
                    <a:bodyPr/>
                    <a:lstStyle/>
                    <a:p>
                      <a:r>
                        <a:rPr lang="fr-FR" b="1" dirty="0"/>
                        <a:t>* / %</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628372488"/>
                  </a:ext>
                </a:extLst>
              </a:tr>
              <a:tr h="370840">
                <a:tc>
                  <a:txBody>
                    <a:bodyPr/>
                    <a:lstStyle/>
                    <a:p>
                      <a:r>
                        <a:rPr lang="fr-FR" b="1" dirty="0"/>
                        <a:t>+ -</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2077483"/>
                  </a:ext>
                </a:extLst>
              </a:tr>
              <a:tr h="370840">
                <a:tc>
                  <a:txBody>
                    <a:bodyPr/>
                    <a:lstStyle/>
                    <a:p>
                      <a:r>
                        <a:rPr lang="fr-FR" b="1" dirty="0"/>
                        <a:t>= ≠ ≥ ≤ &lt; &gt;</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432998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ET</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45127750"/>
                  </a:ext>
                </a:extLst>
              </a:tr>
              <a:tr h="370840">
                <a:tc>
                  <a:txBody>
                    <a:bodyPr/>
                    <a:lstStyle/>
                    <a:p>
                      <a:r>
                        <a:rPr lang="fr-FR" b="1"/>
                        <a:t>OU</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38591200"/>
                  </a:ext>
                </a:extLst>
              </a:tr>
              <a:tr h="370840">
                <a:tc>
                  <a:txBody>
                    <a:bodyPr/>
                    <a:lstStyle/>
                    <a:p>
                      <a:r>
                        <a:rPr lang="fr-FR" b="1" dirty="0">
                          <a:sym typeface="Wingdings" panose="05000000000000000000" pitchFamily="2" charset="2"/>
                        </a:rPr>
                        <a:t></a:t>
                      </a:r>
                      <a:endParaRPr lang="fr-FR"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39039808"/>
                  </a:ext>
                </a:extLst>
              </a:tr>
            </a:tbl>
          </a:graphicData>
        </a:graphic>
      </p:graphicFrame>
      <p:sp>
        <p:nvSpPr>
          <p:cNvPr id="6" name="Flèche : bas 5">
            <a:extLst>
              <a:ext uri="{FF2B5EF4-FFF2-40B4-BE49-F238E27FC236}">
                <a16:creationId xmlns:a16="http://schemas.microsoft.com/office/drawing/2014/main" id="{2391DFB0-BAC2-1133-F7E8-A220E38DB2DD}"/>
              </a:ext>
            </a:extLst>
          </p:cNvPr>
          <p:cNvSpPr/>
          <p:nvPr/>
        </p:nvSpPr>
        <p:spPr>
          <a:xfrm rot="10800000">
            <a:off x="1091840" y="3300691"/>
            <a:ext cx="270366" cy="259440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10">
            <a:extLst>
              <a:ext uri="{FF2B5EF4-FFF2-40B4-BE49-F238E27FC236}">
                <a16:creationId xmlns:a16="http://schemas.microsoft.com/office/drawing/2014/main" id="{73E0C462-1246-53D6-7AA3-D7C768D8A7EA}"/>
              </a:ext>
            </a:extLst>
          </p:cNvPr>
          <p:cNvSpPr txBox="1"/>
          <p:nvPr/>
        </p:nvSpPr>
        <p:spPr>
          <a:xfrm rot="16200000">
            <a:off x="-248081" y="4412061"/>
            <a:ext cx="2504404" cy="461665"/>
          </a:xfrm>
          <a:prstGeom prst="rect">
            <a:avLst/>
          </a:prstGeom>
          <a:noFill/>
        </p:spPr>
        <p:txBody>
          <a:bodyPr wrap="none" rtlCol="0">
            <a:spAutoFit/>
          </a:bodyPr>
          <a:lstStyle/>
          <a:p>
            <a:r>
              <a:rPr lang="fr-FR" sz="2400" b="1" dirty="0">
                <a:latin typeface="Calibri" panose="020F0502020204030204" pitchFamily="34" charset="0"/>
                <a:cs typeface="Calibri" panose="020F0502020204030204" pitchFamily="34" charset="0"/>
              </a:rPr>
              <a:t>Priorité croissante</a:t>
            </a:r>
          </a:p>
        </p:txBody>
      </p:sp>
      <p:graphicFrame>
        <p:nvGraphicFramePr>
          <p:cNvPr id="8" name="Tableau 11">
            <a:extLst>
              <a:ext uri="{FF2B5EF4-FFF2-40B4-BE49-F238E27FC236}">
                <a16:creationId xmlns:a16="http://schemas.microsoft.com/office/drawing/2014/main" id="{A45E8438-A282-45DC-7973-5A4488CB6097}"/>
              </a:ext>
            </a:extLst>
          </p:cNvPr>
          <p:cNvGraphicFramePr>
            <a:graphicFrameLocks noGrp="1"/>
          </p:cNvGraphicFramePr>
          <p:nvPr>
            <p:extLst>
              <p:ext uri="{D42A27DB-BD31-4B8C-83A1-F6EECF244321}">
                <p14:modId xmlns:p14="http://schemas.microsoft.com/office/powerpoint/2010/main" val="3698034248"/>
              </p:ext>
            </p:extLst>
          </p:nvPr>
        </p:nvGraphicFramePr>
        <p:xfrm>
          <a:off x="4582887" y="3040282"/>
          <a:ext cx="7144456" cy="3088375"/>
        </p:xfrm>
        <a:graphic>
          <a:graphicData uri="http://schemas.openxmlformats.org/drawingml/2006/table">
            <a:tbl>
              <a:tblPr firstRow="1" bandRow="1">
                <a:tableStyleId>{74C1A8A3-306A-4EB7-A6B1-4F7E0EB9C5D6}</a:tableStyleId>
              </a:tblPr>
              <a:tblGrid>
                <a:gridCol w="1521367">
                  <a:extLst>
                    <a:ext uri="{9D8B030D-6E8A-4147-A177-3AD203B41FA5}">
                      <a16:colId xmlns:a16="http://schemas.microsoft.com/office/drawing/2014/main" val="2379910153"/>
                    </a:ext>
                  </a:extLst>
                </a:gridCol>
                <a:gridCol w="1272880">
                  <a:extLst>
                    <a:ext uri="{9D8B030D-6E8A-4147-A177-3AD203B41FA5}">
                      <a16:colId xmlns:a16="http://schemas.microsoft.com/office/drawing/2014/main" val="793189312"/>
                    </a:ext>
                  </a:extLst>
                </a:gridCol>
                <a:gridCol w="4350209">
                  <a:extLst>
                    <a:ext uri="{9D8B030D-6E8A-4147-A177-3AD203B41FA5}">
                      <a16:colId xmlns:a16="http://schemas.microsoft.com/office/drawing/2014/main" val="2162126302"/>
                    </a:ext>
                  </a:extLst>
                </a:gridCol>
              </a:tblGrid>
              <a:tr h="468714">
                <a:tc>
                  <a:txBody>
                    <a:bodyPr/>
                    <a:lstStyle/>
                    <a:p>
                      <a:r>
                        <a:rPr lang="fr-FR" dirty="0"/>
                        <a:t>Expression </a:t>
                      </a:r>
                      <a:endParaRPr lang="fr-FR" dirty="0">
                        <a:latin typeface="Calibri" panose="020F0502020204030204" pitchFamily="34" charset="0"/>
                        <a:cs typeface="Calibri" panose="020F0502020204030204" pitchFamily="34" charset="0"/>
                      </a:endParaRPr>
                    </a:p>
                  </a:txBody>
                  <a:tcPr/>
                </a:tc>
                <a:tc>
                  <a:txBody>
                    <a:bodyPr/>
                    <a:lstStyle/>
                    <a:p>
                      <a:r>
                        <a:rPr lang="fr-FR" dirty="0"/>
                        <a:t>Résultat </a:t>
                      </a:r>
                      <a:endParaRPr lang="fr-FR" dirty="0">
                        <a:latin typeface="Calibri" panose="020F0502020204030204" pitchFamily="34" charset="0"/>
                        <a:cs typeface="Calibri" panose="020F0502020204030204" pitchFamily="34" charset="0"/>
                      </a:endParaRPr>
                    </a:p>
                  </a:txBody>
                  <a:tcPr/>
                </a:tc>
                <a:tc>
                  <a:txBody>
                    <a:bodyPr/>
                    <a:lstStyle/>
                    <a:p>
                      <a:endParaRPr lang="fr-FR" dirty="0"/>
                    </a:p>
                  </a:txBody>
                  <a:tcPr/>
                </a:tc>
                <a:extLst>
                  <a:ext uri="{0D108BD9-81ED-4DB2-BD59-A6C34878D82A}">
                    <a16:rowId xmlns:a16="http://schemas.microsoft.com/office/drawing/2014/main" val="280448066"/>
                  </a:ext>
                </a:extLst>
              </a:tr>
              <a:tr h="1964746">
                <a:tc>
                  <a:txBody>
                    <a:bodyPr/>
                    <a:lstStyle/>
                    <a:p>
                      <a:r>
                        <a:rPr lang="fr-FR" dirty="0"/>
                        <a:t>a</a:t>
                      </a:r>
                      <a:r>
                        <a:rPr lang="fr-FR" dirty="0">
                          <a:sym typeface="Wingdings" panose="05000000000000000000" pitchFamily="2" charset="2"/>
                        </a:rPr>
                        <a:t></a:t>
                      </a:r>
                      <a:r>
                        <a:rPr lang="fr-FR" dirty="0"/>
                        <a:t>5*4+9</a:t>
                      </a:r>
                      <a:endParaRPr lang="fr-FR" dirty="0">
                        <a:latin typeface="Courier New" panose="02070309020205020404" pitchFamily="49" charset="0"/>
                        <a:cs typeface="Courier New" panose="02070309020205020404" pitchFamily="49" charset="0"/>
                      </a:endParaRPr>
                    </a:p>
                  </a:txBody>
                  <a:tcPr/>
                </a:tc>
                <a:tc>
                  <a:txBody>
                    <a:bodyPr/>
                    <a:lstStyle/>
                    <a:p>
                      <a:r>
                        <a:rPr lang="fr-FR" sz="1800" b="1" dirty="0">
                          <a:sym typeface="Wingdings" panose="05000000000000000000" pitchFamily="2" charset="2"/>
                        </a:rPr>
                        <a:t>a</a:t>
                      </a:r>
                      <a:r>
                        <a:rPr lang="fr-FR" sz="1800" b="1" dirty="0"/>
                        <a:t>29</a:t>
                      </a:r>
                      <a:endParaRPr lang="fr-FR" sz="1800" b="1"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L’operateurs * a plus de priorité que + donc l’opération 5*4 sera évaluée, le résultat 20 sera ensuite additionné a 9, l’affectation est la dernière opération effectuée car sa priorité est la plus faible.</a:t>
                      </a:r>
                    </a:p>
                    <a:p>
                      <a:endParaRPr lang="fr-FR"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78660498"/>
                  </a:ext>
                </a:extLst>
              </a:tr>
              <a:tr h="654915">
                <a:tc>
                  <a:txBody>
                    <a:bodyPr/>
                    <a:lstStyle/>
                    <a:p>
                      <a:r>
                        <a:rPr lang="fr-FR" sz="1800" kern="1200" dirty="0">
                          <a:solidFill>
                            <a:schemeClr val="dk1"/>
                          </a:solidFill>
                        </a:rPr>
                        <a:t>20+x&gt;10</a:t>
                      </a:r>
                      <a:endParaRPr lang="fr-FR" sz="18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fr-FR" sz="1400" b="1" kern="1200" dirty="0">
                          <a:solidFill>
                            <a:schemeClr val="dk1"/>
                          </a:solidFill>
                        </a:rPr>
                        <a:t>Vrai si </a:t>
                      </a:r>
                      <a:r>
                        <a:rPr lang="fr-FR" sz="1400" b="1" kern="1200">
                          <a:solidFill>
                            <a:schemeClr val="dk1"/>
                          </a:solidFill>
                        </a:rPr>
                        <a:t>x&gt;-10</a:t>
                      </a:r>
                      <a:endParaRPr lang="fr-FR" sz="1400" b="1"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fr-FR" sz="1600" dirty="0"/>
                        <a:t>L’addition + est plus prioritaire que &gt;.</a:t>
                      </a:r>
                      <a:endParaRPr lang="fr-FR"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47317281"/>
                  </a:ext>
                </a:extLst>
              </a:tr>
            </a:tbl>
          </a:graphicData>
        </a:graphic>
      </p:graphicFrame>
      <p:sp>
        <p:nvSpPr>
          <p:cNvPr id="10" name="TextBox 9">
            <a:extLst>
              <a:ext uri="{FF2B5EF4-FFF2-40B4-BE49-F238E27FC236}">
                <a16:creationId xmlns:a16="http://schemas.microsoft.com/office/drawing/2014/main" id="{23A48509-6EBF-8301-32CB-8D6D5C3CCAEB}"/>
              </a:ext>
            </a:extLst>
          </p:cNvPr>
          <p:cNvSpPr txBox="1"/>
          <p:nvPr/>
        </p:nvSpPr>
        <p:spPr>
          <a:xfrm>
            <a:off x="4484914" y="2442313"/>
            <a:ext cx="1365951" cy="461665"/>
          </a:xfrm>
          <a:prstGeom prst="rect">
            <a:avLst/>
          </a:prstGeom>
          <a:noFill/>
        </p:spPr>
        <p:txBody>
          <a:bodyPr wrap="none" rtlCol="0">
            <a:spAutoFit/>
          </a:bodyPr>
          <a:lstStyle/>
          <a:p>
            <a:r>
              <a:rPr lang="en-MA" sz="2400" dirty="0"/>
              <a:t>Exemples</a:t>
            </a:r>
          </a:p>
        </p:txBody>
      </p:sp>
    </p:spTree>
    <p:extLst>
      <p:ext uri="{BB962C8B-B14F-4D97-AF65-F5344CB8AC3E}">
        <p14:creationId xmlns:p14="http://schemas.microsoft.com/office/powerpoint/2010/main" val="486166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705A0-98F5-8237-7F31-B4DF7084B98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1DF49F-DA13-CE19-E6CB-CC944D02B0AF}"/>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OPÉRATIONS 5/5</a:t>
            </a:r>
            <a:endParaRPr lang="en-MA" sz="4000" b="1" dirty="0">
              <a:latin typeface="+mj-lt"/>
            </a:endParaRPr>
          </a:p>
        </p:txBody>
      </p:sp>
      <p:sp>
        <p:nvSpPr>
          <p:cNvPr id="2" name="Rounded Rectangle 1">
            <a:extLst>
              <a:ext uri="{FF2B5EF4-FFF2-40B4-BE49-F238E27FC236}">
                <a16:creationId xmlns:a16="http://schemas.microsoft.com/office/drawing/2014/main" id="{3F44793A-B799-744D-0F32-383DC6E87F7F}"/>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Usage de </a:t>
            </a:r>
            <a:r>
              <a:rPr lang="en-US" sz="2000" dirty="0" err="1">
                <a:latin typeface=""/>
              </a:rPr>
              <a:t>parenthèses</a:t>
            </a:r>
            <a:endParaRPr lang="en-US" sz="2000" dirty="0">
              <a:latin typeface=""/>
            </a:endParaRPr>
          </a:p>
        </p:txBody>
      </p:sp>
      <p:sp>
        <p:nvSpPr>
          <p:cNvPr id="11" name="TextBox 10">
            <a:extLst>
              <a:ext uri="{FF2B5EF4-FFF2-40B4-BE49-F238E27FC236}">
                <a16:creationId xmlns:a16="http://schemas.microsoft.com/office/drawing/2014/main" id="{F280F904-B9D9-9D44-9B83-913DC62F0385}"/>
              </a:ext>
            </a:extLst>
          </p:cNvPr>
          <p:cNvSpPr txBox="1"/>
          <p:nvPr/>
        </p:nvSpPr>
        <p:spPr>
          <a:xfrm>
            <a:off x="225358" y="1618127"/>
            <a:ext cx="11691025" cy="2542363"/>
          </a:xfrm>
          <a:prstGeom prst="rect">
            <a:avLst/>
          </a:prstGeom>
          <a:noFill/>
        </p:spPr>
        <p:txBody>
          <a:bodyPr wrap="square">
            <a:spAutoFit/>
          </a:bodyPr>
          <a:lstStyle/>
          <a:p>
            <a:pPr marL="342900" indent="-3429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Pourquoi avoir défini une règle de priorité ? C'est pour pouvoir écrire les expressions complexes de manière plus simple, plus lisible. En effet, on peut très bien se passer de ces règles et utiliser systématiquement des parenthèses pour bien rendre compte de l'ordre dans lequel les opérations doivent être effectuées.</a:t>
            </a:r>
          </a:p>
          <a:p>
            <a:pPr marL="342900" indent="-3429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Si nous voulons forcer l'ordinateur à commencer par un opérateur avec une priorité plus faible, nous devons (comme en mathématiques) entourer le terme en question par des parenthèses.</a:t>
            </a:r>
          </a:p>
          <a:p>
            <a:pPr marL="342900" indent="-342900">
              <a:lnSpc>
                <a:spcPct val="150000"/>
              </a:lnSpc>
              <a:buFont typeface="Wingdings" pitchFamily="2" charset="2"/>
              <a:buChar char="v"/>
            </a:pPr>
            <a:endParaRPr lang="fr-FR" altLang="fr-FR"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4" name="Date Placeholder 13">
            <a:extLst>
              <a:ext uri="{FF2B5EF4-FFF2-40B4-BE49-F238E27FC236}">
                <a16:creationId xmlns:a16="http://schemas.microsoft.com/office/drawing/2014/main" id="{F6D798BC-4E62-0A16-C2BB-CCBE4F403916}"/>
              </a:ext>
            </a:extLst>
          </p:cNvPr>
          <p:cNvSpPr>
            <a:spLocks noGrp="1"/>
          </p:cNvSpPr>
          <p:nvPr>
            <p:ph type="dt" sz="half" idx="10"/>
          </p:nvPr>
        </p:nvSpPr>
        <p:spPr>
          <a:xfrm>
            <a:off x="225358" y="6172782"/>
            <a:ext cx="2743200" cy="365125"/>
          </a:xfrm>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1EFF5DA8-CB09-608D-7D5A-7860568BF8C7}"/>
              </a:ext>
            </a:extLst>
          </p:cNvPr>
          <p:cNvSpPr>
            <a:spLocks noGrp="1"/>
          </p:cNvSpPr>
          <p:nvPr>
            <p:ph type="sldNum" sz="quarter" idx="12"/>
          </p:nvPr>
        </p:nvSpPr>
        <p:spPr/>
        <p:txBody>
          <a:bodyPr/>
          <a:lstStyle/>
          <a:p>
            <a:fld id="{68870FDC-C944-644D-8649-251A4BA46F23}" type="slidenum">
              <a:rPr lang="en-MA" smtClean="0"/>
              <a:t>18</a:t>
            </a:fld>
            <a:endParaRPr lang="en-MA"/>
          </a:p>
        </p:txBody>
      </p:sp>
      <p:graphicFrame>
        <p:nvGraphicFramePr>
          <p:cNvPr id="5" name="Tableau 2">
            <a:extLst>
              <a:ext uri="{FF2B5EF4-FFF2-40B4-BE49-F238E27FC236}">
                <a16:creationId xmlns:a16="http://schemas.microsoft.com/office/drawing/2014/main" id="{034DDFDE-A7E0-6D25-A27A-8BF675942B2F}"/>
              </a:ext>
            </a:extLst>
          </p:cNvPr>
          <p:cNvGraphicFramePr>
            <a:graphicFrameLocks noGrp="1"/>
          </p:cNvGraphicFramePr>
          <p:nvPr>
            <p:extLst>
              <p:ext uri="{D42A27DB-BD31-4B8C-83A1-F6EECF244321}">
                <p14:modId xmlns:p14="http://schemas.microsoft.com/office/powerpoint/2010/main" val="3686880648"/>
              </p:ext>
            </p:extLst>
          </p:nvPr>
        </p:nvGraphicFramePr>
        <p:xfrm>
          <a:off x="5608573" y="4043709"/>
          <a:ext cx="6358069" cy="2197828"/>
        </p:xfrm>
        <a:graphic>
          <a:graphicData uri="http://schemas.openxmlformats.org/drawingml/2006/table">
            <a:tbl>
              <a:tblPr>
                <a:tableStyleId>{0660B408-B3CF-4A94-85FC-2B1E0A45F4A2}</a:tableStyleId>
              </a:tblPr>
              <a:tblGrid>
                <a:gridCol w="2313385">
                  <a:extLst>
                    <a:ext uri="{9D8B030D-6E8A-4147-A177-3AD203B41FA5}">
                      <a16:colId xmlns:a16="http://schemas.microsoft.com/office/drawing/2014/main" val="3551978498"/>
                    </a:ext>
                  </a:extLst>
                </a:gridCol>
                <a:gridCol w="4044684">
                  <a:extLst>
                    <a:ext uri="{9D8B030D-6E8A-4147-A177-3AD203B41FA5}">
                      <a16:colId xmlns:a16="http://schemas.microsoft.com/office/drawing/2014/main" val="1900943250"/>
                    </a:ext>
                  </a:extLst>
                </a:gridCol>
              </a:tblGrid>
              <a:tr h="544559">
                <a:tc>
                  <a:txBody>
                    <a:bodyPr/>
                    <a:lstStyle/>
                    <a:p>
                      <a:pPr fontAlgn="t"/>
                      <a:r>
                        <a:rPr lang="fr-FR" sz="1800" b="1" dirty="0">
                          <a:effectLst/>
                        </a:rPr>
                        <a:t>Expression normale</a:t>
                      </a:r>
                      <a:endParaRPr lang="fr-FR" sz="1800" b="1" dirty="0">
                        <a:effectLst/>
                        <a:latin typeface="Calibri" panose="020F0502020204030204" pitchFamily="34" charset="0"/>
                        <a:cs typeface="Calibri" panose="020F0502020204030204" pitchFamily="34" charset="0"/>
                      </a:endParaRPr>
                    </a:p>
                  </a:txBody>
                  <a:tcPr marL="47625" marR="47625" marT="47625" marB="47625"/>
                </a:tc>
                <a:tc>
                  <a:txBody>
                    <a:bodyPr/>
                    <a:lstStyle/>
                    <a:p>
                      <a:pPr fontAlgn="t"/>
                      <a:r>
                        <a:rPr lang="fr-FR" sz="1800" b="1" dirty="0">
                          <a:effectLst/>
                        </a:rPr>
                        <a:t>Expression complètement parenthésée</a:t>
                      </a:r>
                      <a:endParaRPr lang="fr-FR" sz="1800" b="1" dirty="0">
                        <a:effectLst/>
                        <a:latin typeface="Calibri" panose="020F0502020204030204" pitchFamily="34" charset="0"/>
                        <a:cs typeface="Calibri" panose="020F0502020204030204" pitchFamily="34" charset="0"/>
                      </a:endParaRPr>
                    </a:p>
                  </a:txBody>
                  <a:tcPr marL="47625" marR="47625" marT="47625" marB="47625"/>
                </a:tc>
                <a:extLst>
                  <a:ext uri="{0D108BD9-81ED-4DB2-BD59-A6C34878D82A}">
                    <a16:rowId xmlns:a16="http://schemas.microsoft.com/office/drawing/2014/main" val="3692551061"/>
                  </a:ext>
                </a:extLst>
              </a:tr>
              <a:tr h="346278">
                <a:tc>
                  <a:txBody>
                    <a:bodyPr/>
                    <a:lstStyle/>
                    <a:p>
                      <a:pPr fontAlgn="t"/>
                      <a:r>
                        <a:rPr lang="fr-FR" sz="1800" dirty="0">
                          <a:effectLst/>
                        </a:rPr>
                        <a:t>7 + 2 * 3</a:t>
                      </a:r>
                    </a:p>
                  </a:txBody>
                  <a:tcPr marL="47625" marR="47625" marT="47625" marB="47625"/>
                </a:tc>
                <a:tc>
                  <a:txBody>
                    <a:bodyPr/>
                    <a:lstStyle/>
                    <a:p>
                      <a:pPr fontAlgn="t"/>
                      <a:r>
                        <a:rPr lang="fr-FR" sz="1800" dirty="0">
                          <a:effectLst/>
                        </a:rPr>
                        <a:t>(7 + (2 * 3))</a:t>
                      </a:r>
                    </a:p>
                  </a:txBody>
                  <a:tcPr marL="47625" marR="47625" marT="47625" marB="47625"/>
                </a:tc>
                <a:extLst>
                  <a:ext uri="{0D108BD9-81ED-4DB2-BD59-A6C34878D82A}">
                    <a16:rowId xmlns:a16="http://schemas.microsoft.com/office/drawing/2014/main" val="1020971539"/>
                  </a:ext>
                </a:extLst>
              </a:tr>
              <a:tr h="346278">
                <a:tc>
                  <a:txBody>
                    <a:bodyPr/>
                    <a:lstStyle/>
                    <a:p>
                      <a:pPr fontAlgn="t"/>
                      <a:r>
                        <a:rPr lang="fr-FR" sz="1800">
                          <a:effectLst/>
                        </a:rPr>
                        <a:t>1 - 2 - 3</a:t>
                      </a:r>
                    </a:p>
                  </a:txBody>
                  <a:tcPr marL="47625" marR="47625" marT="47625" marB="47625"/>
                </a:tc>
                <a:tc>
                  <a:txBody>
                    <a:bodyPr/>
                    <a:lstStyle/>
                    <a:p>
                      <a:pPr fontAlgn="t"/>
                      <a:r>
                        <a:rPr lang="fr-FR" sz="1800" dirty="0">
                          <a:effectLst/>
                        </a:rPr>
                        <a:t>((1 - 2) - 3)</a:t>
                      </a:r>
                    </a:p>
                  </a:txBody>
                  <a:tcPr marL="47625" marR="47625" marT="47625" marB="47625"/>
                </a:tc>
                <a:extLst>
                  <a:ext uri="{0D108BD9-81ED-4DB2-BD59-A6C34878D82A}">
                    <a16:rowId xmlns:a16="http://schemas.microsoft.com/office/drawing/2014/main" val="2798958321"/>
                  </a:ext>
                </a:extLst>
              </a:tr>
              <a:tr h="346278">
                <a:tc>
                  <a:txBody>
                    <a:bodyPr/>
                    <a:lstStyle/>
                    <a:p>
                      <a:pPr fontAlgn="t"/>
                      <a:r>
                        <a:rPr lang="fr-FR" sz="1800" dirty="0">
                          <a:effectLst/>
                        </a:rPr>
                        <a:t>1 + 2 * 3 / 4</a:t>
                      </a:r>
                    </a:p>
                  </a:txBody>
                  <a:tcPr marL="47625" marR="47625" marT="47625" marB="47625"/>
                </a:tc>
                <a:tc>
                  <a:txBody>
                    <a:bodyPr/>
                    <a:lstStyle/>
                    <a:p>
                      <a:pPr fontAlgn="t"/>
                      <a:r>
                        <a:rPr lang="fr-FR" sz="1800">
                          <a:effectLst/>
                        </a:rPr>
                        <a:t>(1 + ((2 * 3) / 4))</a:t>
                      </a:r>
                    </a:p>
                  </a:txBody>
                  <a:tcPr marL="47625" marR="47625" marT="47625" marB="47625"/>
                </a:tc>
                <a:extLst>
                  <a:ext uri="{0D108BD9-81ED-4DB2-BD59-A6C34878D82A}">
                    <a16:rowId xmlns:a16="http://schemas.microsoft.com/office/drawing/2014/main" val="3005672497"/>
                  </a:ext>
                </a:extLst>
              </a:tr>
              <a:tr h="544559">
                <a:tc>
                  <a:txBody>
                    <a:bodyPr/>
                    <a:lstStyle/>
                    <a:p>
                      <a:pPr fontAlgn="t"/>
                      <a:r>
                        <a:rPr lang="fr-FR" sz="1800" dirty="0">
                          <a:effectLst/>
                        </a:rPr>
                        <a:t>3 * 5 - 2 + 1 - 8 / 2 * 3</a:t>
                      </a:r>
                    </a:p>
                  </a:txBody>
                  <a:tcPr marL="47625" marR="47625" marT="47625" marB="47625"/>
                </a:tc>
                <a:tc>
                  <a:txBody>
                    <a:bodyPr/>
                    <a:lstStyle/>
                    <a:p>
                      <a:pPr fontAlgn="t"/>
                      <a:r>
                        <a:rPr lang="fr-FR" sz="1800" dirty="0">
                          <a:effectLst/>
                        </a:rPr>
                        <a:t>((((3 * 5) - 2) + 1) - ((8 / 2) * 3))</a:t>
                      </a:r>
                    </a:p>
                  </a:txBody>
                  <a:tcPr marL="47625" marR="47625" marT="47625" marB="47625"/>
                </a:tc>
                <a:extLst>
                  <a:ext uri="{0D108BD9-81ED-4DB2-BD59-A6C34878D82A}">
                    <a16:rowId xmlns:a16="http://schemas.microsoft.com/office/drawing/2014/main" val="3670445900"/>
                  </a:ext>
                </a:extLst>
              </a:tr>
            </a:tbl>
          </a:graphicData>
        </a:graphic>
      </p:graphicFrame>
      <p:sp>
        <p:nvSpPr>
          <p:cNvPr id="9" name="TextBox 8">
            <a:extLst>
              <a:ext uri="{FF2B5EF4-FFF2-40B4-BE49-F238E27FC236}">
                <a16:creationId xmlns:a16="http://schemas.microsoft.com/office/drawing/2014/main" id="{BCFE24C2-FAAB-65AA-655E-CE2166A07979}"/>
              </a:ext>
            </a:extLst>
          </p:cNvPr>
          <p:cNvSpPr txBox="1"/>
          <p:nvPr/>
        </p:nvSpPr>
        <p:spPr>
          <a:xfrm>
            <a:off x="458009" y="3938706"/>
            <a:ext cx="4843334" cy="2173031"/>
          </a:xfrm>
          <a:prstGeom prst="rect">
            <a:avLst/>
          </a:prstGeom>
          <a:noFill/>
        </p:spPr>
        <p:txBody>
          <a:bodyPr wrap="square" rtlCol="0">
            <a:spAutoFit/>
          </a:bodyPr>
          <a:lstStyle/>
          <a:p>
            <a:pPr>
              <a:lnSpc>
                <a:spcPct val="150000"/>
              </a:lnSpc>
            </a:pPr>
            <a:r>
              <a:rPr lang="en-MA" sz="2000" b="1" i="1" u="sng" dirty="0"/>
              <a:t>Exemples</a:t>
            </a:r>
            <a:endParaRPr lang="en-MA" b="1" i="1" u="sng" dirty="0"/>
          </a:p>
          <a:p>
            <a:pPr>
              <a:lnSpc>
                <a:spcPct val="150000"/>
              </a:lnSpc>
            </a:pPr>
            <a:r>
              <a:rPr lang="pt-BR" b="1" dirty="0">
                <a:solidFill>
                  <a:srgbClr val="FF0000"/>
                </a:solidFill>
                <a:latin typeface="Courier-Bold"/>
              </a:rPr>
              <a:t>X </a:t>
            </a:r>
            <a:r>
              <a:rPr lang="pt-BR" b="1" dirty="0">
                <a:solidFill>
                  <a:srgbClr val="FF0000"/>
                </a:solidFill>
                <a:latin typeface="Courier-Bold"/>
                <a:sym typeface="Wingdings" panose="05000000000000000000" pitchFamily="2" charset="2"/>
              </a:rPr>
              <a:t></a:t>
            </a:r>
            <a:r>
              <a:rPr lang="pt-BR" b="1" dirty="0">
                <a:solidFill>
                  <a:srgbClr val="FF0000"/>
                </a:solidFill>
                <a:latin typeface="Courier-Bold"/>
              </a:rPr>
              <a:t> 2*(A+3)*B+4*C</a:t>
            </a:r>
            <a:endParaRPr lang="en-MA" dirty="0"/>
          </a:p>
          <a:p>
            <a:pPr>
              <a:lnSpc>
                <a:spcPct val="150000"/>
              </a:lnSpc>
            </a:pPr>
            <a:r>
              <a:rPr lang="en-US" dirty="0" err="1"/>
              <a:t>l'ordinateur</a:t>
            </a:r>
            <a:r>
              <a:rPr lang="en-US" dirty="0"/>
              <a:t> </a:t>
            </a:r>
            <a:r>
              <a:rPr lang="en-US" dirty="0" err="1"/>
              <a:t>évalue</a:t>
            </a:r>
            <a:r>
              <a:rPr lang="en-US" dirty="0"/>
              <a:t> </a:t>
            </a:r>
            <a:r>
              <a:rPr lang="en-US" dirty="0" err="1"/>
              <a:t>d'abord</a:t>
            </a:r>
            <a:r>
              <a:rPr lang="en-US" dirty="0"/>
              <a:t> </a:t>
            </a:r>
            <a:r>
              <a:rPr lang="en-US" dirty="0" err="1"/>
              <a:t>l'expression</a:t>
            </a:r>
            <a:r>
              <a:rPr lang="en-US" dirty="0"/>
              <a:t> entre </a:t>
            </a:r>
            <a:r>
              <a:rPr lang="en-US" dirty="0" err="1"/>
              <a:t>parenthèses</a:t>
            </a:r>
            <a:r>
              <a:rPr lang="en-US" dirty="0"/>
              <a:t>, ensuite les multiplications, ensuite </a:t>
            </a:r>
            <a:r>
              <a:rPr lang="en-US" dirty="0" err="1"/>
              <a:t>l'addition</a:t>
            </a:r>
            <a:r>
              <a:rPr lang="en-US" dirty="0"/>
              <a:t> et </a:t>
            </a:r>
            <a:r>
              <a:rPr lang="en-US" dirty="0" err="1"/>
              <a:t>enfin</a:t>
            </a:r>
            <a:r>
              <a:rPr lang="en-US" dirty="0"/>
              <a:t> </a:t>
            </a:r>
            <a:r>
              <a:rPr lang="en-US" dirty="0" err="1"/>
              <a:t>l'affectation</a:t>
            </a:r>
            <a:endParaRPr lang="en-US" dirty="0"/>
          </a:p>
        </p:txBody>
      </p:sp>
    </p:spTree>
    <p:extLst>
      <p:ext uri="{BB962C8B-B14F-4D97-AF65-F5344CB8AC3E}">
        <p14:creationId xmlns:p14="http://schemas.microsoft.com/office/powerpoint/2010/main" val="285386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1A324-A621-4032-ABAB-F7987A7E52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71E8D0-3F4F-A9EB-370E-145DDC02D460}"/>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1/12</a:t>
            </a:r>
            <a:endParaRPr lang="en-MA" sz="4000" b="1" dirty="0">
              <a:latin typeface="+mj-lt"/>
            </a:endParaRPr>
          </a:p>
        </p:txBody>
      </p:sp>
      <p:sp>
        <p:nvSpPr>
          <p:cNvPr id="2" name="Rounded Rectangle 1">
            <a:extLst>
              <a:ext uri="{FF2B5EF4-FFF2-40B4-BE49-F238E27FC236}">
                <a16:creationId xmlns:a16="http://schemas.microsoft.com/office/drawing/2014/main" id="{0D3BAB98-E6BE-9750-EF03-73FF33B1533C}"/>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Qu’est-ce</a:t>
            </a:r>
            <a:r>
              <a:rPr lang="en-US" sz="2000" dirty="0">
                <a:latin typeface=""/>
              </a:rPr>
              <a:t> </a:t>
            </a:r>
            <a:r>
              <a:rPr lang="en-US" sz="2000" dirty="0" err="1">
                <a:latin typeface=""/>
              </a:rPr>
              <a:t>l’exécution</a:t>
            </a:r>
            <a:r>
              <a:rPr lang="en-US" sz="2000" dirty="0">
                <a:latin typeface=""/>
              </a:rPr>
              <a:t> </a:t>
            </a:r>
            <a:r>
              <a:rPr lang="en-US" sz="2000" dirty="0" err="1">
                <a:latin typeface=""/>
              </a:rPr>
              <a:t>conditionnelle</a:t>
            </a:r>
            <a:r>
              <a:rPr lang="en-US" sz="2000" dirty="0">
                <a:latin typeface=""/>
              </a:rPr>
              <a:t> ?</a:t>
            </a:r>
          </a:p>
        </p:txBody>
      </p:sp>
      <p:sp>
        <p:nvSpPr>
          <p:cNvPr id="11" name="TextBox 10">
            <a:extLst>
              <a:ext uri="{FF2B5EF4-FFF2-40B4-BE49-F238E27FC236}">
                <a16:creationId xmlns:a16="http://schemas.microsoft.com/office/drawing/2014/main" id="{7DE6BFAE-3549-4016-26B1-F53EB57F5EDB}"/>
              </a:ext>
            </a:extLst>
          </p:cNvPr>
          <p:cNvSpPr txBox="1"/>
          <p:nvPr/>
        </p:nvSpPr>
        <p:spPr>
          <a:xfrm>
            <a:off x="225358" y="1618127"/>
            <a:ext cx="11691025" cy="1711366"/>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L’exécution conditionnelle permet de faire deux choses différentes selon le cas qui se produit. L’instruction ne sera exécutée que sous certaines conditions. Plus précisément, le programme teste une condition, si la condition est satisfaite le programme fait une chose, dans le cas contraire, le programme fait une autre chose. Une instruction conditionnelle peut avoir plusieurs formes.</a:t>
            </a:r>
          </a:p>
        </p:txBody>
      </p:sp>
      <p:sp>
        <p:nvSpPr>
          <p:cNvPr id="15" name="Slide Number Placeholder 14">
            <a:extLst>
              <a:ext uri="{FF2B5EF4-FFF2-40B4-BE49-F238E27FC236}">
                <a16:creationId xmlns:a16="http://schemas.microsoft.com/office/drawing/2014/main" id="{A940BEA7-6FA1-6CD8-74B2-D4D8349ED9D0}"/>
              </a:ext>
            </a:extLst>
          </p:cNvPr>
          <p:cNvSpPr>
            <a:spLocks noGrp="1"/>
          </p:cNvSpPr>
          <p:nvPr>
            <p:ph type="sldNum" sz="quarter" idx="12"/>
          </p:nvPr>
        </p:nvSpPr>
        <p:spPr/>
        <p:txBody>
          <a:bodyPr/>
          <a:lstStyle/>
          <a:p>
            <a:fld id="{68870FDC-C944-644D-8649-251A4BA46F23}" type="slidenum">
              <a:rPr lang="en-MA" smtClean="0"/>
              <a:t>19</a:t>
            </a:fld>
            <a:endParaRPr lang="en-MA"/>
          </a:p>
        </p:txBody>
      </p:sp>
      <p:sp>
        <p:nvSpPr>
          <p:cNvPr id="3" name="Rounded Rectangle 2">
            <a:extLst>
              <a:ext uri="{FF2B5EF4-FFF2-40B4-BE49-F238E27FC236}">
                <a16:creationId xmlns:a16="http://schemas.microsoft.com/office/drawing/2014/main" id="{E4647E7E-9ED5-7AC4-8CC3-3316C47D0CAB}"/>
              </a:ext>
            </a:extLst>
          </p:cNvPr>
          <p:cNvSpPr/>
          <p:nvPr/>
        </p:nvSpPr>
        <p:spPr>
          <a:xfrm>
            <a:off x="225358" y="3534044"/>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 </a:t>
            </a:r>
            <a:r>
              <a:rPr lang="en-US" sz="2000" dirty="0" err="1">
                <a:latin typeface=""/>
              </a:rPr>
              <a:t>si-alors</a:t>
            </a:r>
            <a:endParaRPr lang="en-US" sz="2000" dirty="0">
              <a:latin typeface=""/>
            </a:endParaRPr>
          </a:p>
        </p:txBody>
      </p:sp>
      <p:sp>
        <p:nvSpPr>
          <p:cNvPr id="7" name="TextBox 6">
            <a:extLst>
              <a:ext uri="{FF2B5EF4-FFF2-40B4-BE49-F238E27FC236}">
                <a16:creationId xmlns:a16="http://schemas.microsoft.com/office/drawing/2014/main" id="{A32239E7-1032-38B1-E724-D1AD864629EB}"/>
              </a:ext>
            </a:extLst>
          </p:cNvPr>
          <p:cNvSpPr txBox="1"/>
          <p:nvPr/>
        </p:nvSpPr>
        <p:spPr>
          <a:xfrm>
            <a:off x="225358" y="4011252"/>
            <a:ext cx="8822390" cy="2542363"/>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Supposons que l’on ait une condition (par exemple que l’âge du capitaine soit inférieur à 30 ans). Si la condition est vérifiée, on fait quelque chose, dans le cas contraire, on ne fait rien. En algorithmique, cela s’écrit :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SI (condition) ALORS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	Instructions 1</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FINSI</a:t>
            </a:r>
          </a:p>
        </p:txBody>
      </p:sp>
      <p:pic>
        <p:nvPicPr>
          <p:cNvPr id="8" name="Image 3">
            <a:extLst>
              <a:ext uri="{FF2B5EF4-FFF2-40B4-BE49-F238E27FC236}">
                <a16:creationId xmlns:a16="http://schemas.microsoft.com/office/drawing/2014/main" id="{452CBFA9-9491-E97A-5CF3-329B14F7005A}"/>
              </a:ext>
            </a:extLst>
          </p:cNvPr>
          <p:cNvPicPr>
            <a:picLocks noChangeAspect="1"/>
          </p:cNvPicPr>
          <p:nvPr/>
        </p:nvPicPr>
        <p:blipFill>
          <a:blip r:embed="rId3"/>
          <a:stretch>
            <a:fillRect/>
          </a:stretch>
        </p:blipFill>
        <p:spPr>
          <a:xfrm>
            <a:off x="9173182" y="3286561"/>
            <a:ext cx="2743201" cy="2948300"/>
          </a:xfrm>
          <a:prstGeom prst="rect">
            <a:avLst/>
          </a:prstGeom>
          <a:solidFill>
            <a:schemeClr val="accent1"/>
          </a:solid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806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Triangle 22">
            <a:extLst>
              <a:ext uri="{FF2B5EF4-FFF2-40B4-BE49-F238E27FC236}">
                <a16:creationId xmlns:a16="http://schemas.microsoft.com/office/drawing/2014/main" id="{389172FE-9F95-44D7-AB8D-9D837C2082C6}"/>
              </a:ext>
            </a:extLst>
          </p:cNvPr>
          <p:cNvSpPr/>
          <p:nvPr/>
        </p:nvSpPr>
        <p:spPr>
          <a:xfrm flipH="1">
            <a:off x="6821173" y="1723499"/>
            <a:ext cx="4742816" cy="3932972"/>
          </a:xfrm>
          <a:prstGeom prst="rtTriangle">
            <a:avLst/>
          </a:prstGeom>
          <a:solidFill>
            <a:schemeClr val="tx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chemeClr val="tx1"/>
              </a:solidFill>
            </a:endParaRPr>
          </a:p>
        </p:txBody>
      </p:sp>
      <p:sp>
        <p:nvSpPr>
          <p:cNvPr id="22" name="Right Triangle 21">
            <a:extLst>
              <a:ext uri="{FF2B5EF4-FFF2-40B4-BE49-F238E27FC236}">
                <a16:creationId xmlns:a16="http://schemas.microsoft.com/office/drawing/2014/main" id="{5D3A62E4-F3E6-4672-960C-AE1BE547F588}"/>
              </a:ext>
            </a:extLst>
          </p:cNvPr>
          <p:cNvSpPr/>
          <p:nvPr/>
        </p:nvSpPr>
        <p:spPr>
          <a:xfrm flipH="1">
            <a:off x="3554882" y="3342348"/>
            <a:ext cx="8739969" cy="3531857"/>
          </a:xfrm>
          <a:prstGeom prst="rtTriangle">
            <a:avLst/>
          </a:prstGeom>
          <a:solidFill>
            <a:schemeClr val="accent1">
              <a:lumMod val="75000"/>
            </a:schemeClr>
          </a:solidFill>
          <a:ln>
            <a:solidFill>
              <a:srgbClr val="5A67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chemeClr val="tx1"/>
              </a:solidFill>
            </a:endParaRPr>
          </a:p>
        </p:txBody>
      </p:sp>
      <p:sp>
        <p:nvSpPr>
          <p:cNvPr id="4" name="TextBox 3"/>
          <p:cNvSpPr txBox="1"/>
          <p:nvPr/>
        </p:nvSpPr>
        <p:spPr>
          <a:xfrm>
            <a:off x="0" y="3248668"/>
            <a:ext cx="12286177" cy="646331"/>
          </a:xfrm>
          <a:prstGeom prst="rect">
            <a:avLst/>
          </a:prstGeom>
          <a:noFill/>
        </p:spPr>
        <p:txBody>
          <a:bodyPr wrap="square" rtlCol="0">
            <a:spAutoFit/>
          </a:bodyPr>
          <a:lstStyle/>
          <a:p>
            <a:pPr algn="ctr"/>
            <a:r>
              <a:rPr lang="en-US" sz="3600" b="1" cap="all" dirty="0"/>
              <a:t>CHAPITRE 1</a:t>
            </a:r>
            <a:endParaRPr lang="en-US" sz="3600" b="1" dirty="0"/>
          </a:p>
        </p:txBody>
      </p:sp>
      <p:sp>
        <p:nvSpPr>
          <p:cNvPr id="5" name="TextBox 4"/>
          <p:cNvSpPr txBox="1"/>
          <p:nvPr/>
        </p:nvSpPr>
        <p:spPr>
          <a:xfrm>
            <a:off x="16379" y="4136001"/>
            <a:ext cx="12269798" cy="584775"/>
          </a:xfrm>
          <a:prstGeom prst="rect">
            <a:avLst/>
          </a:prstGeom>
          <a:noFill/>
        </p:spPr>
        <p:txBody>
          <a:bodyPr wrap="square" rtlCol="0">
            <a:spAutoFit/>
          </a:bodyPr>
          <a:lstStyle/>
          <a:p>
            <a:pPr algn="ctr"/>
            <a:r>
              <a:rPr lang="en-US" sz="3200" dirty="0"/>
              <a:t>LE PSEUDO-CODE</a:t>
            </a:r>
          </a:p>
        </p:txBody>
      </p:sp>
      <p:sp>
        <p:nvSpPr>
          <p:cNvPr id="7" name="Rectangle 6"/>
          <p:cNvSpPr/>
          <p:nvPr/>
        </p:nvSpPr>
        <p:spPr>
          <a:xfrm rot="2700000">
            <a:off x="5970903" y="5200135"/>
            <a:ext cx="230427" cy="230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p:nvPr/>
        </p:nvCxnSpPr>
        <p:spPr>
          <a:xfrm flipH="1">
            <a:off x="3945339" y="5315348"/>
            <a:ext cx="18242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5664057-B57D-4019-B0A1-778D272D3950}"/>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saturation sat="200000"/>
                    </a14:imgEffect>
                  </a14:imgLayer>
                </a14:imgProps>
              </a:ext>
              <a:ext uri="{28A0092B-C50C-407E-A947-70E740481C1C}">
                <a14:useLocalDpi xmlns:a14="http://schemas.microsoft.com/office/drawing/2010/main" val="0"/>
              </a:ext>
            </a:extLst>
          </a:blip>
          <a:srcRect b="19429"/>
          <a:stretch/>
        </p:blipFill>
        <p:spPr>
          <a:xfrm>
            <a:off x="4921751" y="1270788"/>
            <a:ext cx="2442673" cy="1968084"/>
          </a:xfrm>
          <a:prstGeom prst="rect">
            <a:avLst/>
          </a:prstGeom>
        </p:spPr>
      </p:pic>
      <p:sp>
        <p:nvSpPr>
          <p:cNvPr id="8" name="Right Triangle 7">
            <a:extLst>
              <a:ext uri="{FF2B5EF4-FFF2-40B4-BE49-F238E27FC236}">
                <a16:creationId xmlns:a16="http://schemas.microsoft.com/office/drawing/2014/main" id="{BD23AB46-B903-4320-AC93-FDC9885B9063}"/>
              </a:ext>
            </a:extLst>
          </p:cNvPr>
          <p:cNvSpPr/>
          <p:nvPr/>
        </p:nvSpPr>
        <p:spPr>
          <a:xfrm flipH="1" flipV="1">
            <a:off x="7147508" y="15041"/>
            <a:ext cx="5138669" cy="466136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chemeClr val="tx1"/>
              </a:solidFill>
            </a:endParaRPr>
          </a:p>
        </p:txBody>
      </p:sp>
    </p:spTree>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accel="50000" decel="5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18" presetClass="entr" presetSubtype="12"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DBB0B-4ED0-8C05-EA01-E100CC52E0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EFC87C-97D9-7FDD-C9BB-A24B67255F23}"/>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2/12</a:t>
            </a:r>
            <a:endParaRPr lang="en-MA" sz="4000" b="1" dirty="0">
              <a:latin typeface="+mj-lt"/>
            </a:endParaRPr>
          </a:p>
        </p:txBody>
      </p:sp>
      <p:sp>
        <p:nvSpPr>
          <p:cNvPr id="2" name="Rounded Rectangle 1">
            <a:extLst>
              <a:ext uri="{FF2B5EF4-FFF2-40B4-BE49-F238E27FC236}">
                <a16:creationId xmlns:a16="http://schemas.microsoft.com/office/drawing/2014/main" id="{F6E81D41-FEC3-2F8D-93B8-391636D6FE94}"/>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Exemple</a:t>
            </a:r>
            <a:endParaRPr lang="en-US" sz="2000" dirty="0">
              <a:latin typeface=""/>
            </a:endParaRPr>
          </a:p>
        </p:txBody>
      </p:sp>
      <p:sp>
        <p:nvSpPr>
          <p:cNvPr id="14" name="Date Placeholder 13">
            <a:extLst>
              <a:ext uri="{FF2B5EF4-FFF2-40B4-BE49-F238E27FC236}">
                <a16:creationId xmlns:a16="http://schemas.microsoft.com/office/drawing/2014/main" id="{F2CEEF17-5B75-13D5-1DC9-B2F6AF5244CF}"/>
              </a:ext>
            </a:extLst>
          </p:cNvPr>
          <p:cNvSpPr>
            <a:spLocks noGrp="1"/>
          </p:cNvSpPr>
          <p:nvPr>
            <p:ph type="dt" sz="half" idx="10"/>
          </p:nvPr>
        </p:nvSpPr>
        <p:spPr>
          <a:xfrm>
            <a:off x="225358" y="6172782"/>
            <a:ext cx="2743200" cy="365125"/>
          </a:xfrm>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CA87C296-08F5-06F3-DFDD-CC086341D843}"/>
              </a:ext>
            </a:extLst>
          </p:cNvPr>
          <p:cNvSpPr>
            <a:spLocks noGrp="1"/>
          </p:cNvSpPr>
          <p:nvPr>
            <p:ph type="sldNum" sz="quarter" idx="12"/>
          </p:nvPr>
        </p:nvSpPr>
        <p:spPr/>
        <p:txBody>
          <a:bodyPr/>
          <a:lstStyle/>
          <a:p>
            <a:fld id="{68870FDC-C944-644D-8649-251A4BA46F23}" type="slidenum">
              <a:rPr lang="en-MA" smtClean="0"/>
              <a:t>20</a:t>
            </a:fld>
            <a:endParaRPr lang="en-MA"/>
          </a:p>
        </p:txBody>
      </p:sp>
      <p:sp>
        <p:nvSpPr>
          <p:cNvPr id="5" name="Rectangle 4">
            <a:extLst>
              <a:ext uri="{FF2B5EF4-FFF2-40B4-BE49-F238E27FC236}">
                <a16:creationId xmlns:a16="http://schemas.microsoft.com/office/drawing/2014/main" id="{D3BFEE20-DBF2-F52E-BB18-5E62248BC509}"/>
              </a:ext>
            </a:extLst>
          </p:cNvPr>
          <p:cNvSpPr/>
          <p:nvPr/>
        </p:nvSpPr>
        <p:spPr>
          <a:xfrm>
            <a:off x="5574803" y="1752357"/>
            <a:ext cx="5249610" cy="4208844"/>
          </a:xfrm>
          <a:prstGeom prst="rect">
            <a:avLst/>
          </a:prstGeom>
          <a:ln>
            <a:solidFill>
              <a:schemeClr val="accent1">
                <a:shade val="15000"/>
              </a:schemeClr>
            </a:solidFill>
          </a:ln>
        </p:spPr>
        <p:txBody>
          <a:bodyPr wrap="square">
            <a:spAutoFit/>
          </a:bodyPr>
          <a:lstStyle/>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ALGORITHME </a:t>
            </a:r>
            <a:r>
              <a:rPr lang="fr-FR" sz="2000" dirty="0" err="1">
                <a:latin typeface="Courier New" panose="02070309020205020404" pitchFamily="49" charset="0"/>
                <a:cs typeface="Courier New" panose="02070309020205020404" pitchFamily="49" charset="0"/>
              </a:rPr>
              <a:t>note_valide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dirty="0">
                <a:latin typeface="Courier New" panose="02070309020205020404" pitchFamily="49" charset="0"/>
                <a:cs typeface="Courier New" panose="02070309020205020404" pitchFamily="49" charset="0"/>
              </a:rPr>
              <a:t>note</a:t>
            </a:r>
            <a:r>
              <a:rPr lang="fr-FR" sz="2000" b="1" dirty="0">
                <a:solidFill>
                  <a:schemeClr val="accent5">
                    <a:lumMod val="75000"/>
                  </a:schemeClr>
                </a:solidFill>
                <a:latin typeface="Courier New" panose="02070309020205020404" pitchFamily="49" charset="0"/>
                <a:cs typeface="Courier New" panose="02070309020205020404" pitchFamily="49" charset="0"/>
              </a:rPr>
              <a:t> :REEL</a:t>
            </a: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DEBUT</a:t>
            </a:r>
          </a:p>
          <a:p>
            <a:pPr>
              <a:lnSpc>
                <a:spcPct val="150000"/>
              </a:lnSpc>
            </a:pPr>
            <a:r>
              <a:rPr lang="fr-FR" sz="2000" dirty="0">
                <a:latin typeface="Courier New" panose="02070309020205020404" pitchFamily="49" charset="0"/>
                <a:cs typeface="Courier New" panose="02070309020205020404" pitchFamily="49" charset="0"/>
              </a:rPr>
              <a:t>LIRE (note)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SI</a:t>
            </a:r>
            <a:r>
              <a:rPr lang="fr-FR" sz="2000" b="1"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(note&gt;=12) </a:t>
            </a:r>
            <a:r>
              <a:rPr lang="fr-FR" sz="2000" b="1" dirty="0">
                <a:solidFill>
                  <a:schemeClr val="accent5">
                    <a:lumMod val="75000"/>
                  </a:schemeClr>
                </a:solidFill>
                <a:latin typeface="Courier New" panose="02070309020205020404" pitchFamily="49" charset="0"/>
                <a:cs typeface="Courier New" panose="02070309020205020404" pitchFamily="49" charset="0"/>
              </a:rPr>
              <a:t>ALORS</a:t>
            </a:r>
            <a:r>
              <a:rPr lang="fr-FR" sz="2000" b="1" dirty="0">
                <a:latin typeface="Courier New" panose="02070309020205020404" pitchFamily="49" charset="0"/>
                <a:cs typeface="Courier New" panose="02070309020205020404" pitchFamily="49" charset="0"/>
              </a:rPr>
              <a:t> </a:t>
            </a:r>
          </a:p>
          <a:p>
            <a:pPr>
              <a:lnSpc>
                <a:spcPct val="150000"/>
              </a:lnSpc>
            </a:pPr>
            <a:r>
              <a:rPr lang="fr-FR" sz="2000" dirty="0">
                <a:latin typeface="Courier New" panose="02070309020205020404" pitchFamily="49" charset="0"/>
                <a:cs typeface="Courier New" panose="02070309020205020404" pitchFamily="49" charset="0"/>
              </a:rPr>
              <a:t>    AFFICHER(</a:t>
            </a: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"Module valide")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FINSI</a:t>
            </a:r>
          </a:p>
          <a:p>
            <a:pPr>
              <a:lnSpc>
                <a:spcPct val="150000"/>
              </a:lnSpc>
            </a:pPr>
            <a:r>
              <a:rPr lang="fr-FR" sz="2000" dirty="0">
                <a:latin typeface="Courier New" panose="02070309020205020404" pitchFamily="49" charset="0"/>
                <a:cs typeface="Courier New" panose="02070309020205020404" pitchFamily="49" charset="0"/>
              </a:rPr>
              <a:t>AFFICHER(</a:t>
            </a: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"Bon courage!")</a:t>
            </a: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FIN</a:t>
            </a:r>
          </a:p>
        </p:txBody>
      </p:sp>
      <p:sp>
        <p:nvSpPr>
          <p:cNvPr id="6" name="Bulle narrative : rectangle à coins arrondis 10">
            <a:extLst>
              <a:ext uri="{FF2B5EF4-FFF2-40B4-BE49-F238E27FC236}">
                <a16:creationId xmlns:a16="http://schemas.microsoft.com/office/drawing/2014/main" id="{74EE07BF-F279-D8D2-9466-F5C2F9A65F5A}"/>
              </a:ext>
            </a:extLst>
          </p:cNvPr>
          <p:cNvSpPr/>
          <p:nvPr/>
        </p:nvSpPr>
        <p:spPr>
          <a:xfrm>
            <a:off x="9193277" y="3534347"/>
            <a:ext cx="3095359" cy="482176"/>
          </a:xfrm>
          <a:prstGeom prst="wedgeRoundRectCallout">
            <a:avLst>
              <a:gd name="adj1" fmla="val -35895"/>
              <a:gd name="adj2" fmla="val 71298"/>
              <a:gd name="adj3" fmla="val 1666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Cette instruction ne sera exécutée que si</a:t>
            </a:r>
            <a:br>
              <a:rPr lang="fr-FR" sz="1200" b="1" dirty="0">
                <a:latin typeface="Calibri" panose="020F0502020204030204" pitchFamily="34" charset="0"/>
                <a:cs typeface="Calibri" panose="020F0502020204030204" pitchFamily="34" charset="0"/>
              </a:rPr>
            </a:br>
            <a:r>
              <a:rPr lang="fr-FR" sz="1200" b="1" dirty="0">
                <a:latin typeface="Calibri" panose="020F0502020204030204" pitchFamily="34" charset="0"/>
                <a:cs typeface="Calibri" panose="020F0502020204030204" pitchFamily="34" charset="0"/>
              </a:rPr>
              <a:t> la condition </a:t>
            </a:r>
            <a:r>
              <a:rPr lang="fr-FR" sz="1200" dirty="0">
                <a:latin typeface="Courier New" panose="02070309020205020404" pitchFamily="49" charset="0"/>
                <a:cs typeface="Courier New" panose="02070309020205020404" pitchFamily="49" charset="0"/>
              </a:rPr>
              <a:t>note&gt;=12 </a:t>
            </a:r>
            <a:r>
              <a:rPr lang="fr-FR" sz="1200" dirty="0">
                <a:latin typeface="Calibri" panose="020F0502020204030204" pitchFamily="34" charset="0"/>
                <a:cs typeface="Calibri" panose="020F0502020204030204" pitchFamily="34" charset="0"/>
              </a:rPr>
              <a:t>est vrai</a:t>
            </a:r>
            <a:r>
              <a:rPr lang="fr-FR" sz="1200" b="1" dirty="0">
                <a:latin typeface="Calibri" panose="020F0502020204030204" pitchFamily="34" charset="0"/>
                <a:cs typeface="Calibri" panose="020F0502020204030204" pitchFamily="34" charset="0"/>
              </a:rPr>
              <a:t> </a:t>
            </a:r>
            <a:endParaRPr lang="fr-FR" sz="1200" b="1" dirty="0">
              <a:solidFill>
                <a:schemeClr val="bg1"/>
              </a:solidFill>
              <a:latin typeface="Calibri" panose="020F0502020204030204" pitchFamily="34" charset="0"/>
              <a:cs typeface="Calibri" panose="020F0502020204030204" pitchFamily="34" charset="0"/>
            </a:endParaRPr>
          </a:p>
        </p:txBody>
      </p:sp>
      <p:sp>
        <p:nvSpPr>
          <p:cNvPr id="8" name="Bulle narrative : rectangle à coins arrondis 11">
            <a:extLst>
              <a:ext uri="{FF2B5EF4-FFF2-40B4-BE49-F238E27FC236}">
                <a16:creationId xmlns:a16="http://schemas.microsoft.com/office/drawing/2014/main" id="{8E06E01F-B208-5302-48CE-EBB476B950D1}"/>
              </a:ext>
            </a:extLst>
          </p:cNvPr>
          <p:cNvSpPr/>
          <p:nvPr/>
        </p:nvSpPr>
        <p:spPr>
          <a:xfrm>
            <a:off x="9514289" y="4825655"/>
            <a:ext cx="2677711" cy="888747"/>
          </a:xfrm>
          <a:prstGeom prst="wedgeRoundRectCallout">
            <a:avLst>
              <a:gd name="adj1" fmla="val -56103"/>
              <a:gd name="adj2" fmla="val -5971"/>
              <a:gd name="adj3" fmla="val 166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Cette instruction sera exécutée car elle ne dépende pas de la condition. Elle est en d’hors de la structure SI</a:t>
            </a:r>
            <a:endParaRPr lang="fr-FR" sz="1200" b="1"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03863F7-AA30-6F1B-C5E6-346CD87A6812}"/>
              </a:ext>
            </a:extLst>
          </p:cNvPr>
          <p:cNvSpPr txBox="1"/>
          <p:nvPr/>
        </p:nvSpPr>
        <p:spPr>
          <a:xfrm>
            <a:off x="225358" y="1685885"/>
            <a:ext cx="5024253" cy="5122941"/>
          </a:xfrm>
          <a:prstGeom prst="rect">
            <a:avLst/>
          </a:prstGeom>
          <a:noFill/>
        </p:spPr>
        <p:txBody>
          <a:bodyPr wrap="square" rtlCol="0">
            <a:spAutoFit/>
          </a:bodyPr>
          <a:lstStyle/>
          <a:p>
            <a:pPr algn="just">
              <a:lnSpc>
                <a:spcPct val="150000"/>
              </a:lnSpc>
            </a:pPr>
            <a:r>
              <a:rPr lang="en-US" sz="2000" dirty="0" err="1"/>
              <a:t>L’algorithme</a:t>
            </a:r>
            <a:r>
              <a:rPr lang="en-US" sz="2000" dirty="0"/>
              <a:t> ci-</a:t>
            </a:r>
            <a:r>
              <a:rPr lang="en-US" sz="2000" dirty="0" err="1"/>
              <a:t>contre</a:t>
            </a:r>
            <a:r>
              <a:rPr lang="en-US" sz="2000" dirty="0"/>
              <a:t> </a:t>
            </a:r>
            <a:r>
              <a:rPr lang="en-US" sz="2000" dirty="0" err="1"/>
              <a:t>donne</a:t>
            </a:r>
            <a:r>
              <a:rPr lang="en-US" sz="2000" dirty="0"/>
              <a:t> un </a:t>
            </a:r>
            <a:r>
              <a:rPr lang="en-US" sz="2000" dirty="0" err="1"/>
              <a:t>exemple</a:t>
            </a:r>
            <a:r>
              <a:rPr lang="en-US" sz="2000" dirty="0"/>
              <a:t> </a:t>
            </a:r>
            <a:r>
              <a:rPr lang="en-US" sz="2000" dirty="0" err="1"/>
              <a:t>d’utilisation</a:t>
            </a:r>
            <a:r>
              <a:rPr lang="en-US" sz="2000" dirty="0"/>
              <a:t> de SI  </a:t>
            </a:r>
            <a:r>
              <a:rPr lang="en-US" sz="2000" dirty="0" err="1"/>
              <a:t>en</a:t>
            </a:r>
            <a:r>
              <a:rPr lang="en-US" sz="2000" dirty="0"/>
              <a:t> </a:t>
            </a:r>
            <a:r>
              <a:rPr lang="en-US" sz="2000" dirty="0" err="1"/>
              <a:t>fonction</a:t>
            </a:r>
            <a:r>
              <a:rPr lang="en-US" sz="2000" dirty="0"/>
              <a:t> </a:t>
            </a:r>
            <a:r>
              <a:rPr lang="en-US" sz="2000" dirty="0" err="1"/>
              <a:t>d’une</a:t>
            </a:r>
            <a:r>
              <a:rPr lang="en-US" sz="2000" dirty="0"/>
              <a:t> condition qui </a:t>
            </a:r>
            <a:r>
              <a:rPr lang="en-US" sz="2000" dirty="0" err="1"/>
              <a:t>dépende</a:t>
            </a:r>
            <a:r>
              <a:rPr lang="en-US" sz="2000" dirty="0"/>
              <a:t> de la </a:t>
            </a:r>
            <a:r>
              <a:rPr lang="en-US" sz="2000" dirty="0" err="1"/>
              <a:t>valeur</a:t>
            </a:r>
            <a:r>
              <a:rPr lang="en-US" sz="2000" dirty="0"/>
              <a:t> de la variable note. Les instructions entre SI et FINSI serons </a:t>
            </a:r>
            <a:r>
              <a:rPr lang="en-US" sz="2000" dirty="0" err="1"/>
              <a:t>exécutées</a:t>
            </a:r>
            <a:r>
              <a:rPr lang="en-US" sz="2000" dirty="0"/>
              <a:t> </a:t>
            </a:r>
            <a:r>
              <a:rPr lang="en-US" sz="2000" dirty="0" err="1"/>
              <a:t>seulement</a:t>
            </a:r>
            <a:r>
              <a:rPr lang="en-US" sz="2000" dirty="0"/>
              <a:t> </a:t>
            </a:r>
            <a:r>
              <a:rPr lang="en-US" sz="2000" dirty="0" err="1"/>
              <a:t>si</a:t>
            </a:r>
            <a:r>
              <a:rPr lang="en-US" sz="2000" dirty="0"/>
              <a:t> la </a:t>
            </a:r>
            <a:r>
              <a:rPr lang="en-US" sz="2000" dirty="0" err="1"/>
              <a:t>valeurs</a:t>
            </a:r>
            <a:r>
              <a:rPr lang="en-US" sz="2000" dirty="0"/>
              <a:t> de note </a:t>
            </a:r>
            <a:r>
              <a:rPr lang="en-US" sz="2000" dirty="0" err="1"/>
              <a:t>est</a:t>
            </a:r>
            <a:r>
              <a:rPr lang="en-US" sz="2000" dirty="0"/>
              <a:t> supérieure </a:t>
            </a:r>
            <a:r>
              <a:rPr lang="en-US" sz="2000" dirty="0" err="1"/>
              <a:t>ou</a:t>
            </a:r>
            <a:r>
              <a:rPr lang="en-US" sz="2000" dirty="0"/>
              <a:t> </a:t>
            </a:r>
            <a:r>
              <a:rPr lang="en-US" sz="2000" dirty="0" err="1"/>
              <a:t>égale</a:t>
            </a:r>
            <a:r>
              <a:rPr lang="en-US" sz="2000" dirty="0"/>
              <a:t> à 12. </a:t>
            </a:r>
          </a:p>
          <a:p>
            <a:pPr algn="just">
              <a:lnSpc>
                <a:spcPct val="150000"/>
              </a:lnSpc>
            </a:pPr>
            <a:r>
              <a:rPr lang="en-US" sz="2000" dirty="0"/>
              <a:t>les instructions qui </a:t>
            </a:r>
            <a:r>
              <a:rPr lang="en-US" sz="2000" dirty="0" err="1"/>
              <a:t>sont</a:t>
            </a:r>
            <a:r>
              <a:rPr lang="en-US" sz="2000" dirty="0"/>
              <a:t> à </a:t>
            </a:r>
            <a:r>
              <a:rPr lang="en-US" sz="2000" dirty="0" err="1"/>
              <a:t>l’extérieur</a:t>
            </a:r>
            <a:r>
              <a:rPr lang="en-US" sz="2000" dirty="0"/>
              <a:t> de </a:t>
            </a:r>
            <a:r>
              <a:rPr lang="en-US" sz="2000" dirty="0" err="1"/>
              <a:t>ce</a:t>
            </a:r>
            <a:r>
              <a:rPr lang="en-US" sz="2000" dirty="0"/>
              <a:t> bloc serons </a:t>
            </a:r>
            <a:r>
              <a:rPr lang="en-US" sz="2000" dirty="0" err="1"/>
              <a:t>exécutées</a:t>
            </a:r>
            <a:r>
              <a:rPr lang="en-US" sz="2000" dirty="0"/>
              <a:t> </a:t>
            </a:r>
            <a:r>
              <a:rPr lang="en-US" sz="2000" dirty="0" err="1"/>
              <a:t>indépendamment</a:t>
            </a:r>
            <a:r>
              <a:rPr lang="en-US" sz="2000" dirty="0"/>
              <a:t> de </a:t>
            </a:r>
            <a:r>
              <a:rPr lang="en-US" sz="2000" dirty="0" err="1"/>
              <a:t>cette</a:t>
            </a:r>
            <a:r>
              <a:rPr lang="en-US" sz="2000" dirty="0"/>
              <a:t> condition.</a:t>
            </a:r>
          </a:p>
          <a:p>
            <a:pPr algn="just">
              <a:lnSpc>
                <a:spcPct val="150000"/>
              </a:lnSpc>
            </a:pPr>
            <a:endParaRPr lang="en-US" sz="2000" dirty="0"/>
          </a:p>
          <a:p>
            <a:pPr algn="just">
              <a:lnSpc>
                <a:spcPct val="150000"/>
              </a:lnSpc>
            </a:pPr>
            <a:endParaRPr lang="en-MA" sz="2000" dirty="0"/>
          </a:p>
        </p:txBody>
      </p:sp>
    </p:spTree>
    <p:extLst>
      <p:ext uri="{BB962C8B-B14F-4D97-AF65-F5344CB8AC3E}">
        <p14:creationId xmlns:p14="http://schemas.microsoft.com/office/powerpoint/2010/main" val="46745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772B0-6706-CA99-64E7-E1F6922F8B2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6A51FFB-D0BC-884C-E493-B8752D1A8D51}"/>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3/12</a:t>
            </a:r>
            <a:endParaRPr lang="en-MA" sz="4000" b="1" dirty="0">
              <a:latin typeface="+mj-lt"/>
            </a:endParaRPr>
          </a:p>
        </p:txBody>
      </p:sp>
      <p:sp>
        <p:nvSpPr>
          <p:cNvPr id="2" name="Rounded Rectangle 1">
            <a:extLst>
              <a:ext uri="{FF2B5EF4-FFF2-40B4-BE49-F238E27FC236}">
                <a16:creationId xmlns:a16="http://schemas.microsoft.com/office/drawing/2014/main" id="{F690ACD8-BD46-D8D1-6793-97FC49A234C0}"/>
              </a:ext>
            </a:extLst>
          </p:cNvPr>
          <p:cNvSpPr/>
          <p:nvPr/>
        </p:nvSpPr>
        <p:spPr>
          <a:xfrm>
            <a:off x="321011" y="1160719"/>
            <a:ext cx="6712087"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 alternative : </a:t>
            </a:r>
            <a:r>
              <a:rPr lang="en-US" sz="2000" dirty="0" err="1">
                <a:latin typeface=""/>
              </a:rPr>
              <a:t>si-alors</a:t>
            </a:r>
            <a:r>
              <a:rPr lang="en-US" sz="2000" dirty="0">
                <a:latin typeface=""/>
              </a:rPr>
              <a:t> </a:t>
            </a:r>
            <a:r>
              <a:rPr lang="en-US" sz="2000" dirty="0" err="1">
                <a:latin typeface=""/>
              </a:rPr>
              <a:t>sinon</a:t>
            </a:r>
            <a:endParaRPr lang="en-US" sz="2000" dirty="0">
              <a:latin typeface=""/>
            </a:endParaRPr>
          </a:p>
        </p:txBody>
      </p:sp>
      <p:sp>
        <p:nvSpPr>
          <p:cNvPr id="11" name="TextBox 10">
            <a:extLst>
              <a:ext uri="{FF2B5EF4-FFF2-40B4-BE49-F238E27FC236}">
                <a16:creationId xmlns:a16="http://schemas.microsoft.com/office/drawing/2014/main" id="{BFFBAC84-D23D-8E24-5F03-6B5D85C5CEC0}"/>
              </a:ext>
            </a:extLst>
          </p:cNvPr>
          <p:cNvSpPr txBox="1"/>
          <p:nvPr/>
        </p:nvSpPr>
        <p:spPr>
          <a:xfrm>
            <a:off x="225359" y="1618127"/>
            <a:ext cx="7294378" cy="4670509"/>
          </a:xfrm>
          <a:prstGeom prst="rect">
            <a:avLst/>
          </a:prstGeom>
          <a:noFill/>
        </p:spPr>
        <p:txBody>
          <a:bodyPr wrap="square">
            <a:spAutoFit/>
          </a:bodyPr>
          <a:lstStyle/>
          <a:p>
            <a:pPr>
              <a:lnSpc>
                <a:spcPct val="150000"/>
              </a:lnSpc>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Une seconde forme plus intéressant est constituée d’un second bloc d’instructions qui seront exécutées lorsque la condition n’est pas vérifiée. Elle aura pour forme :</a:t>
            </a:r>
          </a:p>
          <a:p>
            <a:pPr marL="0" indent="0">
              <a:lnSpc>
                <a:spcPct val="150000"/>
              </a:lnSpc>
              <a:buNone/>
            </a:pPr>
            <a:r>
              <a:rPr lang="fr-FR" sz="2000" b="1" dirty="0">
                <a:solidFill>
                  <a:schemeClr val="accent5">
                    <a:lumMod val="75000"/>
                  </a:schemeClr>
                </a:solidFill>
                <a:latin typeface="Courier New" panose="02070309020205020404" pitchFamily="49" charset="0"/>
                <a:cs typeface="Courier New" panose="02070309020205020404" pitchFamily="49" charset="0"/>
              </a:rPr>
              <a:t>SI</a:t>
            </a:r>
            <a:r>
              <a:rPr lang="fr-FR" sz="2000" b="1"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(condition) </a:t>
            </a:r>
            <a:r>
              <a:rPr lang="fr-FR" sz="2000" b="1" dirty="0">
                <a:solidFill>
                  <a:schemeClr val="accent5">
                    <a:lumMod val="75000"/>
                  </a:schemeClr>
                </a:solidFill>
                <a:latin typeface="Courier New" panose="02070309020205020404" pitchFamily="49" charset="0"/>
                <a:cs typeface="Courier New" panose="02070309020205020404" pitchFamily="49" charset="0"/>
              </a:rPr>
              <a:t>ALORS</a:t>
            </a:r>
            <a:r>
              <a:rPr lang="fr-FR" sz="2000" b="1" dirty="0">
                <a:latin typeface="Courier New" panose="02070309020205020404" pitchFamily="49" charset="0"/>
                <a:cs typeface="Courier New" panose="02070309020205020404" pitchFamily="49" charset="0"/>
              </a:rPr>
              <a:t> </a:t>
            </a:r>
          </a:p>
          <a:p>
            <a:pPr marL="0" indent="0">
              <a:lnSpc>
                <a:spcPct val="150000"/>
              </a:lnSpc>
              <a:buNone/>
            </a:pPr>
            <a:r>
              <a:rPr lang="fr-FR" sz="2000" dirty="0">
                <a:latin typeface="Courier New" panose="02070309020205020404" pitchFamily="49" charset="0"/>
                <a:cs typeface="Courier New" panose="02070309020205020404" pitchFamily="49" charset="0"/>
              </a:rPr>
              <a:t>	Instructions 1</a:t>
            </a:r>
          </a:p>
          <a:p>
            <a:pPr marL="0" indent="0">
              <a:lnSpc>
                <a:spcPct val="150000"/>
              </a:lnSpc>
              <a:buNone/>
            </a:pPr>
            <a:r>
              <a:rPr lang="fr-FR" sz="2000" b="1" dirty="0">
                <a:solidFill>
                  <a:schemeClr val="accent5">
                    <a:lumMod val="75000"/>
                  </a:schemeClr>
                </a:solidFill>
                <a:latin typeface="Courier New" panose="02070309020205020404" pitchFamily="49" charset="0"/>
                <a:cs typeface="Courier New" panose="02070309020205020404" pitchFamily="49" charset="0"/>
              </a:rPr>
              <a:t>SINON</a:t>
            </a:r>
          </a:p>
          <a:p>
            <a:pPr marL="0" indent="0">
              <a:lnSpc>
                <a:spcPct val="150000"/>
              </a:lnSpc>
              <a:buNone/>
            </a:pPr>
            <a:r>
              <a:rPr lang="fr-FR" sz="2000" b="1" dirty="0">
                <a:solidFill>
                  <a:schemeClr val="accent5">
                    <a:lumMod val="75000"/>
                  </a:schemeClr>
                </a:solidFill>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Instructions 2</a:t>
            </a:r>
          </a:p>
          <a:p>
            <a:pPr marL="0" indent="0">
              <a:lnSpc>
                <a:spcPct val="150000"/>
              </a:lnSpc>
              <a:buNone/>
            </a:pPr>
            <a:r>
              <a:rPr lang="fr-FR" sz="2000" b="1" dirty="0">
                <a:solidFill>
                  <a:schemeClr val="accent5">
                    <a:lumMod val="75000"/>
                  </a:schemeClr>
                </a:solidFill>
                <a:latin typeface="Courier New" panose="02070309020205020404" pitchFamily="49" charset="0"/>
                <a:cs typeface="Courier New" panose="02070309020205020404" pitchFamily="49" charset="0"/>
              </a:rPr>
              <a:t>FINSI</a:t>
            </a:r>
          </a:p>
          <a:p>
            <a:pPr marL="0" indent="0">
              <a:lnSpc>
                <a:spcPct val="150000"/>
              </a:lnSpc>
              <a:buNone/>
            </a:pPr>
            <a:r>
              <a:rPr lang="fr-FR" sz="2000" dirty="0">
                <a:latin typeface="Courier New" panose="02070309020205020404" pitchFamily="49" charset="0"/>
                <a:cs typeface="Courier New" panose="02070309020205020404" pitchFamily="49" charset="0"/>
              </a:rPr>
              <a:t>Instructions 3 </a:t>
            </a:r>
            <a:r>
              <a:rPr lang="fr-FR" sz="2000" b="1" i="1" dirty="0">
                <a:solidFill>
                  <a:srgbClr val="00B050"/>
                </a:solidFill>
                <a:latin typeface="Courier New" panose="02070309020205020404" pitchFamily="49" charset="0"/>
                <a:cs typeface="Courier New" panose="02070309020205020404" pitchFamily="49" charset="0"/>
              </a:rPr>
              <a:t>/* suite d’instructions du programme hors condition*/</a:t>
            </a:r>
            <a:endParaRPr lang="fr-FR" altLang="fr-FR" sz="2000" b="1" dirty="0">
              <a:solidFill>
                <a:srgbClr val="00B050"/>
              </a:solidFill>
              <a:latin typeface="Courier New" panose="02070309020205020404" pitchFamily="49" charset="0"/>
              <a:cs typeface="Courier New" panose="02070309020205020404" pitchFamily="49" charset="0"/>
            </a:endParaRPr>
          </a:p>
        </p:txBody>
      </p:sp>
      <p:sp>
        <p:nvSpPr>
          <p:cNvPr id="15" name="Slide Number Placeholder 14">
            <a:extLst>
              <a:ext uri="{FF2B5EF4-FFF2-40B4-BE49-F238E27FC236}">
                <a16:creationId xmlns:a16="http://schemas.microsoft.com/office/drawing/2014/main" id="{0A85DC9E-E132-54D2-92BA-DDCDBF162C86}"/>
              </a:ext>
            </a:extLst>
          </p:cNvPr>
          <p:cNvSpPr>
            <a:spLocks noGrp="1"/>
          </p:cNvSpPr>
          <p:nvPr>
            <p:ph type="sldNum" sz="quarter" idx="12"/>
          </p:nvPr>
        </p:nvSpPr>
        <p:spPr/>
        <p:txBody>
          <a:bodyPr/>
          <a:lstStyle/>
          <a:p>
            <a:fld id="{68870FDC-C944-644D-8649-251A4BA46F23}" type="slidenum">
              <a:rPr lang="en-MA" smtClean="0"/>
              <a:t>21</a:t>
            </a:fld>
            <a:endParaRPr lang="en-MA"/>
          </a:p>
        </p:txBody>
      </p:sp>
      <p:pic>
        <p:nvPicPr>
          <p:cNvPr id="5" name="Image 2">
            <a:extLst>
              <a:ext uri="{FF2B5EF4-FFF2-40B4-BE49-F238E27FC236}">
                <a16:creationId xmlns:a16="http://schemas.microsoft.com/office/drawing/2014/main" id="{9521E65A-5C0C-9744-DE6F-ECC713FB537C}"/>
              </a:ext>
            </a:extLst>
          </p:cNvPr>
          <p:cNvPicPr>
            <a:picLocks noChangeAspect="1"/>
          </p:cNvPicPr>
          <p:nvPr/>
        </p:nvPicPr>
        <p:blipFill>
          <a:blip r:embed="rId3"/>
          <a:stretch>
            <a:fillRect/>
          </a:stretch>
        </p:blipFill>
        <p:spPr>
          <a:xfrm>
            <a:off x="7796463" y="1382581"/>
            <a:ext cx="3669092" cy="4749171"/>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7743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572B3-69CB-9466-CE28-F03203CEA67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F2FC928-3DD4-99FD-F104-93FBD498AEA6}"/>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4/12</a:t>
            </a:r>
            <a:endParaRPr lang="en-MA" sz="4000" b="1" dirty="0">
              <a:latin typeface="+mj-lt"/>
            </a:endParaRPr>
          </a:p>
        </p:txBody>
      </p:sp>
      <p:sp>
        <p:nvSpPr>
          <p:cNvPr id="2" name="Rounded Rectangle 1">
            <a:extLst>
              <a:ext uri="{FF2B5EF4-FFF2-40B4-BE49-F238E27FC236}">
                <a16:creationId xmlns:a16="http://schemas.microsoft.com/office/drawing/2014/main" id="{1239E8C0-B9A7-D934-D223-E1A8F9B90228}"/>
              </a:ext>
            </a:extLst>
          </p:cNvPr>
          <p:cNvSpPr/>
          <p:nvPr/>
        </p:nvSpPr>
        <p:spPr>
          <a:xfrm>
            <a:off x="321012" y="1160719"/>
            <a:ext cx="284329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Exemple</a:t>
            </a:r>
            <a:endParaRPr lang="en-US" sz="2000" dirty="0">
              <a:latin typeface=""/>
            </a:endParaRPr>
          </a:p>
        </p:txBody>
      </p:sp>
      <p:sp>
        <p:nvSpPr>
          <p:cNvPr id="14" name="Date Placeholder 13">
            <a:extLst>
              <a:ext uri="{FF2B5EF4-FFF2-40B4-BE49-F238E27FC236}">
                <a16:creationId xmlns:a16="http://schemas.microsoft.com/office/drawing/2014/main" id="{78E78D82-CB78-D329-7A0C-705276FB128F}"/>
              </a:ext>
            </a:extLst>
          </p:cNvPr>
          <p:cNvSpPr>
            <a:spLocks noGrp="1"/>
          </p:cNvSpPr>
          <p:nvPr>
            <p:ph type="dt" sz="half" idx="10"/>
          </p:nvPr>
        </p:nvSpPr>
        <p:spPr>
          <a:xfrm>
            <a:off x="225358" y="6172782"/>
            <a:ext cx="2743200" cy="365125"/>
          </a:xfrm>
        </p:spPr>
        <p:txBody>
          <a:bodyPr/>
          <a:lstStyle/>
          <a:p>
            <a:fld id="{AE912E9E-FAD2-CB42-8378-120ED4A2AF89}" type="datetime1">
              <a:rPr lang="en-US" smtClean="0"/>
              <a:t>10/19/2024</a:t>
            </a:fld>
            <a:endParaRPr lang="en-MA"/>
          </a:p>
        </p:txBody>
      </p:sp>
      <p:sp>
        <p:nvSpPr>
          <p:cNvPr id="15" name="Slide Number Placeholder 14">
            <a:extLst>
              <a:ext uri="{FF2B5EF4-FFF2-40B4-BE49-F238E27FC236}">
                <a16:creationId xmlns:a16="http://schemas.microsoft.com/office/drawing/2014/main" id="{DB7755DB-D5B7-7722-93A4-842A2140CB41}"/>
              </a:ext>
            </a:extLst>
          </p:cNvPr>
          <p:cNvSpPr>
            <a:spLocks noGrp="1"/>
          </p:cNvSpPr>
          <p:nvPr>
            <p:ph type="sldNum" sz="quarter" idx="12"/>
          </p:nvPr>
        </p:nvSpPr>
        <p:spPr/>
        <p:txBody>
          <a:bodyPr/>
          <a:lstStyle/>
          <a:p>
            <a:fld id="{68870FDC-C944-644D-8649-251A4BA46F23}" type="slidenum">
              <a:rPr lang="en-MA" smtClean="0"/>
              <a:t>22</a:t>
            </a:fld>
            <a:endParaRPr lang="en-MA"/>
          </a:p>
        </p:txBody>
      </p:sp>
      <p:sp>
        <p:nvSpPr>
          <p:cNvPr id="5" name="Rectangle 4">
            <a:extLst>
              <a:ext uri="{FF2B5EF4-FFF2-40B4-BE49-F238E27FC236}">
                <a16:creationId xmlns:a16="http://schemas.microsoft.com/office/drawing/2014/main" id="{7FBD0523-7E1F-2D95-3CE1-17E4A6554C65}"/>
              </a:ext>
            </a:extLst>
          </p:cNvPr>
          <p:cNvSpPr/>
          <p:nvPr/>
        </p:nvSpPr>
        <p:spPr>
          <a:xfrm>
            <a:off x="5491346" y="1679056"/>
            <a:ext cx="5249610" cy="5132174"/>
          </a:xfrm>
          <a:prstGeom prst="rect">
            <a:avLst/>
          </a:prstGeom>
          <a:ln>
            <a:solidFill>
              <a:schemeClr val="accent1">
                <a:shade val="15000"/>
              </a:schemeClr>
            </a:solidFill>
          </a:ln>
        </p:spPr>
        <p:txBody>
          <a:bodyPr wrap="square">
            <a:spAutoFit/>
          </a:bodyPr>
          <a:lstStyle/>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ALGORITHME </a:t>
            </a:r>
            <a:r>
              <a:rPr lang="fr-FR" sz="2000" dirty="0" err="1">
                <a:latin typeface="Courier New" panose="02070309020205020404" pitchFamily="49" charset="0"/>
                <a:cs typeface="Courier New" panose="02070309020205020404" pitchFamily="49" charset="0"/>
              </a:rPr>
              <a:t>note_valide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dirty="0">
                <a:latin typeface="Courier New" panose="02070309020205020404" pitchFamily="49" charset="0"/>
                <a:cs typeface="Courier New" panose="02070309020205020404" pitchFamily="49" charset="0"/>
              </a:rPr>
              <a:t>note</a:t>
            </a:r>
            <a:r>
              <a:rPr lang="fr-FR" sz="2000" b="1" dirty="0">
                <a:solidFill>
                  <a:schemeClr val="accent5">
                    <a:lumMod val="75000"/>
                  </a:schemeClr>
                </a:solidFill>
                <a:latin typeface="Courier New" panose="02070309020205020404" pitchFamily="49" charset="0"/>
                <a:cs typeface="Courier New" panose="02070309020205020404" pitchFamily="49" charset="0"/>
              </a:rPr>
              <a:t> :REEL</a:t>
            </a: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DEBUT</a:t>
            </a:r>
          </a:p>
          <a:p>
            <a:pPr>
              <a:lnSpc>
                <a:spcPct val="150000"/>
              </a:lnSpc>
            </a:pPr>
            <a:r>
              <a:rPr lang="fr-FR" sz="2000" dirty="0">
                <a:latin typeface="Courier New" panose="02070309020205020404" pitchFamily="49" charset="0"/>
                <a:cs typeface="Courier New" panose="02070309020205020404" pitchFamily="49" charset="0"/>
              </a:rPr>
              <a:t>LIRE</a:t>
            </a:r>
            <a:r>
              <a:rPr lang="fr-FR" sz="2000" b="1" dirty="0">
                <a:solidFill>
                  <a:schemeClr val="accent5">
                    <a:lumMod val="75000"/>
                  </a:schemeClr>
                </a:solidFill>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(note)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SI</a:t>
            </a:r>
            <a:r>
              <a:rPr lang="fr-FR" sz="2000" b="1"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(note&gt;=12) </a:t>
            </a:r>
            <a:r>
              <a:rPr lang="fr-FR" sz="2000" b="1" dirty="0">
                <a:solidFill>
                  <a:schemeClr val="accent5">
                    <a:lumMod val="75000"/>
                  </a:schemeClr>
                </a:solidFill>
                <a:latin typeface="Courier New" panose="02070309020205020404" pitchFamily="49" charset="0"/>
                <a:cs typeface="Courier New" panose="02070309020205020404" pitchFamily="49" charset="0"/>
              </a:rPr>
              <a:t>ALORS</a:t>
            </a:r>
            <a:r>
              <a:rPr lang="fr-FR" sz="2000" b="1" dirty="0">
                <a:latin typeface="Courier New" panose="02070309020205020404" pitchFamily="49" charset="0"/>
                <a:cs typeface="Courier New" panose="02070309020205020404" pitchFamily="49" charset="0"/>
              </a:rPr>
              <a:t> </a:t>
            </a:r>
          </a:p>
          <a:p>
            <a:pPr>
              <a:lnSpc>
                <a:spcPct val="150000"/>
              </a:lnSpc>
            </a:pPr>
            <a:r>
              <a:rPr lang="fr-FR" sz="2000" dirty="0">
                <a:latin typeface="Courier New" panose="02070309020205020404" pitchFamily="49" charset="0"/>
                <a:cs typeface="Courier New" panose="02070309020205020404" pitchFamily="49" charset="0"/>
              </a:rPr>
              <a:t>    AFFICHER(</a:t>
            </a: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"Module valide")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SINON</a:t>
            </a:r>
          </a:p>
          <a:p>
            <a:pPr>
              <a:lnSpc>
                <a:spcPct val="150000"/>
              </a:lnSpc>
            </a:pPr>
            <a:r>
              <a:rPr lang="fr-FR" sz="2000" dirty="0">
                <a:latin typeface="Courier New" panose="02070309020205020404" pitchFamily="49" charset="0"/>
                <a:cs typeface="Courier New" panose="02070309020205020404" pitchFamily="49" charset="0"/>
              </a:rPr>
              <a:t>    AFFICHER(</a:t>
            </a: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"Module NON valide")</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FINSI</a:t>
            </a:r>
          </a:p>
          <a:p>
            <a:pPr>
              <a:lnSpc>
                <a:spcPct val="150000"/>
              </a:lnSpc>
            </a:pPr>
            <a:r>
              <a:rPr lang="fr-FR" sz="2000" dirty="0">
                <a:latin typeface="Courier New" panose="02070309020205020404" pitchFamily="49" charset="0"/>
                <a:cs typeface="Courier New" panose="02070309020205020404" pitchFamily="49" charset="0"/>
              </a:rPr>
              <a:t>AFFICHER(</a:t>
            </a: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sym typeface="Wingdings" panose="05000000000000000000" pitchFamily="2" charset="2"/>
              </a:rPr>
              <a:t>"Bon courage!")</a:t>
            </a:r>
          </a:p>
          <a:p>
            <a:pPr>
              <a:lnSpc>
                <a:spcPct val="150000"/>
              </a:lnSpc>
            </a:pPr>
            <a:r>
              <a:rPr lang="fr-FR" sz="2000" b="1" dirty="0">
                <a:solidFill>
                  <a:schemeClr val="accent5">
                    <a:lumMod val="75000"/>
                  </a:schemeClr>
                </a:solidFill>
                <a:latin typeface="Courier New" panose="02070309020205020404" pitchFamily="49" charset="0"/>
                <a:cs typeface="Courier New" panose="02070309020205020404" pitchFamily="49" charset="0"/>
              </a:rPr>
              <a:t>FIN</a:t>
            </a:r>
          </a:p>
        </p:txBody>
      </p:sp>
      <p:sp>
        <p:nvSpPr>
          <p:cNvPr id="6" name="Bulle narrative : rectangle à coins arrondis 10">
            <a:extLst>
              <a:ext uri="{FF2B5EF4-FFF2-40B4-BE49-F238E27FC236}">
                <a16:creationId xmlns:a16="http://schemas.microsoft.com/office/drawing/2014/main" id="{11DBA109-C6CA-23D0-A1B8-09337966772A}"/>
              </a:ext>
            </a:extLst>
          </p:cNvPr>
          <p:cNvSpPr/>
          <p:nvPr/>
        </p:nvSpPr>
        <p:spPr>
          <a:xfrm>
            <a:off x="9193277" y="3534347"/>
            <a:ext cx="3095359" cy="482176"/>
          </a:xfrm>
          <a:prstGeom prst="wedgeRoundRectCallout">
            <a:avLst>
              <a:gd name="adj1" fmla="val -35895"/>
              <a:gd name="adj2" fmla="val 71298"/>
              <a:gd name="adj3" fmla="val 16667"/>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Cette instruction ne sera exécutée que si</a:t>
            </a:r>
            <a:br>
              <a:rPr lang="fr-FR" sz="1200" b="1" dirty="0">
                <a:latin typeface="Calibri" panose="020F0502020204030204" pitchFamily="34" charset="0"/>
                <a:cs typeface="Calibri" panose="020F0502020204030204" pitchFamily="34" charset="0"/>
              </a:rPr>
            </a:br>
            <a:r>
              <a:rPr lang="fr-FR" sz="1200" b="1" dirty="0">
                <a:latin typeface="Calibri" panose="020F0502020204030204" pitchFamily="34" charset="0"/>
                <a:cs typeface="Calibri" panose="020F0502020204030204" pitchFamily="34" charset="0"/>
              </a:rPr>
              <a:t> la condition </a:t>
            </a:r>
            <a:r>
              <a:rPr lang="fr-FR" sz="1200" dirty="0">
                <a:latin typeface="Courier New" panose="02070309020205020404" pitchFamily="49" charset="0"/>
                <a:cs typeface="Courier New" panose="02070309020205020404" pitchFamily="49" charset="0"/>
              </a:rPr>
              <a:t>note&gt;=12 </a:t>
            </a:r>
            <a:r>
              <a:rPr lang="fr-FR" sz="1200" dirty="0">
                <a:latin typeface="Calibri" panose="020F0502020204030204" pitchFamily="34" charset="0"/>
                <a:cs typeface="Calibri" panose="020F0502020204030204" pitchFamily="34" charset="0"/>
              </a:rPr>
              <a:t>est vrai</a:t>
            </a:r>
            <a:r>
              <a:rPr lang="fr-FR" sz="1200" b="1" dirty="0">
                <a:latin typeface="Calibri" panose="020F0502020204030204" pitchFamily="34" charset="0"/>
                <a:cs typeface="Calibri" panose="020F0502020204030204" pitchFamily="34" charset="0"/>
              </a:rPr>
              <a:t> </a:t>
            </a:r>
            <a:endParaRPr lang="fr-FR" sz="1200" b="1" dirty="0">
              <a:solidFill>
                <a:schemeClr val="bg1"/>
              </a:solidFill>
              <a:latin typeface="Calibri" panose="020F0502020204030204" pitchFamily="34" charset="0"/>
              <a:cs typeface="Calibri" panose="020F0502020204030204" pitchFamily="34" charset="0"/>
            </a:endParaRPr>
          </a:p>
        </p:txBody>
      </p:sp>
      <p:sp>
        <p:nvSpPr>
          <p:cNvPr id="8" name="Bulle narrative : rectangle à coins arrondis 11">
            <a:extLst>
              <a:ext uri="{FF2B5EF4-FFF2-40B4-BE49-F238E27FC236}">
                <a16:creationId xmlns:a16="http://schemas.microsoft.com/office/drawing/2014/main" id="{E72E678C-70C6-3E7A-7DFB-2E41D7EC1649}"/>
              </a:ext>
            </a:extLst>
          </p:cNvPr>
          <p:cNvSpPr/>
          <p:nvPr/>
        </p:nvSpPr>
        <p:spPr>
          <a:xfrm>
            <a:off x="2200791" y="5697281"/>
            <a:ext cx="2677711" cy="888747"/>
          </a:xfrm>
          <a:prstGeom prst="wedgeRoundRectCallout">
            <a:avLst>
              <a:gd name="adj1" fmla="val 71505"/>
              <a:gd name="adj2" fmla="val -4617"/>
              <a:gd name="adj3" fmla="val 1666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Cette instruction sera exécutée car elle ne dépende pas de la condition. Elle est en d’hors de la structure SI</a:t>
            </a:r>
            <a:endParaRPr lang="fr-FR" sz="1200" b="1"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2E599B6-658B-8FF7-DDA9-84315B12FCB6}"/>
              </a:ext>
            </a:extLst>
          </p:cNvPr>
          <p:cNvSpPr txBox="1"/>
          <p:nvPr/>
        </p:nvSpPr>
        <p:spPr>
          <a:xfrm>
            <a:off x="225358" y="1685885"/>
            <a:ext cx="5024253" cy="4199611"/>
          </a:xfrm>
          <a:prstGeom prst="rect">
            <a:avLst/>
          </a:prstGeom>
          <a:noFill/>
        </p:spPr>
        <p:txBody>
          <a:bodyPr wrap="square" rtlCol="0">
            <a:spAutoFit/>
          </a:bodyPr>
          <a:lstStyle/>
          <a:p>
            <a:pPr algn="just">
              <a:lnSpc>
                <a:spcPct val="150000"/>
              </a:lnSpc>
            </a:pPr>
            <a:r>
              <a:rPr lang="en-US" sz="2000" dirty="0" err="1"/>
              <a:t>L’algorithme</a:t>
            </a:r>
            <a:r>
              <a:rPr lang="en-US" sz="2000" dirty="0"/>
              <a:t> ci-</a:t>
            </a:r>
            <a:r>
              <a:rPr lang="en-US" sz="2000" dirty="0" err="1"/>
              <a:t>contre</a:t>
            </a:r>
            <a:r>
              <a:rPr lang="en-US" sz="2000" dirty="0"/>
              <a:t> </a:t>
            </a:r>
            <a:r>
              <a:rPr lang="en-US" sz="2000" dirty="0" err="1"/>
              <a:t>donne</a:t>
            </a:r>
            <a:r>
              <a:rPr lang="en-US" sz="2000" dirty="0"/>
              <a:t> un </a:t>
            </a:r>
            <a:r>
              <a:rPr lang="en-US" sz="2000" dirty="0" err="1"/>
              <a:t>exemple</a:t>
            </a:r>
            <a:r>
              <a:rPr lang="en-US" sz="2000" dirty="0"/>
              <a:t> </a:t>
            </a:r>
            <a:r>
              <a:rPr lang="en-US" sz="2000" dirty="0" err="1"/>
              <a:t>d’utilisation</a:t>
            </a:r>
            <a:r>
              <a:rPr lang="en-US" sz="2000" dirty="0"/>
              <a:t> de SI  </a:t>
            </a:r>
            <a:r>
              <a:rPr lang="en-US" sz="2000" dirty="0" err="1"/>
              <a:t>en</a:t>
            </a:r>
            <a:r>
              <a:rPr lang="en-US" sz="2000" dirty="0"/>
              <a:t> </a:t>
            </a:r>
            <a:r>
              <a:rPr lang="en-US" sz="2000" dirty="0" err="1"/>
              <a:t>fonction</a:t>
            </a:r>
            <a:r>
              <a:rPr lang="en-US" sz="2000" dirty="0"/>
              <a:t> </a:t>
            </a:r>
            <a:r>
              <a:rPr lang="en-US" sz="2000" dirty="0" err="1"/>
              <a:t>d’une</a:t>
            </a:r>
            <a:r>
              <a:rPr lang="en-US" sz="2000" dirty="0"/>
              <a:t> condition qui </a:t>
            </a:r>
            <a:r>
              <a:rPr lang="en-US" sz="2000" dirty="0" err="1"/>
              <a:t>dépende</a:t>
            </a:r>
            <a:r>
              <a:rPr lang="en-US" sz="2000" dirty="0"/>
              <a:t> de la </a:t>
            </a:r>
            <a:r>
              <a:rPr lang="en-US" sz="2000" dirty="0" err="1"/>
              <a:t>valeur</a:t>
            </a:r>
            <a:r>
              <a:rPr lang="en-US" sz="2000" dirty="0"/>
              <a:t> de la variable note. Les instructions entre SI et FINSI serons </a:t>
            </a:r>
            <a:r>
              <a:rPr lang="en-US" sz="2000" dirty="0" err="1"/>
              <a:t>exécutées</a:t>
            </a:r>
            <a:r>
              <a:rPr lang="en-US" sz="2000" dirty="0"/>
              <a:t> que </a:t>
            </a:r>
            <a:r>
              <a:rPr lang="en-US" sz="2000" dirty="0" err="1"/>
              <a:t>si</a:t>
            </a:r>
            <a:r>
              <a:rPr lang="en-US" sz="2000" dirty="0"/>
              <a:t> la </a:t>
            </a:r>
            <a:r>
              <a:rPr lang="en-US" sz="2000" dirty="0" err="1"/>
              <a:t>valeurs</a:t>
            </a:r>
            <a:r>
              <a:rPr lang="en-US" sz="2000" dirty="0"/>
              <a:t> de note </a:t>
            </a:r>
            <a:r>
              <a:rPr lang="en-US" sz="2000" dirty="0" err="1"/>
              <a:t>est</a:t>
            </a:r>
            <a:r>
              <a:rPr lang="en-US" sz="2000" dirty="0"/>
              <a:t> supérieure à 12. les instructions qui </a:t>
            </a:r>
            <a:r>
              <a:rPr lang="en-US" sz="2000" dirty="0" err="1"/>
              <a:t>sont</a:t>
            </a:r>
            <a:r>
              <a:rPr lang="en-US" sz="2000" dirty="0"/>
              <a:t> à </a:t>
            </a:r>
            <a:r>
              <a:rPr lang="en-US" sz="2000" dirty="0" err="1"/>
              <a:t>l’extérieur</a:t>
            </a:r>
            <a:r>
              <a:rPr lang="en-US" sz="2000" dirty="0"/>
              <a:t> de </a:t>
            </a:r>
            <a:r>
              <a:rPr lang="en-US" sz="2000" dirty="0" err="1"/>
              <a:t>ce</a:t>
            </a:r>
            <a:r>
              <a:rPr lang="en-US" sz="2000" dirty="0"/>
              <a:t> bloc serons </a:t>
            </a:r>
            <a:r>
              <a:rPr lang="en-US" sz="2000" dirty="0" err="1"/>
              <a:t>exécutées</a:t>
            </a:r>
            <a:r>
              <a:rPr lang="en-US" sz="2000" dirty="0"/>
              <a:t> </a:t>
            </a:r>
            <a:r>
              <a:rPr lang="en-US" sz="2000" dirty="0" err="1"/>
              <a:t>indépendamment</a:t>
            </a:r>
            <a:r>
              <a:rPr lang="en-US" sz="2000" dirty="0"/>
              <a:t> de </a:t>
            </a:r>
            <a:r>
              <a:rPr lang="en-US" sz="2000" dirty="0" err="1"/>
              <a:t>cette</a:t>
            </a:r>
            <a:r>
              <a:rPr lang="en-US" sz="2000" dirty="0"/>
              <a:t> condition.</a:t>
            </a:r>
          </a:p>
          <a:p>
            <a:pPr algn="just">
              <a:lnSpc>
                <a:spcPct val="150000"/>
              </a:lnSpc>
            </a:pPr>
            <a:endParaRPr lang="en-US" sz="2000" dirty="0" err="1"/>
          </a:p>
        </p:txBody>
      </p:sp>
      <p:sp>
        <p:nvSpPr>
          <p:cNvPr id="3" name="Bulle narrative : rectangle à coins arrondis 12">
            <a:extLst>
              <a:ext uri="{FF2B5EF4-FFF2-40B4-BE49-F238E27FC236}">
                <a16:creationId xmlns:a16="http://schemas.microsoft.com/office/drawing/2014/main" id="{38995CD2-C17F-802B-CEDC-641C36FC46E7}"/>
              </a:ext>
            </a:extLst>
          </p:cNvPr>
          <p:cNvSpPr/>
          <p:nvPr/>
        </p:nvSpPr>
        <p:spPr>
          <a:xfrm>
            <a:off x="9651203" y="5705273"/>
            <a:ext cx="2323460" cy="611666"/>
          </a:xfrm>
          <a:prstGeom prst="wedgeRoundRectCallout">
            <a:avLst>
              <a:gd name="adj1" fmla="val -39376"/>
              <a:gd name="adj2" fmla="val -97335"/>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Calibri" panose="020F0502020204030204" pitchFamily="34" charset="0"/>
                <a:cs typeface="Calibri" panose="020F0502020204030204" pitchFamily="34" charset="0"/>
              </a:rPr>
              <a:t>Cette instruction ne sera exécutée que si la condition </a:t>
            </a:r>
            <a:r>
              <a:rPr lang="fr-FR" sz="1200" dirty="0">
                <a:latin typeface="Courier New" panose="02070309020205020404" pitchFamily="49" charset="0"/>
                <a:cs typeface="Courier New" panose="02070309020205020404" pitchFamily="49" charset="0"/>
              </a:rPr>
              <a:t>note&gt;=12 </a:t>
            </a:r>
            <a:r>
              <a:rPr lang="fr-FR" sz="1200" dirty="0">
                <a:latin typeface="Calibri" panose="020F0502020204030204" pitchFamily="34" charset="0"/>
                <a:cs typeface="Calibri" panose="020F0502020204030204" pitchFamily="34" charset="0"/>
              </a:rPr>
              <a:t>est Fausse</a:t>
            </a:r>
            <a:endParaRPr lang="fr-FR" sz="1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51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EC5F4-125F-D81B-F48A-36B5AAEFCAD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B16504C-39C8-734D-42F2-549DAEF1CC34}"/>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5/12</a:t>
            </a:r>
            <a:endParaRPr lang="en-MA" sz="4000" b="1" dirty="0">
              <a:latin typeface="+mj-lt"/>
            </a:endParaRPr>
          </a:p>
        </p:txBody>
      </p:sp>
      <p:sp>
        <p:nvSpPr>
          <p:cNvPr id="2" name="Rounded Rectangle 1">
            <a:extLst>
              <a:ext uri="{FF2B5EF4-FFF2-40B4-BE49-F238E27FC236}">
                <a16:creationId xmlns:a16="http://schemas.microsoft.com/office/drawing/2014/main" id="{54B2E86F-2DED-B506-1BBA-5D942F45F2CC}"/>
              </a:ext>
            </a:extLst>
          </p:cNvPr>
          <p:cNvSpPr/>
          <p:nvPr/>
        </p:nvSpPr>
        <p:spPr>
          <a:xfrm>
            <a:off x="321011" y="1160719"/>
            <a:ext cx="3432841"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Conditions </a:t>
            </a:r>
            <a:r>
              <a:rPr lang="en-US" sz="2000" dirty="0" err="1">
                <a:latin typeface=""/>
              </a:rPr>
              <a:t>imbriquées</a:t>
            </a:r>
            <a:endParaRPr lang="en-US" sz="2000" dirty="0">
              <a:latin typeface=""/>
            </a:endParaRPr>
          </a:p>
        </p:txBody>
      </p:sp>
      <p:sp>
        <p:nvSpPr>
          <p:cNvPr id="11" name="TextBox 10">
            <a:extLst>
              <a:ext uri="{FF2B5EF4-FFF2-40B4-BE49-F238E27FC236}">
                <a16:creationId xmlns:a16="http://schemas.microsoft.com/office/drawing/2014/main" id="{74EF987C-6B64-1AAC-724F-D267AF370F85}"/>
              </a:ext>
            </a:extLst>
          </p:cNvPr>
          <p:cNvSpPr txBox="1"/>
          <p:nvPr/>
        </p:nvSpPr>
        <p:spPr>
          <a:xfrm>
            <a:off x="225358" y="1866892"/>
            <a:ext cx="11691025" cy="3996607"/>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Parfois l’expression d’une structure conditionnelle peut contenir plusieurs situations. </a:t>
            </a:r>
          </a:p>
          <a:p>
            <a:pPr>
              <a:lnSpc>
                <a:spcPct val="150000"/>
              </a:lnSpc>
            </a:pPr>
            <a:endParaRPr lang="fr-FR" altLang="fr-FR" sz="900" dirty="0">
              <a:solidFill>
                <a:schemeClr val="tx1">
                  <a:lumMod val="75000"/>
                  <a:lumOff val="25000"/>
                </a:schemeClr>
              </a:solidFill>
              <a:latin typeface="Calibri" panose="020F0502020204030204" pitchFamily="34" charset="0"/>
              <a:cs typeface="Calibri" panose="020F0502020204030204" pitchFamily="34" charset="0"/>
            </a:endParaRPr>
          </a:p>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Prenons l’exemple d’un algorithme qui donne l’état de l’eau en fonction de sa température. Il prend en entrée une variable Temp qui représente la température de l’eau et puis il affiche des messages: </a:t>
            </a:r>
          </a:p>
          <a:p>
            <a:pPr marL="719138" indent="-4064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Si la température est inférieure a 0 degrés alors il affiche que l’eau est Gelé.</a:t>
            </a:r>
          </a:p>
          <a:p>
            <a:pPr marL="719138" indent="-4064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Si Temp est entre 0 et 12 degrés alors il affiche que l’eau est Froid.</a:t>
            </a:r>
          </a:p>
          <a:p>
            <a:pPr marL="719138" indent="-4064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Si Temp est entre 12 et 25 degrés alors il affiche que l’eau est Confortable.</a:t>
            </a:r>
          </a:p>
          <a:p>
            <a:pPr marL="719138" indent="-406400">
              <a:lnSpc>
                <a:spcPct val="150000"/>
              </a:lnSpc>
              <a:buFont typeface="Wingdings" pitchFamily="2" charset="2"/>
              <a:buChar char="v"/>
            </a:pPr>
            <a:r>
              <a:rPr lang="fr-FR" altLang="fr-FR" dirty="0">
                <a:solidFill>
                  <a:schemeClr val="tx1">
                    <a:lumMod val="75000"/>
                    <a:lumOff val="25000"/>
                  </a:schemeClr>
                </a:solidFill>
                <a:latin typeface="Calibri" panose="020F0502020204030204" pitchFamily="34" charset="0"/>
                <a:cs typeface="Calibri" panose="020F0502020204030204" pitchFamily="34" charset="0"/>
              </a:rPr>
              <a:t>Si Temp est entre 25 et 75 degrés alors il affiche que l’eau est Chaud.</a:t>
            </a:r>
          </a:p>
          <a:p>
            <a:pPr marL="719138" indent="-406400">
              <a:lnSpc>
                <a:spcPct val="150000"/>
              </a:lnSpc>
              <a:buFont typeface="Wingdings" pitchFamily="2" charset="2"/>
              <a:buChar char="v"/>
            </a:pPr>
            <a:r>
              <a:rPr lang="en-US" dirty="0"/>
              <a:t>Si Temp </a:t>
            </a:r>
            <a:r>
              <a:rPr lang="en-US" dirty="0" err="1"/>
              <a:t>est</a:t>
            </a:r>
            <a:r>
              <a:rPr lang="en-US" dirty="0"/>
              <a:t> entre 75 et 100 </a:t>
            </a:r>
            <a:r>
              <a:rPr lang="en-US" dirty="0" err="1"/>
              <a:t>degrés</a:t>
            </a:r>
            <a:r>
              <a:rPr lang="en-US" dirty="0"/>
              <a:t> </a:t>
            </a:r>
            <a:r>
              <a:rPr lang="en-US" dirty="0" err="1"/>
              <a:t>alors</a:t>
            </a:r>
            <a:r>
              <a:rPr lang="en-US" dirty="0"/>
              <a:t> il affiche que </a:t>
            </a:r>
            <a:r>
              <a:rPr lang="en-US" dirty="0" err="1"/>
              <a:t>l’eau</a:t>
            </a:r>
            <a:r>
              <a:rPr lang="en-US" dirty="0"/>
              <a:t> </a:t>
            </a:r>
            <a:r>
              <a:rPr lang="en-US" dirty="0" err="1"/>
              <a:t>est</a:t>
            </a:r>
            <a:r>
              <a:rPr lang="en-US" dirty="0"/>
              <a:t> Très </a:t>
            </a:r>
            <a:r>
              <a:rPr lang="en-US" dirty="0" err="1"/>
              <a:t>chaud</a:t>
            </a:r>
            <a:r>
              <a:rPr lang="en-US" dirty="0"/>
              <a:t>.</a:t>
            </a:r>
          </a:p>
          <a:p>
            <a:pPr marL="719138" indent="-406400">
              <a:lnSpc>
                <a:spcPct val="150000"/>
              </a:lnSpc>
              <a:buFont typeface="Wingdings" pitchFamily="2" charset="2"/>
              <a:buChar char="v"/>
            </a:pPr>
            <a:r>
              <a:rPr lang="en-US" dirty="0"/>
              <a:t>Si Temp </a:t>
            </a:r>
            <a:r>
              <a:rPr lang="en-US" dirty="0" err="1"/>
              <a:t>est</a:t>
            </a:r>
            <a:r>
              <a:rPr lang="en-US" dirty="0"/>
              <a:t> supérieure à 100 </a:t>
            </a:r>
            <a:r>
              <a:rPr lang="en-US" dirty="0" err="1"/>
              <a:t>degrés</a:t>
            </a:r>
            <a:r>
              <a:rPr lang="en-US" dirty="0"/>
              <a:t> </a:t>
            </a:r>
            <a:r>
              <a:rPr lang="en-US" dirty="0" err="1"/>
              <a:t>alors</a:t>
            </a:r>
            <a:r>
              <a:rPr lang="en-US" dirty="0"/>
              <a:t> il affiche que </a:t>
            </a:r>
            <a:r>
              <a:rPr lang="en-US" dirty="0" err="1"/>
              <a:t>l’eau</a:t>
            </a:r>
            <a:r>
              <a:rPr lang="en-US" dirty="0"/>
              <a:t> </a:t>
            </a:r>
            <a:r>
              <a:rPr lang="en-US" dirty="0" err="1"/>
              <a:t>est</a:t>
            </a:r>
            <a:r>
              <a:rPr lang="en-US" dirty="0"/>
              <a:t> </a:t>
            </a:r>
            <a:r>
              <a:rPr lang="en-US" dirty="0" err="1"/>
              <a:t>Brûlant</a:t>
            </a:r>
            <a:r>
              <a:rPr lang="en-US" dirty="0"/>
              <a:t>.</a:t>
            </a:r>
          </a:p>
        </p:txBody>
      </p:sp>
      <p:sp>
        <p:nvSpPr>
          <p:cNvPr id="15" name="Slide Number Placeholder 14">
            <a:extLst>
              <a:ext uri="{FF2B5EF4-FFF2-40B4-BE49-F238E27FC236}">
                <a16:creationId xmlns:a16="http://schemas.microsoft.com/office/drawing/2014/main" id="{96FD23C6-6907-E928-679B-ABE6B6733A7A}"/>
              </a:ext>
            </a:extLst>
          </p:cNvPr>
          <p:cNvSpPr>
            <a:spLocks noGrp="1"/>
          </p:cNvSpPr>
          <p:nvPr>
            <p:ph type="sldNum" sz="quarter" idx="12"/>
          </p:nvPr>
        </p:nvSpPr>
        <p:spPr/>
        <p:txBody>
          <a:bodyPr/>
          <a:lstStyle/>
          <a:p>
            <a:fld id="{68870FDC-C944-644D-8649-251A4BA46F23}" type="slidenum">
              <a:rPr lang="en-MA" smtClean="0"/>
              <a:t>23</a:t>
            </a:fld>
            <a:endParaRPr lang="en-MA"/>
          </a:p>
        </p:txBody>
      </p:sp>
      <p:sp>
        <p:nvSpPr>
          <p:cNvPr id="7" name="TextBox 6">
            <a:extLst>
              <a:ext uri="{FF2B5EF4-FFF2-40B4-BE49-F238E27FC236}">
                <a16:creationId xmlns:a16="http://schemas.microsoft.com/office/drawing/2014/main" id="{210A2514-0C19-D758-02E9-F781F037046D}"/>
              </a:ext>
            </a:extLst>
          </p:cNvPr>
          <p:cNvSpPr txBox="1"/>
          <p:nvPr/>
        </p:nvSpPr>
        <p:spPr>
          <a:xfrm>
            <a:off x="1033949" y="7707176"/>
            <a:ext cx="8822390" cy="2542363"/>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Supposons que l’on ait une condition (par exemple que l’âge du capitaine soit inférieur à 30 ans). Si la condition est vérifiée, on fait quelque chose, dans le cas contraire, on ne fait rien. En algorithmique, cela s’écrit :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SI (condition) ALORS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	Instructions 1</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FINSI</a:t>
            </a:r>
          </a:p>
        </p:txBody>
      </p:sp>
      <p:sp>
        <p:nvSpPr>
          <p:cNvPr id="6" name="TextBox 5">
            <a:extLst>
              <a:ext uri="{FF2B5EF4-FFF2-40B4-BE49-F238E27FC236}">
                <a16:creationId xmlns:a16="http://schemas.microsoft.com/office/drawing/2014/main" id="{55BFCBC4-0C2E-4494-8601-497261DBCD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Tree>
    <p:extLst>
      <p:ext uri="{BB962C8B-B14F-4D97-AF65-F5344CB8AC3E}">
        <p14:creationId xmlns:p14="http://schemas.microsoft.com/office/powerpoint/2010/main" val="4149513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A892B-6945-B223-912D-63A2DAF1C04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6E6BDC-F91D-F35F-6196-77D1980C9047}"/>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6/12</a:t>
            </a:r>
            <a:endParaRPr lang="en-MA" sz="4000" b="1" dirty="0">
              <a:latin typeface="+mj-lt"/>
            </a:endParaRPr>
          </a:p>
        </p:txBody>
      </p:sp>
      <p:sp>
        <p:nvSpPr>
          <p:cNvPr id="2" name="Rounded Rectangle 1">
            <a:extLst>
              <a:ext uri="{FF2B5EF4-FFF2-40B4-BE49-F238E27FC236}">
                <a16:creationId xmlns:a16="http://schemas.microsoft.com/office/drawing/2014/main" id="{E297ADF2-0CA1-D2F5-FF76-C6A584391578}"/>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Conditions </a:t>
            </a:r>
            <a:r>
              <a:rPr lang="en-US" sz="2000" dirty="0" err="1">
                <a:latin typeface=""/>
              </a:rPr>
              <a:t>imbriquées</a:t>
            </a:r>
            <a:endParaRPr lang="en-US" sz="2000" dirty="0">
              <a:latin typeface=""/>
            </a:endParaRPr>
          </a:p>
        </p:txBody>
      </p:sp>
      <p:sp>
        <p:nvSpPr>
          <p:cNvPr id="15" name="Slide Number Placeholder 14">
            <a:extLst>
              <a:ext uri="{FF2B5EF4-FFF2-40B4-BE49-F238E27FC236}">
                <a16:creationId xmlns:a16="http://schemas.microsoft.com/office/drawing/2014/main" id="{A0EA86ED-71A9-335C-16EF-3040FDA92627}"/>
              </a:ext>
            </a:extLst>
          </p:cNvPr>
          <p:cNvSpPr>
            <a:spLocks noGrp="1"/>
          </p:cNvSpPr>
          <p:nvPr>
            <p:ph type="sldNum" sz="quarter" idx="12"/>
          </p:nvPr>
        </p:nvSpPr>
        <p:spPr/>
        <p:txBody>
          <a:bodyPr/>
          <a:lstStyle/>
          <a:p>
            <a:fld id="{68870FDC-C944-644D-8649-251A4BA46F23}" type="slidenum">
              <a:rPr lang="en-MA" smtClean="0"/>
              <a:t>24</a:t>
            </a:fld>
            <a:endParaRPr lang="en-MA"/>
          </a:p>
        </p:txBody>
      </p:sp>
      <p:sp>
        <p:nvSpPr>
          <p:cNvPr id="7" name="TextBox 6">
            <a:extLst>
              <a:ext uri="{FF2B5EF4-FFF2-40B4-BE49-F238E27FC236}">
                <a16:creationId xmlns:a16="http://schemas.microsoft.com/office/drawing/2014/main" id="{5B6F7FFA-FC2E-EC04-28B8-A29A2AAF4C75}"/>
              </a:ext>
            </a:extLst>
          </p:cNvPr>
          <p:cNvSpPr txBox="1"/>
          <p:nvPr/>
        </p:nvSpPr>
        <p:spPr>
          <a:xfrm>
            <a:off x="1033949" y="7707176"/>
            <a:ext cx="8822390" cy="2542363"/>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Supposons que l’on ait une condition (par exemple que l’âge du capitaine soit inférieur à 30 ans). Si la condition est vérifiée, on fait quelque chose, dans le cas contraire, on ne fait rien. En algorithmique, cela s’écrit :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SI (condition) ALORS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	Instructions 1</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FINSI</a:t>
            </a:r>
          </a:p>
        </p:txBody>
      </p:sp>
      <p:sp>
        <p:nvSpPr>
          <p:cNvPr id="6" name="TextBox 5">
            <a:extLst>
              <a:ext uri="{FF2B5EF4-FFF2-40B4-BE49-F238E27FC236}">
                <a16:creationId xmlns:a16="http://schemas.microsoft.com/office/drawing/2014/main" id="{EF44D9EF-C796-001F-7B32-B737EEFF7772}"/>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pic>
        <p:nvPicPr>
          <p:cNvPr id="3" name="Image 4">
            <a:extLst>
              <a:ext uri="{FF2B5EF4-FFF2-40B4-BE49-F238E27FC236}">
                <a16:creationId xmlns:a16="http://schemas.microsoft.com/office/drawing/2014/main" id="{8B80A4EB-4D3E-3387-9417-B90402618375}"/>
              </a:ext>
            </a:extLst>
          </p:cNvPr>
          <p:cNvPicPr>
            <a:picLocks noChangeAspect="1"/>
          </p:cNvPicPr>
          <p:nvPr/>
        </p:nvPicPr>
        <p:blipFill>
          <a:blip r:embed="rId3"/>
          <a:stretch>
            <a:fillRect/>
          </a:stretch>
        </p:blipFill>
        <p:spPr>
          <a:xfrm>
            <a:off x="4321593" y="1027979"/>
            <a:ext cx="6236484" cy="5658514"/>
          </a:xfrm>
          <a:prstGeom prst="rect">
            <a:avLst/>
          </a:prstGeom>
        </p:spPr>
      </p:pic>
      <p:sp>
        <p:nvSpPr>
          <p:cNvPr id="5" name="TextBox 4">
            <a:extLst>
              <a:ext uri="{FF2B5EF4-FFF2-40B4-BE49-F238E27FC236}">
                <a16:creationId xmlns:a16="http://schemas.microsoft.com/office/drawing/2014/main" id="{C1782890-7827-1795-F390-D75A44FE1107}"/>
              </a:ext>
            </a:extLst>
          </p:cNvPr>
          <p:cNvSpPr txBox="1"/>
          <p:nvPr/>
        </p:nvSpPr>
        <p:spPr>
          <a:xfrm>
            <a:off x="321010" y="1760747"/>
            <a:ext cx="3697535" cy="400110"/>
          </a:xfrm>
          <a:prstGeom prst="rect">
            <a:avLst/>
          </a:prstGeom>
          <a:noFill/>
        </p:spPr>
        <p:txBody>
          <a:bodyPr wrap="square" rtlCol="0">
            <a:spAutoFit/>
          </a:bodyPr>
          <a:lstStyle/>
          <a:p>
            <a:r>
              <a:rPr lang="en-MA" sz="2000" b="1" dirty="0"/>
              <a:t>Organigramme de l’algorithme</a:t>
            </a:r>
          </a:p>
        </p:txBody>
      </p:sp>
    </p:spTree>
    <p:extLst>
      <p:ext uri="{BB962C8B-B14F-4D97-AF65-F5344CB8AC3E}">
        <p14:creationId xmlns:p14="http://schemas.microsoft.com/office/powerpoint/2010/main" val="200066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E1504-606B-28B2-20AD-69B5A8420CD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7CC738-507C-EFEC-ECDB-B30AA7A08C59}"/>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7/12</a:t>
            </a:r>
            <a:endParaRPr lang="en-MA" sz="4000" b="1" dirty="0">
              <a:latin typeface="+mj-lt"/>
            </a:endParaRPr>
          </a:p>
        </p:txBody>
      </p:sp>
      <p:sp>
        <p:nvSpPr>
          <p:cNvPr id="2" name="Rounded Rectangle 1">
            <a:extLst>
              <a:ext uri="{FF2B5EF4-FFF2-40B4-BE49-F238E27FC236}">
                <a16:creationId xmlns:a16="http://schemas.microsoft.com/office/drawing/2014/main" id="{4FA57FDA-AD8E-D9C4-D9D4-9331E92CC50B}"/>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Conditions </a:t>
            </a:r>
            <a:r>
              <a:rPr lang="en-US" sz="2000" dirty="0" err="1">
                <a:latin typeface=""/>
              </a:rPr>
              <a:t>imbriquées</a:t>
            </a:r>
            <a:endParaRPr lang="en-US" sz="2000" dirty="0">
              <a:latin typeface=""/>
            </a:endParaRPr>
          </a:p>
        </p:txBody>
      </p:sp>
      <p:sp>
        <p:nvSpPr>
          <p:cNvPr id="15" name="Slide Number Placeholder 14">
            <a:extLst>
              <a:ext uri="{FF2B5EF4-FFF2-40B4-BE49-F238E27FC236}">
                <a16:creationId xmlns:a16="http://schemas.microsoft.com/office/drawing/2014/main" id="{B7A85C0F-30D6-3DC9-8250-3112E521E10E}"/>
              </a:ext>
            </a:extLst>
          </p:cNvPr>
          <p:cNvSpPr>
            <a:spLocks noGrp="1"/>
          </p:cNvSpPr>
          <p:nvPr>
            <p:ph type="sldNum" sz="quarter" idx="12"/>
          </p:nvPr>
        </p:nvSpPr>
        <p:spPr/>
        <p:txBody>
          <a:bodyPr/>
          <a:lstStyle/>
          <a:p>
            <a:fld id="{68870FDC-C944-644D-8649-251A4BA46F23}" type="slidenum">
              <a:rPr lang="en-MA" smtClean="0"/>
              <a:t>25</a:t>
            </a:fld>
            <a:endParaRPr lang="en-MA"/>
          </a:p>
        </p:txBody>
      </p:sp>
      <p:sp>
        <p:nvSpPr>
          <p:cNvPr id="7" name="TextBox 6">
            <a:extLst>
              <a:ext uri="{FF2B5EF4-FFF2-40B4-BE49-F238E27FC236}">
                <a16:creationId xmlns:a16="http://schemas.microsoft.com/office/drawing/2014/main" id="{A14B6492-9B78-5ACD-4C7F-FE7137F6B880}"/>
              </a:ext>
            </a:extLst>
          </p:cNvPr>
          <p:cNvSpPr txBox="1"/>
          <p:nvPr/>
        </p:nvSpPr>
        <p:spPr>
          <a:xfrm>
            <a:off x="1033949" y="7707176"/>
            <a:ext cx="8822390" cy="2542363"/>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Supposons que l’on ait une condition (par exemple que l’âge du capitaine soit inférieur à 30 ans). Si la condition est vérifiée, on fait quelque chose, dans le cas contraire, on ne fait rien. En algorithmique, cela s’écrit :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SI (condition) ALORS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	Instructions 1</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FINSI</a:t>
            </a:r>
          </a:p>
        </p:txBody>
      </p:sp>
      <p:sp>
        <p:nvSpPr>
          <p:cNvPr id="6" name="TextBox 5">
            <a:extLst>
              <a:ext uri="{FF2B5EF4-FFF2-40B4-BE49-F238E27FC236}">
                <a16:creationId xmlns:a16="http://schemas.microsoft.com/office/drawing/2014/main" id="{C09B5CD3-A32B-5130-84E1-FB00201CAE90}"/>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5" name="TextBox 4">
            <a:extLst>
              <a:ext uri="{FF2B5EF4-FFF2-40B4-BE49-F238E27FC236}">
                <a16:creationId xmlns:a16="http://schemas.microsoft.com/office/drawing/2014/main" id="{D1491F52-6D68-2CF8-A871-7A2D98324E00}"/>
              </a:ext>
            </a:extLst>
          </p:cNvPr>
          <p:cNvSpPr txBox="1"/>
          <p:nvPr/>
        </p:nvSpPr>
        <p:spPr>
          <a:xfrm>
            <a:off x="321011" y="1710193"/>
            <a:ext cx="7547642" cy="400110"/>
          </a:xfrm>
          <a:prstGeom prst="rect">
            <a:avLst/>
          </a:prstGeom>
          <a:noFill/>
        </p:spPr>
        <p:txBody>
          <a:bodyPr wrap="square" rtlCol="0">
            <a:spAutoFit/>
          </a:bodyPr>
          <a:lstStyle/>
          <a:p>
            <a:r>
              <a:rPr lang="en-US" sz="2000" b="1" dirty="0" err="1"/>
              <a:t>L’algorithme</a:t>
            </a:r>
            <a:r>
              <a:rPr lang="en-US" sz="2000" b="1" dirty="0"/>
              <a:t> de la structure </a:t>
            </a:r>
            <a:r>
              <a:rPr lang="en-US" sz="2000" b="1" dirty="0" err="1"/>
              <a:t>conditionnelle</a:t>
            </a:r>
            <a:r>
              <a:rPr lang="en-US" sz="2000" b="1" dirty="0"/>
              <a:t> non-</a:t>
            </a:r>
            <a:r>
              <a:rPr lang="en-US" sz="2000" b="1" dirty="0" err="1"/>
              <a:t>imbriquées</a:t>
            </a:r>
            <a:r>
              <a:rPr lang="en-US" sz="2000" b="1" dirty="0"/>
              <a:t> </a:t>
            </a:r>
          </a:p>
        </p:txBody>
      </p:sp>
      <p:sp>
        <p:nvSpPr>
          <p:cNvPr id="8" name="Rectangle 7">
            <a:extLst>
              <a:ext uri="{FF2B5EF4-FFF2-40B4-BE49-F238E27FC236}">
                <a16:creationId xmlns:a16="http://schemas.microsoft.com/office/drawing/2014/main" id="{F752F9C6-39D1-514A-443B-CD03378F92A5}"/>
              </a:ext>
            </a:extLst>
          </p:cNvPr>
          <p:cNvSpPr/>
          <p:nvPr/>
        </p:nvSpPr>
        <p:spPr>
          <a:xfrm>
            <a:off x="358947" y="2228530"/>
            <a:ext cx="5234972" cy="4278094"/>
          </a:xfrm>
          <a:prstGeom prst="rect">
            <a:avLst/>
          </a:prstGeom>
        </p:spPr>
        <p:txBody>
          <a:bodyPr wrap="square">
            <a:spAutoFit/>
          </a:bodyPr>
          <a:lstStyle/>
          <a:p>
            <a:r>
              <a:rPr lang="fr-FR" sz="1600" b="1" dirty="0">
                <a:solidFill>
                  <a:schemeClr val="accent5">
                    <a:lumMod val="75000"/>
                  </a:schemeClr>
                </a:solidFill>
                <a:latin typeface="Courier New" panose="02070309020205020404" pitchFamily="49" charset="0"/>
                <a:cs typeface="Courier New" panose="02070309020205020404" pitchFamily="49" charset="0"/>
              </a:rPr>
              <a:t>ALGORITHME </a:t>
            </a:r>
            <a:r>
              <a:rPr lang="fr-FR" sz="1600" dirty="0" err="1">
                <a:latin typeface="Courier New" panose="02070309020205020404" pitchFamily="49" charset="0"/>
                <a:cs typeface="Courier New" panose="02070309020205020404" pitchFamily="49" charset="0"/>
              </a:rPr>
              <a:t>Temp_Eau</a:t>
            </a:r>
            <a:endParaRPr lang="fr-FR" sz="1600" b="1" dirty="0">
              <a:solidFill>
                <a:schemeClr val="accent5">
                  <a:lumMod val="75000"/>
                </a:schemeClr>
              </a:solidFill>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Temp</a:t>
            </a:r>
            <a:r>
              <a:rPr lang="fr-FR" sz="1600" b="1" dirty="0">
                <a:solidFill>
                  <a:schemeClr val="accent5">
                    <a:lumMod val="75000"/>
                  </a:schemeClr>
                </a:solidFill>
                <a:latin typeface="Courier New" panose="02070309020205020404" pitchFamily="49" charset="0"/>
                <a:cs typeface="Courier New" panose="02070309020205020404" pitchFamily="49" charset="0"/>
              </a:rPr>
              <a:t> :REEL</a:t>
            </a:r>
          </a:p>
          <a:p>
            <a:r>
              <a:rPr lang="fr-FR" sz="1600" b="1" dirty="0">
                <a:solidFill>
                  <a:schemeClr val="accent5">
                    <a:lumMod val="75000"/>
                  </a:schemeClr>
                </a:solidFill>
                <a:latin typeface="Courier New" panose="02070309020205020404" pitchFamily="49" charset="0"/>
                <a:cs typeface="Courier New" panose="02070309020205020404" pitchFamily="49" charset="0"/>
              </a:rPr>
              <a:t>DEBUT</a:t>
            </a:r>
          </a:p>
          <a:p>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"Donner la température")</a:t>
            </a:r>
          </a:p>
          <a:p>
            <a:r>
              <a:rPr lang="fr-FR" sz="1600" dirty="0">
                <a:solidFill>
                  <a:srgbClr val="000000"/>
                </a:solidFill>
                <a:latin typeface="Courier New" panose="02070309020205020404" pitchFamily="49" charset="0"/>
                <a:cs typeface="Courier New" panose="02070309020205020404" pitchFamily="49" charset="0"/>
              </a:rPr>
              <a:t>LIRE(Temp)</a:t>
            </a:r>
          </a:p>
          <a:p>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&lt;= 0) </a:t>
            </a:r>
            <a:r>
              <a:rPr lang="fr-FR" sz="1600" b="1" dirty="0">
                <a:solidFill>
                  <a:schemeClr val="accent5">
                    <a:lumMod val="75000"/>
                  </a:schemeClr>
                </a:solidFill>
                <a:latin typeface="Courier New" panose="02070309020205020404" pitchFamily="49" charset="0"/>
              </a:rPr>
              <a:t>ALORS</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gelé")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FINSI</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&gt; 0) ET (Temp &lt;= 12)) </a:t>
            </a:r>
            <a:r>
              <a:rPr lang="fr-FR" sz="1600" b="1" dirty="0">
                <a:solidFill>
                  <a:schemeClr val="accent5">
                    <a:lumMod val="75000"/>
                  </a:schemeClr>
                </a:solidFill>
                <a:latin typeface="Courier New" panose="02070309020205020404" pitchFamily="49" charset="0"/>
              </a:rPr>
              <a:t>ALORS</a:t>
            </a:r>
            <a:r>
              <a:rPr lang="fr-FR" sz="1600" b="1"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cs typeface="Courier New" panose="02070309020205020404" pitchFamily="49" charset="0"/>
              </a:rPr>
              <a:t>(</a:t>
            </a:r>
            <a:r>
              <a:rPr lang="fr-FR" sz="1600" dirty="0">
                <a:solidFill>
                  <a:srgbClr val="000000"/>
                </a:solidFill>
                <a:latin typeface="Courier New" panose="02070309020205020404" pitchFamily="49" charset="0"/>
              </a:rPr>
              <a:t>"C'est froid")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FINSI</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&gt; 12) ET (Temp &lt;= 25)) </a:t>
            </a:r>
            <a:r>
              <a:rPr lang="fr-FR" sz="1600" b="1" dirty="0">
                <a:solidFill>
                  <a:schemeClr val="accent5">
                    <a:lumMod val="75000"/>
                  </a:schemeClr>
                </a:solidFill>
                <a:latin typeface="Courier New" panose="02070309020205020404" pitchFamily="49" charset="0"/>
              </a:rPr>
              <a:t>ALORS</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confortable")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FINSI </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&gt; 25) ET (Temp &lt;= 75)) </a:t>
            </a:r>
            <a:r>
              <a:rPr lang="fr-FR" sz="1600" b="1" dirty="0">
                <a:solidFill>
                  <a:schemeClr val="accent5">
                    <a:lumMod val="75000"/>
                  </a:schemeClr>
                </a:solidFill>
                <a:latin typeface="Courier New" panose="02070309020205020404" pitchFamily="49" charset="0"/>
              </a:rPr>
              <a:t>ALORS</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 AFFICHER(</a:t>
            </a:r>
            <a:r>
              <a:rPr lang="fr-FR" sz="1600" dirty="0">
                <a:solidFill>
                  <a:srgbClr val="000000"/>
                </a:solidFill>
                <a:latin typeface="Courier New" panose="02070309020205020404" pitchFamily="49" charset="0"/>
              </a:rPr>
              <a:t>"C'est chaud")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FINSI </a:t>
            </a:r>
            <a:r>
              <a:rPr lang="fr-FR" sz="1600" dirty="0">
                <a:solidFill>
                  <a:srgbClr val="000000"/>
                </a:solidFill>
                <a:latin typeface="Courier New" panose="02070309020205020404" pitchFamily="49" charset="0"/>
              </a:rPr>
              <a:t>  </a:t>
            </a:r>
            <a:endParaRPr lang="fr-FR" sz="16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EFCEEEF9-D664-B3EE-BD9A-A47FC95B3E0E}"/>
              </a:ext>
            </a:extLst>
          </p:cNvPr>
          <p:cNvSpPr/>
          <p:nvPr/>
        </p:nvSpPr>
        <p:spPr>
          <a:xfrm>
            <a:off x="6461849" y="2296047"/>
            <a:ext cx="5234970" cy="2062103"/>
          </a:xfrm>
          <a:prstGeom prst="rect">
            <a:avLst/>
          </a:prstGeom>
        </p:spPr>
        <p:txBody>
          <a:bodyPr wrap="square">
            <a:spAutoFit/>
          </a:bodyPr>
          <a:lstStyle/>
          <a:p>
            <a:r>
              <a:rPr lang="fr-FR" sz="1600" b="1" dirty="0">
                <a:solidFill>
                  <a:srgbClr val="00682F"/>
                </a:solidFill>
                <a:latin typeface="Courier New" panose="02070309020205020404" pitchFamily="49" charset="0"/>
              </a:rPr>
              <a:t>/*suite de l’algorithme*/ </a:t>
            </a:r>
          </a:p>
          <a:p>
            <a:r>
              <a:rPr lang="fr-FR" sz="1600" b="1" dirty="0">
                <a:solidFill>
                  <a:schemeClr val="accent5">
                    <a:lumMod val="75000"/>
                  </a:schemeClr>
                </a:solidFill>
                <a:latin typeface="Courier New" panose="02070309020205020404" pitchFamily="49" charset="0"/>
              </a:rPr>
              <a:t> SI</a:t>
            </a:r>
            <a:r>
              <a:rPr lang="fr-FR" sz="1600" dirty="0">
                <a:solidFill>
                  <a:srgbClr val="000000"/>
                </a:solidFill>
                <a:latin typeface="Courier New" panose="02070309020205020404" pitchFamily="49" charset="0"/>
              </a:rPr>
              <a:t> ((Temp &gt; 75) ET (Temp &lt;= 100)) </a:t>
            </a:r>
            <a:r>
              <a:rPr lang="fr-FR" sz="1600" b="1" dirty="0">
                <a:solidFill>
                  <a:schemeClr val="accent5">
                    <a:lumMod val="75000"/>
                  </a:schemeClr>
                </a:solidFill>
                <a:latin typeface="Courier New" panose="02070309020205020404" pitchFamily="49" charset="0"/>
              </a:rPr>
              <a:t>ALORS</a:t>
            </a:r>
            <a:r>
              <a:rPr lang="fr-FR" sz="1600" b="1"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Arial" panose="020B0604020202020204" pitchFamily="34"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très chaud")</a:t>
            </a:r>
            <a:br>
              <a:rPr lang="fr-FR" sz="1600" dirty="0">
                <a:solidFill>
                  <a:srgbClr val="000000"/>
                </a:solidFill>
                <a:latin typeface="Arial" panose="020B0604020202020204" pitchFamily="34" charset="0"/>
              </a:rPr>
            </a:br>
            <a:r>
              <a:rPr lang="fr-FR" sz="1600" dirty="0">
                <a:solidFill>
                  <a:srgbClr val="000000"/>
                </a:solidFill>
                <a:latin typeface="Arial" panose="020B0604020202020204" pitchFamily="34" charset="0"/>
              </a:rPr>
              <a:t>  </a:t>
            </a:r>
            <a:r>
              <a:rPr lang="fr-FR" sz="1600" b="1" dirty="0">
                <a:solidFill>
                  <a:schemeClr val="accent5">
                    <a:lumMod val="75000"/>
                  </a:schemeClr>
                </a:solidFill>
                <a:latin typeface="Courier New" panose="02070309020205020404" pitchFamily="49" charset="0"/>
              </a:rPr>
              <a:t>FINSI</a:t>
            </a:r>
          </a:p>
          <a:p>
            <a:r>
              <a:rPr lang="fr-FR" sz="1600" b="1" dirty="0">
                <a:solidFill>
                  <a:schemeClr val="accent5">
                    <a:lumMod val="75000"/>
                  </a:schemeClr>
                </a:solidFill>
                <a:latin typeface="Courier New" panose="02070309020205020404" pitchFamily="49" charset="0"/>
              </a:rPr>
              <a:t> SI</a:t>
            </a:r>
            <a:r>
              <a:rPr lang="fr-FR" sz="1600" dirty="0">
                <a:solidFill>
                  <a:srgbClr val="000000"/>
                </a:solidFill>
                <a:latin typeface="Courier New" panose="02070309020205020404" pitchFamily="49" charset="0"/>
              </a:rPr>
              <a:t> (Temp &gt; 100) </a:t>
            </a:r>
            <a:r>
              <a:rPr lang="fr-FR" sz="1600" b="1" dirty="0">
                <a:solidFill>
                  <a:schemeClr val="accent5">
                    <a:lumMod val="75000"/>
                  </a:schemeClr>
                </a:solidFill>
                <a:latin typeface="Courier New" panose="02070309020205020404" pitchFamily="49" charset="0"/>
              </a:rPr>
              <a:t>ALORS</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 AFFICHER(</a:t>
            </a:r>
            <a:r>
              <a:rPr lang="fr-FR" sz="1600" dirty="0">
                <a:solidFill>
                  <a:srgbClr val="000000"/>
                </a:solidFill>
                <a:latin typeface="Courier New" panose="02070309020205020404" pitchFamily="49" charset="0"/>
              </a:rPr>
              <a:t>"C'est brulant")  </a:t>
            </a:r>
            <a:r>
              <a:rPr lang="fr-FR" sz="1600" b="1" dirty="0">
                <a:solidFill>
                  <a:schemeClr val="accent5">
                    <a:lumMod val="75000"/>
                  </a:schemeClr>
                </a:solidFill>
                <a:latin typeface="Courier New" panose="02070309020205020404" pitchFamily="49" charset="0"/>
              </a:rPr>
              <a:t> </a:t>
            </a:r>
            <a:br>
              <a:rPr lang="fr-FR" sz="1600" dirty="0">
                <a:solidFill>
                  <a:schemeClr val="accent5">
                    <a:lumMod val="75000"/>
                  </a:schemeClr>
                </a:solidFill>
                <a:latin typeface="Arial" panose="020B0604020202020204" pitchFamily="34" charset="0"/>
              </a:rPr>
            </a:br>
            <a:r>
              <a:rPr lang="fr-FR" sz="1600" dirty="0">
                <a:solidFill>
                  <a:schemeClr val="accent5">
                    <a:lumMod val="75000"/>
                  </a:schemeClr>
                </a:solidFill>
                <a:latin typeface="Arial" panose="020B0604020202020204" pitchFamily="34" charset="0"/>
              </a:rPr>
              <a:t>  </a:t>
            </a:r>
            <a:r>
              <a:rPr lang="fr-FR" sz="1600" b="1" dirty="0">
                <a:solidFill>
                  <a:schemeClr val="accent5">
                    <a:lumMod val="75000"/>
                  </a:schemeClr>
                </a:solidFill>
                <a:latin typeface="Courier New" panose="02070309020205020404" pitchFamily="49" charset="0"/>
              </a:rPr>
              <a:t>FINSI</a:t>
            </a:r>
          </a:p>
          <a:p>
            <a:r>
              <a:rPr lang="fr-FR" sz="1600" b="1" dirty="0">
                <a:solidFill>
                  <a:schemeClr val="accent5">
                    <a:lumMod val="75000"/>
                  </a:schemeClr>
                </a:solidFill>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188981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E841-13B3-DE2A-978B-F4CFE7E002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393D8AE-08CB-250E-8B75-731F819A88E7}"/>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8/12</a:t>
            </a:r>
            <a:endParaRPr lang="en-MA" sz="4000" b="1" dirty="0">
              <a:latin typeface="+mj-lt"/>
            </a:endParaRPr>
          </a:p>
        </p:txBody>
      </p:sp>
      <p:sp>
        <p:nvSpPr>
          <p:cNvPr id="2" name="Rounded Rectangle 1">
            <a:extLst>
              <a:ext uri="{FF2B5EF4-FFF2-40B4-BE49-F238E27FC236}">
                <a16:creationId xmlns:a16="http://schemas.microsoft.com/office/drawing/2014/main" id="{D50D851A-31B8-3525-99DF-4BABCD69E062}"/>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Conditions </a:t>
            </a:r>
            <a:r>
              <a:rPr lang="en-US" sz="2000" dirty="0" err="1">
                <a:latin typeface=""/>
              </a:rPr>
              <a:t>imbriquées</a:t>
            </a:r>
            <a:endParaRPr lang="en-US" sz="2000" dirty="0">
              <a:latin typeface=""/>
            </a:endParaRPr>
          </a:p>
        </p:txBody>
      </p:sp>
      <p:sp>
        <p:nvSpPr>
          <p:cNvPr id="15" name="Slide Number Placeholder 14">
            <a:extLst>
              <a:ext uri="{FF2B5EF4-FFF2-40B4-BE49-F238E27FC236}">
                <a16:creationId xmlns:a16="http://schemas.microsoft.com/office/drawing/2014/main" id="{DB025DDE-A5E4-1BBB-CC0E-0E6FA066A5F1}"/>
              </a:ext>
            </a:extLst>
          </p:cNvPr>
          <p:cNvSpPr>
            <a:spLocks noGrp="1"/>
          </p:cNvSpPr>
          <p:nvPr>
            <p:ph type="sldNum" sz="quarter" idx="12"/>
          </p:nvPr>
        </p:nvSpPr>
        <p:spPr/>
        <p:txBody>
          <a:bodyPr/>
          <a:lstStyle/>
          <a:p>
            <a:fld id="{68870FDC-C944-644D-8649-251A4BA46F23}" type="slidenum">
              <a:rPr lang="en-MA" smtClean="0"/>
              <a:t>26</a:t>
            </a:fld>
            <a:endParaRPr lang="en-MA"/>
          </a:p>
        </p:txBody>
      </p:sp>
      <p:sp>
        <p:nvSpPr>
          <p:cNvPr id="6" name="TextBox 5">
            <a:extLst>
              <a:ext uri="{FF2B5EF4-FFF2-40B4-BE49-F238E27FC236}">
                <a16:creationId xmlns:a16="http://schemas.microsoft.com/office/drawing/2014/main" id="{8F12F85F-9338-CB5F-6DF6-7E39C587161D}"/>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5" name="TextBox 4">
            <a:extLst>
              <a:ext uri="{FF2B5EF4-FFF2-40B4-BE49-F238E27FC236}">
                <a16:creationId xmlns:a16="http://schemas.microsoft.com/office/drawing/2014/main" id="{61A61EB5-D5CE-1E7B-378A-069A8B2AC4DF}"/>
              </a:ext>
            </a:extLst>
          </p:cNvPr>
          <p:cNvSpPr txBox="1"/>
          <p:nvPr/>
        </p:nvSpPr>
        <p:spPr>
          <a:xfrm>
            <a:off x="225358" y="1602079"/>
            <a:ext cx="7309875" cy="5016758"/>
          </a:xfrm>
          <a:prstGeom prst="rect">
            <a:avLst/>
          </a:prstGeom>
          <a:noFill/>
        </p:spPr>
        <p:txBody>
          <a:bodyPr wrap="square" rtlCol="0">
            <a:spAutoFit/>
          </a:bodyPr>
          <a:lstStyle/>
          <a:p>
            <a:pPr algn="just">
              <a:lnSpc>
                <a:spcPct val="150000"/>
              </a:lnSpc>
            </a:pPr>
            <a:r>
              <a:rPr lang="en-US" sz="2000" dirty="0" err="1"/>
              <a:t>L’imbrication</a:t>
            </a:r>
            <a:r>
              <a:rPr lang="en-US" sz="2000" dirty="0"/>
              <a:t> des conditions </a:t>
            </a:r>
            <a:r>
              <a:rPr lang="en-US" sz="2000" dirty="0" err="1"/>
              <a:t>consistes</a:t>
            </a:r>
            <a:r>
              <a:rPr lang="en-US" sz="2000" dirty="0"/>
              <a:t> à </a:t>
            </a:r>
            <a:r>
              <a:rPr lang="en-US" sz="2000" dirty="0" err="1"/>
              <a:t>utiliser</a:t>
            </a:r>
            <a:r>
              <a:rPr lang="en-US" sz="2000" dirty="0"/>
              <a:t> la structure </a:t>
            </a:r>
            <a:r>
              <a:rPr lang="en-US" sz="2000" b="1" dirty="0">
                <a:solidFill>
                  <a:srgbClr val="FF0000"/>
                </a:solidFill>
              </a:rPr>
              <a:t>SI-ALORS</a:t>
            </a:r>
            <a:r>
              <a:rPr lang="en-US" sz="2000" dirty="0"/>
              <a:t> </a:t>
            </a:r>
            <a:r>
              <a:rPr lang="en-US" sz="2000" b="1" dirty="0">
                <a:solidFill>
                  <a:srgbClr val="FF0000"/>
                </a:solidFill>
              </a:rPr>
              <a:t>SINON</a:t>
            </a:r>
            <a:r>
              <a:rPr lang="en-US" sz="2000" dirty="0"/>
              <a:t> </a:t>
            </a:r>
            <a:r>
              <a:rPr lang="en-US" sz="2000" dirty="0" err="1"/>
              <a:t>l’une</a:t>
            </a:r>
            <a:r>
              <a:rPr lang="en-US" sz="2000" dirty="0"/>
              <a:t> à </a:t>
            </a:r>
            <a:r>
              <a:rPr lang="en-US" sz="2000" dirty="0" err="1"/>
              <a:t>l’intérieure</a:t>
            </a:r>
            <a:r>
              <a:rPr lang="en-US" sz="2000" dirty="0"/>
              <a:t> </a:t>
            </a:r>
            <a:r>
              <a:rPr lang="en-US" sz="2000" dirty="0" err="1"/>
              <a:t>d’une</a:t>
            </a:r>
            <a:r>
              <a:rPr lang="en-US" sz="2000" dirty="0"/>
              <a:t> </a:t>
            </a:r>
            <a:r>
              <a:rPr lang="en-US" sz="2000" dirty="0" err="1"/>
              <a:t>autre</a:t>
            </a:r>
            <a:r>
              <a:rPr lang="en-US" sz="2000" dirty="0"/>
              <a:t>. </a:t>
            </a:r>
          </a:p>
          <a:p>
            <a:pPr algn="just">
              <a:lnSpc>
                <a:spcPct val="150000"/>
              </a:lnSpc>
            </a:pPr>
            <a:r>
              <a:rPr lang="en-US" sz="2000" dirty="0"/>
              <a:t>Elle </a:t>
            </a:r>
            <a:r>
              <a:rPr lang="en-US" sz="2000" dirty="0" err="1"/>
              <a:t>permet</a:t>
            </a:r>
            <a:r>
              <a:rPr lang="en-US" sz="2000" dirty="0"/>
              <a:t> de </a:t>
            </a:r>
            <a:r>
              <a:rPr lang="en-US" sz="2000" dirty="0" err="1"/>
              <a:t>mieux</a:t>
            </a:r>
            <a:r>
              <a:rPr lang="en-US" sz="2000" dirty="0"/>
              <a:t> structurer </a:t>
            </a:r>
            <a:r>
              <a:rPr lang="en-US" sz="2000" dirty="0" err="1"/>
              <a:t>l’algorithme</a:t>
            </a:r>
            <a:r>
              <a:rPr lang="en-US" sz="2000" dirty="0"/>
              <a:t> </a:t>
            </a:r>
            <a:r>
              <a:rPr lang="en-US" sz="2000" dirty="0" err="1"/>
              <a:t>afin</a:t>
            </a:r>
            <a:r>
              <a:rPr lang="en-US" sz="2000" dirty="0"/>
              <a:t> que </a:t>
            </a:r>
            <a:r>
              <a:rPr lang="en-US" sz="2000" dirty="0" err="1"/>
              <a:t>cela</a:t>
            </a:r>
            <a:r>
              <a:rPr lang="en-US" sz="2000" dirty="0"/>
              <a:t> </a:t>
            </a:r>
            <a:r>
              <a:rPr lang="en-US" sz="2000" dirty="0" err="1"/>
              <a:t>soit</a:t>
            </a:r>
            <a:r>
              <a:rPr lang="en-US" sz="2000" dirty="0"/>
              <a:t> plus </a:t>
            </a:r>
            <a:r>
              <a:rPr lang="en-US" sz="2000" dirty="0" err="1"/>
              <a:t>clair</a:t>
            </a:r>
            <a:r>
              <a:rPr lang="en-US" sz="2000" dirty="0"/>
              <a:t>, </a:t>
            </a:r>
            <a:r>
              <a:rPr lang="en-US" sz="2000" dirty="0" err="1"/>
              <a:t>mais</a:t>
            </a:r>
            <a:r>
              <a:rPr lang="en-US" sz="2000" dirty="0"/>
              <a:t> surtout à </a:t>
            </a:r>
            <a:r>
              <a:rPr lang="en-US" sz="2000" dirty="0" err="1"/>
              <a:t>réduire</a:t>
            </a:r>
            <a:r>
              <a:rPr lang="en-US" sz="2000" dirty="0"/>
              <a:t> le </a:t>
            </a:r>
            <a:r>
              <a:rPr lang="en-US" sz="2000" dirty="0" err="1"/>
              <a:t>nombre</a:t>
            </a:r>
            <a:r>
              <a:rPr lang="en-US" sz="2000" dirty="0"/>
              <a:t> </a:t>
            </a:r>
            <a:r>
              <a:rPr lang="en-US" sz="2000" dirty="0" err="1"/>
              <a:t>d’opérations</a:t>
            </a:r>
            <a:r>
              <a:rPr lang="en-US" sz="2000" dirty="0"/>
              <a:t> de </a:t>
            </a:r>
            <a:r>
              <a:rPr lang="en-US" sz="2000" dirty="0" err="1"/>
              <a:t>comparaisons</a:t>
            </a:r>
            <a:r>
              <a:rPr lang="en-US" sz="2000" dirty="0"/>
              <a:t> </a:t>
            </a:r>
            <a:r>
              <a:rPr lang="en-US" sz="2000" dirty="0" err="1"/>
              <a:t>effectuées</a:t>
            </a:r>
            <a:r>
              <a:rPr lang="en-US" sz="2000" dirty="0"/>
              <a:t>. </a:t>
            </a:r>
            <a:r>
              <a:rPr lang="en-US" sz="2000" dirty="0" err="1"/>
              <a:t>Cela</a:t>
            </a:r>
            <a:r>
              <a:rPr lang="en-US" sz="2000" dirty="0"/>
              <a:t> </a:t>
            </a:r>
            <a:r>
              <a:rPr lang="en-US" sz="2000" dirty="0" err="1"/>
              <a:t>permet</a:t>
            </a:r>
            <a:r>
              <a:rPr lang="en-US" sz="2000" dirty="0"/>
              <a:t> de </a:t>
            </a:r>
            <a:r>
              <a:rPr lang="en-US" sz="2000" dirty="0" err="1"/>
              <a:t>réduire</a:t>
            </a:r>
            <a:r>
              <a:rPr lang="en-US" sz="2000" dirty="0"/>
              <a:t> la </a:t>
            </a:r>
            <a:r>
              <a:rPr lang="en-US" sz="2000" dirty="0" err="1"/>
              <a:t>complexité</a:t>
            </a:r>
            <a:r>
              <a:rPr lang="en-US" sz="2000" dirty="0"/>
              <a:t> de </a:t>
            </a:r>
            <a:r>
              <a:rPr lang="en-US" sz="2000" dirty="0" err="1"/>
              <a:t>l’algorithme</a:t>
            </a:r>
            <a:r>
              <a:rPr lang="en-US" sz="2000" dirty="0"/>
              <a:t>. </a:t>
            </a:r>
          </a:p>
          <a:p>
            <a:pPr algn="just">
              <a:lnSpc>
                <a:spcPct val="150000"/>
              </a:lnSpc>
            </a:pPr>
            <a:r>
              <a:rPr lang="en-US" sz="2000" b="1" dirty="0">
                <a:solidFill>
                  <a:srgbClr val="FF0000"/>
                </a:solidFill>
              </a:rPr>
              <a:t>Question? </a:t>
            </a:r>
            <a:r>
              <a:rPr lang="en-US" sz="2000" b="1" dirty="0" err="1">
                <a:solidFill>
                  <a:srgbClr val="FF0000"/>
                </a:solidFill>
              </a:rPr>
              <a:t>Combien</a:t>
            </a:r>
            <a:r>
              <a:rPr lang="en-US" sz="2000" b="1" dirty="0">
                <a:solidFill>
                  <a:srgbClr val="FF0000"/>
                </a:solidFill>
              </a:rPr>
              <a:t> </a:t>
            </a:r>
            <a:r>
              <a:rPr lang="en-US" sz="2000" b="1" dirty="0" err="1">
                <a:solidFill>
                  <a:srgbClr val="FF0000"/>
                </a:solidFill>
              </a:rPr>
              <a:t>d’opérations</a:t>
            </a:r>
            <a:r>
              <a:rPr lang="en-US" sz="2000" b="1" dirty="0">
                <a:solidFill>
                  <a:srgbClr val="FF0000"/>
                </a:solidFill>
              </a:rPr>
              <a:t> de </a:t>
            </a:r>
            <a:r>
              <a:rPr lang="en-US" sz="2000" b="1" dirty="0" err="1">
                <a:solidFill>
                  <a:srgbClr val="FF0000"/>
                </a:solidFill>
              </a:rPr>
              <a:t>comparaison</a:t>
            </a:r>
            <a:r>
              <a:rPr lang="en-US" sz="2000" b="1" dirty="0">
                <a:solidFill>
                  <a:srgbClr val="FF0000"/>
                </a:solidFill>
              </a:rPr>
              <a:t> </a:t>
            </a:r>
            <a:r>
              <a:rPr lang="en-US" sz="2000" b="1" dirty="0" err="1">
                <a:solidFill>
                  <a:srgbClr val="FF0000"/>
                </a:solidFill>
              </a:rPr>
              <a:t>sont</a:t>
            </a:r>
            <a:r>
              <a:rPr lang="en-US" sz="2000" b="1" dirty="0">
                <a:solidFill>
                  <a:srgbClr val="FF0000"/>
                </a:solidFill>
              </a:rPr>
              <a:t> </a:t>
            </a:r>
            <a:r>
              <a:rPr lang="en-US" sz="2000" b="1" dirty="0" err="1">
                <a:solidFill>
                  <a:srgbClr val="FF0000"/>
                </a:solidFill>
              </a:rPr>
              <a:t>effectuées</a:t>
            </a:r>
            <a:r>
              <a:rPr lang="en-US" sz="2000" b="1" dirty="0">
                <a:solidFill>
                  <a:srgbClr val="FF0000"/>
                </a:solidFill>
              </a:rPr>
              <a:t> par </a:t>
            </a:r>
            <a:r>
              <a:rPr lang="en-US" sz="2000" b="1" dirty="0" err="1">
                <a:solidFill>
                  <a:srgbClr val="FF0000"/>
                </a:solidFill>
              </a:rPr>
              <a:t>l’algorithme</a:t>
            </a:r>
            <a:r>
              <a:rPr lang="en-US" sz="2000" b="1" dirty="0">
                <a:solidFill>
                  <a:srgbClr val="FF0000"/>
                </a:solidFill>
              </a:rPr>
              <a:t> </a:t>
            </a:r>
            <a:r>
              <a:rPr lang="en-US" sz="2000" b="1" dirty="0" err="1">
                <a:solidFill>
                  <a:srgbClr val="FF0000"/>
                </a:solidFill>
              </a:rPr>
              <a:t>précèdent</a:t>
            </a:r>
            <a:r>
              <a:rPr lang="en-US" sz="2000" b="1" dirty="0">
                <a:solidFill>
                  <a:srgbClr val="FF0000"/>
                </a:solidFill>
              </a:rPr>
              <a:t>? </a:t>
            </a:r>
          </a:p>
          <a:p>
            <a:pPr algn="just">
              <a:lnSpc>
                <a:spcPct val="150000"/>
              </a:lnSpc>
            </a:pPr>
            <a:r>
              <a:rPr lang="en-US" sz="2000" dirty="0" err="1"/>
              <a:t>L’algorithme</a:t>
            </a:r>
            <a:r>
              <a:rPr lang="en-US" sz="2000" dirty="0"/>
              <a:t> </a:t>
            </a:r>
            <a:r>
              <a:rPr lang="en-US" sz="2000" dirty="0" err="1"/>
              <a:t>précèdent</a:t>
            </a:r>
            <a:r>
              <a:rPr lang="en-US" sz="2000" dirty="0"/>
              <a:t> </a:t>
            </a:r>
            <a:r>
              <a:rPr lang="en-US" sz="2000" dirty="0" err="1"/>
              <a:t>peut</a:t>
            </a:r>
            <a:r>
              <a:rPr lang="en-US" sz="2000" dirty="0"/>
              <a:t> </a:t>
            </a:r>
            <a:r>
              <a:rPr lang="en-US" sz="2000" dirty="0" err="1"/>
              <a:t>être</a:t>
            </a:r>
            <a:r>
              <a:rPr lang="en-US" sz="2000" dirty="0"/>
              <a:t> </a:t>
            </a:r>
            <a:r>
              <a:rPr lang="en-US" sz="2000" dirty="0" err="1"/>
              <a:t>conçus</a:t>
            </a:r>
            <a:r>
              <a:rPr lang="en-US" sz="2000" dirty="0"/>
              <a:t> de manière à </a:t>
            </a:r>
            <a:r>
              <a:rPr lang="en-US" sz="2000" dirty="0" err="1"/>
              <a:t>utiliser</a:t>
            </a:r>
            <a:r>
              <a:rPr lang="en-US" sz="2000" dirty="0"/>
              <a:t> la structure de conditions </a:t>
            </a:r>
            <a:r>
              <a:rPr lang="en-US" sz="2000" dirty="0" err="1"/>
              <a:t>imbriquées</a:t>
            </a:r>
            <a:r>
              <a:rPr lang="en-US" sz="2000" dirty="0"/>
              <a:t> </a:t>
            </a:r>
            <a:r>
              <a:rPr lang="en-US" sz="2000" dirty="0" err="1"/>
              <a:t>comme</a:t>
            </a:r>
            <a:r>
              <a:rPr lang="en-US" sz="2000" dirty="0"/>
              <a:t> nous </a:t>
            </a:r>
            <a:r>
              <a:rPr lang="en-US" sz="2000" dirty="0" err="1"/>
              <a:t>pouvons</a:t>
            </a:r>
            <a:r>
              <a:rPr lang="en-US" sz="2000" dirty="0"/>
              <a:t> </a:t>
            </a:r>
            <a:r>
              <a:rPr lang="en-US" sz="2000" dirty="0" err="1"/>
              <a:t>voir</a:t>
            </a:r>
            <a:r>
              <a:rPr lang="en-US" sz="2000" dirty="0"/>
              <a:t> dans </a:t>
            </a:r>
            <a:r>
              <a:rPr lang="en-US" sz="2000" dirty="0" err="1"/>
              <a:t>l’organigramme</a:t>
            </a:r>
            <a:r>
              <a:rPr lang="en-US" sz="2000" dirty="0"/>
              <a:t> de la page </a:t>
            </a:r>
            <a:r>
              <a:rPr lang="en-US" sz="2000" dirty="0" err="1"/>
              <a:t>suivante</a:t>
            </a:r>
            <a:r>
              <a:rPr lang="en-US" sz="2000" dirty="0"/>
              <a:t>.</a:t>
            </a:r>
          </a:p>
          <a:p>
            <a:pPr algn="just"/>
            <a:endParaRPr lang="en-US" sz="2000" dirty="0" err="1"/>
          </a:p>
        </p:txBody>
      </p:sp>
      <p:sp>
        <p:nvSpPr>
          <p:cNvPr id="3" name="Rectangle 2">
            <a:extLst>
              <a:ext uri="{FF2B5EF4-FFF2-40B4-BE49-F238E27FC236}">
                <a16:creationId xmlns:a16="http://schemas.microsoft.com/office/drawing/2014/main" id="{5017E865-07B8-C158-E49E-992A9BF00309}"/>
              </a:ext>
            </a:extLst>
          </p:cNvPr>
          <p:cNvSpPr/>
          <p:nvPr/>
        </p:nvSpPr>
        <p:spPr>
          <a:xfrm>
            <a:off x="7924208" y="2117837"/>
            <a:ext cx="3946781" cy="3693319"/>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b="1" dirty="0">
                <a:solidFill>
                  <a:schemeClr val="accent5">
                    <a:lumMod val="75000"/>
                  </a:schemeClr>
                </a:solidFill>
                <a:latin typeface="Courier New" panose="02070309020205020404" pitchFamily="49" charset="0"/>
                <a:cs typeface="Courier New" panose="02070309020205020404" pitchFamily="49" charset="0"/>
              </a:rPr>
              <a:t>SI</a:t>
            </a:r>
            <a:r>
              <a:rPr lang="fr-FR" b="1"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(condition 1) </a:t>
            </a:r>
            <a:r>
              <a:rPr lang="fr-FR" b="1" dirty="0">
                <a:solidFill>
                  <a:schemeClr val="accent5">
                    <a:lumMod val="75000"/>
                  </a:schemeClr>
                </a:solidFill>
                <a:latin typeface="Courier New" panose="02070309020205020404" pitchFamily="49" charset="0"/>
                <a:cs typeface="Courier New" panose="02070309020205020404" pitchFamily="49" charset="0"/>
              </a:rPr>
              <a:t>ALORS</a:t>
            </a:r>
            <a:r>
              <a:rPr lang="fr-FR" b="1"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Instructions1</a:t>
            </a:r>
          </a:p>
          <a:p>
            <a:r>
              <a:rPr lang="fr-FR" b="1" dirty="0">
                <a:solidFill>
                  <a:schemeClr val="accent5">
                    <a:lumMod val="75000"/>
                  </a:schemeClr>
                </a:solidFill>
                <a:latin typeface="Courier New" panose="02070309020205020404" pitchFamily="49" charset="0"/>
                <a:cs typeface="Courier New" panose="02070309020205020404" pitchFamily="49" charset="0"/>
              </a:rPr>
              <a:t>SINON</a:t>
            </a:r>
          </a:p>
          <a:p>
            <a:r>
              <a:rPr lang="fr-FR" b="1" dirty="0">
                <a:solidFill>
                  <a:schemeClr val="accent5">
                    <a:lumMod val="75000"/>
                  </a:schemeClr>
                </a:solidFill>
                <a:latin typeface="Courier New" panose="02070309020205020404" pitchFamily="49" charset="0"/>
                <a:cs typeface="Courier New" panose="02070309020205020404" pitchFamily="49" charset="0"/>
              </a:rPr>
              <a:t>   SI</a:t>
            </a:r>
            <a:r>
              <a:rPr lang="fr-FR" dirty="0">
                <a:latin typeface="Courier New" panose="02070309020205020404" pitchFamily="49" charset="0"/>
                <a:cs typeface="Courier New" panose="02070309020205020404" pitchFamily="49" charset="0"/>
              </a:rPr>
              <a:t>(condition 2) </a:t>
            </a:r>
            <a:r>
              <a:rPr lang="fr-FR" b="1" dirty="0">
                <a:solidFill>
                  <a:schemeClr val="accent5">
                    <a:lumMod val="75000"/>
                  </a:schemeClr>
                </a:solidFill>
                <a:latin typeface="Courier New" panose="02070309020205020404" pitchFamily="49" charset="0"/>
                <a:cs typeface="Courier New" panose="02070309020205020404" pitchFamily="49" charset="0"/>
              </a:rPr>
              <a:t>ALORS</a:t>
            </a:r>
            <a:r>
              <a:rPr lang="fr-FR" b="1"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Instructions2</a:t>
            </a:r>
          </a:p>
          <a:p>
            <a:r>
              <a:rPr lang="fr-FR" b="1" dirty="0">
                <a:solidFill>
                  <a:schemeClr val="accent5">
                    <a:lumMod val="75000"/>
                  </a:schemeClr>
                </a:solidFill>
                <a:latin typeface="Courier New" panose="02070309020205020404" pitchFamily="49" charset="0"/>
                <a:cs typeface="Courier New" panose="02070309020205020404" pitchFamily="49" charset="0"/>
              </a:rPr>
              <a:t>   SINON</a:t>
            </a:r>
          </a:p>
          <a:p>
            <a:pPr lvl="1"/>
            <a:r>
              <a:rPr lang="fr-FR" b="1" dirty="0">
                <a:solidFill>
                  <a:schemeClr val="accent5">
                    <a:lumMod val="75000"/>
                  </a:schemeClr>
                </a:solidFill>
                <a:latin typeface="Courier New" panose="02070309020205020404" pitchFamily="49" charset="0"/>
                <a:cs typeface="Courier New" panose="02070309020205020404" pitchFamily="49" charset="0"/>
              </a:rPr>
              <a:t>   SI</a:t>
            </a:r>
            <a:r>
              <a:rPr lang="fr-FR" dirty="0">
                <a:latin typeface="Courier New" panose="02070309020205020404" pitchFamily="49" charset="0"/>
                <a:cs typeface="Courier New" panose="02070309020205020404" pitchFamily="49" charset="0"/>
              </a:rPr>
              <a:t>(condition 3) </a:t>
            </a:r>
            <a:r>
              <a:rPr lang="fr-FR" b="1" dirty="0">
                <a:solidFill>
                  <a:schemeClr val="accent5">
                    <a:lumMod val="75000"/>
                  </a:schemeClr>
                </a:solidFill>
                <a:latin typeface="Courier New" panose="02070309020205020404" pitchFamily="49" charset="0"/>
                <a:cs typeface="Courier New" panose="02070309020205020404" pitchFamily="49" charset="0"/>
              </a:rPr>
              <a:t>ALORS</a:t>
            </a:r>
            <a:r>
              <a:rPr lang="fr-FR" b="1" dirty="0">
                <a:latin typeface="Courier New" panose="02070309020205020404" pitchFamily="49" charset="0"/>
                <a:cs typeface="Courier New" panose="02070309020205020404" pitchFamily="49" charset="0"/>
              </a:rPr>
              <a:t> </a:t>
            </a:r>
          </a:p>
          <a:p>
            <a:pPr lvl="1"/>
            <a:r>
              <a:rPr lang="fr-FR" dirty="0">
                <a:latin typeface="Courier New" panose="02070309020205020404" pitchFamily="49" charset="0"/>
                <a:cs typeface="Courier New" panose="02070309020205020404" pitchFamily="49" charset="0"/>
              </a:rPr>
              <a:t>	     Instructions3</a:t>
            </a:r>
          </a:p>
          <a:p>
            <a:pPr lvl="1"/>
            <a:r>
              <a:rPr lang="fr-FR" dirty="0">
                <a:latin typeface="Courier New" panose="02070309020205020404" pitchFamily="49" charset="0"/>
                <a:cs typeface="Courier New" panose="02070309020205020404" pitchFamily="49" charset="0"/>
              </a:rPr>
              <a:t>	</a:t>
            </a:r>
            <a:r>
              <a:rPr lang="fr-FR" b="1" dirty="0">
                <a:solidFill>
                  <a:schemeClr val="accent5">
                    <a:lumMod val="75000"/>
                  </a:schemeClr>
                </a:solidFill>
                <a:latin typeface="Courier New" panose="02070309020205020404" pitchFamily="49" charset="0"/>
                <a:cs typeface="Courier New" panose="02070309020205020404" pitchFamily="49" charset="0"/>
              </a:rPr>
              <a:t>SINON</a:t>
            </a:r>
          </a:p>
          <a:p>
            <a:pPr lvl="1"/>
            <a:r>
              <a:rPr lang="fr-FR" dirty="0">
                <a:latin typeface="Courier New" panose="02070309020205020404" pitchFamily="49" charset="0"/>
                <a:cs typeface="Courier New" panose="02070309020205020404" pitchFamily="49" charset="0"/>
              </a:rPr>
              <a:t>		…</a:t>
            </a:r>
          </a:p>
          <a:p>
            <a:pPr lvl="1"/>
            <a:r>
              <a:rPr lang="fr-FR" dirty="0">
                <a:latin typeface="Courier New" panose="02070309020205020404" pitchFamily="49" charset="0"/>
                <a:cs typeface="Courier New" panose="02070309020205020404" pitchFamily="49" charset="0"/>
              </a:rPr>
              <a:t>	</a:t>
            </a:r>
            <a:r>
              <a:rPr lang="fr-FR" b="1" dirty="0">
                <a:solidFill>
                  <a:schemeClr val="accent5">
                    <a:lumMod val="75000"/>
                  </a:schemeClr>
                </a:solidFill>
                <a:latin typeface="Courier New" panose="02070309020205020404" pitchFamily="49" charset="0"/>
                <a:cs typeface="Courier New" panose="02070309020205020404" pitchFamily="49" charset="0"/>
              </a:rPr>
              <a:t>FINSI</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r>
              <a:rPr lang="fr-FR" b="1" dirty="0">
                <a:solidFill>
                  <a:schemeClr val="accent5">
                    <a:lumMod val="75000"/>
                  </a:schemeClr>
                </a:solidFill>
                <a:latin typeface="Courier New" panose="02070309020205020404" pitchFamily="49" charset="0"/>
                <a:cs typeface="Courier New" panose="02070309020205020404" pitchFamily="49" charset="0"/>
              </a:rPr>
              <a:t>FINSI</a:t>
            </a:r>
            <a:endParaRPr lang="fr-FR" dirty="0">
              <a:latin typeface="Courier New" panose="02070309020205020404" pitchFamily="49" charset="0"/>
              <a:cs typeface="Courier New" panose="02070309020205020404" pitchFamily="49" charset="0"/>
            </a:endParaRPr>
          </a:p>
          <a:p>
            <a:r>
              <a:rPr lang="fr-FR" b="1" dirty="0">
                <a:solidFill>
                  <a:schemeClr val="accent5">
                    <a:lumMod val="75000"/>
                  </a:schemeClr>
                </a:solidFill>
                <a:latin typeface="Courier New" panose="02070309020205020404" pitchFamily="49" charset="0"/>
                <a:cs typeface="Courier New" panose="02070309020205020404" pitchFamily="49" charset="0"/>
              </a:rPr>
              <a:t>FINSI</a:t>
            </a:r>
          </a:p>
        </p:txBody>
      </p:sp>
    </p:spTree>
    <p:extLst>
      <p:ext uri="{BB962C8B-B14F-4D97-AF65-F5344CB8AC3E}">
        <p14:creationId xmlns:p14="http://schemas.microsoft.com/office/powerpoint/2010/main" val="544392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BA535-7FDE-4414-F69F-FADCBE87F8A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09F4256-98EE-67D5-C04F-1EFBC67C4C10}"/>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9/12</a:t>
            </a:r>
            <a:endParaRPr lang="en-MA" sz="4000" b="1" dirty="0">
              <a:latin typeface="+mj-lt"/>
            </a:endParaRPr>
          </a:p>
        </p:txBody>
      </p:sp>
      <p:sp>
        <p:nvSpPr>
          <p:cNvPr id="2" name="Rounded Rectangle 1">
            <a:extLst>
              <a:ext uri="{FF2B5EF4-FFF2-40B4-BE49-F238E27FC236}">
                <a16:creationId xmlns:a16="http://schemas.microsoft.com/office/drawing/2014/main" id="{471FBC14-AAB4-60A0-0CFC-000A81337F4C}"/>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Conditions </a:t>
            </a:r>
            <a:r>
              <a:rPr lang="en-US" sz="2000" dirty="0" err="1">
                <a:latin typeface=""/>
              </a:rPr>
              <a:t>imbriquées</a:t>
            </a:r>
            <a:endParaRPr lang="en-US" sz="2000" dirty="0">
              <a:latin typeface=""/>
            </a:endParaRPr>
          </a:p>
        </p:txBody>
      </p:sp>
      <p:sp>
        <p:nvSpPr>
          <p:cNvPr id="15" name="Slide Number Placeholder 14">
            <a:extLst>
              <a:ext uri="{FF2B5EF4-FFF2-40B4-BE49-F238E27FC236}">
                <a16:creationId xmlns:a16="http://schemas.microsoft.com/office/drawing/2014/main" id="{5FF55D78-C86C-4417-F31F-68E1FD88862B}"/>
              </a:ext>
            </a:extLst>
          </p:cNvPr>
          <p:cNvSpPr>
            <a:spLocks noGrp="1"/>
          </p:cNvSpPr>
          <p:nvPr>
            <p:ph type="sldNum" sz="quarter" idx="12"/>
          </p:nvPr>
        </p:nvSpPr>
        <p:spPr/>
        <p:txBody>
          <a:bodyPr/>
          <a:lstStyle/>
          <a:p>
            <a:fld id="{68870FDC-C944-644D-8649-251A4BA46F23}" type="slidenum">
              <a:rPr lang="en-MA" smtClean="0"/>
              <a:t>27</a:t>
            </a:fld>
            <a:endParaRPr lang="en-MA"/>
          </a:p>
        </p:txBody>
      </p:sp>
      <p:sp>
        <p:nvSpPr>
          <p:cNvPr id="7" name="TextBox 6">
            <a:extLst>
              <a:ext uri="{FF2B5EF4-FFF2-40B4-BE49-F238E27FC236}">
                <a16:creationId xmlns:a16="http://schemas.microsoft.com/office/drawing/2014/main" id="{3A7AD831-51DA-1B7D-0FF3-FDD577C9B70D}"/>
              </a:ext>
            </a:extLst>
          </p:cNvPr>
          <p:cNvSpPr txBox="1"/>
          <p:nvPr/>
        </p:nvSpPr>
        <p:spPr>
          <a:xfrm>
            <a:off x="1033949" y="7707176"/>
            <a:ext cx="8822390" cy="2542363"/>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Supposons que l’on ait une condition (par exemple que l’âge du capitaine soit inférieur à 30 ans). Si la condition est vérifiée, on fait quelque chose, dans le cas contraire, on ne fait rien. En algorithmique, cela s’écrit :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SI (condition) ALORS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	Instructions 1</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FINSI</a:t>
            </a:r>
          </a:p>
        </p:txBody>
      </p:sp>
      <p:sp>
        <p:nvSpPr>
          <p:cNvPr id="6" name="TextBox 5">
            <a:extLst>
              <a:ext uri="{FF2B5EF4-FFF2-40B4-BE49-F238E27FC236}">
                <a16:creationId xmlns:a16="http://schemas.microsoft.com/office/drawing/2014/main" id="{C6DAE074-8A5F-C3C0-0407-249DDCBDC82A}"/>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pic>
        <p:nvPicPr>
          <p:cNvPr id="8" name="Image 3">
            <a:extLst>
              <a:ext uri="{FF2B5EF4-FFF2-40B4-BE49-F238E27FC236}">
                <a16:creationId xmlns:a16="http://schemas.microsoft.com/office/drawing/2014/main" id="{09A5E34F-94D5-F9C1-75DE-99F716397ACA}"/>
              </a:ext>
            </a:extLst>
          </p:cNvPr>
          <p:cNvPicPr>
            <a:picLocks noChangeAspect="1"/>
          </p:cNvPicPr>
          <p:nvPr/>
        </p:nvPicPr>
        <p:blipFill>
          <a:blip r:embed="rId3"/>
          <a:stretch>
            <a:fillRect/>
          </a:stretch>
        </p:blipFill>
        <p:spPr>
          <a:xfrm>
            <a:off x="4114668" y="1078467"/>
            <a:ext cx="6867457" cy="5618067"/>
          </a:xfrm>
          <a:prstGeom prst="rect">
            <a:avLst/>
          </a:prstGeom>
        </p:spPr>
      </p:pic>
      <p:sp>
        <p:nvSpPr>
          <p:cNvPr id="3" name="TextBox 2">
            <a:extLst>
              <a:ext uri="{FF2B5EF4-FFF2-40B4-BE49-F238E27FC236}">
                <a16:creationId xmlns:a16="http://schemas.microsoft.com/office/drawing/2014/main" id="{663ABE7B-2F5B-822F-2700-D270973F20DB}"/>
              </a:ext>
            </a:extLst>
          </p:cNvPr>
          <p:cNvSpPr txBox="1"/>
          <p:nvPr/>
        </p:nvSpPr>
        <p:spPr>
          <a:xfrm>
            <a:off x="321010" y="1760747"/>
            <a:ext cx="3697535" cy="400110"/>
          </a:xfrm>
          <a:prstGeom prst="rect">
            <a:avLst/>
          </a:prstGeom>
          <a:noFill/>
        </p:spPr>
        <p:txBody>
          <a:bodyPr wrap="square" rtlCol="0">
            <a:spAutoFit/>
          </a:bodyPr>
          <a:lstStyle/>
          <a:p>
            <a:r>
              <a:rPr lang="en-MA" sz="2000" b="1" dirty="0"/>
              <a:t>Organigramme de l’algorithme</a:t>
            </a:r>
          </a:p>
        </p:txBody>
      </p:sp>
    </p:spTree>
    <p:extLst>
      <p:ext uri="{BB962C8B-B14F-4D97-AF65-F5344CB8AC3E}">
        <p14:creationId xmlns:p14="http://schemas.microsoft.com/office/powerpoint/2010/main" val="1300194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F652F-8345-3C0C-D340-D02C51308DD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DB14BDC-04B0-8706-B26B-9293C6EAEA85}"/>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10/12</a:t>
            </a:r>
            <a:endParaRPr lang="en-MA" sz="4000" b="1" dirty="0">
              <a:latin typeface="+mj-lt"/>
            </a:endParaRPr>
          </a:p>
        </p:txBody>
      </p:sp>
      <p:sp>
        <p:nvSpPr>
          <p:cNvPr id="2" name="Rounded Rectangle 1">
            <a:extLst>
              <a:ext uri="{FF2B5EF4-FFF2-40B4-BE49-F238E27FC236}">
                <a16:creationId xmlns:a16="http://schemas.microsoft.com/office/drawing/2014/main" id="{C4712B85-95D4-6B57-37A5-6939CA25BFA9}"/>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Conditions </a:t>
            </a:r>
            <a:r>
              <a:rPr lang="en-US" sz="2000" dirty="0" err="1">
                <a:latin typeface=""/>
              </a:rPr>
              <a:t>imbriquées</a:t>
            </a:r>
            <a:endParaRPr lang="en-US" sz="2000" dirty="0">
              <a:latin typeface=""/>
            </a:endParaRPr>
          </a:p>
        </p:txBody>
      </p:sp>
      <p:sp>
        <p:nvSpPr>
          <p:cNvPr id="15" name="Slide Number Placeholder 14">
            <a:extLst>
              <a:ext uri="{FF2B5EF4-FFF2-40B4-BE49-F238E27FC236}">
                <a16:creationId xmlns:a16="http://schemas.microsoft.com/office/drawing/2014/main" id="{09CC140B-62F0-F311-7CF3-93734F1FA697}"/>
              </a:ext>
            </a:extLst>
          </p:cNvPr>
          <p:cNvSpPr>
            <a:spLocks noGrp="1"/>
          </p:cNvSpPr>
          <p:nvPr>
            <p:ph type="sldNum" sz="quarter" idx="12"/>
          </p:nvPr>
        </p:nvSpPr>
        <p:spPr/>
        <p:txBody>
          <a:bodyPr/>
          <a:lstStyle/>
          <a:p>
            <a:fld id="{68870FDC-C944-644D-8649-251A4BA46F23}" type="slidenum">
              <a:rPr lang="en-MA" smtClean="0"/>
              <a:t>28</a:t>
            </a:fld>
            <a:endParaRPr lang="en-MA"/>
          </a:p>
        </p:txBody>
      </p:sp>
      <p:sp>
        <p:nvSpPr>
          <p:cNvPr id="7" name="TextBox 6">
            <a:extLst>
              <a:ext uri="{FF2B5EF4-FFF2-40B4-BE49-F238E27FC236}">
                <a16:creationId xmlns:a16="http://schemas.microsoft.com/office/drawing/2014/main" id="{654C21F9-8703-D680-153F-72CCBD5EC9DC}"/>
              </a:ext>
            </a:extLst>
          </p:cNvPr>
          <p:cNvSpPr txBox="1"/>
          <p:nvPr/>
        </p:nvSpPr>
        <p:spPr>
          <a:xfrm>
            <a:off x="1033949" y="7707176"/>
            <a:ext cx="8822390" cy="2542363"/>
          </a:xfrm>
          <a:prstGeom prst="rect">
            <a:avLst/>
          </a:prstGeom>
          <a:noFill/>
        </p:spPr>
        <p:txBody>
          <a:bodyPr wrap="square">
            <a:spAutoFit/>
          </a:bodyPr>
          <a:lstStyle/>
          <a:p>
            <a:pPr>
              <a:lnSpc>
                <a:spcPct val="150000"/>
              </a:lnSpc>
            </a:pPr>
            <a:r>
              <a:rPr lang="fr-FR" altLang="fr-FR" dirty="0">
                <a:solidFill>
                  <a:schemeClr val="tx1">
                    <a:lumMod val="75000"/>
                    <a:lumOff val="25000"/>
                  </a:schemeClr>
                </a:solidFill>
                <a:latin typeface="Calibri" panose="020F0502020204030204" pitchFamily="34" charset="0"/>
                <a:cs typeface="Calibri" panose="020F0502020204030204" pitchFamily="34" charset="0"/>
              </a:rPr>
              <a:t>Supposons que l’on ait une condition (par exemple que l’âge du capitaine soit inférieur à 30 ans). Si la condition est vérifiée, on fait quelque chose, dans le cas contraire, on ne fait rien. En algorithmique, cela s’écrit :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SI (condition) ALORS </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	Instructions 1</a:t>
            </a:r>
          </a:p>
          <a:p>
            <a:pPr>
              <a:lnSpc>
                <a:spcPct val="150000"/>
              </a:lnSpc>
            </a:pPr>
            <a:r>
              <a:rPr lang="fr-FR" altLang="fr-FR" b="1" dirty="0">
                <a:solidFill>
                  <a:srgbClr val="FF0000"/>
                </a:solidFill>
                <a:latin typeface="Calibri" panose="020F0502020204030204" pitchFamily="34" charset="0"/>
                <a:cs typeface="Calibri" panose="020F0502020204030204" pitchFamily="34" charset="0"/>
              </a:rPr>
              <a:t>FINSI</a:t>
            </a:r>
          </a:p>
        </p:txBody>
      </p:sp>
      <p:sp>
        <p:nvSpPr>
          <p:cNvPr id="6" name="TextBox 5">
            <a:extLst>
              <a:ext uri="{FF2B5EF4-FFF2-40B4-BE49-F238E27FC236}">
                <a16:creationId xmlns:a16="http://schemas.microsoft.com/office/drawing/2014/main" id="{265EE8E0-3746-8CE0-04E4-938A815E0E20}"/>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3" name="Rectangle 2">
            <a:extLst>
              <a:ext uri="{FF2B5EF4-FFF2-40B4-BE49-F238E27FC236}">
                <a16:creationId xmlns:a16="http://schemas.microsoft.com/office/drawing/2014/main" id="{86C8DCED-047A-1695-6D6E-443EC51E6972}"/>
              </a:ext>
            </a:extLst>
          </p:cNvPr>
          <p:cNvSpPr/>
          <p:nvPr/>
        </p:nvSpPr>
        <p:spPr>
          <a:xfrm>
            <a:off x="321011" y="1824180"/>
            <a:ext cx="5080904" cy="4278094"/>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sz="1600" b="1" dirty="0">
                <a:solidFill>
                  <a:schemeClr val="accent5">
                    <a:lumMod val="75000"/>
                  </a:schemeClr>
                </a:solidFill>
                <a:latin typeface="Courier New" panose="02070309020205020404" pitchFamily="49" charset="0"/>
                <a:cs typeface="Courier New" panose="02070309020205020404" pitchFamily="49" charset="0"/>
              </a:rPr>
              <a:t>ALGORITHME </a:t>
            </a:r>
            <a:r>
              <a:rPr lang="fr-FR" sz="1600" dirty="0" err="1">
                <a:latin typeface="Courier New" panose="02070309020205020404" pitchFamily="49" charset="0"/>
                <a:cs typeface="Courier New" panose="02070309020205020404" pitchFamily="49" charset="0"/>
              </a:rPr>
              <a:t>Temp_Eau</a:t>
            </a:r>
            <a:endParaRPr lang="fr-FR" sz="1600" b="1" dirty="0">
              <a:solidFill>
                <a:schemeClr val="accent5">
                  <a:lumMod val="75000"/>
                </a:schemeClr>
              </a:solidFill>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Temp</a:t>
            </a:r>
            <a:r>
              <a:rPr lang="fr-FR" sz="1600" b="1" dirty="0">
                <a:solidFill>
                  <a:schemeClr val="accent5">
                    <a:lumMod val="75000"/>
                  </a:schemeClr>
                </a:solidFill>
                <a:latin typeface="Courier New" panose="02070309020205020404" pitchFamily="49" charset="0"/>
                <a:cs typeface="Courier New" panose="02070309020205020404" pitchFamily="49" charset="0"/>
              </a:rPr>
              <a:t> :REEL</a:t>
            </a:r>
          </a:p>
          <a:p>
            <a:r>
              <a:rPr lang="fr-FR" sz="1600" b="1" dirty="0">
                <a:solidFill>
                  <a:schemeClr val="accent5">
                    <a:lumMod val="75000"/>
                  </a:schemeClr>
                </a:solidFill>
                <a:latin typeface="Courier New" panose="02070309020205020404" pitchFamily="49" charset="0"/>
                <a:cs typeface="Courier New" panose="02070309020205020404" pitchFamily="49" charset="0"/>
              </a:rPr>
              <a:t>DEBUT</a:t>
            </a:r>
          </a:p>
          <a:p>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"Donner la température")</a:t>
            </a:r>
          </a:p>
          <a:p>
            <a:r>
              <a:rPr lang="fr-FR" sz="1600" dirty="0">
                <a:solidFill>
                  <a:srgbClr val="000000"/>
                </a:solidFill>
                <a:latin typeface="Courier New" panose="02070309020205020404" pitchFamily="49" charset="0"/>
                <a:cs typeface="Courier New" panose="02070309020205020404" pitchFamily="49" charset="0"/>
              </a:rPr>
              <a:t>LIRE(Temp)</a:t>
            </a:r>
          </a:p>
          <a:p>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&lt;= 0) </a:t>
            </a:r>
            <a:r>
              <a:rPr lang="fr-FR" sz="1600" b="1" dirty="0">
                <a:solidFill>
                  <a:schemeClr val="accent5">
                    <a:lumMod val="75000"/>
                  </a:schemeClr>
                </a:solidFill>
                <a:latin typeface="Courier New" panose="02070309020205020404" pitchFamily="49" charset="0"/>
              </a:rPr>
              <a:t>ALORS</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gelé")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SINON</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&lt;= 12) </a:t>
            </a:r>
            <a:r>
              <a:rPr lang="fr-FR" sz="1600" b="1" dirty="0">
                <a:solidFill>
                  <a:schemeClr val="accent5">
                    <a:lumMod val="75000"/>
                  </a:schemeClr>
                </a:solidFill>
                <a:latin typeface="Courier New" panose="02070309020205020404" pitchFamily="49" charset="0"/>
              </a:rPr>
              <a:t>ALORS</a:t>
            </a:r>
            <a:r>
              <a:rPr lang="fr-FR" sz="1600" b="1"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cs typeface="Courier New" panose="02070309020205020404" pitchFamily="49" charset="0"/>
              </a:rPr>
              <a:t>(</a:t>
            </a:r>
            <a:r>
              <a:rPr lang="fr-FR" sz="1600" dirty="0">
                <a:solidFill>
                  <a:srgbClr val="000000"/>
                </a:solidFill>
                <a:latin typeface="Courier New" panose="02070309020205020404" pitchFamily="49" charset="0"/>
              </a:rPr>
              <a:t>"C'est froid")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SINON</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&lt;= 25) </a:t>
            </a:r>
            <a:r>
              <a:rPr lang="fr-FR" sz="1600" b="1" dirty="0">
                <a:solidFill>
                  <a:schemeClr val="accent5">
                    <a:lumMod val="75000"/>
                  </a:schemeClr>
                </a:solidFill>
                <a:latin typeface="Courier New" panose="02070309020205020404" pitchFamily="49" charset="0"/>
              </a:rPr>
              <a:t>ALORS</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confortable")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SINON</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a:t>
            </a:r>
            <a:r>
              <a:rPr lang="fr-FR" sz="1600" dirty="0">
                <a:solidFill>
                  <a:srgbClr val="000000"/>
                </a:solidFill>
                <a:latin typeface="Courier New" panose="02070309020205020404" pitchFamily="49" charset="0"/>
              </a:rPr>
              <a:t> (Temp &lt;= 75) </a:t>
            </a:r>
            <a:r>
              <a:rPr lang="fr-FR" sz="1600" b="1" dirty="0">
                <a:solidFill>
                  <a:schemeClr val="accent5">
                    <a:lumMod val="75000"/>
                  </a:schemeClr>
                </a:solidFill>
                <a:latin typeface="Courier New" panose="02070309020205020404" pitchFamily="49" charset="0"/>
              </a:rPr>
              <a:t>ALORS</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 AFFICHER(</a:t>
            </a:r>
            <a:r>
              <a:rPr lang="fr-FR" sz="1600" dirty="0">
                <a:solidFill>
                  <a:srgbClr val="000000"/>
                </a:solidFill>
                <a:latin typeface="Courier New" panose="02070309020205020404" pitchFamily="49" charset="0"/>
              </a:rPr>
              <a:t>"C'est chaud")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SINON</a:t>
            </a:r>
            <a:r>
              <a:rPr lang="fr-FR" sz="1600" dirty="0">
                <a:solidFill>
                  <a:srgbClr val="000000"/>
                </a:solidFill>
                <a:latin typeface="Courier New" panose="02070309020205020404" pitchFamily="49" charset="0"/>
              </a:rPr>
              <a:t>  </a:t>
            </a:r>
            <a:endParaRPr lang="fr-FR" sz="16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5733120F-30A9-BDC8-89CB-6D0247677EA6}"/>
              </a:ext>
            </a:extLst>
          </p:cNvPr>
          <p:cNvSpPr/>
          <p:nvPr/>
        </p:nvSpPr>
        <p:spPr>
          <a:xfrm>
            <a:off x="5901553" y="1824180"/>
            <a:ext cx="4969932" cy="2800767"/>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 </a:t>
            </a:r>
            <a:r>
              <a:rPr lang="fr-FR" sz="1600" b="1" dirty="0">
                <a:solidFill>
                  <a:srgbClr val="00682F"/>
                </a:solidFill>
                <a:latin typeface="Courier New" panose="02070309020205020404" pitchFamily="49" charset="0"/>
              </a:rPr>
              <a:t>/*suite de l’algorithme*/ </a:t>
            </a:r>
            <a:endParaRPr lang="fr-FR" sz="1600" b="1" dirty="0">
              <a:solidFill>
                <a:schemeClr val="accent5">
                  <a:lumMod val="75000"/>
                </a:schemeClr>
              </a:solidFill>
              <a:latin typeface="Courier New" panose="02070309020205020404" pitchFamily="49" charset="0"/>
            </a:endParaRPr>
          </a:p>
          <a:p>
            <a:r>
              <a:rPr lang="fr-FR" sz="1600" b="1" dirty="0">
                <a:solidFill>
                  <a:schemeClr val="accent5">
                    <a:lumMod val="75000"/>
                  </a:schemeClr>
                </a:solidFill>
                <a:latin typeface="Courier New" panose="02070309020205020404" pitchFamily="49" charset="0"/>
              </a:rPr>
              <a:t>	 SI</a:t>
            </a:r>
            <a:r>
              <a:rPr lang="fr-FR" sz="1600" dirty="0">
                <a:solidFill>
                  <a:srgbClr val="000000"/>
                </a:solidFill>
                <a:latin typeface="Courier New" panose="02070309020205020404" pitchFamily="49" charset="0"/>
              </a:rPr>
              <a:t> (Temp &lt;= 100) </a:t>
            </a:r>
            <a:r>
              <a:rPr lang="fr-FR" sz="1600" b="1" dirty="0">
                <a:solidFill>
                  <a:schemeClr val="accent5">
                    <a:lumMod val="75000"/>
                  </a:schemeClr>
                </a:solidFill>
                <a:latin typeface="Courier New" panose="02070309020205020404" pitchFamily="49" charset="0"/>
              </a:rPr>
              <a:t>ALORS</a:t>
            </a:r>
            <a:r>
              <a:rPr lang="fr-FR" sz="1600" b="1"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très chaud")</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SINON</a:t>
            </a:r>
            <a:r>
              <a:rPr lang="fr-FR" sz="1600" dirty="0">
                <a:solidFill>
                  <a:schemeClr val="accent5">
                    <a:lumMod val="75000"/>
                  </a:schemeClr>
                </a:solidFill>
                <a:latin typeface="Courier New" panose="02070309020205020404" pitchFamily="49" charset="0"/>
              </a:rPr>
              <a:t> </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"C'est brûlant")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b="1" dirty="0">
                <a:solidFill>
                  <a:schemeClr val="accent5">
                    <a:lumMod val="75000"/>
                  </a:schemeClr>
                </a:solidFill>
                <a:latin typeface="Courier New" panose="02070309020205020404" pitchFamily="49" charset="0"/>
              </a:rPr>
              <a:t>FINSI</a:t>
            </a:r>
            <a:r>
              <a:rPr lang="fr-FR" sz="1600" dirty="0">
                <a:solidFill>
                  <a:schemeClr val="accent5">
                    <a:lumMod val="75000"/>
                  </a:schemeClr>
                </a:solidFill>
                <a:latin typeface="Courier New" panose="02070309020205020404" pitchFamily="49" charset="0"/>
              </a:rPr>
              <a:t> </a:t>
            </a:r>
            <a:br>
              <a:rPr lang="fr-FR" sz="1600" dirty="0">
                <a:solidFill>
                  <a:schemeClr val="accent5">
                    <a:lumMod val="75000"/>
                  </a:schemeClr>
                </a:solidFill>
                <a:latin typeface="Arial" panose="020B0604020202020204" pitchFamily="34" charset="0"/>
              </a:rPr>
            </a:br>
            <a:r>
              <a:rPr lang="fr-FR" sz="1600" dirty="0">
                <a:solidFill>
                  <a:schemeClr val="accent5">
                    <a:lumMod val="75000"/>
                  </a:schemeClr>
                </a:solidFill>
                <a:latin typeface="Courier New" panose="02070309020205020404" pitchFamily="49" charset="0"/>
              </a:rPr>
              <a:t>       </a:t>
            </a:r>
            <a:r>
              <a:rPr lang="fr-FR" sz="1600" b="1" dirty="0" err="1">
                <a:solidFill>
                  <a:schemeClr val="accent5">
                    <a:lumMod val="75000"/>
                  </a:schemeClr>
                </a:solidFill>
                <a:latin typeface="Courier New" panose="02070309020205020404" pitchFamily="49" charset="0"/>
              </a:rPr>
              <a:t>FINSI</a:t>
            </a:r>
            <a:r>
              <a:rPr lang="fr-FR" sz="1600" dirty="0">
                <a:solidFill>
                  <a:schemeClr val="accent5">
                    <a:lumMod val="75000"/>
                  </a:schemeClr>
                </a:solidFill>
                <a:latin typeface="Courier New" panose="02070309020205020404" pitchFamily="49" charset="0"/>
              </a:rPr>
              <a:t> </a:t>
            </a:r>
            <a:br>
              <a:rPr lang="fr-FR" sz="1600" dirty="0">
                <a:solidFill>
                  <a:schemeClr val="accent5">
                    <a:lumMod val="75000"/>
                  </a:schemeClr>
                </a:solidFill>
                <a:latin typeface="Arial" panose="020B0604020202020204" pitchFamily="34" charset="0"/>
              </a:rPr>
            </a:br>
            <a:r>
              <a:rPr lang="fr-FR" sz="1600" dirty="0">
                <a:solidFill>
                  <a:schemeClr val="accent5">
                    <a:lumMod val="75000"/>
                  </a:schemeClr>
                </a:solidFill>
                <a:latin typeface="Courier New" panose="02070309020205020404" pitchFamily="49" charset="0"/>
              </a:rPr>
              <a:t>     </a:t>
            </a:r>
            <a:r>
              <a:rPr lang="fr-FR" sz="1600" b="1" dirty="0" err="1">
                <a:solidFill>
                  <a:schemeClr val="accent5">
                    <a:lumMod val="75000"/>
                  </a:schemeClr>
                </a:solidFill>
                <a:latin typeface="Courier New" panose="02070309020205020404" pitchFamily="49" charset="0"/>
              </a:rPr>
              <a:t>FINSI</a:t>
            </a:r>
            <a:r>
              <a:rPr lang="fr-FR" sz="1600" b="1" dirty="0">
                <a:solidFill>
                  <a:schemeClr val="accent5">
                    <a:lumMod val="75000"/>
                  </a:schemeClr>
                </a:solidFill>
                <a:latin typeface="Courier New" panose="02070309020205020404" pitchFamily="49" charset="0"/>
              </a:rPr>
              <a:t> </a:t>
            </a:r>
            <a:br>
              <a:rPr lang="fr-FR" sz="1600" dirty="0">
                <a:solidFill>
                  <a:schemeClr val="accent5">
                    <a:lumMod val="75000"/>
                  </a:schemeClr>
                </a:solidFill>
                <a:latin typeface="Arial" panose="020B0604020202020204" pitchFamily="34" charset="0"/>
              </a:rPr>
            </a:br>
            <a:r>
              <a:rPr lang="fr-FR" sz="1600" dirty="0">
                <a:solidFill>
                  <a:schemeClr val="accent5">
                    <a:lumMod val="75000"/>
                  </a:schemeClr>
                </a:solidFill>
                <a:latin typeface="Courier New" panose="02070309020205020404" pitchFamily="49" charset="0"/>
              </a:rPr>
              <a:t>   </a:t>
            </a:r>
            <a:r>
              <a:rPr lang="fr-FR" sz="1600" b="1" dirty="0" err="1">
                <a:solidFill>
                  <a:schemeClr val="accent5">
                    <a:lumMod val="75000"/>
                  </a:schemeClr>
                </a:solidFill>
                <a:latin typeface="Courier New" panose="02070309020205020404" pitchFamily="49" charset="0"/>
              </a:rPr>
              <a:t>FINSI</a:t>
            </a:r>
            <a:r>
              <a:rPr lang="fr-FR" sz="1600" b="1" dirty="0">
                <a:solidFill>
                  <a:schemeClr val="accent5">
                    <a:lumMod val="75000"/>
                  </a:schemeClr>
                </a:solidFill>
                <a:latin typeface="Courier New" panose="02070309020205020404" pitchFamily="49" charset="0"/>
              </a:rPr>
              <a:t> </a:t>
            </a:r>
            <a:br>
              <a:rPr lang="fr-FR" sz="1600" dirty="0">
                <a:solidFill>
                  <a:schemeClr val="accent5">
                    <a:lumMod val="75000"/>
                  </a:schemeClr>
                </a:solidFill>
                <a:latin typeface="Arial" panose="020B0604020202020204" pitchFamily="34" charset="0"/>
              </a:rPr>
            </a:br>
            <a:r>
              <a:rPr lang="fr-FR" sz="1600" dirty="0">
                <a:solidFill>
                  <a:schemeClr val="accent5">
                    <a:lumMod val="75000"/>
                  </a:schemeClr>
                </a:solidFill>
                <a:latin typeface="Courier New" panose="02070309020205020404" pitchFamily="49" charset="0"/>
              </a:rPr>
              <a:t> </a:t>
            </a:r>
            <a:r>
              <a:rPr lang="fr-FR" sz="1600" b="1" dirty="0" err="1">
                <a:solidFill>
                  <a:schemeClr val="accent5">
                    <a:lumMod val="75000"/>
                  </a:schemeClr>
                </a:solidFill>
                <a:latin typeface="Courier New" panose="02070309020205020404" pitchFamily="49" charset="0"/>
              </a:rPr>
              <a:t>FINSI</a:t>
            </a:r>
            <a:endParaRPr lang="fr-FR" sz="1600" b="1" dirty="0">
              <a:solidFill>
                <a:schemeClr val="accent5">
                  <a:lumMod val="75000"/>
                </a:schemeClr>
              </a:solidFill>
              <a:latin typeface="Courier New" panose="02070309020205020404" pitchFamily="49" charset="0"/>
            </a:endParaRPr>
          </a:p>
          <a:p>
            <a:r>
              <a:rPr lang="fr-FR" sz="1600" b="1" dirty="0">
                <a:solidFill>
                  <a:schemeClr val="accent5">
                    <a:lumMod val="75000"/>
                  </a:schemeClr>
                </a:solidFill>
                <a:latin typeface="Courier New" panose="02070309020205020404" pitchFamily="49" charset="0"/>
                <a:cs typeface="Courier New" panose="02070309020205020404" pitchFamily="49" charset="0"/>
              </a:rPr>
              <a:t>FIN</a:t>
            </a:r>
          </a:p>
        </p:txBody>
      </p:sp>
      <p:sp>
        <p:nvSpPr>
          <p:cNvPr id="9" name="Rectangle 8">
            <a:extLst>
              <a:ext uri="{FF2B5EF4-FFF2-40B4-BE49-F238E27FC236}">
                <a16:creationId xmlns:a16="http://schemas.microsoft.com/office/drawing/2014/main" id="{04CD9B3C-4675-0198-A982-D5DCFB1B4C4C}"/>
              </a:ext>
            </a:extLst>
          </p:cNvPr>
          <p:cNvSpPr/>
          <p:nvPr/>
        </p:nvSpPr>
        <p:spPr>
          <a:xfrm>
            <a:off x="6411701" y="5081464"/>
            <a:ext cx="3949636" cy="818368"/>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Étudier combien d’opérations de comparaison sont effectuées ?</a:t>
            </a:r>
          </a:p>
        </p:txBody>
      </p:sp>
    </p:spTree>
    <p:extLst>
      <p:ext uri="{BB962C8B-B14F-4D97-AF65-F5344CB8AC3E}">
        <p14:creationId xmlns:p14="http://schemas.microsoft.com/office/powerpoint/2010/main" val="1889694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BF4B6-22A3-6201-AF5B-2F64C2CA15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9DA0286-6078-01E9-AB15-3DA210535DC9}"/>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11/12</a:t>
            </a:r>
            <a:endParaRPr lang="en-MA" sz="4000" b="1" dirty="0">
              <a:latin typeface="+mj-lt"/>
            </a:endParaRPr>
          </a:p>
        </p:txBody>
      </p:sp>
      <p:sp>
        <p:nvSpPr>
          <p:cNvPr id="2" name="Rounded Rectangle 1">
            <a:extLst>
              <a:ext uri="{FF2B5EF4-FFF2-40B4-BE49-F238E27FC236}">
                <a16:creationId xmlns:a16="http://schemas.microsoft.com/office/drawing/2014/main" id="{BCF040C2-EF69-289B-57A2-07137A4C3A7E}"/>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L’instruction</a:t>
            </a:r>
            <a:r>
              <a:rPr lang="en-US" sz="2000" dirty="0">
                <a:latin typeface=""/>
              </a:rPr>
              <a:t> SELON - CAS </a:t>
            </a:r>
          </a:p>
        </p:txBody>
      </p:sp>
      <p:sp>
        <p:nvSpPr>
          <p:cNvPr id="15" name="Slide Number Placeholder 14">
            <a:extLst>
              <a:ext uri="{FF2B5EF4-FFF2-40B4-BE49-F238E27FC236}">
                <a16:creationId xmlns:a16="http://schemas.microsoft.com/office/drawing/2014/main" id="{5683D7D1-AF8F-3940-41D2-745D6F3316C8}"/>
              </a:ext>
            </a:extLst>
          </p:cNvPr>
          <p:cNvSpPr>
            <a:spLocks noGrp="1"/>
          </p:cNvSpPr>
          <p:nvPr>
            <p:ph type="sldNum" sz="quarter" idx="12"/>
          </p:nvPr>
        </p:nvSpPr>
        <p:spPr/>
        <p:txBody>
          <a:bodyPr/>
          <a:lstStyle/>
          <a:p>
            <a:fld id="{68870FDC-C944-644D-8649-251A4BA46F23}" type="slidenum">
              <a:rPr lang="en-MA" smtClean="0"/>
              <a:t>29</a:t>
            </a:fld>
            <a:endParaRPr lang="en-MA"/>
          </a:p>
        </p:txBody>
      </p:sp>
      <p:sp>
        <p:nvSpPr>
          <p:cNvPr id="6" name="TextBox 5">
            <a:extLst>
              <a:ext uri="{FF2B5EF4-FFF2-40B4-BE49-F238E27FC236}">
                <a16:creationId xmlns:a16="http://schemas.microsoft.com/office/drawing/2014/main" id="{16DEAD2C-B775-883D-DFAC-117AAA3E84FC}"/>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D7210764-CDD9-EC7F-CBEF-3A4F21D6AB3F}"/>
              </a:ext>
            </a:extLst>
          </p:cNvPr>
          <p:cNvSpPr txBox="1"/>
          <p:nvPr/>
        </p:nvSpPr>
        <p:spPr>
          <a:xfrm>
            <a:off x="233685" y="1679056"/>
            <a:ext cx="7713111" cy="4199611"/>
          </a:xfrm>
          <a:prstGeom prst="rect">
            <a:avLst/>
          </a:prstGeom>
          <a:noFill/>
        </p:spPr>
        <p:txBody>
          <a:bodyPr wrap="square" rtlCol="0">
            <a:spAutoFit/>
          </a:bodyPr>
          <a:lstStyle/>
          <a:p>
            <a:pPr algn="justLow">
              <a:lnSpc>
                <a:spcPct val="150000"/>
              </a:lnSpc>
            </a:pPr>
            <a:r>
              <a:rPr lang="en-US" sz="2000" dirty="0" err="1"/>
              <a:t>Lorsque</a:t>
            </a:r>
            <a:r>
              <a:rPr lang="en-US" sz="2000" dirty="0"/>
              <a:t> nous </a:t>
            </a:r>
            <a:r>
              <a:rPr lang="en-US" sz="2000" dirty="0" err="1"/>
              <a:t>somme</a:t>
            </a:r>
            <a:r>
              <a:rPr lang="en-US" sz="2000" dirty="0"/>
              <a:t> dans </a:t>
            </a:r>
            <a:r>
              <a:rPr lang="en-US" sz="2000" dirty="0" err="1"/>
              <a:t>une</a:t>
            </a:r>
            <a:r>
              <a:rPr lang="en-US" sz="2000" dirty="0"/>
              <a:t> situation </a:t>
            </a:r>
            <a:r>
              <a:rPr lang="en-US" sz="2000" dirty="0" err="1"/>
              <a:t>ou</a:t>
            </a:r>
            <a:r>
              <a:rPr lang="en-US" sz="2000" dirty="0"/>
              <a:t> </a:t>
            </a:r>
            <a:r>
              <a:rPr lang="en-US" sz="2000" dirty="0" err="1"/>
              <a:t>l’algorithme</a:t>
            </a:r>
            <a:r>
              <a:rPr lang="en-US" sz="2000" dirty="0"/>
              <a:t> doit </a:t>
            </a:r>
            <a:r>
              <a:rPr lang="en-US" sz="2000" dirty="0" err="1"/>
              <a:t>régler</a:t>
            </a:r>
            <a:r>
              <a:rPr lang="en-US" sz="2000" dirty="0"/>
              <a:t> un </a:t>
            </a:r>
            <a:r>
              <a:rPr lang="en-US" sz="2000" dirty="0" err="1"/>
              <a:t>problème</a:t>
            </a:r>
            <a:r>
              <a:rPr lang="en-US" sz="2000" dirty="0"/>
              <a:t> </a:t>
            </a:r>
            <a:r>
              <a:rPr lang="en-US" sz="2000" dirty="0" err="1"/>
              <a:t>ou</a:t>
            </a:r>
            <a:r>
              <a:rPr lang="en-US" sz="2000" dirty="0"/>
              <a:t> </a:t>
            </a:r>
            <a:r>
              <a:rPr lang="en-US" sz="2000" dirty="0" err="1"/>
              <a:t>plusieurs</a:t>
            </a:r>
            <a:r>
              <a:rPr lang="en-US" sz="2000" dirty="0"/>
              <a:t> conditions </a:t>
            </a:r>
            <a:r>
              <a:rPr lang="en-US" sz="2000" dirty="0" err="1"/>
              <a:t>sont</a:t>
            </a:r>
            <a:r>
              <a:rPr lang="en-US" sz="2000" dirty="0"/>
              <a:t> </a:t>
            </a:r>
            <a:r>
              <a:rPr lang="en-US" sz="2000" dirty="0" err="1"/>
              <a:t>liées</a:t>
            </a:r>
            <a:r>
              <a:rPr lang="en-US" sz="2000" dirty="0"/>
              <a:t> à un ensemble de </a:t>
            </a:r>
            <a:r>
              <a:rPr lang="en-US" sz="2000" dirty="0" err="1"/>
              <a:t>valeurs</a:t>
            </a:r>
            <a:r>
              <a:rPr lang="en-US" sz="2000" dirty="0"/>
              <a:t> </a:t>
            </a:r>
            <a:r>
              <a:rPr lang="en-US" sz="2000" dirty="0" err="1"/>
              <a:t>finis</a:t>
            </a:r>
            <a:r>
              <a:rPr lang="en-US" sz="2000" dirty="0"/>
              <a:t> et bien </a:t>
            </a:r>
            <a:r>
              <a:rPr lang="en-US" sz="2000" dirty="0" err="1"/>
              <a:t>déterminées</a:t>
            </a:r>
            <a:r>
              <a:rPr lang="en-US" sz="2000" dirty="0"/>
              <a:t>, </a:t>
            </a:r>
            <a:r>
              <a:rPr lang="en-US" sz="2000" dirty="0" err="1"/>
              <a:t>est</a:t>
            </a:r>
            <a:r>
              <a:rPr lang="en-US" sz="2000" dirty="0"/>
              <a:t> le </a:t>
            </a:r>
            <a:r>
              <a:rPr lang="en-US" sz="2000" dirty="0" err="1"/>
              <a:t>problème</a:t>
            </a:r>
            <a:r>
              <a:rPr lang="en-US" sz="2000" dirty="0"/>
              <a:t> </a:t>
            </a:r>
            <a:r>
              <a:rPr lang="en-US" sz="2000" dirty="0" err="1"/>
              <a:t>consiste</a:t>
            </a:r>
            <a:r>
              <a:rPr lang="en-US" sz="2000" dirty="0"/>
              <a:t> </a:t>
            </a:r>
            <a:r>
              <a:rPr lang="en-US" sz="2000" dirty="0" err="1"/>
              <a:t>plutôt</a:t>
            </a:r>
            <a:r>
              <a:rPr lang="en-US" sz="2000" dirty="0"/>
              <a:t> à </a:t>
            </a:r>
            <a:r>
              <a:rPr lang="en-US" sz="2000" dirty="0" err="1"/>
              <a:t>une</a:t>
            </a:r>
            <a:r>
              <a:rPr lang="en-US" sz="2000" dirty="0"/>
              <a:t> </a:t>
            </a:r>
            <a:r>
              <a:rPr lang="en-US" sz="2000" dirty="0" err="1"/>
              <a:t>liste</a:t>
            </a:r>
            <a:r>
              <a:rPr lang="en-US" sz="2000" dirty="0"/>
              <a:t> de choix.</a:t>
            </a:r>
          </a:p>
          <a:p>
            <a:pPr algn="justLow">
              <a:lnSpc>
                <a:spcPct val="150000"/>
              </a:lnSpc>
            </a:pPr>
            <a:endParaRPr lang="en-US" sz="2000" dirty="0"/>
          </a:p>
          <a:p>
            <a:pPr algn="justLow">
              <a:lnSpc>
                <a:spcPct val="150000"/>
              </a:lnSpc>
            </a:pPr>
            <a:r>
              <a:rPr lang="en-US" sz="2000" dirty="0"/>
              <a:t> Il </a:t>
            </a:r>
            <a:r>
              <a:rPr lang="en-US" sz="2000" dirty="0" err="1"/>
              <a:t>est</a:t>
            </a:r>
            <a:r>
              <a:rPr lang="en-US" sz="2000" dirty="0"/>
              <a:t> possible </a:t>
            </a:r>
            <a:r>
              <a:rPr lang="en-US" sz="2000" dirty="0" err="1"/>
              <a:t>d’utiliser</a:t>
            </a:r>
            <a:r>
              <a:rPr lang="en-US" sz="2000" dirty="0"/>
              <a:t> </a:t>
            </a:r>
            <a:r>
              <a:rPr lang="en-US" sz="2000" b="1" dirty="0"/>
              <a:t>SI-ALORS</a:t>
            </a:r>
            <a:r>
              <a:rPr lang="en-US" sz="2000" dirty="0"/>
              <a:t> </a:t>
            </a:r>
            <a:r>
              <a:rPr lang="en-US" sz="2000" dirty="0" err="1"/>
              <a:t>plusieurs</a:t>
            </a:r>
            <a:r>
              <a:rPr lang="en-US" sz="2000" dirty="0"/>
              <a:t> </a:t>
            </a:r>
            <a:r>
              <a:rPr lang="en-US" sz="2000" dirty="0" err="1"/>
              <a:t>fois</a:t>
            </a:r>
            <a:r>
              <a:rPr lang="en-US" sz="2000" dirty="0"/>
              <a:t>, </a:t>
            </a:r>
            <a:r>
              <a:rPr lang="en-US" sz="2000" dirty="0" err="1"/>
              <a:t>mais</a:t>
            </a:r>
            <a:r>
              <a:rPr lang="en-US" sz="2000" dirty="0"/>
              <a:t> il </a:t>
            </a:r>
            <a:r>
              <a:rPr lang="en-US" sz="2000" dirty="0" err="1"/>
              <a:t>existe</a:t>
            </a:r>
            <a:r>
              <a:rPr lang="en-US" sz="2000" dirty="0"/>
              <a:t> </a:t>
            </a:r>
            <a:r>
              <a:rPr lang="en-US" sz="2000" dirty="0" err="1"/>
              <a:t>une</a:t>
            </a:r>
            <a:r>
              <a:rPr lang="en-US" sz="2000" dirty="0"/>
              <a:t> structure qui </a:t>
            </a:r>
            <a:r>
              <a:rPr lang="en-US" sz="2000" dirty="0" err="1"/>
              <a:t>permet</a:t>
            </a:r>
            <a:r>
              <a:rPr lang="en-US" sz="2000" dirty="0"/>
              <a:t> de </a:t>
            </a:r>
            <a:r>
              <a:rPr lang="en-US" sz="2000" dirty="0" err="1"/>
              <a:t>résoudre</a:t>
            </a:r>
            <a:r>
              <a:rPr lang="en-US" sz="2000" dirty="0"/>
              <a:t> </a:t>
            </a:r>
            <a:r>
              <a:rPr lang="en-US" sz="2000" dirty="0" err="1"/>
              <a:t>ce</a:t>
            </a:r>
            <a:r>
              <a:rPr lang="en-US" sz="2000" dirty="0"/>
              <a:t> </a:t>
            </a:r>
            <a:r>
              <a:rPr lang="en-US" sz="2000" dirty="0" err="1"/>
              <a:t>problème</a:t>
            </a:r>
            <a:r>
              <a:rPr lang="en-US" sz="2000" dirty="0"/>
              <a:t> plus </a:t>
            </a:r>
            <a:r>
              <a:rPr lang="en-US" sz="2000" dirty="0" err="1"/>
              <a:t>efficacement</a:t>
            </a:r>
            <a:r>
              <a:rPr lang="en-US" sz="2000" dirty="0"/>
              <a:t>.</a:t>
            </a:r>
          </a:p>
          <a:p>
            <a:pPr algn="justLow">
              <a:lnSpc>
                <a:spcPct val="150000"/>
              </a:lnSpc>
            </a:pPr>
            <a:endParaRPr lang="en-US" sz="2000" dirty="0"/>
          </a:p>
          <a:p>
            <a:pPr algn="justLow">
              <a:lnSpc>
                <a:spcPct val="150000"/>
              </a:lnSpc>
            </a:pPr>
            <a:r>
              <a:rPr lang="en-US" sz="2000" dirty="0" err="1"/>
              <a:t>Voir</a:t>
            </a:r>
            <a:r>
              <a:rPr lang="en-US" sz="2000" dirty="0"/>
              <a:t> ci-</a:t>
            </a:r>
            <a:r>
              <a:rPr lang="en-US" sz="2000" dirty="0" err="1"/>
              <a:t>contre</a:t>
            </a:r>
            <a:r>
              <a:rPr lang="en-US" sz="2000" dirty="0"/>
              <a:t> la structure </a:t>
            </a:r>
            <a:r>
              <a:rPr lang="en-US" sz="2000" b="1" dirty="0">
                <a:solidFill>
                  <a:srgbClr val="FF0000"/>
                </a:solidFill>
              </a:rPr>
              <a:t>SELON-CAS</a:t>
            </a:r>
            <a:endParaRPr lang="en-US" sz="2000" dirty="0"/>
          </a:p>
        </p:txBody>
      </p:sp>
      <p:sp>
        <p:nvSpPr>
          <p:cNvPr id="10" name="Rectangle 9">
            <a:extLst>
              <a:ext uri="{FF2B5EF4-FFF2-40B4-BE49-F238E27FC236}">
                <a16:creationId xmlns:a16="http://schemas.microsoft.com/office/drawing/2014/main" id="{EBC5C98E-16BF-0623-F675-266468822ACD}"/>
              </a:ext>
            </a:extLst>
          </p:cNvPr>
          <p:cNvSpPr/>
          <p:nvPr/>
        </p:nvSpPr>
        <p:spPr>
          <a:xfrm>
            <a:off x="8346649" y="1772545"/>
            <a:ext cx="2743200" cy="4247317"/>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b="1" dirty="0">
                <a:solidFill>
                  <a:schemeClr val="accent5">
                    <a:lumMod val="75000"/>
                  </a:schemeClr>
                </a:solidFill>
                <a:latin typeface="Courier New" panose="02070309020205020404" pitchFamily="49" charset="0"/>
                <a:cs typeface="Courier New" panose="02070309020205020404" pitchFamily="49" charset="0"/>
              </a:rPr>
              <a:t>SELON</a:t>
            </a:r>
            <a:r>
              <a:rPr lang="fr-FR" b="1"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variable</a:t>
            </a:r>
          </a:p>
          <a:p>
            <a:endParaRPr lang="fr-FR" b="1" dirty="0">
              <a:latin typeface="Courier New" panose="02070309020205020404" pitchFamily="49" charset="0"/>
              <a:cs typeface="Courier New" panose="02070309020205020404" pitchFamily="49" charset="0"/>
            </a:endParaRPr>
          </a:p>
          <a:p>
            <a:r>
              <a:rPr lang="fr-FR" b="1" dirty="0">
                <a:solidFill>
                  <a:schemeClr val="accent5">
                    <a:lumMod val="75000"/>
                  </a:schemeClr>
                </a:solidFill>
                <a:latin typeface="Courier New" panose="02070309020205020404" pitchFamily="49" charset="0"/>
                <a:cs typeface="Courier New" panose="02070309020205020404" pitchFamily="49" charset="0"/>
              </a:rPr>
              <a:t>CAS </a:t>
            </a:r>
            <a:r>
              <a:rPr lang="fr-FR" dirty="0">
                <a:latin typeface="Courier New" panose="02070309020205020404" pitchFamily="49" charset="0"/>
                <a:cs typeface="Courier New" panose="02070309020205020404" pitchFamily="49" charset="0"/>
              </a:rPr>
              <a:t>valeur 1 :</a:t>
            </a:r>
          </a:p>
          <a:p>
            <a:r>
              <a:rPr lang="fr-FR" dirty="0">
                <a:latin typeface="Courier New" panose="02070309020205020404" pitchFamily="49" charset="0"/>
                <a:cs typeface="Courier New" panose="02070309020205020404" pitchFamily="49" charset="0"/>
              </a:rPr>
              <a:t>Instructions 1</a:t>
            </a:r>
          </a:p>
          <a:p>
            <a:endParaRPr lang="fr-FR" dirty="0">
              <a:latin typeface="Courier New" panose="02070309020205020404" pitchFamily="49" charset="0"/>
              <a:cs typeface="Courier New" panose="02070309020205020404" pitchFamily="49" charset="0"/>
            </a:endParaRPr>
          </a:p>
          <a:p>
            <a:r>
              <a:rPr lang="fr-FR" b="1" dirty="0">
                <a:solidFill>
                  <a:schemeClr val="accent5">
                    <a:lumMod val="75000"/>
                  </a:schemeClr>
                </a:solidFill>
                <a:latin typeface="Courier New" panose="02070309020205020404" pitchFamily="49" charset="0"/>
                <a:cs typeface="Courier New" panose="02070309020205020404" pitchFamily="49" charset="0"/>
              </a:rPr>
              <a:t>CAS </a:t>
            </a:r>
            <a:r>
              <a:rPr lang="fr-FR" dirty="0">
                <a:latin typeface="Courier New" panose="02070309020205020404" pitchFamily="49" charset="0"/>
                <a:cs typeface="Courier New" panose="02070309020205020404" pitchFamily="49" charset="0"/>
              </a:rPr>
              <a:t>valeur 2 :</a:t>
            </a:r>
          </a:p>
          <a:p>
            <a:r>
              <a:rPr lang="fr-FR" dirty="0">
                <a:latin typeface="Courier New" panose="02070309020205020404" pitchFamily="49" charset="0"/>
                <a:cs typeface="Courier New" panose="02070309020205020404" pitchFamily="49" charset="0"/>
              </a:rPr>
              <a:t>Instructions 2</a:t>
            </a:r>
          </a:p>
          <a:p>
            <a:endParaRPr lang="fr-FR" dirty="0">
              <a:latin typeface="Courier New" panose="02070309020205020404" pitchFamily="49" charset="0"/>
              <a:cs typeface="Courier New" panose="02070309020205020404" pitchFamily="49" charset="0"/>
            </a:endParaRPr>
          </a:p>
          <a:p>
            <a:r>
              <a:rPr lang="fr-FR" b="1" dirty="0">
                <a:solidFill>
                  <a:schemeClr val="accent5">
                    <a:lumMod val="75000"/>
                  </a:schemeClr>
                </a:solidFill>
                <a:latin typeface="Courier New" panose="02070309020205020404" pitchFamily="49" charset="0"/>
                <a:cs typeface="Courier New" panose="02070309020205020404" pitchFamily="49" charset="0"/>
              </a:rPr>
              <a:t>CAS </a:t>
            </a:r>
            <a:r>
              <a:rPr lang="fr-FR" dirty="0">
                <a:latin typeface="Courier New" panose="02070309020205020404" pitchFamily="49" charset="0"/>
                <a:cs typeface="Courier New" panose="02070309020205020404" pitchFamily="49" charset="0"/>
              </a:rPr>
              <a:t>valeur 3 :</a:t>
            </a:r>
          </a:p>
          <a:p>
            <a:r>
              <a:rPr lang="fr-FR" dirty="0">
                <a:latin typeface="Courier New" panose="02070309020205020404" pitchFamily="49" charset="0"/>
                <a:cs typeface="Courier New" panose="02070309020205020404" pitchFamily="49" charset="0"/>
              </a:rPr>
              <a:t>Instructions 3</a:t>
            </a:r>
          </a:p>
          <a:p>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a:p>
            <a:r>
              <a:rPr lang="fr-FR" b="1" dirty="0">
                <a:solidFill>
                  <a:schemeClr val="accent5">
                    <a:lumMod val="75000"/>
                  </a:schemeClr>
                </a:solidFill>
                <a:latin typeface="Courier New" panose="02070309020205020404" pitchFamily="49" charset="0"/>
                <a:cs typeface="Courier New" panose="02070309020205020404" pitchFamily="49" charset="0"/>
              </a:rPr>
              <a:t>SINON :</a:t>
            </a:r>
          </a:p>
          <a:p>
            <a:r>
              <a:rPr lang="fr-FR" dirty="0">
                <a:latin typeface="Courier New" panose="02070309020205020404" pitchFamily="49" charset="0"/>
                <a:cs typeface="Courier New" panose="02070309020205020404" pitchFamily="49" charset="0"/>
              </a:rPr>
              <a:t>Instructions</a:t>
            </a:r>
          </a:p>
          <a:p>
            <a:r>
              <a:rPr lang="fr-FR" b="1" dirty="0">
                <a:solidFill>
                  <a:schemeClr val="accent5">
                    <a:lumMod val="75000"/>
                  </a:schemeClr>
                </a:solidFill>
                <a:latin typeface="Courier New" panose="02070309020205020404" pitchFamily="49" charset="0"/>
                <a:cs typeface="Courier New" panose="02070309020205020404" pitchFamily="49" charset="0"/>
              </a:rPr>
              <a:t>FINSELON</a:t>
            </a:r>
          </a:p>
        </p:txBody>
      </p:sp>
    </p:spTree>
    <p:extLst>
      <p:ext uri="{BB962C8B-B14F-4D97-AF65-F5344CB8AC3E}">
        <p14:creationId xmlns:p14="http://schemas.microsoft.com/office/powerpoint/2010/main" val="324492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1DCFD9-408F-D84D-C38E-15861FF009B2}"/>
              </a:ext>
            </a:extLst>
          </p:cNvPr>
          <p:cNvSpPr txBox="1"/>
          <p:nvPr/>
        </p:nvSpPr>
        <p:spPr>
          <a:xfrm>
            <a:off x="838201" y="551145"/>
            <a:ext cx="10515599" cy="707886"/>
          </a:xfrm>
          <a:prstGeom prst="rect">
            <a:avLst/>
          </a:prstGeom>
          <a:noFill/>
        </p:spPr>
        <p:txBody>
          <a:bodyPr wrap="square" rtlCol="0">
            <a:spAutoFit/>
          </a:bodyPr>
          <a:lstStyle/>
          <a:p>
            <a:r>
              <a:rPr lang="en-MA" sz="4000" b="1" dirty="0">
                <a:latin typeface="+mj-lt"/>
              </a:rPr>
              <a:t>DÉFINITIONS</a:t>
            </a:r>
          </a:p>
        </p:txBody>
      </p:sp>
      <p:grpSp>
        <p:nvGrpSpPr>
          <p:cNvPr id="5" name="Groupe 16" descr="Comment utiliser ce modèle">
            <a:extLst>
              <a:ext uri="{FF2B5EF4-FFF2-40B4-BE49-F238E27FC236}">
                <a16:creationId xmlns:a16="http://schemas.microsoft.com/office/drawing/2014/main" id="{48357758-1048-867C-6704-741CF1BD0F4D}"/>
              </a:ext>
            </a:extLst>
          </p:cNvPr>
          <p:cNvGrpSpPr/>
          <p:nvPr/>
        </p:nvGrpSpPr>
        <p:grpSpPr>
          <a:xfrm>
            <a:off x="838201" y="1637113"/>
            <a:ext cx="3002130" cy="3083313"/>
            <a:chOff x="1341135" y="527364"/>
            <a:chExt cx="3002130" cy="3083313"/>
          </a:xfrm>
        </p:grpSpPr>
        <p:sp>
          <p:nvSpPr>
            <p:cNvPr id="6" name="Ovale 36" title="Graphismes d’arrière-plan circulaires">
              <a:extLst>
                <a:ext uri="{FF2B5EF4-FFF2-40B4-BE49-F238E27FC236}">
                  <a16:creationId xmlns:a16="http://schemas.microsoft.com/office/drawing/2014/main" id="{1A671021-EEA9-A170-44BC-0367517078E2}"/>
                </a:ext>
              </a:extLst>
            </p:cNvPr>
            <p:cNvSpPr/>
            <p:nvPr/>
          </p:nvSpPr>
          <p:spPr>
            <a:xfrm>
              <a:off x="1341135" y="814260"/>
              <a:ext cx="2796417" cy="27964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3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Times New Roman"/>
                  <a:ea typeface="+mn-ea"/>
                  <a:cs typeface="+mn-cs"/>
                </a:rPr>
                <a:t>Comment</a:t>
              </a:r>
              <a:r>
                <a:rPr kumimoji="0" lang="fr-FR" sz="2400" b="0" i="0" u="none" strike="noStrike" kern="1200" cap="none" spc="0" normalizeH="0" baseline="0" noProof="0" dirty="0">
                  <a:ln>
                    <a:noFill/>
                  </a:ln>
                  <a:solidFill>
                    <a:srgbClr val="FFFFFF"/>
                  </a:solidFill>
                  <a:effectLst/>
                  <a:uLnTx/>
                  <a:uFillTx/>
                  <a:latin typeface="Times New Roman"/>
                  <a:ea typeface="+mn-ea"/>
                  <a:cs typeface="+mn-cs"/>
                </a:rPr>
                <a:t> </a:t>
              </a:r>
            </a:p>
            <a:p>
              <a:pPr marL="0" marR="0" lvl="0" indent="0" algn="ctr" defTabSz="914400" rtl="0" eaLnBrk="1" fontAlgn="auto" latinLnBrk="0" hangingPunct="1">
                <a:lnSpc>
                  <a:spcPts val="3000"/>
                </a:lnSpc>
                <a:spcBef>
                  <a:spcPts val="0"/>
                </a:spcBef>
                <a:spcAft>
                  <a:spcPts val="0"/>
                </a:spcAft>
                <a:buClrTx/>
                <a:buSzTx/>
                <a:buFontTx/>
                <a:buNone/>
                <a:tabLst/>
                <a:defRPr/>
              </a:pPr>
              <a:r>
                <a:rPr kumimoji="0" lang="fr-FR" sz="2400" b="0" i="1" u="none" strike="noStrike" kern="1200" cap="none" spc="0" normalizeH="0" baseline="0" noProof="0" dirty="0">
                  <a:ln>
                    <a:noFill/>
                  </a:ln>
                  <a:solidFill>
                    <a:srgbClr val="FFFFFF"/>
                  </a:solidFill>
                  <a:effectLst/>
                  <a:uLnTx/>
                  <a:uFillTx/>
                  <a:latin typeface="Times New Roman"/>
                  <a:ea typeface="+mn-ea"/>
                  <a:cs typeface="+mn-cs"/>
                </a:rPr>
                <a:t>ces étapes sont liées à l’exécution </a:t>
              </a:r>
              <a:endParaRPr kumimoji="0" lang="fr-FR" sz="2400" b="0" i="0" u="none" strike="noStrike" kern="1200" cap="none" spc="0" normalizeH="0" baseline="0" noProof="0" dirty="0">
                <a:ln>
                  <a:noFill/>
                </a:ln>
                <a:solidFill>
                  <a:srgbClr val="FFFFFF"/>
                </a:solidFill>
                <a:effectLst/>
                <a:uLnTx/>
                <a:uFillTx/>
                <a:latin typeface="Times New Roman"/>
                <a:ea typeface="+mn-ea"/>
                <a:cs typeface="+mn-cs"/>
              </a:endParaRPr>
            </a:p>
          </p:txBody>
        </p:sp>
        <p:sp>
          <p:nvSpPr>
            <p:cNvPr id="7" name="Ovale 39" title="Graphismes d’arrière-plan circulaires">
              <a:extLst>
                <a:ext uri="{FF2B5EF4-FFF2-40B4-BE49-F238E27FC236}">
                  <a16:creationId xmlns:a16="http://schemas.microsoft.com/office/drawing/2014/main" id="{31E5289F-CDEB-8C7F-E332-D6117C08ADC3}"/>
                </a:ext>
              </a:extLst>
            </p:cNvPr>
            <p:cNvSpPr/>
            <p:nvPr/>
          </p:nvSpPr>
          <p:spPr>
            <a:xfrm>
              <a:off x="3125525" y="527364"/>
              <a:ext cx="1217740" cy="121774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8" name="Ovale 40" title="Graphismes d’arrière-plan circulaires">
              <a:extLst>
                <a:ext uri="{FF2B5EF4-FFF2-40B4-BE49-F238E27FC236}">
                  <a16:creationId xmlns:a16="http://schemas.microsoft.com/office/drawing/2014/main" id="{B063F49F-9925-DCB7-E01E-00D40C70EDC3}"/>
                </a:ext>
              </a:extLst>
            </p:cNvPr>
            <p:cNvSpPr/>
            <p:nvPr/>
          </p:nvSpPr>
          <p:spPr>
            <a:xfrm>
              <a:off x="1537865" y="3001655"/>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Titre 2">
              <a:extLst>
                <a:ext uri="{FF2B5EF4-FFF2-40B4-BE49-F238E27FC236}">
                  <a16:creationId xmlns:a16="http://schemas.microsoft.com/office/drawing/2014/main" id="{106BE41A-CB90-DA04-2E62-60475FF57968}"/>
                </a:ext>
              </a:extLst>
            </p:cNvPr>
            <p:cNvSpPr txBox="1">
              <a:spLocks/>
            </p:cNvSpPr>
            <p:nvPr/>
          </p:nvSpPr>
          <p:spPr>
            <a:xfrm>
              <a:off x="3133073" y="654208"/>
              <a:ext cx="1188691" cy="118682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7200" b="1" i="0" u="none" strike="noStrike" kern="1200" cap="none" spc="-150" normalizeH="0" baseline="0" noProof="0">
                  <a:ln>
                    <a:noFill/>
                  </a:ln>
                  <a:solidFill>
                    <a:srgbClr val="FFFFFF"/>
                  </a:solidFill>
                  <a:effectLst/>
                  <a:uLnTx/>
                  <a:uFillTx/>
                  <a:latin typeface="Times New Roman" panose="02020603050405020304" pitchFamily="18" charset="0"/>
                  <a:ea typeface="+mj-ea"/>
                  <a:cs typeface="Times New Roman" panose="02020603050405020304" pitchFamily="18" charset="0"/>
                </a:rPr>
                <a:t>?</a:t>
              </a:r>
            </a:p>
          </p:txBody>
        </p:sp>
      </p:grpSp>
      <p:graphicFrame>
        <p:nvGraphicFramePr>
          <p:cNvPr id="13" name="Diagram 12">
            <a:extLst>
              <a:ext uri="{FF2B5EF4-FFF2-40B4-BE49-F238E27FC236}">
                <a16:creationId xmlns:a16="http://schemas.microsoft.com/office/drawing/2014/main" id="{EA61A902-DD7A-04C2-99E5-CB7AECFB4E61}"/>
              </a:ext>
            </a:extLst>
          </p:cNvPr>
          <p:cNvGraphicFramePr/>
          <p:nvPr>
            <p:extLst>
              <p:ext uri="{D42A27DB-BD31-4B8C-83A1-F6EECF244321}">
                <p14:modId xmlns:p14="http://schemas.microsoft.com/office/powerpoint/2010/main" val="2105978992"/>
              </p:ext>
            </p:extLst>
          </p:nvPr>
        </p:nvGraphicFramePr>
        <p:xfrm>
          <a:off x="4610911" y="836578"/>
          <a:ext cx="7247105" cy="555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ounded Rectangle 13">
            <a:extLst>
              <a:ext uri="{FF2B5EF4-FFF2-40B4-BE49-F238E27FC236}">
                <a16:creationId xmlns:a16="http://schemas.microsoft.com/office/drawing/2014/main" id="{12C90FB4-C64A-0D5E-6BE0-21245619DCE9}"/>
              </a:ext>
            </a:extLst>
          </p:cNvPr>
          <p:cNvSpPr/>
          <p:nvPr/>
        </p:nvSpPr>
        <p:spPr>
          <a:xfrm>
            <a:off x="9981388" y="2411180"/>
            <a:ext cx="1624519" cy="53502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A" dirty="0"/>
              <a:t>Pseudo-code</a:t>
            </a:r>
          </a:p>
        </p:txBody>
      </p:sp>
      <p:sp>
        <p:nvSpPr>
          <p:cNvPr id="15" name="Rounded Rectangle 14">
            <a:extLst>
              <a:ext uri="{FF2B5EF4-FFF2-40B4-BE49-F238E27FC236}">
                <a16:creationId xmlns:a16="http://schemas.microsoft.com/office/drawing/2014/main" id="{583CDD0D-ACB4-6F58-D847-291FC3EC4207}"/>
              </a:ext>
            </a:extLst>
          </p:cNvPr>
          <p:cNvSpPr/>
          <p:nvPr/>
        </p:nvSpPr>
        <p:spPr>
          <a:xfrm>
            <a:off x="8171234" y="3756383"/>
            <a:ext cx="3434674" cy="53502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A" dirty="0"/>
              <a:t>Langage de programmation (code)</a:t>
            </a:r>
          </a:p>
        </p:txBody>
      </p:sp>
      <p:sp>
        <p:nvSpPr>
          <p:cNvPr id="17" name="Rounded Rectangle 16">
            <a:extLst>
              <a:ext uri="{FF2B5EF4-FFF2-40B4-BE49-F238E27FC236}">
                <a16:creationId xmlns:a16="http://schemas.microsoft.com/office/drawing/2014/main" id="{74E8016D-986B-F494-6A53-E5021C3228D3}"/>
              </a:ext>
            </a:extLst>
          </p:cNvPr>
          <p:cNvSpPr/>
          <p:nvPr/>
        </p:nvSpPr>
        <p:spPr>
          <a:xfrm>
            <a:off x="9591473" y="5134284"/>
            <a:ext cx="2014436" cy="53502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A" dirty="0"/>
              <a:t>Langage machine</a:t>
            </a:r>
          </a:p>
        </p:txBody>
      </p:sp>
      <p:sp>
        <p:nvSpPr>
          <p:cNvPr id="18" name="Date Placeholder 17">
            <a:extLst>
              <a:ext uri="{FF2B5EF4-FFF2-40B4-BE49-F238E27FC236}">
                <a16:creationId xmlns:a16="http://schemas.microsoft.com/office/drawing/2014/main" id="{8CAD9046-2CAE-18DD-5603-C9170E46B2F1}"/>
              </a:ext>
            </a:extLst>
          </p:cNvPr>
          <p:cNvSpPr>
            <a:spLocks noGrp="1"/>
          </p:cNvSpPr>
          <p:nvPr>
            <p:ph type="dt" sz="half" idx="10"/>
          </p:nvPr>
        </p:nvSpPr>
        <p:spPr/>
        <p:txBody>
          <a:bodyPr/>
          <a:lstStyle/>
          <a:p>
            <a:fld id="{0023589A-F7A1-AD4D-B484-557E075F8EA9}" type="datetime1">
              <a:rPr lang="en-US" smtClean="0"/>
              <a:t>10/19/2024</a:t>
            </a:fld>
            <a:endParaRPr lang="en-MA"/>
          </a:p>
        </p:txBody>
      </p:sp>
      <p:sp>
        <p:nvSpPr>
          <p:cNvPr id="19" name="Slide Number Placeholder 18">
            <a:extLst>
              <a:ext uri="{FF2B5EF4-FFF2-40B4-BE49-F238E27FC236}">
                <a16:creationId xmlns:a16="http://schemas.microsoft.com/office/drawing/2014/main" id="{7E6725CA-7446-7342-21EE-2A9CD368365C}"/>
              </a:ext>
            </a:extLst>
          </p:cNvPr>
          <p:cNvSpPr>
            <a:spLocks noGrp="1"/>
          </p:cNvSpPr>
          <p:nvPr>
            <p:ph type="sldNum" sz="quarter" idx="12"/>
          </p:nvPr>
        </p:nvSpPr>
        <p:spPr/>
        <p:txBody>
          <a:bodyPr/>
          <a:lstStyle/>
          <a:p>
            <a:fld id="{68870FDC-C944-644D-8649-251A4BA46F23}" type="slidenum">
              <a:rPr lang="en-MA" smtClean="0"/>
              <a:t>3</a:t>
            </a:fld>
            <a:endParaRPr lang="en-MA"/>
          </a:p>
        </p:txBody>
      </p:sp>
    </p:spTree>
    <p:extLst>
      <p:ext uri="{BB962C8B-B14F-4D97-AF65-F5344CB8AC3E}">
        <p14:creationId xmlns:p14="http://schemas.microsoft.com/office/powerpoint/2010/main" val="361215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C915-FED5-89B1-D0B3-5A20B4183E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CA04335-1AFA-D21E-95AC-5CF969D07171}"/>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CONDITIONNELLE 12/12</a:t>
            </a:r>
            <a:endParaRPr lang="en-MA" sz="4000" b="1" dirty="0">
              <a:latin typeface="+mj-lt"/>
            </a:endParaRPr>
          </a:p>
        </p:txBody>
      </p:sp>
      <p:sp>
        <p:nvSpPr>
          <p:cNvPr id="2" name="Rounded Rectangle 1">
            <a:extLst>
              <a:ext uri="{FF2B5EF4-FFF2-40B4-BE49-F238E27FC236}">
                <a16:creationId xmlns:a16="http://schemas.microsoft.com/office/drawing/2014/main" id="{092F491C-9BE3-28F6-89BE-11BCFB8A8EDC}"/>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L’instruction</a:t>
            </a:r>
            <a:r>
              <a:rPr lang="en-US" sz="2000" dirty="0">
                <a:latin typeface=""/>
              </a:rPr>
              <a:t> SELON - CAS </a:t>
            </a:r>
          </a:p>
        </p:txBody>
      </p:sp>
      <p:sp>
        <p:nvSpPr>
          <p:cNvPr id="15" name="Slide Number Placeholder 14">
            <a:extLst>
              <a:ext uri="{FF2B5EF4-FFF2-40B4-BE49-F238E27FC236}">
                <a16:creationId xmlns:a16="http://schemas.microsoft.com/office/drawing/2014/main" id="{CECF50C5-DE98-205F-0E78-16FBD4D1DA76}"/>
              </a:ext>
            </a:extLst>
          </p:cNvPr>
          <p:cNvSpPr>
            <a:spLocks noGrp="1"/>
          </p:cNvSpPr>
          <p:nvPr>
            <p:ph type="sldNum" sz="quarter" idx="12"/>
          </p:nvPr>
        </p:nvSpPr>
        <p:spPr/>
        <p:txBody>
          <a:bodyPr/>
          <a:lstStyle/>
          <a:p>
            <a:fld id="{68870FDC-C944-644D-8649-251A4BA46F23}" type="slidenum">
              <a:rPr lang="en-MA" smtClean="0"/>
              <a:t>30</a:t>
            </a:fld>
            <a:endParaRPr lang="en-MA"/>
          </a:p>
        </p:txBody>
      </p:sp>
      <p:sp>
        <p:nvSpPr>
          <p:cNvPr id="6" name="TextBox 5">
            <a:extLst>
              <a:ext uri="{FF2B5EF4-FFF2-40B4-BE49-F238E27FC236}">
                <a16:creationId xmlns:a16="http://schemas.microsoft.com/office/drawing/2014/main" id="{714529F9-2979-3AB6-07AB-67BE3133EFCD}"/>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0CBC85F3-E88F-10B5-01A8-F9C6976A666A}"/>
              </a:ext>
            </a:extLst>
          </p:cNvPr>
          <p:cNvSpPr txBox="1"/>
          <p:nvPr/>
        </p:nvSpPr>
        <p:spPr>
          <a:xfrm>
            <a:off x="233686" y="1679056"/>
            <a:ext cx="3784862" cy="4619854"/>
          </a:xfrm>
          <a:prstGeom prst="rect">
            <a:avLst/>
          </a:prstGeom>
          <a:noFill/>
        </p:spPr>
        <p:txBody>
          <a:bodyPr wrap="square" rtlCol="0">
            <a:spAutoFit/>
          </a:bodyPr>
          <a:lstStyle/>
          <a:p>
            <a:pPr algn="justLow">
              <a:lnSpc>
                <a:spcPct val="150000"/>
              </a:lnSpc>
            </a:pPr>
            <a:r>
              <a:rPr lang="en-US" dirty="0" err="1"/>
              <a:t>L’exemple</a:t>
            </a:r>
            <a:r>
              <a:rPr lang="en-US" dirty="0"/>
              <a:t> de </a:t>
            </a:r>
            <a:r>
              <a:rPr lang="en-US" dirty="0" err="1"/>
              <a:t>l’algorithme</a:t>
            </a:r>
            <a:r>
              <a:rPr lang="en-US" dirty="0"/>
              <a:t> </a:t>
            </a:r>
            <a:r>
              <a:rPr lang="en-US" dirty="0" err="1"/>
              <a:t>suivant</a:t>
            </a:r>
            <a:r>
              <a:rPr lang="en-US" dirty="0"/>
              <a:t> </a:t>
            </a:r>
            <a:r>
              <a:rPr lang="en-US" dirty="0" err="1"/>
              <a:t>présente</a:t>
            </a:r>
            <a:r>
              <a:rPr lang="en-US" dirty="0"/>
              <a:t> </a:t>
            </a:r>
            <a:r>
              <a:rPr lang="en-US" dirty="0" err="1"/>
              <a:t>l’utilisation</a:t>
            </a:r>
            <a:r>
              <a:rPr lang="en-US" dirty="0"/>
              <a:t> de SELON-CAS pour </a:t>
            </a:r>
            <a:r>
              <a:rPr lang="en-US" dirty="0" err="1"/>
              <a:t>présenter</a:t>
            </a:r>
            <a:r>
              <a:rPr lang="en-US" dirty="0"/>
              <a:t> à </a:t>
            </a:r>
            <a:r>
              <a:rPr lang="en-US" dirty="0" err="1"/>
              <a:t>l’utilisateur</a:t>
            </a:r>
            <a:r>
              <a:rPr lang="en-US" dirty="0"/>
              <a:t> </a:t>
            </a:r>
            <a:r>
              <a:rPr lang="en-US" dirty="0" err="1"/>
              <a:t>une</a:t>
            </a:r>
            <a:r>
              <a:rPr lang="en-US" dirty="0"/>
              <a:t> </a:t>
            </a:r>
            <a:r>
              <a:rPr lang="en-US" dirty="0" err="1"/>
              <a:t>liste</a:t>
            </a:r>
            <a:r>
              <a:rPr lang="en-US" dirty="0"/>
              <a:t> choix </a:t>
            </a:r>
            <a:r>
              <a:rPr lang="en-US" dirty="0" err="1"/>
              <a:t>d’opération</a:t>
            </a:r>
            <a:r>
              <a:rPr lang="en-US" dirty="0"/>
              <a:t>. </a:t>
            </a:r>
          </a:p>
          <a:p>
            <a:pPr algn="justLow">
              <a:lnSpc>
                <a:spcPct val="150000"/>
              </a:lnSpc>
            </a:pPr>
            <a:r>
              <a:rPr lang="en-US" dirty="0"/>
              <a:t>Il </a:t>
            </a:r>
            <a:r>
              <a:rPr lang="en-US" dirty="0" err="1"/>
              <a:t>y’a</a:t>
            </a:r>
            <a:r>
              <a:rPr lang="en-US" dirty="0"/>
              <a:t> 3 </a:t>
            </a:r>
            <a:r>
              <a:rPr lang="en-US" dirty="0" err="1"/>
              <a:t>valeurs</a:t>
            </a:r>
            <a:r>
              <a:rPr lang="en-US" dirty="0"/>
              <a:t> (1,2,3) que </a:t>
            </a:r>
            <a:r>
              <a:rPr lang="en-US" dirty="0" err="1"/>
              <a:t>l’utilisateur</a:t>
            </a:r>
            <a:r>
              <a:rPr lang="en-US" dirty="0"/>
              <a:t> doit </a:t>
            </a:r>
            <a:r>
              <a:rPr lang="en-US" dirty="0" err="1"/>
              <a:t>tapé</a:t>
            </a:r>
            <a:r>
              <a:rPr lang="en-US" dirty="0"/>
              <a:t> chacun dirige </a:t>
            </a:r>
            <a:r>
              <a:rPr lang="en-US" dirty="0" err="1"/>
              <a:t>l’exécution</a:t>
            </a:r>
            <a:r>
              <a:rPr lang="en-US" dirty="0"/>
              <a:t> </a:t>
            </a:r>
            <a:r>
              <a:rPr lang="en-US" dirty="0" err="1"/>
              <a:t>vers</a:t>
            </a:r>
            <a:r>
              <a:rPr lang="en-US" dirty="0"/>
              <a:t> le </a:t>
            </a:r>
            <a:r>
              <a:rPr lang="en-US" dirty="0" err="1"/>
              <a:t>cas</a:t>
            </a:r>
            <a:r>
              <a:rPr lang="en-US" dirty="0"/>
              <a:t> </a:t>
            </a:r>
            <a:r>
              <a:rPr lang="en-US" dirty="0" err="1"/>
              <a:t>sélectionné</a:t>
            </a:r>
            <a:r>
              <a:rPr lang="en-US" dirty="0"/>
              <a:t>. Noter que dans le </a:t>
            </a:r>
            <a:r>
              <a:rPr lang="en-US" dirty="0" err="1"/>
              <a:t>cas</a:t>
            </a:r>
            <a:r>
              <a:rPr lang="en-US" dirty="0"/>
              <a:t> </a:t>
            </a:r>
            <a:r>
              <a:rPr lang="en-US" dirty="0" err="1"/>
              <a:t>ou</a:t>
            </a:r>
            <a:r>
              <a:rPr lang="en-US" dirty="0"/>
              <a:t> </a:t>
            </a:r>
            <a:r>
              <a:rPr lang="en-US" dirty="0" err="1"/>
              <a:t>l’utilisateur</a:t>
            </a:r>
            <a:r>
              <a:rPr lang="en-US" dirty="0"/>
              <a:t> </a:t>
            </a:r>
            <a:r>
              <a:rPr lang="en-US" dirty="0" err="1"/>
              <a:t>introduit</a:t>
            </a:r>
            <a:r>
              <a:rPr lang="en-US" dirty="0"/>
              <a:t> </a:t>
            </a:r>
            <a:r>
              <a:rPr lang="en-US" dirty="0" err="1"/>
              <a:t>une</a:t>
            </a:r>
            <a:r>
              <a:rPr lang="en-US" dirty="0"/>
              <a:t> </a:t>
            </a:r>
            <a:r>
              <a:rPr lang="en-US" dirty="0" err="1"/>
              <a:t>valeur</a:t>
            </a:r>
            <a:r>
              <a:rPr lang="en-US" dirty="0"/>
              <a:t> </a:t>
            </a:r>
            <a:r>
              <a:rPr lang="en-US" dirty="0" err="1"/>
              <a:t>outre</a:t>
            </a:r>
            <a:r>
              <a:rPr lang="en-US" dirty="0"/>
              <a:t> que les </a:t>
            </a:r>
            <a:r>
              <a:rPr lang="en-US" dirty="0" err="1"/>
              <a:t>cas</a:t>
            </a:r>
            <a:r>
              <a:rPr lang="en-US" dirty="0"/>
              <a:t> </a:t>
            </a:r>
            <a:r>
              <a:rPr lang="en-US" dirty="0" err="1"/>
              <a:t>traité</a:t>
            </a:r>
            <a:r>
              <a:rPr lang="en-US" dirty="0"/>
              <a:t> </a:t>
            </a:r>
            <a:r>
              <a:rPr lang="en-US" dirty="0" err="1"/>
              <a:t>l’exécution</a:t>
            </a:r>
            <a:r>
              <a:rPr lang="en-US" dirty="0"/>
              <a:t> se dirige </a:t>
            </a:r>
            <a:r>
              <a:rPr lang="en-US" dirty="0" err="1"/>
              <a:t>directement</a:t>
            </a:r>
            <a:r>
              <a:rPr lang="en-US" dirty="0"/>
              <a:t> au bloc SINON  </a:t>
            </a:r>
          </a:p>
        </p:txBody>
      </p:sp>
      <p:sp>
        <p:nvSpPr>
          <p:cNvPr id="3" name="Rectangle 2">
            <a:extLst>
              <a:ext uri="{FF2B5EF4-FFF2-40B4-BE49-F238E27FC236}">
                <a16:creationId xmlns:a16="http://schemas.microsoft.com/office/drawing/2014/main" id="{8478993C-A152-AB7A-D7AB-604F8535EC8B}"/>
              </a:ext>
            </a:extLst>
          </p:cNvPr>
          <p:cNvSpPr/>
          <p:nvPr/>
        </p:nvSpPr>
        <p:spPr>
          <a:xfrm>
            <a:off x="4537188" y="1168396"/>
            <a:ext cx="7076634" cy="5047536"/>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sz="1400" b="1" dirty="0">
                <a:solidFill>
                  <a:schemeClr val="accent5">
                    <a:lumMod val="75000"/>
                  </a:schemeClr>
                </a:solidFill>
                <a:latin typeface="Courier New" panose="02070309020205020404" pitchFamily="49" charset="0"/>
                <a:cs typeface="Courier New" panose="02070309020205020404" pitchFamily="49" charset="0"/>
              </a:rPr>
              <a:t>ALGORITHME </a:t>
            </a:r>
            <a:r>
              <a:rPr lang="fr-FR" sz="1400" dirty="0">
                <a:latin typeface="Courier New" panose="02070309020205020404" pitchFamily="49" charset="0"/>
                <a:cs typeface="Courier New" panose="02070309020205020404" pitchFamily="49" charset="0"/>
              </a:rPr>
              <a:t>Operations</a:t>
            </a:r>
          </a:p>
          <a:p>
            <a:r>
              <a:rPr lang="fr-FR" sz="1400" dirty="0">
                <a:latin typeface="Courier New" panose="02070309020205020404" pitchFamily="49" charset="0"/>
                <a:cs typeface="Courier New" panose="02070309020205020404" pitchFamily="49" charset="0"/>
              </a:rPr>
              <a:t>Choix : ENTIER</a:t>
            </a:r>
          </a:p>
          <a:p>
            <a:r>
              <a:rPr lang="fr-FR" sz="1400" dirty="0" err="1">
                <a:latin typeface="Courier New" panose="02070309020205020404" pitchFamily="49" charset="0"/>
                <a:cs typeface="Courier New" panose="02070309020205020404" pitchFamily="49" charset="0"/>
              </a:rPr>
              <a:t>a,b,C</a:t>
            </a:r>
            <a:r>
              <a:rPr lang="fr-FR" sz="1400" dirty="0">
                <a:latin typeface="Courier New" panose="02070309020205020404" pitchFamily="49" charset="0"/>
                <a:cs typeface="Courier New" panose="02070309020205020404" pitchFamily="49" charset="0"/>
              </a:rPr>
              <a:t> : REEL</a:t>
            </a:r>
            <a:endParaRPr lang="fr-FR" sz="1400" b="1" dirty="0">
              <a:solidFill>
                <a:schemeClr val="accent5">
                  <a:lumMod val="75000"/>
                </a:schemeClr>
              </a:solidFill>
              <a:latin typeface="Courier New" panose="02070309020205020404" pitchFamily="49" charset="0"/>
              <a:cs typeface="Courier New" panose="02070309020205020404" pitchFamily="49" charset="0"/>
            </a:endParaRPr>
          </a:p>
          <a:p>
            <a:r>
              <a:rPr lang="fr-FR" sz="1400" b="1" dirty="0">
                <a:solidFill>
                  <a:schemeClr val="accent5">
                    <a:lumMod val="75000"/>
                  </a:schemeClr>
                </a:solidFill>
                <a:latin typeface="Courier New" panose="02070309020205020404" pitchFamily="49" charset="0"/>
                <a:cs typeface="Courier New" panose="02070309020205020404" pitchFamily="49" charset="0"/>
              </a:rPr>
              <a:t>DEBUT</a:t>
            </a:r>
          </a:p>
          <a:p>
            <a:r>
              <a:rPr lang="fr-FR" sz="1400" dirty="0">
                <a:latin typeface="Courier New" panose="02070309020205020404" pitchFamily="49" charset="0"/>
                <a:cs typeface="Courier New" panose="02070309020205020404" pitchFamily="49" charset="0"/>
              </a:rPr>
              <a:t>AFFICHER("donner Deux Valeurs a et b")</a:t>
            </a:r>
          </a:p>
          <a:p>
            <a:r>
              <a:rPr lang="fr-FR" sz="1400" dirty="0">
                <a:latin typeface="Courier New" panose="02070309020205020404" pitchFamily="49" charset="0"/>
                <a:cs typeface="Courier New" panose="02070309020205020404" pitchFamily="49" charset="0"/>
              </a:rPr>
              <a:t>LIRE(</a:t>
            </a:r>
            <a:r>
              <a:rPr lang="fr-FR" sz="1400" dirty="0" err="1">
                <a:latin typeface="Courier New" panose="02070309020205020404" pitchFamily="49" charset="0"/>
                <a:cs typeface="Courier New" panose="02070309020205020404" pitchFamily="49" charset="0"/>
              </a:rPr>
              <a:t>a,b</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AFFICHER("Taper 1 pour Additionner, 2 pour multiplier 3 pour le modulo de a et b")</a:t>
            </a:r>
          </a:p>
          <a:p>
            <a:r>
              <a:rPr lang="fr-FR" sz="1400" dirty="0">
                <a:latin typeface="Courier New" panose="02070309020205020404" pitchFamily="49" charset="0"/>
                <a:cs typeface="Courier New" panose="02070309020205020404" pitchFamily="49" charset="0"/>
              </a:rPr>
              <a:t>LIRE(Choix)</a:t>
            </a:r>
          </a:p>
          <a:p>
            <a:r>
              <a:rPr lang="fr-FR" sz="1400" b="1" dirty="0">
                <a:solidFill>
                  <a:schemeClr val="accent5">
                    <a:lumMod val="75000"/>
                  </a:schemeClr>
                </a:solidFill>
                <a:latin typeface="Courier New" panose="02070309020205020404" pitchFamily="49" charset="0"/>
                <a:cs typeface="Courier New" panose="02070309020205020404" pitchFamily="49" charset="0"/>
              </a:rPr>
              <a:t>SELON</a:t>
            </a:r>
            <a:r>
              <a:rPr lang="fr-FR" sz="1400" b="1" dirty="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Choix</a:t>
            </a:r>
            <a:endParaRPr lang="fr-FR" sz="1400" b="1" dirty="0">
              <a:latin typeface="Courier New" panose="02070309020205020404" pitchFamily="49" charset="0"/>
              <a:cs typeface="Courier New" panose="02070309020205020404" pitchFamily="49" charset="0"/>
            </a:endParaRPr>
          </a:p>
          <a:p>
            <a:r>
              <a:rPr lang="fr-FR" sz="1400" b="1" dirty="0">
                <a:solidFill>
                  <a:schemeClr val="accent5">
                    <a:lumMod val="75000"/>
                  </a:schemeClr>
                </a:solidFill>
                <a:latin typeface="Courier New" panose="02070309020205020404" pitchFamily="49" charset="0"/>
                <a:cs typeface="Courier New" panose="02070309020205020404" pitchFamily="49" charset="0"/>
              </a:rPr>
              <a:t>  CAS </a:t>
            </a:r>
            <a:r>
              <a:rPr lang="fr-FR" sz="1400" dirty="0">
                <a:latin typeface="Courier New" panose="02070309020205020404" pitchFamily="49" charset="0"/>
                <a:cs typeface="Courier New" panose="02070309020205020404" pitchFamily="49" charset="0"/>
              </a:rPr>
              <a:t>1 :</a:t>
            </a:r>
          </a:p>
          <a:p>
            <a:r>
              <a:rPr lang="fr-FR" sz="1400" dirty="0">
                <a:latin typeface="Courier New" panose="02070309020205020404" pitchFamily="49" charset="0"/>
                <a:cs typeface="Courier New" panose="02070309020205020404" pitchFamily="49" charset="0"/>
              </a:rPr>
              <a:t>  C ← </a:t>
            </a:r>
            <a:r>
              <a:rPr lang="fr-FR" sz="1400" dirty="0" err="1">
                <a:latin typeface="Courier New" panose="02070309020205020404" pitchFamily="49" charset="0"/>
                <a:cs typeface="Courier New" panose="02070309020205020404" pitchFamily="49" charset="0"/>
                <a:sym typeface="Wingdings" panose="05000000000000000000" pitchFamily="2" charset="2"/>
              </a:rPr>
              <a:t>a+b</a:t>
            </a:r>
            <a:endParaRPr lang="fr-FR" sz="1400" dirty="0">
              <a:latin typeface="Courier New" panose="02070309020205020404" pitchFamily="49" charset="0"/>
              <a:cs typeface="Courier New" panose="02070309020205020404" pitchFamily="49" charset="0"/>
              <a:sym typeface="Wingdings" panose="05000000000000000000" pitchFamily="2" charset="2"/>
            </a:endParaRPr>
          </a:p>
          <a:p>
            <a:r>
              <a:rPr lang="fr-FR" sz="1400" dirty="0">
                <a:latin typeface="Courier New" panose="02070309020205020404" pitchFamily="49" charset="0"/>
                <a:cs typeface="Courier New" panose="02070309020205020404" pitchFamily="49" charset="0"/>
              </a:rPr>
              <a:t>  AFFICHER("le </a:t>
            </a:r>
            <a:r>
              <a:rPr lang="fr-FR" sz="1400" dirty="0" err="1">
                <a:latin typeface="Courier New" panose="02070309020205020404" pitchFamily="49" charset="0"/>
                <a:cs typeface="Courier New" panose="02070309020205020404" pitchFamily="49" charset="0"/>
              </a:rPr>
              <a:t>resultat</a:t>
            </a:r>
            <a:r>
              <a:rPr lang="fr-FR" sz="1400" dirty="0">
                <a:latin typeface="Courier New" panose="02070309020205020404" pitchFamily="49" charset="0"/>
                <a:cs typeface="Courier New" panose="02070309020205020404" pitchFamily="49" charset="0"/>
              </a:rPr>
              <a:t> de l’</a:t>
            </a:r>
            <a:r>
              <a:rPr lang="fr-FR" sz="1400" dirty="0" err="1">
                <a:latin typeface="Courier New" panose="02070309020205020404" pitchFamily="49" charset="0"/>
                <a:cs typeface="Courier New" panose="02070309020205020404" pitchFamily="49" charset="0"/>
              </a:rPr>
              <a:t>operation</a:t>
            </a:r>
            <a:r>
              <a:rPr lang="fr-FR" sz="1400" dirty="0">
                <a:latin typeface="Courier New" panose="02070309020205020404" pitchFamily="49" charset="0"/>
                <a:cs typeface="Courier New" panose="02070309020205020404" pitchFamily="49" charset="0"/>
              </a:rPr>
              <a:t> choisie =",C)</a:t>
            </a:r>
          </a:p>
          <a:p>
            <a:r>
              <a:rPr lang="fr-FR" sz="1400" b="1" dirty="0">
                <a:solidFill>
                  <a:schemeClr val="accent5">
                    <a:lumMod val="75000"/>
                  </a:schemeClr>
                </a:solidFill>
                <a:latin typeface="Courier New" panose="02070309020205020404" pitchFamily="49" charset="0"/>
                <a:cs typeface="Courier New" panose="02070309020205020404" pitchFamily="49" charset="0"/>
              </a:rPr>
              <a:t>  CAS </a:t>
            </a:r>
            <a:r>
              <a:rPr lang="fr-FR" sz="1400" dirty="0">
                <a:latin typeface="Courier New" panose="02070309020205020404" pitchFamily="49" charset="0"/>
                <a:cs typeface="Courier New" panose="02070309020205020404" pitchFamily="49" charset="0"/>
              </a:rPr>
              <a:t>2 :</a:t>
            </a:r>
          </a:p>
          <a:p>
            <a:r>
              <a:rPr lang="fr-FR" sz="1400" dirty="0">
                <a:latin typeface="Courier New" panose="02070309020205020404" pitchFamily="49" charset="0"/>
                <a:cs typeface="Courier New" panose="02070309020205020404" pitchFamily="49" charset="0"/>
              </a:rPr>
              <a:t>  C ← </a:t>
            </a:r>
            <a:r>
              <a:rPr lang="fr-FR" sz="1400" dirty="0">
                <a:latin typeface="Courier New" panose="02070309020205020404" pitchFamily="49" charset="0"/>
                <a:cs typeface="Courier New" panose="02070309020205020404" pitchFamily="49" charset="0"/>
                <a:sym typeface="Wingdings" panose="05000000000000000000" pitchFamily="2" charset="2"/>
              </a:rPr>
              <a:t>a*b</a:t>
            </a:r>
          </a:p>
          <a:p>
            <a:r>
              <a:rPr lang="fr-FR" sz="1400" dirty="0">
                <a:latin typeface="Courier New" panose="02070309020205020404" pitchFamily="49" charset="0"/>
                <a:cs typeface="Courier New" panose="02070309020205020404" pitchFamily="49" charset="0"/>
              </a:rPr>
              <a:t>  AFFICHER("le </a:t>
            </a:r>
            <a:r>
              <a:rPr lang="fr-FR" sz="1400" dirty="0" err="1">
                <a:latin typeface="Courier New" panose="02070309020205020404" pitchFamily="49" charset="0"/>
                <a:cs typeface="Courier New" panose="02070309020205020404" pitchFamily="49" charset="0"/>
              </a:rPr>
              <a:t>resultat</a:t>
            </a:r>
            <a:r>
              <a:rPr lang="fr-FR" sz="1400" dirty="0">
                <a:latin typeface="Courier New" panose="02070309020205020404" pitchFamily="49" charset="0"/>
                <a:cs typeface="Courier New" panose="02070309020205020404" pitchFamily="49" charset="0"/>
              </a:rPr>
              <a:t> de l’</a:t>
            </a:r>
            <a:r>
              <a:rPr lang="fr-FR" sz="1400" dirty="0" err="1">
                <a:latin typeface="Courier New" panose="02070309020205020404" pitchFamily="49" charset="0"/>
                <a:cs typeface="Courier New" panose="02070309020205020404" pitchFamily="49" charset="0"/>
              </a:rPr>
              <a:t>operation</a:t>
            </a:r>
            <a:r>
              <a:rPr lang="fr-FR" sz="1400" dirty="0">
                <a:latin typeface="Courier New" panose="02070309020205020404" pitchFamily="49" charset="0"/>
                <a:cs typeface="Courier New" panose="02070309020205020404" pitchFamily="49" charset="0"/>
              </a:rPr>
              <a:t> choisie =",C)</a:t>
            </a:r>
          </a:p>
          <a:p>
            <a:r>
              <a:rPr lang="fr-FR" sz="1400" b="1" dirty="0">
                <a:solidFill>
                  <a:schemeClr val="accent5">
                    <a:lumMod val="75000"/>
                  </a:schemeClr>
                </a:solidFill>
                <a:latin typeface="Courier New" panose="02070309020205020404" pitchFamily="49" charset="0"/>
                <a:cs typeface="Courier New" panose="02070309020205020404" pitchFamily="49" charset="0"/>
              </a:rPr>
              <a:t>  CAS </a:t>
            </a:r>
            <a:r>
              <a:rPr lang="fr-FR" sz="1400" dirty="0">
                <a:latin typeface="Courier New" panose="02070309020205020404" pitchFamily="49" charset="0"/>
                <a:cs typeface="Courier New" panose="02070309020205020404" pitchFamily="49" charset="0"/>
              </a:rPr>
              <a:t>3 :</a:t>
            </a:r>
          </a:p>
          <a:p>
            <a:r>
              <a:rPr lang="fr-FR" sz="1400" dirty="0">
                <a:latin typeface="Courier New" panose="02070309020205020404" pitchFamily="49" charset="0"/>
                <a:cs typeface="Courier New" panose="02070309020205020404" pitchFamily="49" charset="0"/>
              </a:rPr>
              <a:t>  C ← </a:t>
            </a:r>
            <a:r>
              <a:rPr lang="fr-FR" sz="1400" dirty="0" err="1">
                <a:latin typeface="Courier New" panose="02070309020205020404" pitchFamily="49" charset="0"/>
                <a:cs typeface="Courier New" panose="02070309020205020404" pitchFamily="49" charset="0"/>
                <a:sym typeface="Wingdings" panose="05000000000000000000" pitchFamily="2" charset="2"/>
              </a:rPr>
              <a:t>a%b</a:t>
            </a:r>
            <a:endParaRPr lang="fr-FR" sz="1400" dirty="0">
              <a:latin typeface="Courier New" panose="02070309020205020404" pitchFamily="49" charset="0"/>
              <a:cs typeface="Courier New" panose="02070309020205020404" pitchFamily="49" charset="0"/>
              <a:sym typeface="Wingdings" panose="05000000000000000000" pitchFamily="2" charset="2"/>
            </a:endParaRPr>
          </a:p>
          <a:p>
            <a:r>
              <a:rPr lang="fr-FR" sz="1400" dirty="0">
                <a:latin typeface="Courier New" panose="02070309020205020404" pitchFamily="49" charset="0"/>
                <a:cs typeface="Courier New" panose="02070309020205020404" pitchFamily="49" charset="0"/>
                <a:sym typeface="Wingdings" panose="05000000000000000000" pitchFamily="2" charset="2"/>
              </a:rPr>
              <a:t>  </a:t>
            </a:r>
            <a:r>
              <a:rPr lang="fr-FR" sz="1400" dirty="0">
                <a:latin typeface="Courier New" panose="02070309020205020404" pitchFamily="49" charset="0"/>
                <a:cs typeface="Courier New" panose="02070309020205020404" pitchFamily="49" charset="0"/>
              </a:rPr>
              <a:t>AFFICHER("le </a:t>
            </a:r>
            <a:r>
              <a:rPr lang="fr-FR" sz="1400" dirty="0" err="1">
                <a:latin typeface="Courier New" panose="02070309020205020404" pitchFamily="49" charset="0"/>
                <a:cs typeface="Courier New" panose="02070309020205020404" pitchFamily="49" charset="0"/>
              </a:rPr>
              <a:t>resultat</a:t>
            </a:r>
            <a:r>
              <a:rPr lang="fr-FR" sz="1400" dirty="0">
                <a:latin typeface="Courier New" panose="02070309020205020404" pitchFamily="49" charset="0"/>
                <a:cs typeface="Courier New" panose="02070309020205020404" pitchFamily="49" charset="0"/>
              </a:rPr>
              <a:t> de l’</a:t>
            </a:r>
            <a:r>
              <a:rPr lang="fr-FR" sz="1400" dirty="0" err="1">
                <a:latin typeface="Courier New" panose="02070309020205020404" pitchFamily="49" charset="0"/>
                <a:cs typeface="Courier New" panose="02070309020205020404" pitchFamily="49" charset="0"/>
              </a:rPr>
              <a:t>operation</a:t>
            </a:r>
            <a:r>
              <a:rPr lang="fr-FR" sz="1400" dirty="0">
                <a:latin typeface="Courier New" panose="02070309020205020404" pitchFamily="49" charset="0"/>
                <a:cs typeface="Courier New" panose="02070309020205020404" pitchFamily="49" charset="0"/>
              </a:rPr>
              <a:t> choisie =",C)</a:t>
            </a:r>
          </a:p>
          <a:p>
            <a:r>
              <a:rPr lang="fr-FR" sz="1400" b="1" dirty="0">
                <a:solidFill>
                  <a:schemeClr val="accent5">
                    <a:lumMod val="75000"/>
                  </a:schemeClr>
                </a:solidFill>
                <a:latin typeface="Courier New" panose="02070309020205020404" pitchFamily="49" charset="0"/>
                <a:cs typeface="Courier New" panose="02070309020205020404" pitchFamily="49" charset="0"/>
              </a:rPr>
              <a:t>  SINON :</a:t>
            </a:r>
          </a:p>
          <a:p>
            <a:r>
              <a:rPr lang="fr-FR" sz="1400" b="1" dirty="0">
                <a:solidFill>
                  <a:schemeClr val="accent5">
                    <a:lumMod val="75000"/>
                  </a:schemeClr>
                </a:solidFill>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AFFICHER("Vous avez tapé un mauvais choix")</a:t>
            </a:r>
          </a:p>
          <a:p>
            <a:r>
              <a:rPr lang="fr-FR" sz="1400" b="1" dirty="0">
                <a:solidFill>
                  <a:schemeClr val="accent5">
                    <a:lumMod val="75000"/>
                  </a:schemeClr>
                </a:solidFill>
                <a:latin typeface="Courier New" panose="02070309020205020404" pitchFamily="49" charset="0"/>
                <a:cs typeface="Courier New" panose="02070309020205020404" pitchFamily="49" charset="0"/>
              </a:rPr>
              <a:t>FINSELON</a:t>
            </a:r>
            <a:endParaRPr lang="fr-FR" sz="1400" dirty="0">
              <a:latin typeface="Courier New" panose="02070309020205020404" pitchFamily="49" charset="0"/>
              <a:cs typeface="Courier New" panose="02070309020205020404" pitchFamily="49" charset="0"/>
            </a:endParaRPr>
          </a:p>
          <a:p>
            <a:r>
              <a:rPr lang="fr-FR" sz="1400" b="1" dirty="0">
                <a:solidFill>
                  <a:schemeClr val="accent5">
                    <a:lumMod val="75000"/>
                  </a:schemeClr>
                </a:solidFill>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3484262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7A45A-EBCE-B611-DD60-27F3C620C83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B65FF0-7D96-1C54-6E5B-FC8E8145E669}"/>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B187D3AC-E6AF-2764-750E-EA7A339365CF}"/>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POUR</a:t>
            </a:r>
          </a:p>
        </p:txBody>
      </p:sp>
      <p:sp>
        <p:nvSpPr>
          <p:cNvPr id="15" name="Slide Number Placeholder 14">
            <a:extLst>
              <a:ext uri="{FF2B5EF4-FFF2-40B4-BE49-F238E27FC236}">
                <a16:creationId xmlns:a16="http://schemas.microsoft.com/office/drawing/2014/main" id="{9D27D0A0-C97E-6439-7F5A-63AF27474B25}"/>
              </a:ext>
            </a:extLst>
          </p:cNvPr>
          <p:cNvSpPr>
            <a:spLocks noGrp="1"/>
          </p:cNvSpPr>
          <p:nvPr>
            <p:ph type="sldNum" sz="quarter" idx="12"/>
          </p:nvPr>
        </p:nvSpPr>
        <p:spPr/>
        <p:txBody>
          <a:bodyPr/>
          <a:lstStyle/>
          <a:p>
            <a:fld id="{68870FDC-C944-644D-8649-251A4BA46F23}" type="slidenum">
              <a:rPr lang="en-MA" smtClean="0"/>
              <a:t>31</a:t>
            </a:fld>
            <a:endParaRPr lang="en-MA"/>
          </a:p>
        </p:txBody>
      </p:sp>
      <p:sp>
        <p:nvSpPr>
          <p:cNvPr id="6" name="TextBox 5">
            <a:extLst>
              <a:ext uri="{FF2B5EF4-FFF2-40B4-BE49-F238E27FC236}">
                <a16:creationId xmlns:a16="http://schemas.microsoft.com/office/drawing/2014/main" id="{FA5E2F0E-94EC-58AC-3D21-698745921A45}"/>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FFF1084D-41BF-BF59-7C49-D49946F07810}"/>
              </a:ext>
            </a:extLst>
          </p:cNvPr>
          <p:cNvSpPr txBox="1"/>
          <p:nvPr/>
        </p:nvSpPr>
        <p:spPr>
          <a:xfrm>
            <a:off x="233686" y="1679056"/>
            <a:ext cx="11860904" cy="4619854"/>
          </a:xfrm>
          <a:prstGeom prst="rect">
            <a:avLst/>
          </a:prstGeom>
          <a:noFill/>
        </p:spPr>
        <p:txBody>
          <a:bodyPr wrap="square" rtlCol="0">
            <a:spAutoFit/>
          </a:bodyPr>
          <a:lstStyle/>
          <a:p>
            <a:pPr algn="justLow">
              <a:lnSpc>
                <a:spcPct val="150000"/>
              </a:lnSpc>
            </a:pPr>
            <a:r>
              <a:rPr lang="en-US" dirty="0"/>
              <a:t>Si nous </a:t>
            </a:r>
            <a:r>
              <a:rPr lang="en-US" dirty="0" err="1"/>
              <a:t>désirons</a:t>
            </a:r>
            <a:r>
              <a:rPr lang="en-US" dirty="0"/>
              <a:t> que </a:t>
            </a:r>
            <a:r>
              <a:rPr lang="en-US" dirty="0" err="1"/>
              <a:t>l’algorithme</a:t>
            </a:r>
            <a:r>
              <a:rPr lang="en-US" dirty="0"/>
              <a:t> </a:t>
            </a:r>
            <a:r>
              <a:rPr lang="en-US" dirty="0" err="1"/>
              <a:t>répète</a:t>
            </a:r>
            <a:r>
              <a:rPr lang="en-US" dirty="0"/>
              <a:t> un bloc </a:t>
            </a:r>
            <a:r>
              <a:rPr lang="en-US" dirty="0" err="1"/>
              <a:t>d’instructions</a:t>
            </a:r>
            <a:r>
              <a:rPr lang="en-US" dirty="0"/>
              <a:t> un certain </a:t>
            </a:r>
            <a:r>
              <a:rPr lang="en-US" dirty="0" err="1"/>
              <a:t>nombre</a:t>
            </a:r>
            <a:r>
              <a:rPr lang="en-US" dirty="0"/>
              <a:t> de </a:t>
            </a:r>
            <a:r>
              <a:rPr lang="en-US" dirty="0" err="1"/>
              <a:t>fois</a:t>
            </a:r>
            <a:r>
              <a:rPr lang="en-US" dirty="0"/>
              <a:t> (</a:t>
            </a:r>
            <a:r>
              <a:rPr lang="en-US" b="1" u="sng" dirty="0">
                <a:solidFill>
                  <a:srgbClr val="C00000"/>
                </a:solidFill>
              </a:rPr>
              <a:t>bien </a:t>
            </a:r>
            <a:r>
              <a:rPr lang="en-US" b="1" u="sng" dirty="0" err="1">
                <a:solidFill>
                  <a:srgbClr val="C00000"/>
                </a:solidFill>
              </a:rPr>
              <a:t>déterminé</a:t>
            </a:r>
            <a:r>
              <a:rPr lang="en-US" dirty="0"/>
              <a:t>). Nous </a:t>
            </a:r>
            <a:r>
              <a:rPr lang="en-US" dirty="0" err="1"/>
              <a:t>utilisons</a:t>
            </a:r>
            <a:r>
              <a:rPr lang="en-US" dirty="0"/>
              <a:t> la boucle </a:t>
            </a:r>
            <a:r>
              <a:rPr lang="en-US" b="1" dirty="0">
                <a:solidFill>
                  <a:srgbClr val="FF0000"/>
                </a:solidFill>
              </a:rPr>
              <a:t>POUR.</a:t>
            </a:r>
            <a:r>
              <a:rPr lang="en-US" dirty="0"/>
              <a:t> En pseudo-code </a:t>
            </a:r>
            <a:r>
              <a:rPr lang="en-US" dirty="0" err="1"/>
              <a:t>cela</a:t>
            </a:r>
            <a:r>
              <a:rPr lang="en-US" dirty="0"/>
              <a:t> </a:t>
            </a:r>
            <a:r>
              <a:rPr lang="en-US" dirty="0" err="1"/>
              <a:t>s’exprime</a:t>
            </a:r>
            <a:r>
              <a:rPr lang="en-US" dirty="0"/>
              <a:t> </a:t>
            </a:r>
            <a:r>
              <a:rPr lang="en-US" dirty="0" err="1"/>
              <a:t>comme</a:t>
            </a:r>
            <a:r>
              <a:rPr lang="en-US" dirty="0"/>
              <a:t> </a:t>
            </a:r>
            <a:r>
              <a:rPr lang="en-US" dirty="0" err="1"/>
              <a:t>suivant</a:t>
            </a:r>
            <a:r>
              <a:rPr lang="en-US" dirty="0"/>
              <a:t> :</a:t>
            </a:r>
          </a:p>
          <a:p>
            <a:pPr algn="justLow">
              <a:lnSpc>
                <a:spcPct val="150000"/>
              </a:lnSpc>
            </a:pPr>
            <a:r>
              <a:rPr lang="en-US" dirty="0"/>
              <a:t>.</a:t>
            </a:r>
          </a:p>
          <a:p>
            <a:pPr algn="justLow">
              <a:lnSpc>
                <a:spcPct val="150000"/>
              </a:lnSpc>
            </a:pPr>
            <a:endParaRPr lang="en-US" dirty="0"/>
          </a:p>
          <a:p>
            <a:pPr algn="justLow">
              <a:lnSpc>
                <a:spcPct val="150000"/>
              </a:lnSpc>
            </a:pPr>
            <a:br>
              <a:rPr lang="en-US" dirty="0"/>
            </a:br>
            <a:endParaRPr lang="en-US" dirty="0"/>
          </a:p>
          <a:p>
            <a:pPr algn="justLow">
              <a:lnSpc>
                <a:spcPct val="150000"/>
              </a:lnSpc>
            </a:pPr>
            <a:r>
              <a:rPr lang="en-US" dirty="0" err="1"/>
              <a:t>Lorsque</a:t>
            </a:r>
            <a:r>
              <a:rPr lang="en-US" dirty="0"/>
              <a:t> le </a:t>
            </a:r>
            <a:r>
              <a:rPr lang="en-US" dirty="0" err="1"/>
              <a:t>nombre</a:t>
            </a:r>
            <a:r>
              <a:rPr lang="en-US" dirty="0"/>
              <a:t> de </a:t>
            </a:r>
            <a:r>
              <a:rPr lang="en-US" dirty="0" err="1"/>
              <a:t>fois</a:t>
            </a:r>
            <a:r>
              <a:rPr lang="en-US" dirty="0"/>
              <a:t> </a:t>
            </a:r>
            <a:r>
              <a:rPr lang="en-US" dirty="0" err="1"/>
              <a:t>où</a:t>
            </a:r>
            <a:r>
              <a:rPr lang="en-US" dirty="0"/>
              <a:t> un bloc </a:t>
            </a:r>
            <a:r>
              <a:rPr lang="en-US" dirty="0" err="1"/>
              <a:t>d’instructions</a:t>
            </a:r>
            <a:r>
              <a:rPr lang="en-US" dirty="0"/>
              <a:t> doit </a:t>
            </a:r>
            <a:r>
              <a:rPr lang="en-US" dirty="0" err="1"/>
              <a:t>être</a:t>
            </a:r>
            <a:r>
              <a:rPr lang="en-US" dirty="0"/>
              <a:t> </a:t>
            </a:r>
            <a:r>
              <a:rPr lang="en-US" dirty="0" err="1"/>
              <a:t>exécuté</a:t>
            </a:r>
            <a:r>
              <a:rPr lang="en-US" dirty="0"/>
              <a:t> </a:t>
            </a:r>
            <a:r>
              <a:rPr lang="en-US" dirty="0" err="1"/>
              <a:t>est</a:t>
            </a:r>
            <a:r>
              <a:rPr lang="en-US" dirty="0"/>
              <a:t> </a:t>
            </a:r>
            <a:r>
              <a:rPr lang="en-US" dirty="0" err="1"/>
              <a:t>connu</a:t>
            </a:r>
            <a:r>
              <a:rPr lang="en-US" dirty="0"/>
              <a:t> à </a:t>
            </a:r>
            <a:r>
              <a:rPr lang="en-US" dirty="0" err="1"/>
              <a:t>l’avance</a:t>
            </a:r>
            <a:r>
              <a:rPr lang="en-US" dirty="0"/>
              <a:t>, la boucle </a:t>
            </a:r>
            <a:r>
              <a:rPr lang="en-US" b="1" dirty="0">
                <a:solidFill>
                  <a:srgbClr val="C00000"/>
                </a:solidFill>
              </a:rPr>
              <a:t>POUR</a:t>
            </a:r>
            <a:r>
              <a:rPr lang="en-US" dirty="0"/>
              <a:t> </a:t>
            </a:r>
            <a:r>
              <a:rPr lang="en-US" dirty="0" err="1"/>
              <a:t>est</a:t>
            </a:r>
            <a:r>
              <a:rPr lang="en-US" dirty="0"/>
              <a:t> </a:t>
            </a:r>
            <a:r>
              <a:rPr lang="en-US" dirty="0" err="1"/>
              <a:t>préférable</a:t>
            </a:r>
            <a:r>
              <a:rPr lang="en-US" dirty="0"/>
              <a:t>. </a:t>
            </a:r>
            <a:r>
              <a:rPr lang="en-US" dirty="0" err="1"/>
              <a:t>L’usage</a:t>
            </a:r>
            <a:r>
              <a:rPr lang="en-US" dirty="0"/>
              <a:t> principal de la boucle </a:t>
            </a:r>
            <a:r>
              <a:rPr lang="en-US" b="1" dirty="0">
                <a:solidFill>
                  <a:srgbClr val="C00000"/>
                </a:solidFill>
              </a:rPr>
              <a:t>POUR</a:t>
            </a:r>
            <a:r>
              <a:rPr lang="en-US" dirty="0"/>
              <a:t> </a:t>
            </a:r>
            <a:r>
              <a:rPr lang="en-US" dirty="0" err="1"/>
              <a:t>est</a:t>
            </a:r>
            <a:r>
              <a:rPr lang="en-US" dirty="0"/>
              <a:t> de faire la gestion d’un </a:t>
            </a:r>
            <a:r>
              <a:rPr lang="en-US" dirty="0" err="1"/>
              <a:t>compteur</a:t>
            </a:r>
            <a:r>
              <a:rPr lang="en-US" dirty="0"/>
              <a:t> (</a:t>
            </a:r>
            <a:r>
              <a:rPr lang="en-US" b="1" dirty="0">
                <a:solidFill>
                  <a:srgbClr val="C00000"/>
                </a:solidFill>
              </a:rPr>
              <a:t>ide</a:t>
            </a:r>
            <a:r>
              <a:rPr lang="en-US" dirty="0"/>
              <a:t> de type </a:t>
            </a:r>
            <a:r>
              <a:rPr lang="en-US" dirty="0" err="1"/>
              <a:t>entier</a:t>
            </a:r>
            <a:r>
              <a:rPr lang="en-US" dirty="0"/>
              <a:t>) qui </a:t>
            </a:r>
            <a:r>
              <a:rPr lang="en-US" dirty="0" err="1"/>
              <a:t>évolue</a:t>
            </a:r>
            <a:r>
              <a:rPr lang="en-US" dirty="0"/>
              <a:t> </a:t>
            </a:r>
            <a:r>
              <a:rPr lang="en-US" dirty="0" err="1"/>
              <a:t>d’une</a:t>
            </a:r>
            <a:r>
              <a:rPr lang="en-US" dirty="0"/>
              <a:t> </a:t>
            </a:r>
            <a:r>
              <a:rPr lang="en-US" dirty="0" err="1"/>
              <a:t>valeur</a:t>
            </a:r>
            <a:r>
              <a:rPr lang="en-US" dirty="0"/>
              <a:t> à </a:t>
            </a:r>
            <a:r>
              <a:rPr lang="en-US" dirty="0" err="1"/>
              <a:t>une</a:t>
            </a:r>
            <a:r>
              <a:rPr lang="en-US" dirty="0"/>
              <a:t> </a:t>
            </a:r>
            <a:r>
              <a:rPr lang="en-US" dirty="0" err="1"/>
              <a:t>autre</a:t>
            </a:r>
            <a:r>
              <a:rPr lang="en-US" dirty="0"/>
              <a:t>. La variable </a:t>
            </a:r>
            <a:r>
              <a:rPr lang="en-US" b="1" dirty="0">
                <a:solidFill>
                  <a:srgbClr val="C00000"/>
                </a:solidFill>
              </a:rPr>
              <a:t>ide</a:t>
            </a:r>
            <a:r>
              <a:rPr lang="en-US" dirty="0"/>
              <a:t> </a:t>
            </a:r>
            <a:r>
              <a:rPr lang="en-US" dirty="0" err="1"/>
              <a:t>est</a:t>
            </a:r>
            <a:r>
              <a:rPr lang="en-US" dirty="0"/>
              <a:t> </a:t>
            </a:r>
            <a:r>
              <a:rPr lang="en-US" dirty="0" err="1"/>
              <a:t>initialisé</a:t>
            </a:r>
            <a:r>
              <a:rPr lang="en-US" dirty="0"/>
              <a:t> par </a:t>
            </a:r>
            <a:r>
              <a:rPr lang="en-US" dirty="0" err="1"/>
              <a:t>une</a:t>
            </a:r>
            <a:r>
              <a:rPr lang="en-US" dirty="0"/>
              <a:t> </a:t>
            </a:r>
            <a:r>
              <a:rPr lang="en-US" dirty="0" err="1"/>
              <a:t>valeur</a:t>
            </a:r>
            <a:r>
              <a:rPr lang="en-US" dirty="0"/>
              <a:t>, ensuite nous </a:t>
            </a:r>
            <a:r>
              <a:rPr lang="en-US" dirty="0" err="1"/>
              <a:t>mettons</a:t>
            </a:r>
            <a:r>
              <a:rPr lang="en-US" dirty="0"/>
              <a:t> </a:t>
            </a:r>
            <a:r>
              <a:rPr lang="en-US" dirty="0" err="1"/>
              <a:t>une</a:t>
            </a:r>
            <a:r>
              <a:rPr lang="en-US" dirty="0"/>
              <a:t> condition sur ide, le </a:t>
            </a:r>
            <a:r>
              <a:rPr lang="en-US" dirty="0" err="1"/>
              <a:t>changement</a:t>
            </a:r>
            <a:r>
              <a:rPr lang="en-US" dirty="0"/>
              <a:t> de ide </a:t>
            </a:r>
            <a:r>
              <a:rPr lang="en-US" dirty="0" err="1"/>
              <a:t>consiste</a:t>
            </a:r>
            <a:r>
              <a:rPr lang="en-US" dirty="0"/>
              <a:t> la </a:t>
            </a:r>
            <a:r>
              <a:rPr lang="en-US" dirty="0" err="1"/>
              <a:t>plupart</a:t>
            </a:r>
            <a:r>
              <a:rPr lang="en-US" dirty="0"/>
              <a:t> du temps à </a:t>
            </a:r>
            <a:r>
              <a:rPr lang="en-US" dirty="0" err="1"/>
              <a:t>incrémenter</a:t>
            </a:r>
            <a:r>
              <a:rPr lang="en-US" dirty="0"/>
              <a:t> </a:t>
            </a:r>
            <a:r>
              <a:rPr lang="en-US" dirty="0" err="1"/>
              <a:t>ou</a:t>
            </a:r>
            <a:r>
              <a:rPr lang="en-US" dirty="0"/>
              <a:t> </a:t>
            </a:r>
            <a:r>
              <a:rPr lang="en-US" dirty="0" err="1"/>
              <a:t>décrémenter</a:t>
            </a:r>
            <a:r>
              <a:rPr lang="en-US" dirty="0"/>
              <a:t>  la </a:t>
            </a:r>
            <a:r>
              <a:rPr lang="en-US" dirty="0" err="1"/>
              <a:t>valeur</a:t>
            </a:r>
            <a:r>
              <a:rPr lang="en-US" dirty="0"/>
              <a:t> de </a:t>
            </a:r>
            <a:r>
              <a:rPr lang="en-US" b="1" dirty="0">
                <a:solidFill>
                  <a:srgbClr val="C00000"/>
                </a:solidFill>
              </a:rPr>
              <a:t>ide</a:t>
            </a:r>
            <a:r>
              <a:rPr lang="en-US" dirty="0"/>
              <a:t> pour que la condition change au fur et à </a:t>
            </a:r>
            <a:r>
              <a:rPr lang="en-US" dirty="0" err="1"/>
              <a:t>mesure</a:t>
            </a:r>
            <a:r>
              <a:rPr lang="en-US" dirty="0"/>
              <a:t> de </a:t>
            </a:r>
            <a:r>
              <a:rPr lang="en-US" dirty="0" err="1"/>
              <a:t>l’avancement</a:t>
            </a:r>
            <a:r>
              <a:rPr lang="en-US" dirty="0"/>
              <a:t> des </a:t>
            </a:r>
            <a:r>
              <a:rPr lang="en-US" dirty="0" err="1"/>
              <a:t>calculs</a:t>
            </a:r>
            <a:r>
              <a:rPr lang="en-US" dirty="0"/>
              <a:t>.</a:t>
            </a:r>
          </a:p>
        </p:txBody>
      </p:sp>
      <p:sp>
        <p:nvSpPr>
          <p:cNvPr id="9" name="Rectangle 8">
            <a:extLst>
              <a:ext uri="{FF2B5EF4-FFF2-40B4-BE49-F238E27FC236}">
                <a16:creationId xmlns:a16="http://schemas.microsoft.com/office/drawing/2014/main" id="{E7977EA7-1511-3A4C-9BBD-C29115139910}"/>
              </a:ext>
            </a:extLst>
          </p:cNvPr>
          <p:cNvSpPr/>
          <p:nvPr/>
        </p:nvSpPr>
        <p:spPr>
          <a:xfrm>
            <a:off x="2602172" y="2813447"/>
            <a:ext cx="6512375" cy="1231106"/>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dirty="0">
                <a:latin typeface="Courier New" panose="02070309020205020404" pitchFamily="49" charset="0"/>
                <a:cs typeface="Courier New" panose="02070309020205020404" pitchFamily="49" charset="0"/>
              </a:rPr>
              <a:t>instructions 1 </a:t>
            </a:r>
            <a:r>
              <a:rPr lang="fr-FR" b="1" dirty="0">
                <a:solidFill>
                  <a:srgbClr val="00682F"/>
                </a:solidFill>
                <a:latin typeface="Courier New" panose="02070309020205020404" pitchFamily="49" charset="0"/>
                <a:cs typeface="Courier New" panose="02070309020205020404" pitchFamily="49" charset="0"/>
              </a:rPr>
              <a:t>/* début du programme */</a:t>
            </a:r>
          </a:p>
          <a:p>
            <a:r>
              <a:rPr lang="fr-FR" sz="1400" b="1" dirty="0">
                <a:solidFill>
                  <a:srgbClr val="0070C0"/>
                </a:solidFill>
                <a:latin typeface="Courier New" panose="02070309020205020404" pitchFamily="49" charset="0"/>
                <a:cs typeface="Courier New" panose="02070309020205020404" pitchFamily="49" charset="0"/>
              </a:rPr>
              <a:t>POUR</a:t>
            </a:r>
            <a:r>
              <a:rPr lang="fr-FR" sz="1400" dirty="0">
                <a:latin typeface="Courier New" panose="02070309020205020404" pitchFamily="49" charset="0"/>
                <a:cs typeface="Courier New" panose="02070309020205020404" pitchFamily="49" charset="0"/>
              </a:rPr>
              <a:t> (ide initial, condition sur ide, changement de ide) </a:t>
            </a:r>
          </a:p>
          <a:p>
            <a:r>
              <a:rPr lang="fr-FR" sz="1400" dirty="0">
                <a:latin typeface="Courier New" panose="02070309020205020404" pitchFamily="49" charset="0"/>
                <a:cs typeface="Courier New" panose="02070309020205020404" pitchFamily="49" charset="0"/>
              </a:rPr>
              <a:t>   instructions 2 </a:t>
            </a:r>
            <a:r>
              <a:rPr lang="fr-FR" sz="1400" b="1" dirty="0">
                <a:solidFill>
                  <a:srgbClr val="00682F"/>
                </a:solidFill>
                <a:latin typeface="Courier New" panose="02070309020205020404" pitchFamily="49" charset="0"/>
                <a:cs typeface="Courier New" panose="02070309020205020404" pitchFamily="49" charset="0"/>
              </a:rPr>
              <a:t>/* instructions répétées */</a:t>
            </a:r>
          </a:p>
          <a:p>
            <a:r>
              <a:rPr lang="fr-FR" sz="1400" b="1" dirty="0">
                <a:solidFill>
                  <a:srgbClr val="0070C0"/>
                </a:solidFill>
                <a:latin typeface="Courier New" panose="02070309020205020404" pitchFamily="49" charset="0"/>
                <a:cs typeface="Courier New" panose="02070309020205020404" pitchFamily="49" charset="0"/>
              </a:rPr>
              <a:t>FINPOUR</a:t>
            </a:r>
          </a:p>
          <a:p>
            <a:r>
              <a:rPr lang="fr-FR" sz="1400" dirty="0">
                <a:latin typeface="Courier New" panose="02070309020205020404" pitchFamily="49" charset="0"/>
                <a:cs typeface="Courier New" panose="02070309020205020404" pitchFamily="49" charset="0"/>
              </a:rPr>
              <a:t>instructions 3 </a:t>
            </a:r>
            <a:r>
              <a:rPr lang="fr-FR" sz="1400" b="1" dirty="0">
                <a:solidFill>
                  <a:srgbClr val="00682F"/>
                </a:solidFill>
                <a:latin typeface="Courier New" panose="02070309020205020404" pitchFamily="49" charset="0"/>
                <a:cs typeface="Courier New" panose="02070309020205020404" pitchFamily="49" charset="0"/>
              </a:rPr>
              <a:t>/* suite du programme */</a:t>
            </a:r>
          </a:p>
        </p:txBody>
      </p:sp>
    </p:spTree>
    <p:extLst>
      <p:ext uri="{BB962C8B-B14F-4D97-AF65-F5344CB8AC3E}">
        <p14:creationId xmlns:p14="http://schemas.microsoft.com/office/powerpoint/2010/main" val="509192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9C6C9-F8CA-631F-0835-BB9DB63833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0F0B458-FBAE-A84F-FADD-2340CB0FA9A6}"/>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3C862441-06C2-A8D7-DBA8-F17FAF357A0D}"/>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POUR</a:t>
            </a:r>
          </a:p>
        </p:txBody>
      </p:sp>
      <p:sp>
        <p:nvSpPr>
          <p:cNvPr id="15" name="Slide Number Placeholder 14">
            <a:extLst>
              <a:ext uri="{FF2B5EF4-FFF2-40B4-BE49-F238E27FC236}">
                <a16:creationId xmlns:a16="http://schemas.microsoft.com/office/drawing/2014/main" id="{2BD668DD-A670-F55B-1E73-90C8589F4BE1}"/>
              </a:ext>
            </a:extLst>
          </p:cNvPr>
          <p:cNvSpPr>
            <a:spLocks noGrp="1"/>
          </p:cNvSpPr>
          <p:nvPr>
            <p:ph type="sldNum" sz="quarter" idx="12"/>
          </p:nvPr>
        </p:nvSpPr>
        <p:spPr/>
        <p:txBody>
          <a:bodyPr/>
          <a:lstStyle/>
          <a:p>
            <a:fld id="{68870FDC-C944-644D-8649-251A4BA46F23}" type="slidenum">
              <a:rPr lang="en-MA" smtClean="0"/>
              <a:t>32</a:t>
            </a:fld>
            <a:endParaRPr lang="en-MA"/>
          </a:p>
        </p:txBody>
      </p:sp>
      <p:sp>
        <p:nvSpPr>
          <p:cNvPr id="6" name="TextBox 5">
            <a:extLst>
              <a:ext uri="{FF2B5EF4-FFF2-40B4-BE49-F238E27FC236}">
                <a16:creationId xmlns:a16="http://schemas.microsoft.com/office/drawing/2014/main" id="{15C97F4A-1D32-C641-2414-BD6D7E8448AA}"/>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6457444A-56C8-2B84-C477-ADDFE5172DF7}"/>
              </a:ext>
            </a:extLst>
          </p:cNvPr>
          <p:cNvSpPr txBox="1"/>
          <p:nvPr/>
        </p:nvSpPr>
        <p:spPr>
          <a:xfrm>
            <a:off x="321011" y="2272060"/>
            <a:ext cx="4489143" cy="2957861"/>
          </a:xfrm>
          <a:prstGeom prst="rect">
            <a:avLst/>
          </a:prstGeom>
          <a:noFill/>
        </p:spPr>
        <p:txBody>
          <a:bodyPr wrap="square" rtlCol="0">
            <a:spAutoFit/>
          </a:bodyPr>
          <a:lstStyle/>
          <a:p>
            <a:pPr algn="justLow">
              <a:lnSpc>
                <a:spcPct val="150000"/>
              </a:lnSpc>
            </a:pPr>
            <a:r>
              <a:rPr lang="en-US" dirty="0" err="1"/>
              <a:t>L’exemple</a:t>
            </a:r>
            <a:r>
              <a:rPr lang="en-US" dirty="0"/>
              <a:t> ci-</a:t>
            </a:r>
            <a:r>
              <a:rPr lang="en-US" dirty="0" err="1"/>
              <a:t>contre</a:t>
            </a:r>
            <a:r>
              <a:rPr lang="en-US" dirty="0"/>
              <a:t> </a:t>
            </a:r>
            <a:r>
              <a:rPr lang="en-US" dirty="0" err="1"/>
              <a:t>présente</a:t>
            </a:r>
            <a:r>
              <a:rPr lang="en-US" dirty="0"/>
              <a:t> </a:t>
            </a:r>
            <a:r>
              <a:rPr lang="en-US" dirty="0" err="1"/>
              <a:t>l’algorithme</a:t>
            </a:r>
            <a:r>
              <a:rPr lang="en-US" dirty="0"/>
              <a:t> qui </a:t>
            </a:r>
            <a:r>
              <a:rPr lang="en-US" dirty="0" err="1"/>
              <a:t>permet</a:t>
            </a:r>
            <a:r>
              <a:rPr lang="en-US" dirty="0"/>
              <a:t> de </a:t>
            </a:r>
            <a:r>
              <a:rPr lang="en-US" dirty="0" err="1"/>
              <a:t>calcul</a:t>
            </a:r>
            <a:r>
              <a:rPr lang="en-US" dirty="0"/>
              <a:t> le </a:t>
            </a:r>
            <a:r>
              <a:rPr lang="en-US" dirty="0" err="1"/>
              <a:t>factoriel</a:t>
            </a:r>
            <a:r>
              <a:rPr lang="en-US" dirty="0"/>
              <a:t> de n. </a:t>
            </a:r>
          </a:p>
          <a:p>
            <a:pPr algn="justLow">
              <a:lnSpc>
                <a:spcPct val="150000"/>
              </a:lnSpc>
            </a:pPr>
            <a:r>
              <a:rPr lang="en-US" dirty="0" err="1"/>
              <a:t>l’idée</a:t>
            </a:r>
            <a:r>
              <a:rPr lang="en-US" dirty="0"/>
              <a:t> </a:t>
            </a:r>
            <a:r>
              <a:rPr lang="en-US" dirty="0" err="1"/>
              <a:t>est</a:t>
            </a:r>
            <a:r>
              <a:rPr lang="en-US" dirty="0"/>
              <a:t> </a:t>
            </a:r>
            <a:r>
              <a:rPr lang="en-US" dirty="0" err="1"/>
              <a:t>d’effectuer</a:t>
            </a:r>
            <a:r>
              <a:rPr lang="en-US" dirty="0"/>
              <a:t> des multiplications </a:t>
            </a:r>
            <a:r>
              <a:rPr lang="en-US" dirty="0" err="1"/>
              <a:t>successives</a:t>
            </a:r>
            <a:r>
              <a:rPr lang="en-US" dirty="0"/>
              <a:t> </a:t>
            </a:r>
            <a:r>
              <a:rPr lang="en-US" dirty="0" err="1"/>
              <a:t>jusqu’à</a:t>
            </a:r>
            <a:r>
              <a:rPr lang="en-US" dirty="0"/>
              <a:t> </a:t>
            </a:r>
            <a:r>
              <a:rPr lang="en-US" dirty="0" err="1"/>
              <a:t>ce</a:t>
            </a:r>
            <a:r>
              <a:rPr lang="en-US" dirty="0"/>
              <a:t> que la variable </a:t>
            </a:r>
            <a:r>
              <a:rPr lang="en-US" dirty="0" err="1"/>
              <a:t>i</a:t>
            </a:r>
            <a:r>
              <a:rPr lang="en-US" dirty="0"/>
              <a:t> arrive à la </a:t>
            </a:r>
            <a:r>
              <a:rPr lang="en-US" dirty="0" err="1"/>
              <a:t>valeur</a:t>
            </a:r>
            <a:r>
              <a:rPr lang="en-US" dirty="0"/>
              <a:t> de n la variable </a:t>
            </a:r>
            <a:r>
              <a:rPr lang="en-US" dirty="0" err="1"/>
              <a:t>i</a:t>
            </a:r>
            <a:r>
              <a:rPr lang="en-US" dirty="0"/>
              <a:t> change </a:t>
            </a:r>
            <a:r>
              <a:rPr lang="en-US" dirty="0" err="1"/>
              <a:t>progressivement</a:t>
            </a:r>
            <a:r>
              <a:rPr lang="en-US" dirty="0"/>
              <a:t> avec </a:t>
            </a:r>
            <a:r>
              <a:rPr lang="en-US" dirty="0" err="1"/>
              <a:t>l’instruction</a:t>
            </a:r>
            <a:r>
              <a:rPr lang="en-US" dirty="0"/>
              <a:t> </a:t>
            </a:r>
            <a:r>
              <a:rPr lang="en-US" dirty="0" err="1"/>
              <a:t>i</a:t>
            </a:r>
            <a:r>
              <a:rPr lang="en-US" dirty="0"/>
              <a:t> ← i+1. </a:t>
            </a:r>
          </a:p>
          <a:p>
            <a:pPr algn="justLow">
              <a:lnSpc>
                <a:spcPct val="150000"/>
              </a:lnSpc>
            </a:pPr>
            <a:endParaRPr lang="en-US" dirty="0"/>
          </a:p>
        </p:txBody>
      </p:sp>
      <p:sp>
        <p:nvSpPr>
          <p:cNvPr id="3" name="Rectangle 2">
            <a:extLst>
              <a:ext uri="{FF2B5EF4-FFF2-40B4-BE49-F238E27FC236}">
                <a16:creationId xmlns:a16="http://schemas.microsoft.com/office/drawing/2014/main" id="{65B80A1B-E25F-7A21-AEE4-8C97889B8CCD}"/>
              </a:ext>
            </a:extLst>
          </p:cNvPr>
          <p:cNvSpPr/>
          <p:nvPr/>
        </p:nvSpPr>
        <p:spPr>
          <a:xfrm>
            <a:off x="4987153" y="1858165"/>
            <a:ext cx="6522976" cy="3785652"/>
          </a:xfrm>
          <a:prstGeom prst="rect">
            <a:avLst/>
          </a:prstGeom>
          <a:solidFill>
            <a:schemeClr val="bg1"/>
          </a:solidFill>
          <a:ln>
            <a:solidFill>
              <a:schemeClr val="accent1">
                <a:shade val="15000"/>
              </a:schemeClr>
            </a:solidFill>
          </a:ln>
        </p:spPr>
        <p:txBody>
          <a:bodyPr wrap="square">
            <a:spAutoFit/>
          </a:bodyPr>
          <a:lstStyle/>
          <a:p>
            <a:r>
              <a:rPr lang="fr-FR" sz="2000" b="1" dirty="0">
                <a:solidFill>
                  <a:schemeClr val="accent5">
                    <a:lumMod val="75000"/>
                  </a:schemeClr>
                </a:solidFill>
                <a:latin typeface="Courier New" panose="02070309020205020404" pitchFamily="49" charset="0"/>
                <a:cs typeface="Courier New" panose="02070309020205020404" pitchFamily="49" charset="0"/>
              </a:rPr>
              <a:t>ALGORITHME </a:t>
            </a:r>
            <a:r>
              <a:rPr lang="fr-FR" sz="2000" dirty="0">
                <a:latin typeface="Courier New" panose="02070309020205020404" pitchFamily="49" charset="0"/>
                <a:cs typeface="Courier New" panose="02070309020205020404" pitchFamily="49" charset="0"/>
              </a:rPr>
              <a:t>factoriel </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r>
              <a:rPr lang="fr-FR" sz="2000" dirty="0" err="1">
                <a:latin typeface="Courier New" panose="02070309020205020404" pitchFamily="49" charset="0"/>
                <a:cs typeface="Courier New" panose="02070309020205020404" pitchFamily="49" charset="0"/>
              </a:rPr>
              <a:t>n,i,F</a:t>
            </a:r>
            <a:r>
              <a:rPr lang="fr-FR" sz="2000" dirty="0">
                <a:latin typeface="Courier New" panose="02070309020205020404" pitchFamily="49" charset="0"/>
                <a:cs typeface="Courier New" panose="02070309020205020404" pitchFamily="49" charset="0"/>
              </a:rPr>
              <a:t> </a:t>
            </a:r>
            <a:r>
              <a:rPr lang="fr-FR" sz="2000" b="1" dirty="0">
                <a:solidFill>
                  <a:schemeClr val="accent5">
                    <a:lumMod val="75000"/>
                  </a:schemeClr>
                </a:solidFill>
                <a:latin typeface="Courier New" panose="02070309020205020404" pitchFamily="49" charset="0"/>
                <a:cs typeface="Courier New" panose="02070309020205020404" pitchFamily="49" charset="0"/>
              </a:rPr>
              <a:t>:ENTIER</a:t>
            </a:r>
          </a:p>
          <a:p>
            <a:r>
              <a:rPr lang="fr-FR" sz="2000" b="1" dirty="0">
                <a:solidFill>
                  <a:schemeClr val="accent5">
                    <a:lumMod val="75000"/>
                  </a:schemeClr>
                </a:solidFill>
                <a:latin typeface="Courier New" panose="02070309020205020404" pitchFamily="49" charset="0"/>
                <a:cs typeface="Courier New" panose="02070309020205020404" pitchFamily="49" charset="0"/>
              </a:rPr>
              <a:t>DEBUT</a:t>
            </a:r>
          </a:p>
          <a:p>
            <a:r>
              <a:rPr lang="fr-FR" sz="2000" dirty="0">
                <a:latin typeface="Courier New" panose="02070309020205020404" pitchFamily="49" charset="0"/>
                <a:cs typeface="Courier New" panose="02070309020205020404" pitchFamily="49" charset="0"/>
              </a:rPr>
              <a:t>AFFICHER(</a:t>
            </a:r>
            <a:r>
              <a:rPr lang="fr-FR" sz="2000" dirty="0">
                <a:solidFill>
                  <a:srgbClr val="000000"/>
                </a:solidFill>
                <a:latin typeface="Courier New" panose="02070309020205020404" pitchFamily="49" charset="0"/>
              </a:rPr>
              <a:t>"Donner la valeur de n")</a:t>
            </a:r>
          </a:p>
          <a:p>
            <a:r>
              <a:rPr lang="fr-FR" sz="2000" dirty="0">
                <a:solidFill>
                  <a:srgbClr val="000000"/>
                </a:solidFill>
                <a:latin typeface="Courier New" panose="02070309020205020404" pitchFamily="49" charset="0"/>
                <a:cs typeface="Courier New" panose="02070309020205020404" pitchFamily="49" charset="0"/>
              </a:rPr>
              <a:t>LIRE(n)</a:t>
            </a:r>
          </a:p>
          <a:p>
            <a:r>
              <a:rPr lang="fr-FR" sz="2000" dirty="0">
                <a:solidFill>
                  <a:srgbClr val="000000"/>
                </a:solidFill>
                <a:latin typeface="Courier New" panose="02070309020205020404" pitchFamily="49" charset="0"/>
                <a:cs typeface="Courier New" panose="02070309020205020404" pitchFamily="49" charset="0"/>
              </a:rPr>
              <a:t>F</a:t>
            </a:r>
            <a:r>
              <a:rPr lang="fr-FR" sz="2000" dirty="0">
                <a:latin typeface="Courier New" panose="02070309020205020404" pitchFamily="49" charset="0"/>
                <a:cs typeface="Courier New" panose="02070309020205020404" pitchFamily="49" charset="0"/>
              </a:rPr>
              <a:t> ← </a:t>
            </a:r>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1    </a:t>
            </a:r>
            <a:r>
              <a:rPr lang="fr-FR" sz="2000" b="1" dirty="0">
                <a:solidFill>
                  <a:srgbClr val="00682F"/>
                </a:solidFill>
                <a:latin typeface="Courier New" panose="02070309020205020404" pitchFamily="49" charset="0"/>
                <a:cs typeface="Courier New" panose="02070309020205020404" pitchFamily="49" charset="0"/>
                <a:sym typeface="Wingdings" panose="05000000000000000000" pitchFamily="2" charset="2"/>
              </a:rPr>
              <a:t>/* initialisation obligatoire */</a:t>
            </a:r>
            <a:endParaRPr lang="fr-FR" sz="2000" b="1" dirty="0">
              <a:solidFill>
                <a:srgbClr val="00682F"/>
              </a:solidFill>
              <a:latin typeface="Courier New" panose="02070309020205020404" pitchFamily="49" charset="0"/>
              <a:cs typeface="Courier New" panose="02070309020205020404" pitchFamily="49" charset="0"/>
            </a:endParaRPr>
          </a:p>
          <a:p>
            <a:r>
              <a:rPr lang="fr-FR" sz="2000" b="1" dirty="0">
                <a:solidFill>
                  <a:schemeClr val="accent5">
                    <a:lumMod val="75000"/>
                  </a:schemeClr>
                </a:solidFill>
                <a:latin typeface="Courier New" panose="02070309020205020404" pitchFamily="49" charset="0"/>
              </a:rPr>
              <a:t>POUR</a:t>
            </a:r>
            <a:r>
              <a:rPr lang="fr-FR" sz="2000" dirty="0">
                <a:solidFill>
                  <a:srgbClr val="000000"/>
                </a:solidFill>
                <a:latin typeface="Courier New" panose="02070309020205020404" pitchFamily="49" charset="0"/>
              </a:rPr>
              <a:t> (i</a:t>
            </a:r>
            <a:r>
              <a:rPr lang="fr-FR" sz="2000" dirty="0">
                <a:latin typeface="Courier New" panose="02070309020205020404" pitchFamily="49" charset="0"/>
                <a:cs typeface="Courier New" panose="02070309020205020404" pitchFamily="49" charset="0"/>
              </a:rPr>
              <a:t> ← </a:t>
            </a:r>
            <a:r>
              <a:rPr lang="fr-FR" sz="2000" dirty="0">
                <a:solidFill>
                  <a:srgbClr val="000000"/>
                </a:solidFill>
                <a:latin typeface="Courier New" panose="02070309020205020404" pitchFamily="49" charset="0"/>
              </a:rPr>
              <a:t>1, </a:t>
            </a:r>
            <a:r>
              <a:rPr lang="fr-FR" sz="2000" b="1" dirty="0">
                <a:solidFill>
                  <a:srgbClr val="FF0000"/>
                </a:solidFill>
                <a:latin typeface="Courier New" panose="02070309020205020404" pitchFamily="49" charset="0"/>
              </a:rPr>
              <a:t>1</a:t>
            </a:r>
            <a:r>
              <a:rPr lang="fr-FR" sz="2000" dirty="0">
                <a:solidFill>
                  <a:srgbClr val="000000"/>
                </a:solidFill>
                <a:latin typeface="Courier New" panose="02070309020205020404" pitchFamily="49" charset="0"/>
              </a:rPr>
              <a:t> i&lt;=n , </a:t>
            </a:r>
            <a:r>
              <a:rPr lang="fr-FR" sz="2000" b="1" dirty="0">
                <a:solidFill>
                  <a:srgbClr val="FF0000"/>
                </a:solidFill>
                <a:latin typeface="Courier New" panose="02070309020205020404" pitchFamily="49" charset="0"/>
              </a:rPr>
              <a:t>3 </a:t>
            </a:r>
            <a:r>
              <a:rPr lang="fr-FR" sz="2000" dirty="0">
                <a:solidFill>
                  <a:srgbClr val="000000"/>
                </a:solidFill>
                <a:latin typeface="Courier New" panose="02070309020205020404" pitchFamily="49" charset="0"/>
              </a:rPr>
              <a:t>i</a:t>
            </a:r>
            <a:r>
              <a:rPr lang="fr-FR" sz="2000" dirty="0">
                <a:latin typeface="Courier New" panose="02070309020205020404" pitchFamily="49" charset="0"/>
                <a:cs typeface="Courier New" panose="02070309020205020404" pitchFamily="49" charset="0"/>
              </a:rPr>
              <a:t> ← </a:t>
            </a:r>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i+1</a:t>
            </a:r>
            <a:r>
              <a:rPr lang="fr-FR" sz="2000" dirty="0">
                <a:solidFill>
                  <a:srgbClr val="000000"/>
                </a:solidFill>
                <a:latin typeface="Courier New" panose="02070309020205020404" pitchFamily="49" charset="0"/>
              </a:rPr>
              <a:t>)  </a:t>
            </a:r>
            <a:br>
              <a:rPr lang="fr-FR" sz="2000" dirty="0">
                <a:solidFill>
                  <a:srgbClr val="000000"/>
                </a:solidFill>
                <a:latin typeface="Arial" panose="020B0604020202020204" pitchFamily="34" charset="0"/>
              </a:rPr>
            </a:br>
            <a:r>
              <a:rPr lang="fr-FR" sz="2000" dirty="0">
                <a:solidFill>
                  <a:srgbClr val="000000"/>
                </a:solidFill>
                <a:latin typeface="Courier New" panose="02070309020205020404" pitchFamily="49" charset="0"/>
              </a:rPr>
              <a:t>   </a:t>
            </a:r>
            <a:r>
              <a:rPr lang="fr-FR" sz="2000" b="1" dirty="0">
                <a:solidFill>
                  <a:srgbClr val="FF0000"/>
                </a:solidFill>
                <a:latin typeface="Courier New" panose="02070309020205020404" pitchFamily="49" charset="0"/>
              </a:rPr>
              <a:t> 2</a:t>
            </a:r>
            <a:r>
              <a:rPr lang="fr-FR" sz="2000" dirty="0">
                <a:solidFill>
                  <a:srgbClr val="000000"/>
                </a:solidFill>
                <a:latin typeface="Courier New" panose="02070309020205020404" pitchFamily="49" charset="0"/>
              </a:rPr>
              <a:t> </a:t>
            </a:r>
            <a:r>
              <a:rPr lang="fr-FR" sz="2000" dirty="0">
                <a:solidFill>
                  <a:srgbClr val="000000"/>
                </a:solidFill>
                <a:latin typeface="Courier New" panose="02070309020205020404" pitchFamily="49" charset="0"/>
                <a:cs typeface="Courier New" panose="02070309020205020404" pitchFamily="49" charset="0"/>
              </a:rPr>
              <a:t>F</a:t>
            </a:r>
            <a:r>
              <a:rPr lang="fr-FR" sz="2000" dirty="0">
                <a:latin typeface="Courier New" panose="02070309020205020404" pitchFamily="49" charset="0"/>
                <a:cs typeface="Courier New" panose="02070309020205020404" pitchFamily="49" charset="0"/>
              </a:rPr>
              <a:t> ← </a:t>
            </a:r>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F*i</a:t>
            </a:r>
          </a:p>
          <a:p>
            <a:r>
              <a:rPr lang="fr-FR" sz="2000" b="1" dirty="0">
                <a:solidFill>
                  <a:schemeClr val="accent5">
                    <a:lumMod val="75000"/>
                  </a:schemeClr>
                </a:solidFill>
                <a:latin typeface="Courier New" panose="02070309020205020404" pitchFamily="49" charset="0"/>
              </a:rPr>
              <a:t>FINPOUR</a:t>
            </a:r>
            <a:r>
              <a:rPr lang="fr-FR" sz="2000" dirty="0">
                <a:solidFill>
                  <a:srgbClr val="000000"/>
                </a:solidFill>
                <a:latin typeface="Courier New" panose="02070309020205020404" pitchFamily="49" charset="0"/>
              </a:rPr>
              <a:t> </a:t>
            </a:r>
            <a:br>
              <a:rPr lang="fr-FR" sz="2000" dirty="0">
                <a:solidFill>
                  <a:srgbClr val="000000"/>
                </a:solidFill>
                <a:latin typeface="Arial" panose="020B0604020202020204" pitchFamily="34" charset="0"/>
              </a:rPr>
            </a:br>
            <a:r>
              <a:rPr lang="fr-FR" sz="2000" dirty="0">
                <a:latin typeface="Courier New" panose="02070309020205020404" pitchFamily="49" charset="0"/>
                <a:cs typeface="Courier New" panose="02070309020205020404" pitchFamily="49" charset="0"/>
              </a:rPr>
              <a:t>AFFICHER(</a:t>
            </a:r>
            <a:r>
              <a:rPr lang="fr-FR" sz="2000" dirty="0">
                <a:solidFill>
                  <a:srgbClr val="000000"/>
                </a:solidFill>
                <a:latin typeface="Courier New" panose="02070309020205020404" pitchFamily="49" charset="0"/>
              </a:rPr>
              <a:t>"le factoriel =", F)</a:t>
            </a:r>
          </a:p>
          <a:p>
            <a:r>
              <a:rPr lang="fr-FR" sz="2000" b="1" dirty="0">
                <a:solidFill>
                  <a:schemeClr val="accent5">
                    <a:lumMod val="75000"/>
                  </a:schemeClr>
                </a:solidFill>
                <a:latin typeface="Courier New" panose="02070309020205020404" pitchFamily="49" charset="0"/>
              </a:rPr>
              <a:t>FIN</a:t>
            </a:r>
            <a:endParaRPr lang="fr-FR" sz="2000" dirty="0">
              <a:solidFill>
                <a:srgbClr val="000000"/>
              </a:solidFill>
              <a:latin typeface="Courier New" panose="02070309020205020404" pitchFamily="49" charset="0"/>
            </a:endParaRPr>
          </a:p>
          <a:p>
            <a:endParaRPr lang="fr-FR" sz="2000"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027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ACD48-DD39-4875-5ED5-700883C0E72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66E0127-AB7C-1B98-52EB-5443313AB403}"/>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E9A90F17-E23C-B6C3-BF82-E3B06D988E2F}"/>
              </a:ext>
            </a:extLst>
          </p:cNvPr>
          <p:cNvSpPr/>
          <p:nvPr/>
        </p:nvSpPr>
        <p:spPr>
          <a:xfrm>
            <a:off x="321010" y="1160719"/>
            <a:ext cx="4936789"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POUR : </a:t>
            </a:r>
            <a:r>
              <a:rPr lang="en-US" sz="2000" dirty="0" err="1">
                <a:latin typeface=""/>
              </a:rPr>
              <a:t>Fonctionnement</a:t>
            </a:r>
            <a:endParaRPr lang="en-US" sz="2000" dirty="0">
              <a:latin typeface=""/>
            </a:endParaRPr>
          </a:p>
        </p:txBody>
      </p:sp>
      <p:sp>
        <p:nvSpPr>
          <p:cNvPr id="15" name="Slide Number Placeholder 14">
            <a:extLst>
              <a:ext uri="{FF2B5EF4-FFF2-40B4-BE49-F238E27FC236}">
                <a16:creationId xmlns:a16="http://schemas.microsoft.com/office/drawing/2014/main" id="{AA4DB7EC-09AA-9F6B-71B2-5B6AA7EA6EF1}"/>
              </a:ext>
            </a:extLst>
          </p:cNvPr>
          <p:cNvSpPr>
            <a:spLocks noGrp="1"/>
          </p:cNvSpPr>
          <p:nvPr>
            <p:ph type="sldNum" sz="quarter" idx="12"/>
          </p:nvPr>
        </p:nvSpPr>
        <p:spPr/>
        <p:txBody>
          <a:bodyPr/>
          <a:lstStyle/>
          <a:p>
            <a:fld id="{68870FDC-C944-644D-8649-251A4BA46F23}" type="slidenum">
              <a:rPr lang="en-MA" smtClean="0"/>
              <a:t>33</a:t>
            </a:fld>
            <a:endParaRPr lang="en-MA"/>
          </a:p>
        </p:txBody>
      </p:sp>
      <p:sp>
        <p:nvSpPr>
          <p:cNvPr id="6" name="TextBox 5">
            <a:extLst>
              <a:ext uri="{FF2B5EF4-FFF2-40B4-BE49-F238E27FC236}">
                <a16:creationId xmlns:a16="http://schemas.microsoft.com/office/drawing/2014/main" id="{D7BAEA7E-E63A-5961-3303-03C8D99D6C57}"/>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82AB22A9-F054-161D-CF51-375ED1316023}"/>
              </a:ext>
            </a:extLst>
          </p:cNvPr>
          <p:cNvSpPr txBox="1"/>
          <p:nvPr/>
        </p:nvSpPr>
        <p:spPr>
          <a:xfrm>
            <a:off x="321011" y="1727604"/>
            <a:ext cx="6202336" cy="4368375"/>
          </a:xfrm>
          <a:prstGeom prst="rect">
            <a:avLst/>
          </a:prstGeom>
          <a:noFill/>
        </p:spPr>
        <p:txBody>
          <a:bodyPr wrap="square" rtlCol="0">
            <a:spAutoFit/>
          </a:bodyPr>
          <a:lstStyle/>
          <a:p>
            <a:pPr algn="just">
              <a:lnSpc>
                <a:spcPct val="150000"/>
              </a:lnSpc>
            </a:pPr>
            <a:r>
              <a:rPr lang="en-US" sz="1700" dirty="0" err="1"/>
              <a:t>Lorsque</a:t>
            </a:r>
            <a:r>
              <a:rPr lang="en-US" sz="1700" dirty="0"/>
              <a:t> </a:t>
            </a:r>
            <a:r>
              <a:rPr lang="en-US" sz="1700" dirty="0" err="1"/>
              <a:t>l’ordinateur</a:t>
            </a:r>
            <a:r>
              <a:rPr lang="en-US" sz="1700" dirty="0"/>
              <a:t> rencontre </a:t>
            </a:r>
            <a:r>
              <a:rPr lang="en-US" sz="1700" dirty="0" err="1"/>
              <a:t>cette</a:t>
            </a:r>
            <a:r>
              <a:rPr lang="en-US" sz="1700" dirty="0"/>
              <a:t> structure, il </a:t>
            </a:r>
            <a:r>
              <a:rPr lang="en-US" sz="1700" dirty="0" err="1"/>
              <a:t>procède</a:t>
            </a:r>
            <a:r>
              <a:rPr lang="en-US" sz="1700" dirty="0"/>
              <a:t> </a:t>
            </a:r>
            <a:r>
              <a:rPr lang="en-US" sz="1700" dirty="0" err="1"/>
              <a:t>systématiquement</a:t>
            </a:r>
            <a:r>
              <a:rPr lang="en-US" sz="1700" dirty="0"/>
              <a:t> de la manière </a:t>
            </a:r>
            <a:r>
              <a:rPr lang="en-US" sz="1700" dirty="0" err="1"/>
              <a:t>suivante</a:t>
            </a:r>
            <a:r>
              <a:rPr lang="en-US" sz="1700" dirty="0"/>
              <a:t> :</a:t>
            </a:r>
          </a:p>
          <a:p>
            <a:pPr marL="285750" indent="-285750" algn="just">
              <a:lnSpc>
                <a:spcPct val="150000"/>
              </a:lnSpc>
              <a:buFont typeface="Wingdings" pitchFamily="2" charset="2"/>
              <a:buChar char="v"/>
            </a:pPr>
            <a:r>
              <a:rPr lang="en-US" sz="1700" dirty="0"/>
              <a:t>La variable </a:t>
            </a:r>
            <a:r>
              <a:rPr lang="en-US" sz="1700" dirty="0" err="1"/>
              <a:t>i</a:t>
            </a:r>
            <a:r>
              <a:rPr lang="en-US" sz="1700" dirty="0"/>
              <a:t>, </a:t>
            </a:r>
            <a:r>
              <a:rPr lang="en-US" sz="1700" dirty="0" err="1"/>
              <a:t>jouant</a:t>
            </a:r>
            <a:r>
              <a:rPr lang="en-US" sz="1700" dirty="0"/>
              <a:t> le </a:t>
            </a:r>
            <a:r>
              <a:rPr lang="en-US" sz="1700" dirty="0" err="1"/>
              <a:t>rôle</a:t>
            </a:r>
            <a:r>
              <a:rPr lang="en-US" sz="1700" dirty="0"/>
              <a:t> de </a:t>
            </a:r>
            <a:r>
              <a:rPr lang="en-US" sz="1700" dirty="0" err="1"/>
              <a:t>compteur</a:t>
            </a:r>
            <a:r>
              <a:rPr lang="en-US" sz="1700" dirty="0"/>
              <a:t>, </a:t>
            </a:r>
            <a:r>
              <a:rPr lang="en-US" sz="1700" dirty="0" err="1"/>
              <a:t>est</a:t>
            </a:r>
            <a:r>
              <a:rPr lang="en-US" sz="1700" dirty="0"/>
              <a:t> </a:t>
            </a:r>
            <a:r>
              <a:rPr lang="en-US" sz="1700" dirty="0" err="1"/>
              <a:t>initialisée</a:t>
            </a:r>
            <a:r>
              <a:rPr lang="en-US" sz="1700" dirty="0"/>
              <a:t> par 1 (</a:t>
            </a:r>
            <a:r>
              <a:rPr lang="en-US" sz="1700" dirty="0" err="1"/>
              <a:t>cet</a:t>
            </a:r>
            <a:r>
              <a:rPr lang="en-US" sz="1700" dirty="0"/>
              <a:t> </a:t>
            </a:r>
            <a:r>
              <a:rPr lang="en-US" sz="1700" dirty="0" err="1"/>
              <a:t>initialisation</a:t>
            </a:r>
            <a:r>
              <a:rPr lang="en-US" sz="1700" dirty="0"/>
              <a:t> </a:t>
            </a:r>
            <a:r>
              <a:rPr lang="en-US" sz="1700" dirty="0" err="1"/>
              <a:t>s’effectue</a:t>
            </a:r>
            <a:r>
              <a:rPr lang="en-US" sz="1700" dirty="0"/>
              <a:t> </a:t>
            </a:r>
            <a:r>
              <a:rPr lang="en-US" sz="1700" dirty="0" err="1"/>
              <a:t>une</a:t>
            </a:r>
            <a:r>
              <a:rPr lang="en-US" sz="1700" dirty="0"/>
              <a:t> et </a:t>
            </a:r>
            <a:r>
              <a:rPr lang="en-US" sz="1700" dirty="0" err="1"/>
              <a:t>une</a:t>
            </a:r>
            <a:r>
              <a:rPr lang="en-US" sz="1700" dirty="0"/>
              <a:t> seul </a:t>
            </a:r>
            <a:r>
              <a:rPr lang="en-US" sz="1700" dirty="0" err="1"/>
              <a:t>fois</a:t>
            </a:r>
            <a:r>
              <a:rPr lang="en-US" sz="1700" dirty="0"/>
              <a:t>).</a:t>
            </a:r>
          </a:p>
          <a:p>
            <a:pPr marL="285750" indent="-285750" algn="just">
              <a:lnSpc>
                <a:spcPct val="150000"/>
              </a:lnSpc>
              <a:buFont typeface="Wingdings" pitchFamily="2" charset="2"/>
              <a:buChar char="v"/>
            </a:pPr>
            <a:r>
              <a:rPr lang="en-US" sz="1700" dirty="0" err="1"/>
              <a:t>L’ordinateur</a:t>
            </a:r>
            <a:r>
              <a:rPr lang="en-US" sz="1700" dirty="0"/>
              <a:t> teste </a:t>
            </a:r>
            <a:r>
              <a:rPr lang="en-US" sz="1700" dirty="0" err="1"/>
              <a:t>si</a:t>
            </a:r>
            <a:r>
              <a:rPr lang="en-US" sz="1700" dirty="0"/>
              <a:t> la </a:t>
            </a:r>
            <a:r>
              <a:rPr lang="en-US" sz="1700" dirty="0" err="1"/>
              <a:t>valeur</a:t>
            </a:r>
            <a:r>
              <a:rPr lang="en-US" sz="1700" dirty="0"/>
              <a:t> de </a:t>
            </a:r>
            <a:r>
              <a:rPr lang="en-US" sz="1700" dirty="0" err="1"/>
              <a:t>i</a:t>
            </a:r>
            <a:r>
              <a:rPr lang="en-US" sz="1700" dirty="0"/>
              <a:t> </a:t>
            </a:r>
            <a:r>
              <a:rPr lang="en-US" sz="1700" dirty="0" err="1"/>
              <a:t>est</a:t>
            </a:r>
            <a:r>
              <a:rPr lang="en-US" sz="1700" dirty="0"/>
              <a:t> </a:t>
            </a:r>
            <a:r>
              <a:rPr lang="en-US" sz="1700" dirty="0" err="1"/>
              <a:t>inférieure</a:t>
            </a:r>
            <a:r>
              <a:rPr lang="en-US" sz="1700" dirty="0"/>
              <a:t> </a:t>
            </a:r>
            <a:r>
              <a:rPr lang="en-US" sz="1700" dirty="0" err="1"/>
              <a:t>ou</a:t>
            </a:r>
            <a:r>
              <a:rPr lang="en-US" sz="1700" dirty="0"/>
              <a:t> </a:t>
            </a:r>
            <a:r>
              <a:rPr lang="en-US" sz="1700" dirty="0" err="1"/>
              <a:t>égale</a:t>
            </a:r>
            <a:r>
              <a:rPr lang="en-US" sz="1700" dirty="0"/>
              <a:t> à la </a:t>
            </a:r>
            <a:r>
              <a:rPr lang="en-US" sz="1700" dirty="0" err="1"/>
              <a:t>valeur</a:t>
            </a:r>
            <a:r>
              <a:rPr lang="en-US" sz="1700" dirty="0"/>
              <a:t> de n :</a:t>
            </a:r>
          </a:p>
          <a:p>
            <a:pPr marL="285750" indent="-285750" algn="just">
              <a:lnSpc>
                <a:spcPct val="150000"/>
              </a:lnSpc>
              <a:buFont typeface="Courier New" panose="02070309020205020404" pitchFamily="49" charset="0"/>
              <a:buChar char="o"/>
            </a:pPr>
            <a:r>
              <a:rPr lang="en-US" sz="1700" dirty="0"/>
              <a:t>Si </a:t>
            </a:r>
            <a:r>
              <a:rPr lang="en-US" sz="1700" dirty="0" err="1"/>
              <a:t>c’est</a:t>
            </a:r>
            <a:r>
              <a:rPr lang="en-US" sz="1700" dirty="0"/>
              <a:t> le </a:t>
            </a:r>
            <a:r>
              <a:rPr lang="en-US" sz="1700" dirty="0" err="1"/>
              <a:t>cas</a:t>
            </a:r>
            <a:r>
              <a:rPr lang="en-US" sz="1700" dirty="0"/>
              <a:t>, </a:t>
            </a:r>
            <a:r>
              <a:rPr lang="en-US" sz="1700" dirty="0" err="1"/>
              <a:t>l’instruction</a:t>
            </a:r>
            <a:r>
              <a:rPr lang="en-US" sz="1700" dirty="0"/>
              <a:t> </a:t>
            </a:r>
            <a:r>
              <a:rPr lang="en-US" sz="1700" dirty="0" err="1"/>
              <a:t>ou</a:t>
            </a:r>
            <a:r>
              <a:rPr lang="en-US" sz="1700" dirty="0"/>
              <a:t> le bloc </a:t>
            </a:r>
            <a:r>
              <a:rPr lang="en-US" sz="1700" dirty="0" err="1"/>
              <a:t>d’instruction</a:t>
            </a:r>
            <a:r>
              <a:rPr lang="en-US" sz="1700" dirty="0"/>
              <a:t> </a:t>
            </a:r>
            <a:r>
              <a:rPr lang="en-US" sz="1700" dirty="0" err="1"/>
              <a:t>est</a:t>
            </a:r>
            <a:r>
              <a:rPr lang="en-US" sz="1700" dirty="0"/>
              <a:t> </a:t>
            </a:r>
            <a:r>
              <a:rPr lang="en-US" sz="1700" dirty="0" err="1"/>
              <a:t>effectué</a:t>
            </a:r>
            <a:r>
              <a:rPr lang="en-US" sz="1700" dirty="0"/>
              <a:t>, la variable </a:t>
            </a:r>
            <a:r>
              <a:rPr lang="en-US" sz="1700" dirty="0" err="1"/>
              <a:t>i</a:t>
            </a:r>
            <a:r>
              <a:rPr lang="en-US" sz="1700" dirty="0"/>
              <a:t> </a:t>
            </a:r>
            <a:r>
              <a:rPr lang="en-US" sz="1700" dirty="0" err="1"/>
              <a:t>jouant</a:t>
            </a:r>
            <a:r>
              <a:rPr lang="en-US" sz="1700" dirty="0"/>
              <a:t> le </a:t>
            </a:r>
            <a:r>
              <a:rPr lang="en-US" sz="1700" dirty="0" err="1"/>
              <a:t>rôle</a:t>
            </a:r>
            <a:r>
              <a:rPr lang="en-US" sz="1700" dirty="0"/>
              <a:t> de </a:t>
            </a:r>
            <a:r>
              <a:rPr lang="en-US" sz="1700" dirty="0" err="1"/>
              <a:t>compteur</a:t>
            </a:r>
            <a:r>
              <a:rPr lang="en-US" sz="1700" dirty="0"/>
              <a:t> </a:t>
            </a:r>
            <a:r>
              <a:rPr lang="en-US" sz="1700" dirty="0" err="1"/>
              <a:t>est</a:t>
            </a:r>
            <a:r>
              <a:rPr lang="en-US" sz="1700" dirty="0"/>
              <a:t> </a:t>
            </a:r>
            <a:r>
              <a:rPr lang="en-US" sz="1700" dirty="0" err="1"/>
              <a:t>augmentée</a:t>
            </a:r>
            <a:r>
              <a:rPr lang="en-US" sz="1700" dirty="0"/>
              <a:t> de 1, et </a:t>
            </a:r>
            <a:r>
              <a:rPr lang="en-US" sz="1700" dirty="0" err="1"/>
              <a:t>répète</a:t>
            </a:r>
            <a:r>
              <a:rPr lang="en-US" sz="1700" dirty="0"/>
              <a:t> POUR sans </a:t>
            </a:r>
            <a:r>
              <a:rPr lang="en-US" sz="1700" dirty="0" err="1"/>
              <a:t>initialiser</a:t>
            </a:r>
            <a:r>
              <a:rPr lang="en-US" sz="1700" dirty="0"/>
              <a:t> la </a:t>
            </a:r>
            <a:r>
              <a:rPr lang="en-US" sz="1700" dirty="0" err="1"/>
              <a:t>valeur</a:t>
            </a:r>
            <a:r>
              <a:rPr lang="en-US" sz="1700" dirty="0"/>
              <a:t> de la variable </a:t>
            </a:r>
            <a:r>
              <a:rPr lang="en-US" sz="1700" dirty="0" err="1"/>
              <a:t>i</a:t>
            </a:r>
            <a:r>
              <a:rPr lang="en-US" sz="1700" dirty="0"/>
              <a:t>.</a:t>
            </a:r>
          </a:p>
          <a:p>
            <a:pPr marL="285750" indent="-285750" algn="just">
              <a:lnSpc>
                <a:spcPct val="150000"/>
              </a:lnSpc>
              <a:buFont typeface="Courier New" panose="02070309020205020404" pitchFamily="49" charset="0"/>
              <a:buChar char="o"/>
            </a:pPr>
            <a:r>
              <a:rPr lang="en-US" sz="1700" dirty="0"/>
              <a:t> Si </a:t>
            </a:r>
            <a:r>
              <a:rPr lang="en-US" sz="1700" dirty="0" err="1"/>
              <a:t>ce</a:t>
            </a:r>
            <a:r>
              <a:rPr lang="en-US" sz="1700" dirty="0"/>
              <a:t> </a:t>
            </a:r>
            <a:r>
              <a:rPr lang="en-US" sz="1700" dirty="0" err="1"/>
              <a:t>n’est</a:t>
            </a:r>
            <a:r>
              <a:rPr lang="en-US" sz="1700" dirty="0"/>
              <a:t> pas le </a:t>
            </a:r>
            <a:r>
              <a:rPr lang="en-US" sz="1700" dirty="0" err="1"/>
              <a:t>cas</a:t>
            </a:r>
            <a:r>
              <a:rPr lang="en-US" sz="1700" dirty="0"/>
              <a:t>, </a:t>
            </a:r>
            <a:r>
              <a:rPr lang="en-US" sz="1700" dirty="0" err="1"/>
              <a:t>l’instruction</a:t>
            </a:r>
            <a:r>
              <a:rPr lang="en-US" sz="1700" dirty="0"/>
              <a:t> </a:t>
            </a:r>
            <a:r>
              <a:rPr lang="en-US" sz="1700" dirty="0" err="1"/>
              <a:t>ou</a:t>
            </a:r>
            <a:r>
              <a:rPr lang="en-US" sz="1700" dirty="0"/>
              <a:t> le bloc </a:t>
            </a:r>
            <a:r>
              <a:rPr lang="en-US" sz="1700" dirty="0" err="1"/>
              <a:t>d’instruction</a:t>
            </a:r>
            <a:r>
              <a:rPr lang="en-US" sz="1700" dirty="0"/>
              <a:t> </a:t>
            </a:r>
            <a:r>
              <a:rPr lang="en-US" sz="1700" dirty="0" err="1"/>
              <a:t>n’est</a:t>
            </a:r>
            <a:r>
              <a:rPr lang="en-US" sz="1700" dirty="0"/>
              <a:t> pas </a:t>
            </a:r>
            <a:r>
              <a:rPr lang="en-US" sz="1700" dirty="0" err="1"/>
              <a:t>effectuée</a:t>
            </a:r>
            <a:r>
              <a:rPr lang="en-US" sz="1700" dirty="0"/>
              <a:t>, et </a:t>
            </a:r>
            <a:r>
              <a:rPr lang="en-US" sz="1700" dirty="0" err="1"/>
              <a:t>l’ordinateur</a:t>
            </a:r>
            <a:r>
              <a:rPr lang="en-US" sz="1700" dirty="0"/>
              <a:t> passe aux instructions </a:t>
            </a:r>
            <a:r>
              <a:rPr lang="en-US" sz="1700" dirty="0" err="1"/>
              <a:t>suivantes</a:t>
            </a:r>
            <a:r>
              <a:rPr lang="en-US" sz="1700" dirty="0"/>
              <a:t>.</a:t>
            </a:r>
          </a:p>
        </p:txBody>
      </p:sp>
      <p:sp>
        <p:nvSpPr>
          <p:cNvPr id="5" name="Rectangle 4">
            <a:extLst>
              <a:ext uri="{FF2B5EF4-FFF2-40B4-BE49-F238E27FC236}">
                <a16:creationId xmlns:a16="http://schemas.microsoft.com/office/drawing/2014/main" id="{18DA2DD3-7603-13BB-BE25-2EAAC8D8913A}"/>
              </a:ext>
            </a:extLst>
          </p:cNvPr>
          <p:cNvSpPr/>
          <p:nvPr/>
        </p:nvSpPr>
        <p:spPr>
          <a:xfrm>
            <a:off x="6683604" y="2162376"/>
            <a:ext cx="5404701" cy="3693319"/>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b="1" dirty="0">
                <a:solidFill>
                  <a:schemeClr val="accent5">
                    <a:lumMod val="75000"/>
                  </a:schemeClr>
                </a:solidFill>
                <a:latin typeface="Courier New" panose="02070309020205020404" pitchFamily="49" charset="0"/>
                <a:cs typeface="Courier New" panose="02070309020205020404" pitchFamily="49" charset="0"/>
              </a:rPr>
              <a:t>ALGORITHME </a:t>
            </a:r>
            <a:r>
              <a:rPr lang="fr-FR" dirty="0">
                <a:latin typeface="Courier New" panose="02070309020205020404" pitchFamily="49" charset="0"/>
                <a:cs typeface="Courier New" panose="02070309020205020404" pitchFamily="49" charset="0"/>
              </a:rPr>
              <a:t>factoriel </a:t>
            </a:r>
            <a:endParaRPr lang="fr-FR" b="1" dirty="0">
              <a:solidFill>
                <a:schemeClr val="accent5">
                  <a:lumMod val="75000"/>
                </a:schemeClr>
              </a:solidFill>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n,i,F</a:t>
            </a:r>
            <a:r>
              <a:rPr lang="fr-FR" dirty="0">
                <a:latin typeface="Courier New" panose="02070309020205020404" pitchFamily="49" charset="0"/>
                <a:cs typeface="Courier New" panose="02070309020205020404" pitchFamily="49" charset="0"/>
              </a:rPr>
              <a:t> </a:t>
            </a:r>
            <a:r>
              <a:rPr lang="fr-FR" b="1" dirty="0">
                <a:solidFill>
                  <a:schemeClr val="accent5">
                    <a:lumMod val="75000"/>
                  </a:schemeClr>
                </a:solidFill>
                <a:latin typeface="Courier New" panose="02070309020205020404" pitchFamily="49" charset="0"/>
                <a:cs typeface="Courier New" panose="02070309020205020404" pitchFamily="49" charset="0"/>
              </a:rPr>
              <a:t>:ENTIER</a:t>
            </a:r>
          </a:p>
          <a:p>
            <a:r>
              <a:rPr lang="fr-FR" b="1" dirty="0">
                <a:solidFill>
                  <a:schemeClr val="accent5">
                    <a:lumMod val="75000"/>
                  </a:schemeClr>
                </a:solidFill>
                <a:latin typeface="Courier New" panose="02070309020205020404" pitchFamily="49" charset="0"/>
                <a:cs typeface="Courier New" panose="02070309020205020404" pitchFamily="49" charset="0"/>
              </a:rPr>
              <a:t>DEBUT</a:t>
            </a:r>
          </a:p>
          <a:p>
            <a:r>
              <a:rPr lang="fr-FR" dirty="0">
                <a:latin typeface="Courier New" panose="02070309020205020404" pitchFamily="49" charset="0"/>
                <a:cs typeface="Courier New" panose="02070309020205020404" pitchFamily="49" charset="0"/>
              </a:rPr>
              <a:t>AFFICHER(</a:t>
            </a:r>
            <a:r>
              <a:rPr lang="fr-FR" dirty="0">
                <a:solidFill>
                  <a:srgbClr val="000000"/>
                </a:solidFill>
                <a:latin typeface="Courier New" panose="02070309020205020404" pitchFamily="49" charset="0"/>
              </a:rPr>
              <a:t>"Donner la valeur de n")</a:t>
            </a:r>
          </a:p>
          <a:p>
            <a:r>
              <a:rPr lang="fr-FR" dirty="0">
                <a:solidFill>
                  <a:srgbClr val="000000"/>
                </a:solidFill>
                <a:latin typeface="Courier New" panose="02070309020205020404" pitchFamily="49" charset="0"/>
                <a:cs typeface="Courier New" panose="02070309020205020404" pitchFamily="49" charset="0"/>
              </a:rPr>
              <a:t>LIRE(n)</a:t>
            </a:r>
          </a:p>
          <a:p>
            <a:r>
              <a:rPr lang="fr-FR" dirty="0">
                <a:solidFill>
                  <a:srgbClr val="000000"/>
                </a:solidFill>
                <a:latin typeface="Courier New" panose="02070309020205020404" pitchFamily="49" charset="0"/>
                <a:cs typeface="Courier New" panose="02070309020205020404" pitchFamily="49" charset="0"/>
              </a:rPr>
              <a:t>F</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1    </a:t>
            </a:r>
            <a:r>
              <a:rPr lang="fr-FR" b="1" dirty="0">
                <a:solidFill>
                  <a:srgbClr val="00682F"/>
                </a:solidFill>
                <a:latin typeface="Courier New" panose="02070309020205020404" pitchFamily="49" charset="0"/>
                <a:cs typeface="Courier New" panose="02070309020205020404" pitchFamily="49" charset="0"/>
                <a:sym typeface="Wingdings" panose="05000000000000000000" pitchFamily="2" charset="2"/>
              </a:rPr>
              <a:t>/* initialisation obligatoire */</a:t>
            </a:r>
            <a:endParaRPr lang="fr-FR" b="1" dirty="0">
              <a:solidFill>
                <a:srgbClr val="00682F"/>
              </a:solidFill>
              <a:latin typeface="Courier New" panose="02070309020205020404" pitchFamily="49" charset="0"/>
              <a:cs typeface="Courier New" panose="02070309020205020404" pitchFamily="49" charset="0"/>
            </a:endParaRPr>
          </a:p>
          <a:p>
            <a:r>
              <a:rPr lang="fr-FR" b="1" dirty="0">
                <a:solidFill>
                  <a:schemeClr val="accent5">
                    <a:lumMod val="75000"/>
                  </a:schemeClr>
                </a:solidFill>
                <a:latin typeface="Courier New" panose="02070309020205020404" pitchFamily="49" charset="0"/>
              </a:rPr>
              <a:t>POUR</a:t>
            </a:r>
            <a:r>
              <a:rPr lang="fr-FR" dirty="0">
                <a:solidFill>
                  <a:srgbClr val="000000"/>
                </a:solidFill>
                <a:latin typeface="Courier New" panose="02070309020205020404" pitchFamily="49" charset="0"/>
              </a:rPr>
              <a:t> (i</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rPr>
              <a:t>1, i&lt;=n ,i</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i+1</a:t>
            </a:r>
            <a:r>
              <a:rPr lang="fr-FR" dirty="0">
                <a:solidFill>
                  <a:srgbClr val="000000"/>
                </a:solidFill>
                <a:latin typeface="Courier New" panose="02070309020205020404" pitchFamily="49" charset="0"/>
              </a:rPr>
              <a:t>)  </a:t>
            </a:r>
            <a:br>
              <a:rPr lang="fr-FR" dirty="0">
                <a:solidFill>
                  <a:srgbClr val="000000"/>
                </a:solidFill>
                <a:latin typeface="Arial" panose="020B0604020202020204" pitchFamily="34" charset="0"/>
              </a:rPr>
            </a:br>
            <a:r>
              <a:rPr lang="fr-FR" dirty="0">
                <a:solidFill>
                  <a:srgbClr val="000000"/>
                </a:solidFill>
                <a:latin typeface="Courier New" panose="02070309020205020404" pitchFamily="49" charset="0"/>
              </a:rPr>
              <a:t>   </a:t>
            </a:r>
            <a:r>
              <a:rPr lang="fr-FR" dirty="0">
                <a:solidFill>
                  <a:srgbClr val="000000"/>
                </a:solidFill>
                <a:latin typeface="Courier New" panose="02070309020205020404" pitchFamily="49" charset="0"/>
                <a:cs typeface="Courier New" panose="02070309020205020404" pitchFamily="49" charset="0"/>
              </a:rPr>
              <a:t>F</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F*i</a:t>
            </a:r>
          </a:p>
          <a:p>
            <a:r>
              <a:rPr lang="fr-FR" b="1" dirty="0">
                <a:solidFill>
                  <a:schemeClr val="accent5">
                    <a:lumMod val="75000"/>
                  </a:schemeClr>
                </a:solidFill>
                <a:latin typeface="Courier New" panose="02070309020205020404" pitchFamily="49" charset="0"/>
              </a:rPr>
              <a:t>FINPOUR</a:t>
            </a:r>
            <a:r>
              <a:rPr lang="fr-FR" dirty="0">
                <a:solidFill>
                  <a:srgbClr val="000000"/>
                </a:solidFill>
                <a:latin typeface="Courier New" panose="02070309020205020404" pitchFamily="49" charset="0"/>
              </a:rPr>
              <a:t> </a:t>
            </a:r>
            <a:br>
              <a:rPr lang="fr-FR" dirty="0">
                <a:solidFill>
                  <a:srgbClr val="000000"/>
                </a:solidFill>
                <a:latin typeface="Arial" panose="020B0604020202020204" pitchFamily="34" charset="0"/>
              </a:rPr>
            </a:br>
            <a:r>
              <a:rPr lang="fr-FR" dirty="0">
                <a:latin typeface="Courier New" panose="02070309020205020404" pitchFamily="49" charset="0"/>
                <a:cs typeface="Courier New" panose="02070309020205020404" pitchFamily="49" charset="0"/>
              </a:rPr>
              <a:t>AFFICHER(</a:t>
            </a:r>
            <a:r>
              <a:rPr lang="fr-FR" dirty="0">
                <a:solidFill>
                  <a:srgbClr val="000000"/>
                </a:solidFill>
                <a:latin typeface="Courier New" panose="02070309020205020404" pitchFamily="49" charset="0"/>
              </a:rPr>
              <a:t>"le factoriel =", F)</a:t>
            </a:r>
          </a:p>
          <a:p>
            <a:r>
              <a:rPr lang="fr-FR" b="1" dirty="0">
                <a:solidFill>
                  <a:schemeClr val="accent5">
                    <a:lumMod val="75000"/>
                  </a:schemeClr>
                </a:solidFill>
                <a:latin typeface="Courier New" panose="02070309020205020404" pitchFamily="49" charset="0"/>
              </a:rPr>
              <a:t>FIN</a:t>
            </a:r>
            <a:endParaRPr lang="fr-FR" dirty="0">
              <a:solidFill>
                <a:srgbClr val="000000"/>
              </a:solidFill>
              <a:latin typeface="Courier New" panose="02070309020205020404" pitchFamily="49" charset="0"/>
            </a:endParaRPr>
          </a:p>
          <a:p>
            <a:endParaRPr lang="fr-FR"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7744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E2CEF-EC98-AA40-28E9-2485455FD27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BC3ECD-FD70-88CC-8832-3CA77A6CF035}"/>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BE647002-3BD3-D27B-A5AA-DAB90D61BAFB}"/>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TANT QUE</a:t>
            </a:r>
          </a:p>
        </p:txBody>
      </p:sp>
      <p:sp>
        <p:nvSpPr>
          <p:cNvPr id="15" name="Slide Number Placeholder 14">
            <a:extLst>
              <a:ext uri="{FF2B5EF4-FFF2-40B4-BE49-F238E27FC236}">
                <a16:creationId xmlns:a16="http://schemas.microsoft.com/office/drawing/2014/main" id="{CCE63DAF-2FFA-5F2F-8B69-49044FA56552}"/>
              </a:ext>
            </a:extLst>
          </p:cNvPr>
          <p:cNvSpPr>
            <a:spLocks noGrp="1"/>
          </p:cNvSpPr>
          <p:nvPr>
            <p:ph type="sldNum" sz="quarter" idx="12"/>
          </p:nvPr>
        </p:nvSpPr>
        <p:spPr/>
        <p:txBody>
          <a:bodyPr/>
          <a:lstStyle/>
          <a:p>
            <a:fld id="{68870FDC-C944-644D-8649-251A4BA46F23}" type="slidenum">
              <a:rPr lang="en-MA" smtClean="0"/>
              <a:t>34</a:t>
            </a:fld>
            <a:endParaRPr lang="en-MA"/>
          </a:p>
        </p:txBody>
      </p:sp>
      <p:sp>
        <p:nvSpPr>
          <p:cNvPr id="6" name="TextBox 5">
            <a:extLst>
              <a:ext uri="{FF2B5EF4-FFF2-40B4-BE49-F238E27FC236}">
                <a16:creationId xmlns:a16="http://schemas.microsoft.com/office/drawing/2014/main" id="{C61C15B6-D0FF-1DB1-2364-1D3F3AFD563E}"/>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82EEEFE9-6F95-9C51-AA0B-BC0C4640DF7C}"/>
              </a:ext>
            </a:extLst>
          </p:cNvPr>
          <p:cNvSpPr txBox="1"/>
          <p:nvPr/>
        </p:nvSpPr>
        <p:spPr>
          <a:xfrm>
            <a:off x="321011" y="1780861"/>
            <a:ext cx="11622750" cy="2126864"/>
          </a:xfrm>
          <a:prstGeom prst="rect">
            <a:avLst/>
          </a:prstGeom>
          <a:noFill/>
        </p:spPr>
        <p:txBody>
          <a:bodyPr wrap="square" rtlCol="0">
            <a:spAutoFit/>
          </a:bodyPr>
          <a:lstStyle/>
          <a:p>
            <a:pPr algn="justLow">
              <a:lnSpc>
                <a:spcPct val="150000"/>
              </a:lnSpc>
            </a:pPr>
            <a:r>
              <a:rPr lang="en-US" dirty="0"/>
              <a:t>Si nous </a:t>
            </a:r>
            <a:r>
              <a:rPr lang="en-US" dirty="0" err="1"/>
              <a:t>voulons</a:t>
            </a:r>
            <a:r>
              <a:rPr lang="en-US" dirty="0"/>
              <a:t> </a:t>
            </a:r>
            <a:r>
              <a:rPr lang="en-US" dirty="0" err="1"/>
              <a:t>répété</a:t>
            </a:r>
            <a:r>
              <a:rPr lang="en-US" dirty="0"/>
              <a:t> un bloc </a:t>
            </a:r>
            <a:r>
              <a:rPr lang="en-US" dirty="0" err="1"/>
              <a:t>d’instructions</a:t>
            </a:r>
            <a:r>
              <a:rPr lang="en-US" dirty="0"/>
              <a:t> </a:t>
            </a:r>
            <a:r>
              <a:rPr lang="en-US" dirty="0" err="1"/>
              <a:t>cette</a:t>
            </a:r>
            <a:r>
              <a:rPr lang="en-US" dirty="0"/>
              <a:t> </a:t>
            </a:r>
            <a:r>
              <a:rPr lang="en-US" dirty="0" err="1"/>
              <a:t>fois</a:t>
            </a:r>
            <a:r>
              <a:rPr lang="en-US" dirty="0"/>
              <a:t> sans savoir </a:t>
            </a:r>
            <a:r>
              <a:rPr lang="en-US" dirty="0" err="1"/>
              <a:t>explicitement</a:t>
            </a:r>
            <a:r>
              <a:rPr lang="en-US" dirty="0"/>
              <a:t> le </a:t>
            </a:r>
            <a:r>
              <a:rPr lang="en-US" dirty="0" err="1"/>
              <a:t>nombre</a:t>
            </a:r>
            <a:r>
              <a:rPr lang="en-US" dirty="0"/>
              <a:t> de </a:t>
            </a:r>
            <a:r>
              <a:rPr lang="en-US" dirty="0" err="1"/>
              <a:t>fois</a:t>
            </a:r>
            <a:r>
              <a:rPr lang="en-US" dirty="0"/>
              <a:t> que </a:t>
            </a:r>
            <a:r>
              <a:rPr lang="en-US" dirty="0" err="1"/>
              <a:t>cela</a:t>
            </a:r>
            <a:r>
              <a:rPr lang="en-US" dirty="0"/>
              <a:t> </a:t>
            </a:r>
            <a:r>
              <a:rPr lang="en-US" dirty="0" err="1"/>
              <a:t>va</a:t>
            </a:r>
            <a:r>
              <a:rPr lang="en-US" dirty="0"/>
              <a:t> se </a:t>
            </a:r>
            <a:r>
              <a:rPr lang="en-US" dirty="0" err="1"/>
              <a:t>répéter</a:t>
            </a:r>
            <a:r>
              <a:rPr lang="en-US" dirty="0"/>
              <a:t>.  Mais </a:t>
            </a:r>
            <a:r>
              <a:rPr lang="en-US" dirty="0" err="1"/>
              <a:t>plutôt</a:t>
            </a:r>
            <a:r>
              <a:rPr lang="en-US" dirty="0"/>
              <a:t> nous </a:t>
            </a:r>
            <a:r>
              <a:rPr lang="en-US" dirty="0" err="1"/>
              <a:t>avons</a:t>
            </a:r>
            <a:r>
              <a:rPr lang="en-US" dirty="0"/>
              <a:t> </a:t>
            </a:r>
            <a:r>
              <a:rPr lang="en-US" dirty="0" err="1"/>
              <a:t>une</a:t>
            </a:r>
            <a:r>
              <a:rPr lang="en-US" dirty="0"/>
              <a:t> condition </a:t>
            </a:r>
            <a:r>
              <a:rPr lang="en-US" dirty="0" err="1"/>
              <a:t>lorsqu’elle</a:t>
            </a:r>
            <a:r>
              <a:rPr lang="en-US" dirty="0"/>
              <a:t> </a:t>
            </a:r>
            <a:r>
              <a:rPr lang="en-US" dirty="0" err="1"/>
              <a:t>vrai</a:t>
            </a:r>
            <a:r>
              <a:rPr lang="en-US" dirty="0"/>
              <a:t>, on </a:t>
            </a:r>
            <a:r>
              <a:rPr lang="en-US" dirty="0" err="1"/>
              <a:t>répète</a:t>
            </a:r>
            <a:r>
              <a:rPr lang="en-US" dirty="0"/>
              <a:t> les instructions de </a:t>
            </a:r>
            <a:r>
              <a:rPr lang="en-US" dirty="0" err="1"/>
              <a:t>ce</a:t>
            </a:r>
            <a:r>
              <a:rPr lang="en-US" dirty="0"/>
              <a:t> bloc. </a:t>
            </a:r>
          </a:p>
          <a:p>
            <a:pPr algn="justLow">
              <a:lnSpc>
                <a:spcPct val="150000"/>
              </a:lnSpc>
            </a:pPr>
            <a:endParaRPr lang="en-US" dirty="0"/>
          </a:p>
          <a:p>
            <a:pPr algn="justLow">
              <a:lnSpc>
                <a:spcPct val="150000"/>
              </a:lnSpc>
            </a:pPr>
            <a:r>
              <a:rPr lang="en-US" dirty="0"/>
              <a:t>Une </a:t>
            </a:r>
            <a:r>
              <a:rPr lang="en-US" dirty="0" err="1"/>
              <a:t>autre</a:t>
            </a:r>
            <a:r>
              <a:rPr lang="en-US" dirty="0"/>
              <a:t> </a:t>
            </a:r>
            <a:r>
              <a:rPr lang="en-US" dirty="0" err="1"/>
              <a:t>forme</a:t>
            </a:r>
            <a:r>
              <a:rPr lang="en-US" dirty="0"/>
              <a:t> de structure de </a:t>
            </a:r>
            <a:r>
              <a:rPr lang="en-US" dirty="0" err="1"/>
              <a:t>contrôle</a:t>
            </a:r>
            <a:r>
              <a:rPr lang="en-US" dirty="0"/>
              <a:t> </a:t>
            </a:r>
            <a:r>
              <a:rPr lang="en-US" dirty="0" err="1"/>
              <a:t>itérative</a:t>
            </a:r>
            <a:r>
              <a:rPr lang="en-US" dirty="0"/>
              <a:t> </a:t>
            </a:r>
            <a:r>
              <a:rPr lang="en-US" dirty="0" err="1"/>
              <a:t>est</a:t>
            </a:r>
            <a:r>
              <a:rPr lang="en-US" dirty="0"/>
              <a:t> </a:t>
            </a:r>
            <a:r>
              <a:rPr lang="en-US" dirty="0" err="1"/>
              <a:t>proposée</a:t>
            </a:r>
            <a:r>
              <a:rPr lang="en-US" dirty="0"/>
              <a:t> :  </a:t>
            </a:r>
            <a:r>
              <a:rPr lang="en-US" dirty="0" err="1"/>
              <a:t>C’est</a:t>
            </a:r>
            <a:r>
              <a:rPr lang="en-US" dirty="0"/>
              <a:t> La boucle </a:t>
            </a:r>
            <a:r>
              <a:rPr lang="en-US" b="1" dirty="0">
                <a:solidFill>
                  <a:srgbClr val="FF0000"/>
                </a:solidFill>
              </a:rPr>
              <a:t>TANT QUE</a:t>
            </a:r>
          </a:p>
          <a:p>
            <a:pPr algn="justLow">
              <a:lnSpc>
                <a:spcPct val="150000"/>
              </a:lnSpc>
            </a:pPr>
            <a:endParaRPr lang="en-US" dirty="0" err="1"/>
          </a:p>
        </p:txBody>
      </p:sp>
      <p:sp>
        <p:nvSpPr>
          <p:cNvPr id="5" name="Rectangle 4">
            <a:extLst>
              <a:ext uri="{FF2B5EF4-FFF2-40B4-BE49-F238E27FC236}">
                <a16:creationId xmlns:a16="http://schemas.microsoft.com/office/drawing/2014/main" id="{97F208B0-87B7-85FA-8E35-BBDA4CC1D21C}"/>
              </a:ext>
            </a:extLst>
          </p:cNvPr>
          <p:cNvSpPr/>
          <p:nvPr/>
        </p:nvSpPr>
        <p:spPr>
          <a:xfrm>
            <a:off x="2169779" y="4354159"/>
            <a:ext cx="6512375" cy="1477328"/>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dirty="0">
                <a:latin typeface="Courier New" panose="02070309020205020404" pitchFamily="49" charset="0"/>
                <a:cs typeface="Courier New" panose="02070309020205020404" pitchFamily="49" charset="0"/>
              </a:rPr>
              <a:t>instructions 1 </a:t>
            </a:r>
            <a:r>
              <a:rPr lang="fr-FR" sz="1400" b="1" dirty="0">
                <a:solidFill>
                  <a:srgbClr val="00682F"/>
                </a:solidFill>
                <a:latin typeface="Courier New" panose="02070309020205020404" pitchFamily="49" charset="0"/>
                <a:cs typeface="Courier New" panose="02070309020205020404" pitchFamily="49" charset="0"/>
              </a:rPr>
              <a:t>/* début du programme */</a:t>
            </a:r>
            <a:endParaRPr lang="fr-FR" b="1" dirty="0">
              <a:solidFill>
                <a:srgbClr val="00682F"/>
              </a:solidFill>
              <a:latin typeface="Courier New" panose="02070309020205020404" pitchFamily="49" charset="0"/>
              <a:cs typeface="Courier New" panose="02070309020205020404" pitchFamily="49" charset="0"/>
            </a:endParaRPr>
          </a:p>
          <a:p>
            <a:r>
              <a:rPr lang="fr-FR" b="1" dirty="0">
                <a:solidFill>
                  <a:srgbClr val="0070C0"/>
                </a:solidFill>
                <a:latin typeface="Courier New" panose="02070309020205020404" pitchFamily="49" charset="0"/>
                <a:cs typeface="Courier New" panose="02070309020205020404" pitchFamily="49" charset="0"/>
              </a:rPr>
              <a:t>TANTQUE </a:t>
            </a:r>
            <a:r>
              <a:rPr lang="fr-FR" dirty="0">
                <a:latin typeface="Courier New" panose="02070309020205020404" pitchFamily="49" charset="0"/>
                <a:cs typeface="Courier New" panose="02070309020205020404" pitchFamily="49" charset="0"/>
              </a:rPr>
              <a:t>(condition) </a:t>
            </a:r>
            <a:r>
              <a:rPr lang="fr-FR" sz="1400" b="1" dirty="0">
                <a:solidFill>
                  <a:srgbClr val="00682F"/>
                </a:solidFill>
                <a:latin typeface="Courier New" panose="02070309020205020404" pitchFamily="49" charset="0"/>
                <a:cs typeface="Courier New" panose="02070309020205020404" pitchFamily="49" charset="0"/>
              </a:rPr>
              <a:t>/* Etape 1 test de condition*/</a:t>
            </a:r>
            <a:endParaRPr lang="fr-FR" b="1" dirty="0">
              <a:solidFill>
                <a:srgbClr val="00682F"/>
              </a:solidFill>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instructions 2 </a:t>
            </a:r>
            <a:r>
              <a:rPr lang="fr-FR" sz="1400" b="1" dirty="0">
                <a:solidFill>
                  <a:srgbClr val="00682F"/>
                </a:solidFill>
                <a:latin typeface="Courier New" panose="02070309020205020404" pitchFamily="49" charset="0"/>
                <a:cs typeface="Courier New" panose="02070309020205020404" pitchFamily="49" charset="0"/>
              </a:rPr>
              <a:t>/* instructions répétées */</a:t>
            </a:r>
            <a:endParaRPr lang="fr-FR" b="1" dirty="0">
              <a:solidFill>
                <a:srgbClr val="00682F"/>
              </a:solidFill>
              <a:latin typeface="Courier New" panose="02070309020205020404" pitchFamily="49" charset="0"/>
              <a:cs typeface="Courier New" panose="02070309020205020404" pitchFamily="49" charset="0"/>
            </a:endParaRPr>
          </a:p>
          <a:p>
            <a:r>
              <a:rPr lang="fr-FR" b="1" dirty="0">
                <a:solidFill>
                  <a:srgbClr val="0070C0"/>
                </a:solidFill>
                <a:latin typeface="Courier New" panose="02070309020205020404" pitchFamily="49" charset="0"/>
                <a:cs typeface="Courier New" panose="02070309020205020404" pitchFamily="49" charset="0"/>
              </a:rPr>
              <a:t>FINTQ</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instructions 3 </a:t>
            </a:r>
            <a:r>
              <a:rPr lang="fr-FR" sz="1400" b="1" dirty="0">
                <a:solidFill>
                  <a:srgbClr val="00682F"/>
                </a:solidFill>
                <a:latin typeface="Courier New" panose="02070309020205020404" pitchFamily="49" charset="0"/>
                <a:cs typeface="Courier New" panose="02070309020205020404" pitchFamily="49" charset="0"/>
              </a:rPr>
              <a:t>/* suite du programme */</a:t>
            </a:r>
            <a:endParaRPr lang="fr-FR"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445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2B592-7063-EB24-E7D0-8D0092988D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5E8BA63-5080-3C4B-B1E1-56A65C7D0998}"/>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5F8E7997-76DA-589F-5015-5190B4132304}"/>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TANT QUE</a:t>
            </a:r>
          </a:p>
        </p:txBody>
      </p:sp>
      <p:sp>
        <p:nvSpPr>
          <p:cNvPr id="15" name="Slide Number Placeholder 14">
            <a:extLst>
              <a:ext uri="{FF2B5EF4-FFF2-40B4-BE49-F238E27FC236}">
                <a16:creationId xmlns:a16="http://schemas.microsoft.com/office/drawing/2014/main" id="{E301BB1E-B34C-C75A-691C-0DB369B7B6D8}"/>
              </a:ext>
            </a:extLst>
          </p:cNvPr>
          <p:cNvSpPr>
            <a:spLocks noGrp="1"/>
          </p:cNvSpPr>
          <p:nvPr>
            <p:ph type="sldNum" sz="quarter" idx="12"/>
          </p:nvPr>
        </p:nvSpPr>
        <p:spPr/>
        <p:txBody>
          <a:bodyPr/>
          <a:lstStyle/>
          <a:p>
            <a:fld id="{68870FDC-C944-644D-8649-251A4BA46F23}" type="slidenum">
              <a:rPr lang="en-MA" smtClean="0"/>
              <a:t>35</a:t>
            </a:fld>
            <a:endParaRPr lang="en-MA"/>
          </a:p>
        </p:txBody>
      </p:sp>
      <p:sp>
        <p:nvSpPr>
          <p:cNvPr id="6" name="TextBox 5">
            <a:extLst>
              <a:ext uri="{FF2B5EF4-FFF2-40B4-BE49-F238E27FC236}">
                <a16:creationId xmlns:a16="http://schemas.microsoft.com/office/drawing/2014/main" id="{4E5A483B-D2C4-EA82-2F75-77B82C95C0E7}"/>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E45AFF29-67BE-BAEF-29BE-29AA12646BAE}"/>
              </a:ext>
            </a:extLst>
          </p:cNvPr>
          <p:cNvSpPr txBox="1"/>
          <p:nvPr/>
        </p:nvSpPr>
        <p:spPr>
          <a:xfrm>
            <a:off x="321011" y="1679056"/>
            <a:ext cx="11622750" cy="2957861"/>
          </a:xfrm>
          <a:prstGeom prst="rect">
            <a:avLst/>
          </a:prstGeom>
          <a:noFill/>
        </p:spPr>
        <p:txBody>
          <a:bodyPr wrap="square" rtlCol="0">
            <a:spAutoFit/>
          </a:bodyPr>
          <a:lstStyle/>
          <a:p>
            <a:pPr algn="justLow">
              <a:lnSpc>
                <a:spcPct val="150000"/>
              </a:lnSpc>
            </a:pPr>
            <a:r>
              <a:rPr lang="en-US" dirty="0" err="1"/>
              <a:t>Lorsque</a:t>
            </a:r>
            <a:r>
              <a:rPr lang="en-US" dirty="0"/>
              <a:t> </a:t>
            </a:r>
            <a:r>
              <a:rPr lang="en-US" dirty="0" err="1"/>
              <a:t>l’ordinateur</a:t>
            </a:r>
            <a:r>
              <a:rPr lang="en-US" dirty="0"/>
              <a:t> rencontre </a:t>
            </a:r>
            <a:r>
              <a:rPr lang="en-US" dirty="0" err="1"/>
              <a:t>cette</a:t>
            </a:r>
            <a:r>
              <a:rPr lang="en-US" dirty="0"/>
              <a:t> structure, il </a:t>
            </a:r>
            <a:r>
              <a:rPr lang="en-US" dirty="0" err="1"/>
              <a:t>procède</a:t>
            </a:r>
            <a:r>
              <a:rPr lang="en-US" dirty="0"/>
              <a:t> </a:t>
            </a:r>
            <a:r>
              <a:rPr lang="en-US" dirty="0" err="1"/>
              <a:t>systématiquement</a:t>
            </a:r>
            <a:r>
              <a:rPr lang="en-US" dirty="0"/>
              <a:t> de la manière </a:t>
            </a:r>
            <a:r>
              <a:rPr lang="en-US" dirty="0" err="1"/>
              <a:t>suivante</a:t>
            </a:r>
            <a:r>
              <a:rPr lang="en-US" dirty="0"/>
              <a:t> :</a:t>
            </a:r>
          </a:p>
          <a:p>
            <a:pPr marL="285750" indent="-285750" algn="justLow">
              <a:lnSpc>
                <a:spcPct val="150000"/>
              </a:lnSpc>
              <a:buFont typeface="Wingdings" pitchFamily="2" charset="2"/>
              <a:buChar char="v"/>
            </a:pPr>
            <a:r>
              <a:rPr lang="en-US" dirty="0"/>
              <a:t>La condition </a:t>
            </a:r>
            <a:r>
              <a:rPr lang="en-US" dirty="0" err="1"/>
              <a:t>est</a:t>
            </a:r>
            <a:r>
              <a:rPr lang="en-US" dirty="0"/>
              <a:t> </a:t>
            </a:r>
            <a:r>
              <a:rPr lang="en-US" dirty="0" err="1"/>
              <a:t>testée</a:t>
            </a:r>
            <a:r>
              <a:rPr lang="en-US" dirty="0"/>
              <a:t> (on </a:t>
            </a:r>
            <a:r>
              <a:rPr lang="en-US" dirty="0" err="1"/>
              <a:t>dit</a:t>
            </a:r>
            <a:r>
              <a:rPr lang="en-US" dirty="0"/>
              <a:t> </a:t>
            </a:r>
            <a:r>
              <a:rPr lang="en-US" dirty="0" err="1"/>
              <a:t>aussi</a:t>
            </a:r>
            <a:r>
              <a:rPr lang="en-US" dirty="0"/>
              <a:t> </a:t>
            </a:r>
            <a:r>
              <a:rPr lang="en-US" dirty="0" err="1"/>
              <a:t>évaluée</a:t>
            </a:r>
            <a:r>
              <a:rPr lang="en-US" dirty="0"/>
              <a:t>).</a:t>
            </a:r>
          </a:p>
          <a:p>
            <a:pPr marL="285750" indent="-285750" algn="justLow">
              <a:lnSpc>
                <a:spcPct val="150000"/>
              </a:lnSpc>
              <a:buFont typeface="Wingdings" pitchFamily="2" charset="2"/>
              <a:buChar char="v"/>
            </a:pPr>
            <a:r>
              <a:rPr lang="en-US" dirty="0"/>
              <a:t>Si la condition </a:t>
            </a:r>
            <a:r>
              <a:rPr lang="en-US" dirty="0" err="1"/>
              <a:t>est</a:t>
            </a:r>
            <a:r>
              <a:rPr lang="en-US" dirty="0"/>
              <a:t> </a:t>
            </a:r>
            <a:r>
              <a:rPr lang="en-US" dirty="0" err="1"/>
              <a:t>vraie</a:t>
            </a:r>
            <a:r>
              <a:rPr lang="en-US" dirty="0"/>
              <a:t>, </a:t>
            </a:r>
            <a:r>
              <a:rPr lang="en-US" dirty="0" err="1"/>
              <a:t>l’instruction</a:t>
            </a:r>
            <a:r>
              <a:rPr lang="en-US" dirty="0"/>
              <a:t> </a:t>
            </a:r>
            <a:r>
              <a:rPr lang="en-US" dirty="0" err="1"/>
              <a:t>ou</a:t>
            </a:r>
            <a:r>
              <a:rPr lang="en-US" dirty="0"/>
              <a:t> les instructions 2 du bloc </a:t>
            </a:r>
            <a:r>
              <a:rPr lang="en-US" dirty="0" err="1"/>
              <a:t>sont</a:t>
            </a:r>
            <a:r>
              <a:rPr lang="en-US" dirty="0"/>
              <a:t> </a:t>
            </a:r>
            <a:r>
              <a:rPr lang="en-US" dirty="0" err="1"/>
              <a:t>exécutées</a:t>
            </a:r>
            <a:r>
              <a:rPr lang="en-US" dirty="0"/>
              <a:t>, et on recommence à </a:t>
            </a:r>
            <a:r>
              <a:rPr lang="en-US" dirty="0" err="1"/>
              <a:t>l’étape</a:t>
            </a:r>
            <a:r>
              <a:rPr lang="en-US" dirty="0"/>
              <a:t> 1) : test de la condition. </a:t>
            </a:r>
          </a:p>
          <a:p>
            <a:pPr marL="285750" indent="-285750" algn="justLow">
              <a:lnSpc>
                <a:spcPct val="150000"/>
              </a:lnSpc>
              <a:buFont typeface="Wingdings" pitchFamily="2" charset="2"/>
              <a:buChar char="v"/>
            </a:pPr>
            <a:r>
              <a:rPr lang="en-US" dirty="0"/>
              <a:t>Si la condition </a:t>
            </a:r>
            <a:r>
              <a:rPr lang="en-US" dirty="0" err="1"/>
              <a:t>est</a:t>
            </a:r>
            <a:r>
              <a:rPr lang="en-US" dirty="0"/>
              <a:t> </a:t>
            </a:r>
            <a:r>
              <a:rPr lang="en-US" dirty="0" err="1"/>
              <a:t>fausse</a:t>
            </a:r>
            <a:r>
              <a:rPr lang="en-US" dirty="0"/>
              <a:t>, </a:t>
            </a:r>
            <a:r>
              <a:rPr lang="en-US" dirty="0" err="1"/>
              <a:t>l’instruction</a:t>
            </a:r>
            <a:r>
              <a:rPr lang="en-US" dirty="0"/>
              <a:t> </a:t>
            </a:r>
            <a:r>
              <a:rPr lang="en-US" dirty="0" err="1"/>
              <a:t>ou</a:t>
            </a:r>
            <a:r>
              <a:rPr lang="en-US" dirty="0"/>
              <a:t> les instructions du bloc ne </a:t>
            </a:r>
            <a:r>
              <a:rPr lang="en-US" dirty="0" err="1"/>
              <a:t>sont</a:t>
            </a:r>
            <a:r>
              <a:rPr lang="en-US" dirty="0"/>
              <a:t> pas </a:t>
            </a:r>
            <a:r>
              <a:rPr lang="en-US" dirty="0" err="1"/>
              <a:t>exécutées</a:t>
            </a:r>
            <a:r>
              <a:rPr lang="en-US" dirty="0"/>
              <a:t> et on passe aux instructions </a:t>
            </a:r>
            <a:r>
              <a:rPr lang="en-US" dirty="0" err="1"/>
              <a:t>suivantes</a:t>
            </a:r>
            <a:r>
              <a:rPr lang="en-US" dirty="0"/>
              <a:t> (après la structure de </a:t>
            </a:r>
            <a:r>
              <a:rPr lang="en-US" dirty="0" err="1"/>
              <a:t>contrôle</a:t>
            </a:r>
            <a:r>
              <a:rPr lang="en-US" dirty="0"/>
              <a:t>).</a:t>
            </a:r>
          </a:p>
          <a:p>
            <a:pPr algn="justLow">
              <a:lnSpc>
                <a:spcPct val="150000"/>
              </a:lnSpc>
            </a:pPr>
            <a:endParaRPr lang="en-US" dirty="0"/>
          </a:p>
        </p:txBody>
      </p:sp>
      <p:sp>
        <p:nvSpPr>
          <p:cNvPr id="5" name="Rectangle 4">
            <a:extLst>
              <a:ext uri="{FF2B5EF4-FFF2-40B4-BE49-F238E27FC236}">
                <a16:creationId xmlns:a16="http://schemas.microsoft.com/office/drawing/2014/main" id="{26EC96C2-E005-265D-66BD-E6CD13853775}"/>
              </a:ext>
            </a:extLst>
          </p:cNvPr>
          <p:cNvSpPr/>
          <p:nvPr/>
        </p:nvSpPr>
        <p:spPr>
          <a:xfrm>
            <a:off x="2169779" y="4440280"/>
            <a:ext cx="6512375" cy="1477328"/>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dirty="0">
                <a:latin typeface="Courier New" panose="02070309020205020404" pitchFamily="49" charset="0"/>
                <a:cs typeface="Courier New" panose="02070309020205020404" pitchFamily="49" charset="0"/>
              </a:rPr>
              <a:t>instructions 1 </a:t>
            </a:r>
            <a:r>
              <a:rPr lang="fr-FR" sz="1400" b="1" dirty="0">
                <a:solidFill>
                  <a:srgbClr val="00682F"/>
                </a:solidFill>
                <a:latin typeface="Courier New" panose="02070309020205020404" pitchFamily="49" charset="0"/>
                <a:cs typeface="Courier New" panose="02070309020205020404" pitchFamily="49" charset="0"/>
              </a:rPr>
              <a:t>/* début du programme */</a:t>
            </a:r>
            <a:endParaRPr lang="fr-FR" b="1" dirty="0">
              <a:solidFill>
                <a:srgbClr val="00682F"/>
              </a:solidFill>
              <a:latin typeface="Courier New" panose="02070309020205020404" pitchFamily="49" charset="0"/>
              <a:cs typeface="Courier New" panose="02070309020205020404" pitchFamily="49" charset="0"/>
            </a:endParaRPr>
          </a:p>
          <a:p>
            <a:r>
              <a:rPr lang="fr-FR" b="1" dirty="0">
                <a:solidFill>
                  <a:srgbClr val="0070C0"/>
                </a:solidFill>
                <a:latin typeface="Courier New" panose="02070309020205020404" pitchFamily="49" charset="0"/>
                <a:cs typeface="Courier New" panose="02070309020205020404" pitchFamily="49" charset="0"/>
              </a:rPr>
              <a:t>TANTQUE </a:t>
            </a:r>
            <a:r>
              <a:rPr lang="fr-FR" dirty="0">
                <a:latin typeface="Courier New" panose="02070309020205020404" pitchFamily="49" charset="0"/>
                <a:cs typeface="Courier New" panose="02070309020205020404" pitchFamily="49" charset="0"/>
              </a:rPr>
              <a:t>(condition) </a:t>
            </a:r>
            <a:r>
              <a:rPr lang="fr-FR" sz="1400" b="1" dirty="0">
                <a:solidFill>
                  <a:srgbClr val="00682F"/>
                </a:solidFill>
                <a:latin typeface="Courier New" panose="02070309020205020404" pitchFamily="49" charset="0"/>
                <a:cs typeface="Courier New" panose="02070309020205020404" pitchFamily="49" charset="0"/>
              </a:rPr>
              <a:t>/* Etape 1 test de condition*/</a:t>
            </a:r>
            <a:endParaRPr lang="fr-FR" b="1" dirty="0">
              <a:solidFill>
                <a:srgbClr val="00682F"/>
              </a:solidFill>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instructions 2 </a:t>
            </a:r>
            <a:r>
              <a:rPr lang="fr-FR" sz="1400" b="1" dirty="0">
                <a:solidFill>
                  <a:srgbClr val="00682F"/>
                </a:solidFill>
                <a:latin typeface="Courier New" panose="02070309020205020404" pitchFamily="49" charset="0"/>
                <a:cs typeface="Courier New" panose="02070309020205020404" pitchFamily="49" charset="0"/>
              </a:rPr>
              <a:t>/* instructions répétées */</a:t>
            </a:r>
            <a:endParaRPr lang="fr-FR" b="1" dirty="0">
              <a:solidFill>
                <a:srgbClr val="00682F"/>
              </a:solidFill>
              <a:latin typeface="Courier New" panose="02070309020205020404" pitchFamily="49" charset="0"/>
              <a:cs typeface="Courier New" panose="02070309020205020404" pitchFamily="49" charset="0"/>
            </a:endParaRPr>
          </a:p>
          <a:p>
            <a:r>
              <a:rPr lang="fr-FR" b="1" dirty="0">
                <a:solidFill>
                  <a:srgbClr val="0070C0"/>
                </a:solidFill>
                <a:latin typeface="Courier New" panose="02070309020205020404" pitchFamily="49" charset="0"/>
                <a:cs typeface="Courier New" panose="02070309020205020404" pitchFamily="49" charset="0"/>
              </a:rPr>
              <a:t>FINTQ</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instructions 3 </a:t>
            </a:r>
            <a:r>
              <a:rPr lang="fr-FR" sz="1400" b="1" dirty="0">
                <a:solidFill>
                  <a:srgbClr val="00682F"/>
                </a:solidFill>
                <a:latin typeface="Courier New" panose="02070309020205020404" pitchFamily="49" charset="0"/>
                <a:cs typeface="Courier New" panose="02070309020205020404" pitchFamily="49" charset="0"/>
              </a:rPr>
              <a:t>/* suite du programme */</a:t>
            </a:r>
            <a:endParaRPr lang="fr-FR"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6960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2E02E-6507-0B21-6E64-70FBF03766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DBCC52-CD82-D03D-E4BF-54E7266F8277}"/>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5E258B11-9383-7F66-8BC8-C7ACC649F496}"/>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TANT QUE</a:t>
            </a:r>
          </a:p>
        </p:txBody>
      </p:sp>
      <p:sp>
        <p:nvSpPr>
          <p:cNvPr id="15" name="Slide Number Placeholder 14">
            <a:extLst>
              <a:ext uri="{FF2B5EF4-FFF2-40B4-BE49-F238E27FC236}">
                <a16:creationId xmlns:a16="http://schemas.microsoft.com/office/drawing/2014/main" id="{82A49097-AB8C-3C81-538B-A5D441FF8E5F}"/>
              </a:ext>
            </a:extLst>
          </p:cNvPr>
          <p:cNvSpPr>
            <a:spLocks noGrp="1"/>
          </p:cNvSpPr>
          <p:nvPr>
            <p:ph type="sldNum" sz="quarter" idx="12"/>
          </p:nvPr>
        </p:nvSpPr>
        <p:spPr/>
        <p:txBody>
          <a:bodyPr/>
          <a:lstStyle/>
          <a:p>
            <a:fld id="{68870FDC-C944-644D-8649-251A4BA46F23}" type="slidenum">
              <a:rPr lang="en-MA" smtClean="0"/>
              <a:t>36</a:t>
            </a:fld>
            <a:endParaRPr lang="en-MA"/>
          </a:p>
        </p:txBody>
      </p:sp>
      <p:sp>
        <p:nvSpPr>
          <p:cNvPr id="6" name="TextBox 5">
            <a:extLst>
              <a:ext uri="{FF2B5EF4-FFF2-40B4-BE49-F238E27FC236}">
                <a16:creationId xmlns:a16="http://schemas.microsoft.com/office/drawing/2014/main" id="{157A31C5-A1B9-4D1A-0E67-6F267157543A}"/>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B313DA50-3BD8-E4AF-8E18-D65DE3029688}"/>
              </a:ext>
            </a:extLst>
          </p:cNvPr>
          <p:cNvSpPr txBox="1"/>
          <p:nvPr/>
        </p:nvSpPr>
        <p:spPr>
          <a:xfrm>
            <a:off x="321011" y="1679056"/>
            <a:ext cx="3449711" cy="2957861"/>
          </a:xfrm>
          <a:prstGeom prst="rect">
            <a:avLst/>
          </a:prstGeom>
          <a:noFill/>
        </p:spPr>
        <p:txBody>
          <a:bodyPr wrap="square" rtlCol="0">
            <a:spAutoFit/>
          </a:bodyPr>
          <a:lstStyle/>
          <a:p>
            <a:pPr algn="justLow">
              <a:lnSpc>
                <a:spcPct val="150000"/>
              </a:lnSpc>
            </a:pPr>
            <a:r>
              <a:rPr lang="en-US" dirty="0" err="1"/>
              <a:t>Prenons</a:t>
            </a:r>
            <a:r>
              <a:rPr lang="en-US" dirty="0"/>
              <a:t> un </a:t>
            </a:r>
            <a:r>
              <a:rPr lang="en-US" dirty="0" err="1"/>
              <a:t>exemple</a:t>
            </a:r>
            <a:r>
              <a:rPr lang="en-US" dirty="0"/>
              <a:t>. </a:t>
            </a:r>
            <a:r>
              <a:rPr lang="en-US" dirty="0" err="1"/>
              <a:t>Supposons</a:t>
            </a:r>
            <a:r>
              <a:rPr lang="en-US" dirty="0"/>
              <a:t> que </a:t>
            </a:r>
            <a:r>
              <a:rPr lang="en-US" dirty="0" err="1"/>
              <a:t>l’on</a:t>
            </a:r>
            <a:r>
              <a:rPr lang="en-US" dirty="0"/>
              <a:t> </a:t>
            </a:r>
            <a:r>
              <a:rPr lang="en-US" dirty="0" err="1"/>
              <a:t>veuille</a:t>
            </a:r>
            <a:r>
              <a:rPr lang="en-US" dirty="0"/>
              <a:t> faire </a:t>
            </a:r>
            <a:r>
              <a:rPr lang="en-US" dirty="0" err="1"/>
              <a:t>une</a:t>
            </a:r>
            <a:r>
              <a:rPr lang="en-US" dirty="0"/>
              <a:t> </a:t>
            </a:r>
            <a:r>
              <a:rPr lang="en-US" dirty="0" err="1"/>
              <a:t>fonction</a:t>
            </a:r>
            <a:r>
              <a:rPr lang="en-US" dirty="0"/>
              <a:t> qui </a:t>
            </a:r>
            <a:r>
              <a:rPr lang="en-US" dirty="0" err="1"/>
              <a:t>calcule</a:t>
            </a:r>
            <a:r>
              <a:rPr lang="en-US" dirty="0"/>
              <a:t> et affiche 𝒙^𝒌, </a:t>
            </a:r>
            <a:r>
              <a:rPr lang="en-US" dirty="0" err="1"/>
              <a:t>où</a:t>
            </a:r>
            <a:r>
              <a:rPr lang="en-US" dirty="0"/>
              <a:t> x </a:t>
            </a:r>
            <a:r>
              <a:rPr lang="en-US" dirty="0" err="1"/>
              <a:t>est</a:t>
            </a:r>
            <a:r>
              <a:rPr lang="en-US" dirty="0"/>
              <a:t> un </a:t>
            </a:r>
            <a:r>
              <a:rPr lang="en-US" dirty="0" err="1"/>
              <a:t>réel</a:t>
            </a:r>
            <a:r>
              <a:rPr lang="en-US" dirty="0"/>
              <a:t> et k </a:t>
            </a:r>
            <a:r>
              <a:rPr lang="en-US" dirty="0" err="1"/>
              <a:t>est</a:t>
            </a:r>
            <a:r>
              <a:rPr lang="en-US" dirty="0"/>
              <a:t> un </a:t>
            </a:r>
            <a:r>
              <a:rPr lang="en-US" dirty="0" err="1"/>
              <a:t>exposant</a:t>
            </a:r>
            <a:r>
              <a:rPr lang="en-US" dirty="0"/>
              <a:t> </a:t>
            </a:r>
            <a:r>
              <a:rPr lang="en-US" dirty="0" err="1"/>
              <a:t>entier</a:t>
            </a:r>
            <a:r>
              <a:rPr lang="en-US" dirty="0"/>
              <a:t> </a:t>
            </a:r>
            <a:r>
              <a:rPr lang="en-US" dirty="0" err="1"/>
              <a:t>saisi</a:t>
            </a:r>
            <a:r>
              <a:rPr lang="en-US" dirty="0"/>
              <a:t> au clavier. </a:t>
            </a:r>
          </a:p>
          <a:p>
            <a:pPr algn="justLow">
              <a:lnSpc>
                <a:spcPct val="150000"/>
              </a:lnSpc>
            </a:pPr>
            <a:endParaRPr lang="en-US" dirty="0"/>
          </a:p>
          <a:p>
            <a:pPr algn="justLow">
              <a:lnSpc>
                <a:spcPct val="150000"/>
              </a:lnSpc>
            </a:pPr>
            <a:r>
              <a:rPr lang="en-US" dirty="0"/>
              <a:t>Le </a:t>
            </a:r>
            <a:r>
              <a:rPr lang="en-US" dirty="0" err="1"/>
              <a:t>résultat</a:t>
            </a:r>
            <a:r>
              <a:rPr lang="en-US" dirty="0"/>
              <a:t> doit </a:t>
            </a:r>
            <a:r>
              <a:rPr lang="en-US" dirty="0" err="1"/>
              <a:t>être</a:t>
            </a:r>
            <a:r>
              <a:rPr lang="en-US" dirty="0"/>
              <a:t> un </a:t>
            </a:r>
            <a:r>
              <a:rPr lang="en-US" dirty="0" err="1"/>
              <a:t>réel</a:t>
            </a:r>
            <a:r>
              <a:rPr lang="en-US" dirty="0"/>
              <a:t>.</a:t>
            </a:r>
          </a:p>
        </p:txBody>
      </p:sp>
      <p:sp>
        <p:nvSpPr>
          <p:cNvPr id="3" name="Rectangle 2">
            <a:extLst>
              <a:ext uri="{FF2B5EF4-FFF2-40B4-BE49-F238E27FC236}">
                <a16:creationId xmlns:a16="http://schemas.microsoft.com/office/drawing/2014/main" id="{79F52EEB-85D2-12DB-9469-9E2FFFB484EF}"/>
              </a:ext>
            </a:extLst>
          </p:cNvPr>
          <p:cNvSpPr/>
          <p:nvPr/>
        </p:nvSpPr>
        <p:spPr>
          <a:xfrm>
            <a:off x="4018547" y="1854957"/>
            <a:ext cx="7576422" cy="4247317"/>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b="1" dirty="0">
                <a:solidFill>
                  <a:schemeClr val="accent5">
                    <a:lumMod val="75000"/>
                  </a:schemeClr>
                </a:solidFill>
                <a:latin typeface="Courier New" panose="02070309020205020404" pitchFamily="49" charset="0"/>
                <a:cs typeface="Courier New" panose="02070309020205020404" pitchFamily="49" charset="0"/>
              </a:rPr>
              <a:t>ALGORITHME </a:t>
            </a:r>
            <a:r>
              <a:rPr lang="fr-FR" dirty="0">
                <a:latin typeface="Courier New" panose="02070309020205020404" pitchFamily="49" charset="0"/>
                <a:cs typeface="Courier New" panose="02070309020205020404" pitchFamily="49" charset="0"/>
              </a:rPr>
              <a:t>Puissance</a:t>
            </a:r>
            <a:endParaRPr lang="fr-FR" b="1" dirty="0">
              <a:solidFill>
                <a:schemeClr val="accent5">
                  <a:lumMod val="75000"/>
                </a:schemeClr>
              </a:solidFill>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x,P</a:t>
            </a:r>
            <a:r>
              <a:rPr lang="fr-FR" dirty="0">
                <a:latin typeface="Courier New" panose="02070309020205020404" pitchFamily="49" charset="0"/>
                <a:cs typeface="Courier New" panose="02070309020205020404" pitchFamily="49" charset="0"/>
              </a:rPr>
              <a:t> </a:t>
            </a:r>
            <a:r>
              <a:rPr lang="fr-FR" b="1" dirty="0">
                <a:solidFill>
                  <a:schemeClr val="accent5">
                    <a:lumMod val="75000"/>
                  </a:schemeClr>
                </a:solidFill>
                <a:latin typeface="Courier New" panose="02070309020205020404" pitchFamily="49" charset="0"/>
                <a:cs typeface="Courier New" panose="02070309020205020404" pitchFamily="49" charset="0"/>
              </a:rPr>
              <a:t>:REEL</a:t>
            </a:r>
          </a:p>
          <a:p>
            <a:r>
              <a:rPr lang="fr-FR" dirty="0" err="1">
                <a:latin typeface="Courier New" panose="02070309020205020404" pitchFamily="49" charset="0"/>
                <a:cs typeface="Courier New" panose="02070309020205020404" pitchFamily="49" charset="0"/>
              </a:rPr>
              <a:t>k,i</a:t>
            </a:r>
            <a:r>
              <a:rPr lang="fr-FR" dirty="0">
                <a:latin typeface="Courier New" panose="02070309020205020404" pitchFamily="49" charset="0"/>
                <a:cs typeface="Courier New" panose="02070309020205020404" pitchFamily="49" charset="0"/>
              </a:rPr>
              <a:t> </a:t>
            </a:r>
            <a:r>
              <a:rPr lang="fr-FR" b="1" dirty="0">
                <a:solidFill>
                  <a:schemeClr val="accent5">
                    <a:lumMod val="75000"/>
                  </a:schemeClr>
                </a:solidFill>
                <a:latin typeface="Courier New" panose="02070309020205020404" pitchFamily="49" charset="0"/>
                <a:cs typeface="Courier New" panose="02070309020205020404" pitchFamily="49" charset="0"/>
              </a:rPr>
              <a:t>:ENTIER</a:t>
            </a:r>
          </a:p>
          <a:p>
            <a:r>
              <a:rPr lang="fr-FR" b="1" dirty="0">
                <a:solidFill>
                  <a:schemeClr val="accent5">
                    <a:lumMod val="75000"/>
                  </a:schemeClr>
                </a:solidFill>
                <a:latin typeface="Courier New" panose="02070309020205020404" pitchFamily="49" charset="0"/>
                <a:cs typeface="Courier New" panose="02070309020205020404" pitchFamily="49" charset="0"/>
              </a:rPr>
              <a:t>DEBUT</a:t>
            </a:r>
          </a:p>
          <a:p>
            <a:r>
              <a:rPr lang="fr-FR" dirty="0">
                <a:latin typeface="Courier New" panose="02070309020205020404" pitchFamily="49" charset="0"/>
                <a:cs typeface="Courier New" panose="02070309020205020404" pitchFamily="49" charset="0"/>
              </a:rPr>
              <a:t>AFFICHER(</a:t>
            </a:r>
            <a:r>
              <a:rPr lang="fr-FR" dirty="0">
                <a:solidFill>
                  <a:srgbClr val="000000"/>
                </a:solidFill>
                <a:latin typeface="Courier New" panose="02070309020205020404" pitchFamily="49" charset="0"/>
              </a:rPr>
              <a:t>"Donner la valeur de x est k")</a:t>
            </a:r>
          </a:p>
          <a:p>
            <a:r>
              <a:rPr lang="fr-FR" dirty="0">
                <a:solidFill>
                  <a:srgbClr val="000000"/>
                </a:solidFill>
                <a:latin typeface="Courier New" panose="02070309020205020404" pitchFamily="49" charset="0"/>
                <a:cs typeface="Courier New" panose="02070309020205020404" pitchFamily="49" charset="0"/>
              </a:rPr>
              <a:t>LIRE(</a:t>
            </a:r>
            <a:r>
              <a:rPr lang="fr-FR" dirty="0" err="1">
                <a:solidFill>
                  <a:srgbClr val="000000"/>
                </a:solidFill>
                <a:latin typeface="Courier New" panose="02070309020205020404" pitchFamily="49" charset="0"/>
                <a:cs typeface="Courier New" panose="02070309020205020404" pitchFamily="49" charset="0"/>
              </a:rPr>
              <a:t>x,k</a:t>
            </a:r>
            <a:r>
              <a:rPr lang="fr-FR" dirty="0">
                <a:solidFill>
                  <a:srgbClr val="000000"/>
                </a:solidFill>
                <a:latin typeface="Courier New" panose="02070309020205020404" pitchFamily="49" charset="0"/>
                <a:cs typeface="Courier New" panose="02070309020205020404" pitchFamily="49" charset="0"/>
              </a:rPr>
              <a:t>)</a:t>
            </a:r>
          </a:p>
          <a:p>
            <a:r>
              <a:rPr lang="fr-FR" dirty="0">
                <a:solidFill>
                  <a:srgbClr val="000000"/>
                </a:solidFill>
                <a:latin typeface="Courier New" panose="02070309020205020404" pitchFamily="49" charset="0"/>
                <a:cs typeface="Courier New" panose="02070309020205020404" pitchFamily="49" charset="0"/>
              </a:rPr>
              <a:t>i</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0    </a:t>
            </a:r>
            <a:r>
              <a:rPr lang="fr-FR" sz="1400" b="1" dirty="0">
                <a:solidFill>
                  <a:srgbClr val="00682F"/>
                </a:solidFill>
                <a:latin typeface="Courier New" panose="02070309020205020404" pitchFamily="49" charset="0"/>
                <a:cs typeface="Courier New" panose="02070309020205020404" pitchFamily="49" charset="0"/>
                <a:sym typeface="Wingdings" panose="05000000000000000000" pitchFamily="2" charset="2"/>
              </a:rPr>
              <a:t>/* initialisation obligatoire */</a:t>
            </a:r>
            <a:endParaRPr lang="fr-FR" b="1" dirty="0">
              <a:solidFill>
                <a:srgbClr val="00682F"/>
              </a:solidFill>
              <a:latin typeface="Courier New" panose="02070309020205020404" pitchFamily="49" charset="0"/>
              <a:cs typeface="Courier New" panose="02070309020205020404" pitchFamily="49" charset="0"/>
            </a:endParaRPr>
          </a:p>
          <a:p>
            <a:r>
              <a:rPr lang="fr-FR" dirty="0">
                <a:solidFill>
                  <a:srgbClr val="000000"/>
                </a:solidFill>
                <a:latin typeface="Courier New" panose="02070309020205020404" pitchFamily="49" charset="0"/>
              </a:rPr>
              <a:t>P</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sym typeface="Wingdings" panose="05000000000000000000" pitchFamily="2" charset="2"/>
              </a:rPr>
              <a:t>1  </a:t>
            </a:r>
            <a:r>
              <a:rPr lang="fr-FR" sz="1400" b="1" dirty="0">
                <a:solidFill>
                  <a:srgbClr val="00682F"/>
                </a:solidFill>
                <a:latin typeface="Courier New" panose="02070309020205020404" pitchFamily="49" charset="0"/>
                <a:sym typeface="Wingdings" panose="05000000000000000000" pitchFamily="2" charset="2"/>
              </a:rPr>
              <a:t>/*initialisation à 1 calcul du produit*/</a:t>
            </a:r>
            <a:endParaRPr lang="fr-FR" b="1" dirty="0">
              <a:solidFill>
                <a:srgbClr val="00682F"/>
              </a:solidFill>
              <a:latin typeface="Courier New" panose="02070309020205020404" pitchFamily="49" charset="0"/>
            </a:endParaRPr>
          </a:p>
          <a:p>
            <a:r>
              <a:rPr lang="fr-FR" b="1" dirty="0">
                <a:solidFill>
                  <a:schemeClr val="accent5">
                    <a:lumMod val="75000"/>
                  </a:schemeClr>
                </a:solidFill>
                <a:latin typeface="Courier New" panose="02070309020205020404" pitchFamily="49" charset="0"/>
              </a:rPr>
              <a:t>TANTQUE</a:t>
            </a:r>
            <a:r>
              <a:rPr lang="fr-FR" dirty="0">
                <a:solidFill>
                  <a:srgbClr val="000000"/>
                </a:solidFill>
                <a:latin typeface="Courier New" panose="02070309020205020404" pitchFamily="49" charset="0"/>
              </a:rPr>
              <a:t> (i &lt; k)  </a:t>
            </a:r>
            <a:br>
              <a:rPr lang="fr-FR" dirty="0">
                <a:solidFill>
                  <a:srgbClr val="000000"/>
                </a:solidFill>
                <a:latin typeface="Arial" panose="020B0604020202020204" pitchFamily="34" charset="0"/>
              </a:rPr>
            </a:br>
            <a:r>
              <a:rPr lang="fr-FR" dirty="0">
                <a:solidFill>
                  <a:srgbClr val="000000"/>
                </a:solidFill>
                <a:latin typeface="Courier New" panose="02070309020205020404" pitchFamily="49" charset="0"/>
              </a:rPr>
              <a:t>   </a:t>
            </a:r>
            <a:r>
              <a:rPr lang="fr-FR" dirty="0">
                <a:solidFill>
                  <a:srgbClr val="000000"/>
                </a:solidFill>
                <a:latin typeface="Courier New" panose="02070309020205020404" pitchFamily="49" charset="0"/>
                <a:cs typeface="Courier New" panose="02070309020205020404" pitchFamily="49" charset="0"/>
              </a:rPr>
              <a:t>P</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P*x</a:t>
            </a:r>
          </a:p>
          <a:p>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i</a:t>
            </a:r>
            <a:r>
              <a:rPr lang="fr-FR" dirty="0">
                <a:latin typeface="Courier New" panose="02070309020205020404" pitchFamily="49" charset="0"/>
                <a:cs typeface="Courier New" panose="02070309020205020404" pitchFamily="49" charset="0"/>
              </a:rPr>
              <a:t> ← </a:t>
            </a:r>
            <a:r>
              <a:rPr lang="fr-FR" dirty="0">
                <a:solidFill>
                  <a:srgbClr val="000000"/>
                </a:solidFill>
                <a:latin typeface="Courier New" panose="02070309020205020404" pitchFamily="49" charset="0"/>
                <a:cs typeface="Courier New" panose="02070309020205020404" pitchFamily="49" charset="0"/>
                <a:sym typeface="Wingdings" panose="05000000000000000000" pitchFamily="2" charset="2"/>
              </a:rPr>
              <a:t>i+1  </a:t>
            </a:r>
            <a:r>
              <a:rPr lang="fr-FR" sz="1400" b="1" dirty="0">
                <a:solidFill>
                  <a:srgbClr val="00682F"/>
                </a:solidFill>
                <a:latin typeface="Courier New" panose="02070309020205020404" pitchFamily="49" charset="0"/>
                <a:cs typeface="Courier New" panose="02070309020205020404" pitchFamily="49" charset="0"/>
              </a:rPr>
              <a:t>/* progression obligatoire */</a:t>
            </a:r>
            <a:endParaRPr lang="fr-FR" sz="1400" b="1" dirty="0">
              <a:solidFill>
                <a:srgbClr val="00682F"/>
              </a:solidFill>
              <a:latin typeface="Courier New" panose="02070309020205020404" pitchFamily="49" charset="0"/>
              <a:cs typeface="Courier New" panose="02070309020205020404" pitchFamily="49" charset="0"/>
              <a:sym typeface="Wingdings" panose="05000000000000000000" pitchFamily="2" charset="2"/>
            </a:endParaRPr>
          </a:p>
          <a:p>
            <a:r>
              <a:rPr lang="fr-FR" b="1" dirty="0">
                <a:solidFill>
                  <a:schemeClr val="accent5">
                    <a:lumMod val="75000"/>
                  </a:schemeClr>
                </a:solidFill>
                <a:latin typeface="Courier New" panose="02070309020205020404" pitchFamily="49" charset="0"/>
              </a:rPr>
              <a:t>FINTQ</a:t>
            </a:r>
            <a:r>
              <a:rPr lang="fr-FR" dirty="0">
                <a:solidFill>
                  <a:srgbClr val="000000"/>
                </a:solidFill>
                <a:latin typeface="Courier New" panose="02070309020205020404" pitchFamily="49" charset="0"/>
              </a:rPr>
              <a:t> </a:t>
            </a:r>
            <a:br>
              <a:rPr lang="fr-FR" dirty="0">
                <a:solidFill>
                  <a:srgbClr val="000000"/>
                </a:solidFill>
                <a:latin typeface="Arial" panose="020B0604020202020204" pitchFamily="34" charset="0"/>
              </a:rPr>
            </a:br>
            <a:r>
              <a:rPr lang="fr-FR" dirty="0">
                <a:latin typeface="Courier New" panose="02070309020205020404" pitchFamily="49" charset="0"/>
                <a:cs typeface="Courier New" panose="02070309020205020404" pitchFamily="49" charset="0"/>
              </a:rPr>
              <a:t>AFFICHER(</a:t>
            </a:r>
            <a:r>
              <a:rPr lang="fr-FR" dirty="0">
                <a:solidFill>
                  <a:srgbClr val="000000"/>
                </a:solidFill>
                <a:latin typeface="Courier New" panose="02070309020205020404" pitchFamily="49" charset="0"/>
              </a:rPr>
              <a:t>"x a la puissance k =", P)</a:t>
            </a:r>
          </a:p>
          <a:p>
            <a:r>
              <a:rPr lang="fr-FR" b="1" dirty="0">
                <a:solidFill>
                  <a:schemeClr val="accent5">
                    <a:lumMod val="75000"/>
                  </a:schemeClr>
                </a:solidFill>
                <a:latin typeface="Courier New" panose="02070309020205020404" pitchFamily="49" charset="0"/>
              </a:rPr>
              <a:t>FIN</a:t>
            </a:r>
            <a:endParaRPr lang="fr-FR" dirty="0">
              <a:solidFill>
                <a:srgbClr val="000000"/>
              </a:solidFill>
              <a:latin typeface="Courier New" panose="02070309020205020404" pitchFamily="49" charset="0"/>
            </a:endParaRPr>
          </a:p>
          <a:p>
            <a:endParaRPr lang="fr-FR"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304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8937A-05C8-303A-B21A-CE1AE9A620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B713EC-1EC2-BF49-E2AA-20CC387C3F75}"/>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9D38098B-2EBF-C0B0-3BCD-24EB2CC532C2}"/>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TANT QUE</a:t>
            </a:r>
          </a:p>
        </p:txBody>
      </p:sp>
      <p:sp>
        <p:nvSpPr>
          <p:cNvPr id="15" name="Slide Number Placeholder 14">
            <a:extLst>
              <a:ext uri="{FF2B5EF4-FFF2-40B4-BE49-F238E27FC236}">
                <a16:creationId xmlns:a16="http://schemas.microsoft.com/office/drawing/2014/main" id="{FAFB89C3-ED04-5806-6C5A-3344B95BA59C}"/>
              </a:ext>
            </a:extLst>
          </p:cNvPr>
          <p:cNvSpPr>
            <a:spLocks noGrp="1"/>
          </p:cNvSpPr>
          <p:nvPr>
            <p:ph type="sldNum" sz="quarter" idx="12"/>
          </p:nvPr>
        </p:nvSpPr>
        <p:spPr/>
        <p:txBody>
          <a:bodyPr/>
          <a:lstStyle/>
          <a:p>
            <a:fld id="{68870FDC-C944-644D-8649-251A4BA46F23}" type="slidenum">
              <a:rPr lang="en-MA" smtClean="0"/>
              <a:t>37</a:t>
            </a:fld>
            <a:endParaRPr lang="en-MA"/>
          </a:p>
        </p:txBody>
      </p:sp>
      <p:sp>
        <p:nvSpPr>
          <p:cNvPr id="6" name="TextBox 5">
            <a:extLst>
              <a:ext uri="{FF2B5EF4-FFF2-40B4-BE49-F238E27FC236}">
                <a16:creationId xmlns:a16="http://schemas.microsoft.com/office/drawing/2014/main" id="{C2363779-2653-7C62-24FE-C25BD3F65D7B}"/>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3D638D32-6B29-2D34-34C1-579B0AE6546F}"/>
              </a:ext>
            </a:extLst>
          </p:cNvPr>
          <p:cNvSpPr txBox="1"/>
          <p:nvPr/>
        </p:nvSpPr>
        <p:spPr>
          <a:xfrm>
            <a:off x="321010" y="1679056"/>
            <a:ext cx="5382205" cy="4760790"/>
          </a:xfrm>
          <a:prstGeom prst="rect">
            <a:avLst/>
          </a:prstGeom>
          <a:noFill/>
        </p:spPr>
        <p:txBody>
          <a:bodyPr wrap="square" rtlCol="0">
            <a:spAutoFit/>
          </a:bodyPr>
          <a:lstStyle/>
          <a:p>
            <a:pPr marL="285750" indent="-285750" algn="justLow">
              <a:lnSpc>
                <a:spcPct val="150000"/>
              </a:lnSpc>
              <a:buFont typeface="Wingdings" pitchFamily="2" charset="2"/>
              <a:buChar char="v"/>
            </a:pPr>
            <a:r>
              <a:rPr lang="en-US" sz="1700" dirty="0"/>
              <a:t>Au </a:t>
            </a:r>
            <a:r>
              <a:rPr lang="en-US" sz="1700" dirty="0" err="1"/>
              <a:t>départ</a:t>
            </a:r>
            <a:r>
              <a:rPr lang="en-US" sz="1700" dirty="0"/>
              <a:t>, la variable </a:t>
            </a:r>
            <a:r>
              <a:rPr lang="en-US" sz="1700" dirty="0" err="1"/>
              <a:t>i</a:t>
            </a:r>
            <a:r>
              <a:rPr lang="en-US" sz="1700" dirty="0"/>
              <a:t> </a:t>
            </a:r>
            <a:r>
              <a:rPr lang="en-US" sz="1700" dirty="0" err="1"/>
              <a:t>vaut</a:t>
            </a:r>
            <a:r>
              <a:rPr lang="en-US" sz="1700" dirty="0"/>
              <a:t> 0 et P </a:t>
            </a:r>
            <a:r>
              <a:rPr lang="en-US" sz="1700" dirty="0" err="1"/>
              <a:t>vaut</a:t>
            </a:r>
            <a:r>
              <a:rPr lang="en-US" sz="1700" dirty="0"/>
              <a:t> 0 (</a:t>
            </a:r>
            <a:r>
              <a:rPr lang="en-US" sz="1700" dirty="0" err="1"/>
              <a:t>initialisation</a:t>
            </a:r>
            <a:r>
              <a:rPr lang="en-US" sz="1700" dirty="0"/>
              <a:t>). </a:t>
            </a:r>
          </a:p>
          <a:p>
            <a:pPr marL="285750" indent="-285750" algn="justLow">
              <a:lnSpc>
                <a:spcPct val="150000"/>
              </a:lnSpc>
              <a:buFont typeface="Wingdings" pitchFamily="2" charset="2"/>
              <a:buChar char="v"/>
            </a:pPr>
            <a:r>
              <a:rPr lang="en-US" sz="1700" dirty="0"/>
              <a:t>Si k </a:t>
            </a:r>
            <a:r>
              <a:rPr lang="en-US" sz="1700" dirty="0" err="1"/>
              <a:t>est</a:t>
            </a:r>
            <a:r>
              <a:rPr lang="en-US" sz="1700" dirty="0"/>
              <a:t> </a:t>
            </a:r>
            <a:r>
              <a:rPr lang="en-US" sz="1700" dirty="0" err="1"/>
              <a:t>strictement</a:t>
            </a:r>
            <a:r>
              <a:rPr lang="en-US" sz="1700" dirty="0"/>
              <a:t> </a:t>
            </a:r>
            <a:r>
              <a:rPr lang="en-US" sz="1700" dirty="0" err="1"/>
              <a:t>positif</a:t>
            </a:r>
            <a:r>
              <a:rPr lang="en-US" sz="1700" dirty="0"/>
              <a:t>, au </a:t>
            </a:r>
            <a:r>
              <a:rPr lang="en-US" sz="1700" dirty="0" err="1"/>
              <a:t>départ</a:t>
            </a:r>
            <a:r>
              <a:rPr lang="en-US" sz="1700" dirty="0"/>
              <a:t>, la condition </a:t>
            </a:r>
            <a:r>
              <a:rPr lang="en-US" sz="1700" dirty="0" err="1"/>
              <a:t>d’arrêt</a:t>
            </a:r>
            <a:r>
              <a:rPr lang="en-US" sz="1700" dirty="0"/>
              <a:t> </a:t>
            </a:r>
            <a:r>
              <a:rPr lang="en-US" sz="1700" dirty="0" err="1"/>
              <a:t>i</a:t>
            </a:r>
            <a:r>
              <a:rPr lang="en-US" sz="1700" dirty="0"/>
              <a:t>&lt;k </a:t>
            </a:r>
            <a:r>
              <a:rPr lang="en-US" sz="1700" dirty="0" err="1"/>
              <a:t>est</a:t>
            </a:r>
            <a:r>
              <a:rPr lang="en-US" sz="1700" dirty="0"/>
              <a:t> </a:t>
            </a:r>
            <a:r>
              <a:rPr lang="en-US" sz="1700" dirty="0" err="1"/>
              <a:t>vraie</a:t>
            </a:r>
            <a:r>
              <a:rPr lang="en-US" sz="1700" dirty="0"/>
              <a:t>, et on </a:t>
            </a:r>
            <a:r>
              <a:rPr lang="en-US" sz="1700" dirty="0" err="1"/>
              <a:t>rentre</a:t>
            </a:r>
            <a:r>
              <a:rPr lang="en-US" sz="1700" dirty="0"/>
              <a:t> dans TANTQUE. </a:t>
            </a:r>
          </a:p>
          <a:p>
            <a:pPr marL="285750" indent="-285750" algn="justLow">
              <a:lnSpc>
                <a:spcPct val="150000"/>
              </a:lnSpc>
              <a:buFont typeface="Wingdings" pitchFamily="2" charset="2"/>
              <a:buChar char="v"/>
            </a:pPr>
            <a:r>
              <a:rPr lang="en-US" sz="1700" dirty="0"/>
              <a:t>À </a:t>
            </a:r>
            <a:r>
              <a:rPr lang="en-US" sz="1700" dirty="0" err="1"/>
              <a:t>chaque</a:t>
            </a:r>
            <a:r>
              <a:rPr lang="en-US" sz="1700" dirty="0"/>
              <a:t> </a:t>
            </a:r>
            <a:r>
              <a:rPr lang="en-US" sz="1700" dirty="0" err="1"/>
              <a:t>exécution</a:t>
            </a:r>
            <a:r>
              <a:rPr lang="en-US" sz="1700" dirty="0"/>
              <a:t> des instructions du TANTQUE, </a:t>
            </a:r>
            <a:r>
              <a:rPr lang="en-US" sz="1700" dirty="0" err="1"/>
              <a:t>l’instruction</a:t>
            </a:r>
            <a:r>
              <a:rPr lang="en-US" sz="1700" dirty="0"/>
              <a:t> </a:t>
            </a:r>
            <a:r>
              <a:rPr lang="en-US" sz="1700" dirty="0" err="1"/>
              <a:t>i</a:t>
            </a:r>
            <a:r>
              <a:rPr lang="en-US" sz="1700" dirty="0"/>
              <a:t>=i+1 </a:t>
            </a:r>
            <a:r>
              <a:rPr lang="en-US" sz="1700" dirty="0" err="1"/>
              <a:t>est</a:t>
            </a:r>
            <a:r>
              <a:rPr lang="en-US" sz="1700" dirty="0"/>
              <a:t> </a:t>
            </a:r>
            <a:r>
              <a:rPr lang="en-US" sz="1700" dirty="0" err="1"/>
              <a:t>exécutée</a:t>
            </a:r>
            <a:r>
              <a:rPr lang="en-US" sz="1700" dirty="0"/>
              <a:t>, </a:t>
            </a:r>
            <a:r>
              <a:rPr lang="en-US" sz="1700" dirty="0" err="1"/>
              <a:t>ce</a:t>
            </a:r>
            <a:r>
              <a:rPr lang="en-US" sz="1700" dirty="0"/>
              <a:t> qui </a:t>
            </a:r>
            <a:r>
              <a:rPr lang="en-US" sz="1700" dirty="0" err="1"/>
              <a:t>augmente</a:t>
            </a:r>
            <a:r>
              <a:rPr lang="en-US" sz="1700" dirty="0"/>
              <a:t> la </a:t>
            </a:r>
            <a:r>
              <a:rPr lang="en-US" sz="1700" dirty="0" err="1"/>
              <a:t>valeur</a:t>
            </a:r>
            <a:r>
              <a:rPr lang="en-US" sz="1700" dirty="0"/>
              <a:t>  de la variable </a:t>
            </a:r>
            <a:r>
              <a:rPr lang="en-US" sz="1700" dirty="0" err="1"/>
              <a:t>i</a:t>
            </a:r>
            <a:r>
              <a:rPr lang="en-US" sz="1700" dirty="0"/>
              <a:t> (on parle </a:t>
            </a:r>
            <a:r>
              <a:rPr lang="en-US" sz="1700" dirty="0" err="1"/>
              <a:t>d’incrémentation</a:t>
            </a:r>
            <a:r>
              <a:rPr lang="en-US" sz="1700" dirty="0"/>
              <a:t> </a:t>
            </a:r>
            <a:r>
              <a:rPr lang="en-US" sz="1700" dirty="0" err="1"/>
              <a:t>lorsqu’on</a:t>
            </a:r>
            <a:r>
              <a:rPr lang="en-US" sz="1700" dirty="0"/>
              <a:t> </a:t>
            </a:r>
            <a:r>
              <a:rPr lang="en-US" sz="1700" dirty="0" err="1"/>
              <a:t>augmente</a:t>
            </a:r>
            <a:r>
              <a:rPr lang="en-US" sz="1700" dirty="0"/>
              <a:t> de 1 la </a:t>
            </a:r>
            <a:r>
              <a:rPr lang="en-US" sz="1700" dirty="0" err="1"/>
              <a:t>valeur</a:t>
            </a:r>
            <a:r>
              <a:rPr lang="en-US" sz="1700" dirty="0"/>
              <a:t> </a:t>
            </a:r>
            <a:r>
              <a:rPr lang="en-US" sz="1700" dirty="0" err="1"/>
              <a:t>d’une</a:t>
            </a:r>
            <a:r>
              <a:rPr lang="en-US" sz="1700" dirty="0"/>
              <a:t> variable). </a:t>
            </a:r>
          </a:p>
          <a:p>
            <a:pPr marL="285750" indent="-285750" algn="justLow">
              <a:lnSpc>
                <a:spcPct val="150000"/>
              </a:lnSpc>
              <a:buFont typeface="Wingdings" pitchFamily="2" charset="2"/>
              <a:buChar char="v"/>
            </a:pPr>
            <a:r>
              <a:rPr lang="en-US" sz="1700" dirty="0"/>
              <a:t>La condition </a:t>
            </a:r>
            <a:r>
              <a:rPr lang="en-US" sz="1700" dirty="0" err="1"/>
              <a:t>d’arrêt</a:t>
            </a:r>
            <a:r>
              <a:rPr lang="en-US" sz="1700" dirty="0"/>
              <a:t> </a:t>
            </a:r>
            <a:r>
              <a:rPr lang="en-US" sz="1700" dirty="0" err="1"/>
              <a:t>est</a:t>
            </a:r>
            <a:r>
              <a:rPr lang="en-US" sz="1700" dirty="0"/>
              <a:t> </a:t>
            </a:r>
            <a:r>
              <a:rPr lang="en-US" sz="1700" dirty="0" err="1"/>
              <a:t>alors</a:t>
            </a:r>
            <a:r>
              <a:rPr lang="en-US" sz="1700" dirty="0"/>
              <a:t> </a:t>
            </a:r>
            <a:r>
              <a:rPr lang="en-US" sz="1700" dirty="0" err="1"/>
              <a:t>évaluée</a:t>
            </a:r>
            <a:r>
              <a:rPr lang="en-US" sz="1700" dirty="0"/>
              <a:t> </a:t>
            </a:r>
            <a:r>
              <a:rPr lang="en-US" sz="1700" dirty="0" err="1"/>
              <a:t>avant</a:t>
            </a:r>
            <a:r>
              <a:rPr lang="en-US" sz="1700" dirty="0"/>
              <a:t> </a:t>
            </a:r>
            <a:r>
              <a:rPr lang="en-US" sz="1700" dirty="0" err="1"/>
              <a:t>d’effectuer</a:t>
            </a:r>
            <a:r>
              <a:rPr lang="en-US" sz="1700" dirty="0"/>
              <a:t> </a:t>
            </a:r>
            <a:r>
              <a:rPr lang="en-US" sz="1700" dirty="0" err="1"/>
              <a:t>l’itération</a:t>
            </a:r>
            <a:r>
              <a:rPr lang="en-US" sz="1700" dirty="0"/>
              <a:t> </a:t>
            </a:r>
            <a:r>
              <a:rPr lang="en-US" sz="1700" dirty="0" err="1"/>
              <a:t>suivante</a:t>
            </a:r>
            <a:r>
              <a:rPr lang="en-US" sz="1700" dirty="0"/>
              <a:t>. Comme la variable </a:t>
            </a:r>
            <a:r>
              <a:rPr lang="en-US" sz="1700" dirty="0" err="1"/>
              <a:t>i</a:t>
            </a:r>
            <a:r>
              <a:rPr lang="en-US" sz="1700" dirty="0"/>
              <a:t> </a:t>
            </a:r>
            <a:r>
              <a:rPr lang="en-US" sz="1700" dirty="0" err="1"/>
              <a:t>augmente</a:t>
            </a:r>
            <a:r>
              <a:rPr lang="en-US" sz="1700" dirty="0"/>
              <a:t> à </a:t>
            </a:r>
            <a:r>
              <a:rPr lang="en-US" sz="1700" dirty="0" err="1"/>
              <a:t>chaque</a:t>
            </a:r>
            <a:r>
              <a:rPr lang="en-US" sz="1700" dirty="0"/>
              <a:t> </a:t>
            </a:r>
            <a:r>
              <a:rPr lang="en-US" sz="1700" dirty="0" err="1"/>
              <a:t>itération</a:t>
            </a:r>
            <a:r>
              <a:rPr lang="en-US" sz="1700" dirty="0"/>
              <a:t>, au bout d’un moment la condition </a:t>
            </a:r>
            <a:r>
              <a:rPr lang="en-US" sz="1700" dirty="0" err="1"/>
              <a:t>d’arrêt</a:t>
            </a:r>
            <a:r>
              <a:rPr lang="en-US" sz="1700" dirty="0"/>
              <a:t> </a:t>
            </a:r>
            <a:r>
              <a:rPr lang="en-US" sz="1700" dirty="0" err="1"/>
              <a:t>i</a:t>
            </a:r>
            <a:r>
              <a:rPr lang="en-US" sz="1700" dirty="0"/>
              <a:t>&lt;k </a:t>
            </a:r>
            <a:r>
              <a:rPr lang="en-US" sz="1700" dirty="0" err="1"/>
              <a:t>devient</a:t>
            </a:r>
            <a:r>
              <a:rPr lang="en-US" sz="1700" dirty="0"/>
              <a:t> </a:t>
            </a:r>
            <a:r>
              <a:rPr lang="en-US" sz="1700" dirty="0" err="1"/>
              <a:t>fausse</a:t>
            </a:r>
            <a:r>
              <a:rPr lang="en-US" sz="1700" dirty="0"/>
              <a:t>, et la boucle se </a:t>
            </a:r>
            <a:r>
              <a:rPr lang="en-US" sz="1700" dirty="0" err="1"/>
              <a:t>termine</a:t>
            </a:r>
            <a:r>
              <a:rPr lang="en-US" sz="1700" dirty="0"/>
              <a:t> ; on passe à la suite du </a:t>
            </a:r>
            <a:r>
              <a:rPr lang="en-US" sz="1700" dirty="0" err="1"/>
              <a:t>programme</a:t>
            </a:r>
            <a:endParaRPr lang="en-US" sz="1700" dirty="0"/>
          </a:p>
        </p:txBody>
      </p:sp>
      <p:sp>
        <p:nvSpPr>
          <p:cNvPr id="5" name="Rectangle 4">
            <a:extLst>
              <a:ext uri="{FF2B5EF4-FFF2-40B4-BE49-F238E27FC236}">
                <a16:creationId xmlns:a16="http://schemas.microsoft.com/office/drawing/2014/main" id="{99265AA1-678E-6816-FF78-A413C206F45B}"/>
              </a:ext>
            </a:extLst>
          </p:cNvPr>
          <p:cNvSpPr/>
          <p:nvPr/>
        </p:nvSpPr>
        <p:spPr>
          <a:xfrm>
            <a:off x="5935245" y="2074981"/>
            <a:ext cx="5935744" cy="3785652"/>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sz="1600" b="1" dirty="0">
                <a:solidFill>
                  <a:schemeClr val="accent5">
                    <a:lumMod val="75000"/>
                  </a:schemeClr>
                </a:solidFill>
                <a:latin typeface="Courier New" panose="02070309020205020404" pitchFamily="49" charset="0"/>
                <a:cs typeface="Courier New" panose="02070309020205020404" pitchFamily="49" charset="0"/>
              </a:rPr>
              <a:t>ALGORITHME </a:t>
            </a:r>
            <a:r>
              <a:rPr lang="fr-FR" sz="1600" dirty="0">
                <a:latin typeface="Courier New" panose="02070309020205020404" pitchFamily="49" charset="0"/>
                <a:cs typeface="Courier New" panose="02070309020205020404" pitchFamily="49" charset="0"/>
              </a:rPr>
              <a:t>Puissance</a:t>
            </a:r>
            <a:endParaRPr lang="fr-FR" sz="1600" b="1" dirty="0">
              <a:solidFill>
                <a:schemeClr val="accent5">
                  <a:lumMod val="75000"/>
                </a:schemeClr>
              </a:solidFill>
              <a:latin typeface="Courier New" panose="02070309020205020404" pitchFamily="49" charset="0"/>
              <a:cs typeface="Courier New" panose="02070309020205020404" pitchFamily="49" charset="0"/>
            </a:endParaRPr>
          </a:p>
          <a:p>
            <a:r>
              <a:rPr lang="fr-FR" sz="1600" dirty="0" err="1">
                <a:latin typeface="Courier New" panose="02070309020205020404" pitchFamily="49" charset="0"/>
                <a:cs typeface="Courier New" panose="02070309020205020404" pitchFamily="49" charset="0"/>
              </a:rPr>
              <a:t>x,P</a:t>
            </a:r>
            <a:r>
              <a:rPr lang="fr-FR" sz="1600" dirty="0">
                <a:latin typeface="Courier New" panose="02070309020205020404" pitchFamily="49" charset="0"/>
                <a:cs typeface="Courier New" panose="02070309020205020404" pitchFamily="49" charset="0"/>
              </a:rPr>
              <a:t> </a:t>
            </a:r>
            <a:r>
              <a:rPr lang="fr-FR" sz="1600" b="1" dirty="0">
                <a:solidFill>
                  <a:schemeClr val="accent5">
                    <a:lumMod val="75000"/>
                  </a:schemeClr>
                </a:solidFill>
                <a:latin typeface="Courier New" panose="02070309020205020404" pitchFamily="49" charset="0"/>
                <a:cs typeface="Courier New" panose="02070309020205020404" pitchFamily="49" charset="0"/>
              </a:rPr>
              <a:t>:REEL</a:t>
            </a:r>
          </a:p>
          <a:p>
            <a:r>
              <a:rPr lang="fr-FR" sz="1600" dirty="0" err="1">
                <a:latin typeface="Courier New" panose="02070309020205020404" pitchFamily="49" charset="0"/>
                <a:cs typeface="Courier New" panose="02070309020205020404" pitchFamily="49" charset="0"/>
              </a:rPr>
              <a:t>k,i</a:t>
            </a:r>
            <a:r>
              <a:rPr lang="fr-FR" sz="1600" dirty="0">
                <a:latin typeface="Courier New" panose="02070309020205020404" pitchFamily="49" charset="0"/>
                <a:cs typeface="Courier New" panose="02070309020205020404" pitchFamily="49" charset="0"/>
              </a:rPr>
              <a:t> </a:t>
            </a:r>
            <a:r>
              <a:rPr lang="fr-FR" sz="1600" b="1" dirty="0">
                <a:solidFill>
                  <a:schemeClr val="accent5">
                    <a:lumMod val="75000"/>
                  </a:schemeClr>
                </a:solidFill>
                <a:latin typeface="Courier New" panose="02070309020205020404" pitchFamily="49" charset="0"/>
                <a:cs typeface="Courier New" panose="02070309020205020404" pitchFamily="49" charset="0"/>
              </a:rPr>
              <a:t>:ENTIER</a:t>
            </a:r>
          </a:p>
          <a:p>
            <a:r>
              <a:rPr lang="fr-FR" sz="1600" b="1" dirty="0">
                <a:solidFill>
                  <a:schemeClr val="accent5">
                    <a:lumMod val="75000"/>
                  </a:schemeClr>
                </a:solidFill>
                <a:latin typeface="Courier New" panose="02070309020205020404" pitchFamily="49" charset="0"/>
                <a:cs typeface="Courier New" panose="02070309020205020404" pitchFamily="49" charset="0"/>
              </a:rPr>
              <a:t>DEBUT</a:t>
            </a:r>
          </a:p>
          <a:p>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"Donner la valeur de x est k")</a:t>
            </a:r>
          </a:p>
          <a:p>
            <a:r>
              <a:rPr lang="fr-FR" sz="1600" dirty="0">
                <a:solidFill>
                  <a:srgbClr val="000000"/>
                </a:solidFill>
                <a:latin typeface="Courier New" panose="02070309020205020404" pitchFamily="49" charset="0"/>
                <a:cs typeface="Courier New" panose="02070309020205020404" pitchFamily="49" charset="0"/>
              </a:rPr>
              <a:t>LIRE(</a:t>
            </a:r>
            <a:r>
              <a:rPr lang="fr-FR" sz="1600" dirty="0" err="1">
                <a:solidFill>
                  <a:srgbClr val="000000"/>
                </a:solidFill>
                <a:latin typeface="Courier New" panose="02070309020205020404" pitchFamily="49" charset="0"/>
                <a:cs typeface="Courier New" panose="02070309020205020404" pitchFamily="49" charset="0"/>
              </a:rPr>
              <a:t>x,k</a:t>
            </a:r>
            <a:r>
              <a:rPr lang="fr-FR" sz="1600" dirty="0">
                <a:solidFill>
                  <a:srgbClr val="000000"/>
                </a:solidFill>
                <a:latin typeface="Courier New" panose="02070309020205020404" pitchFamily="49" charset="0"/>
                <a:cs typeface="Courier New" panose="02070309020205020404" pitchFamily="49" charset="0"/>
              </a:rPr>
              <a:t>)</a:t>
            </a:r>
          </a:p>
          <a:p>
            <a:r>
              <a:rPr lang="fr-FR" sz="1600" dirty="0">
                <a:solidFill>
                  <a:srgbClr val="000000"/>
                </a:solidFill>
                <a:latin typeface="Courier New" panose="02070309020205020404" pitchFamily="49" charset="0"/>
                <a:cs typeface="Courier New" panose="02070309020205020404" pitchFamily="49" charset="0"/>
              </a:rPr>
              <a:t>i</a:t>
            </a:r>
            <a:r>
              <a:rPr lang="fr-FR" sz="1600" dirty="0">
                <a:latin typeface="Courier New" panose="02070309020205020404" pitchFamily="49" charset="0"/>
                <a:cs typeface="Courier New" panose="02070309020205020404" pitchFamily="49" charset="0"/>
              </a:rPr>
              <a:t> ← </a:t>
            </a:r>
            <a:r>
              <a:rPr lang="fr-FR" sz="16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0    </a:t>
            </a:r>
            <a:r>
              <a:rPr lang="fr-FR" sz="1600" b="1" dirty="0">
                <a:solidFill>
                  <a:srgbClr val="00682F"/>
                </a:solidFill>
                <a:latin typeface="Courier New" panose="02070309020205020404" pitchFamily="49" charset="0"/>
                <a:cs typeface="Courier New" panose="02070309020205020404" pitchFamily="49" charset="0"/>
                <a:sym typeface="Wingdings" panose="05000000000000000000" pitchFamily="2" charset="2"/>
              </a:rPr>
              <a:t>/* initialisation obligatoire */</a:t>
            </a:r>
            <a:endParaRPr lang="fr-FR" sz="1600" b="1" dirty="0">
              <a:solidFill>
                <a:srgbClr val="00682F"/>
              </a:solidFill>
              <a:latin typeface="Courier New" panose="02070309020205020404" pitchFamily="49" charset="0"/>
              <a:cs typeface="Courier New" panose="02070309020205020404" pitchFamily="49" charset="0"/>
            </a:endParaRPr>
          </a:p>
          <a:p>
            <a:r>
              <a:rPr lang="fr-FR" sz="1600" dirty="0">
                <a:solidFill>
                  <a:srgbClr val="000000"/>
                </a:solidFill>
                <a:latin typeface="Courier New" panose="02070309020205020404" pitchFamily="49" charset="0"/>
              </a:rPr>
              <a:t>P</a:t>
            </a:r>
            <a:r>
              <a:rPr lang="fr-FR" sz="1600" dirty="0">
                <a:latin typeface="Courier New" panose="02070309020205020404" pitchFamily="49" charset="0"/>
                <a:cs typeface="Courier New" panose="02070309020205020404" pitchFamily="49" charset="0"/>
              </a:rPr>
              <a:t> ← </a:t>
            </a:r>
            <a:r>
              <a:rPr lang="fr-FR" sz="1600" dirty="0">
                <a:solidFill>
                  <a:srgbClr val="000000"/>
                </a:solidFill>
                <a:latin typeface="Courier New" panose="02070309020205020404" pitchFamily="49" charset="0"/>
                <a:sym typeface="Wingdings" panose="05000000000000000000" pitchFamily="2" charset="2"/>
              </a:rPr>
              <a:t>1  </a:t>
            </a:r>
            <a:r>
              <a:rPr lang="fr-FR" sz="1600" b="1" dirty="0">
                <a:solidFill>
                  <a:srgbClr val="00682F"/>
                </a:solidFill>
                <a:latin typeface="Courier New" panose="02070309020205020404" pitchFamily="49" charset="0"/>
                <a:sym typeface="Wingdings" panose="05000000000000000000" pitchFamily="2" charset="2"/>
              </a:rPr>
              <a:t>/*initialisation à 1 calcul du produit*/</a:t>
            </a:r>
            <a:endParaRPr lang="fr-FR" sz="1600" b="1" dirty="0">
              <a:solidFill>
                <a:srgbClr val="00682F"/>
              </a:solidFill>
              <a:latin typeface="Courier New" panose="02070309020205020404" pitchFamily="49" charset="0"/>
            </a:endParaRPr>
          </a:p>
          <a:p>
            <a:r>
              <a:rPr lang="fr-FR" sz="1600" b="1" dirty="0">
                <a:solidFill>
                  <a:schemeClr val="accent5">
                    <a:lumMod val="75000"/>
                  </a:schemeClr>
                </a:solidFill>
                <a:latin typeface="Courier New" panose="02070309020205020404" pitchFamily="49" charset="0"/>
              </a:rPr>
              <a:t>TANTQUE</a:t>
            </a:r>
            <a:r>
              <a:rPr lang="fr-FR" sz="1600" dirty="0">
                <a:solidFill>
                  <a:srgbClr val="000000"/>
                </a:solidFill>
                <a:latin typeface="Courier New" panose="02070309020205020404" pitchFamily="49" charset="0"/>
              </a:rPr>
              <a:t> (i &lt; k)  </a:t>
            </a:r>
            <a:br>
              <a:rPr lang="fr-FR" sz="1600" dirty="0">
                <a:solidFill>
                  <a:srgbClr val="000000"/>
                </a:solidFill>
                <a:latin typeface="Arial" panose="020B0604020202020204" pitchFamily="34" charset="0"/>
              </a:rPr>
            </a:br>
            <a:r>
              <a:rPr lang="fr-FR" sz="1600" dirty="0">
                <a:solidFill>
                  <a:srgbClr val="000000"/>
                </a:solidFill>
                <a:latin typeface="Courier New" panose="02070309020205020404" pitchFamily="49" charset="0"/>
              </a:rPr>
              <a:t>   </a:t>
            </a:r>
            <a:r>
              <a:rPr lang="fr-FR" sz="1600" dirty="0">
                <a:solidFill>
                  <a:srgbClr val="000000"/>
                </a:solidFill>
                <a:latin typeface="Courier New" panose="02070309020205020404" pitchFamily="49" charset="0"/>
                <a:cs typeface="Courier New" panose="02070309020205020404" pitchFamily="49" charset="0"/>
              </a:rPr>
              <a:t>P</a:t>
            </a:r>
            <a:r>
              <a:rPr lang="fr-FR" sz="1600" dirty="0">
                <a:latin typeface="Courier New" panose="02070309020205020404" pitchFamily="49" charset="0"/>
                <a:cs typeface="Courier New" panose="02070309020205020404" pitchFamily="49" charset="0"/>
              </a:rPr>
              <a:t> ← </a:t>
            </a:r>
            <a:r>
              <a:rPr lang="fr-FR" sz="16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P*k</a:t>
            </a:r>
          </a:p>
          <a:p>
            <a:r>
              <a:rPr lang="fr-FR" sz="16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i</a:t>
            </a:r>
            <a:r>
              <a:rPr lang="fr-FR" sz="1600" dirty="0">
                <a:latin typeface="Courier New" panose="02070309020205020404" pitchFamily="49" charset="0"/>
                <a:cs typeface="Courier New" panose="02070309020205020404" pitchFamily="49" charset="0"/>
              </a:rPr>
              <a:t> ← </a:t>
            </a:r>
            <a:r>
              <a:rPr lang="fr-FR" sz="16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i+1  </a:t>
            </a:r>
            <a:r>
              <a:rPr lang="fr-FR" sz="1600" b="1" dirty="0">
                <a:solidFill>
                  <a:srgbClr val="00682F"/>
                </a:solidFill>
                <a:latin typeface="Courier New" panose="02070309020205020404" pitchFamily="49" charset="0"/>
                <a:cs typeface="Courier New" panose="02070309020205020404" pitchFamily="49" charset="0"/>
              </a:rPr>
              <a:t>/* progression obligatoire */</a:t>
            </a:r>
            <a:endParaRPr lang="fr-FR" sz="1600" b="1" dirty="0">
              <a:solidFill>
                <a:srgbClr val="00682F"/>
              </a:solidFill>
              <a:latin typeface="Courier New" panose="02070309020205020404" pitchFamily="49" charset="0"/>
              <a:cs typeface="Courier New" panose="02070309020205020404" pitchFamily="49" charset="0"/>
              <a:sym typeface="Wingdings" panose="05000000000000000000" pitchFamily="2" charset="2"/>
            </a:endParaRPr>
          </a:p>
          <a:p>
            <a:r>
              <a:rPr lang="fr-FR" sz="1600" b="1" dirty="0">
                <a:solidFill>
                  <a:schemeClr val="accent5">
                    <a:lumMod val="75000"/>
                  </a:schemeClr>
                </a:solidFill>
                <a:latin typeface="Courier New" panose="02070309020205020404" pitchFamily="49" charset="0"/>
              </a:rPr>
              <a:t>FINTQ</a:t>
            </a:r>
            <a:r>
              <a:rPr lang="fr-FR" sz="1600" dirty="0">
                <a:solidFill>
                  <a:srgbClr val="000000"/>
                </a:solidFill>
                <a:latin typeface="Courier New" panose="02070309020205020404" pitchFamily="49" charset="0"/>
              </a:rPr>
              <a:t> </a:t>
            </a:r>
            <a:br>
              <a:rPr lang="fr-FR" sz="1600" dirty="0">
                <a:solidFill>
                  <a:srgbClr val="000000"/>
                </a:solidFill>
                <a:latin typeface="Arial" panose="020B0604020202020204" pitchFamily="34" charset="0"/>
              </a:rPr>
            </a:br>
            <a:r>
              <a:rPr lang="fr-FR" sz="1600" dirty="0">
                <a:latin typeface="Courier New" panose="02070309020205020404" pitchFamily="49" charset="0"/>
                <a:cs typeface="Courier New" panose="02070309020205020404" pitchFamily="49" charset="0"/>
              </a:rPr>
              <a:t>AFFICHER(</a:t>
            </a:r>
            <a:r>
              <a:rPr lang="fr-FR" sz="1600" dirty="0">
                <a:solidFill>
                  <a:srgbClr val="000000"/>
                </a:solidFill>
                <a:latin typeface="Courier New" panose="02070309020205020404" pitchFamily="49" charset="0"/>
              </a:rPr>
              <a:t>"x a la puissance k =", P)</a:t>
            </a:r>
          </a:p>
          <a:p>
            <a:r>
              <a:rPr lang="fr-FR" sz="1600" b="1" dirty="0">
                <a:solidFill>
                  <a:schemeClr val="accent5">
                    <a:lumMod val="75000"/>
                  </a:schemeClr>
                </a:solidFill>
                <a:latin typeface="Courier New" panose="02070309020205020404" pitchFamily="49" charset="0"/>
              </a:rPr>
              <a:t>FIN</a:t>
            </a:r>
            <a:endParaRPr lang="fr-FR" sz="1600" dirty="0">
              <a:solidFill>
                <a:srgbClr val="000000"/>
              </a:solidFill>
              <a:latin typeface="Courier New" panose="02070309020205020404" pitchFamily="49" charset="0"/>
            </a:endParaRPr>
          </a:p>
          <a:p>
            <a:endParaRPr lang="fr-FR" sz="1600"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095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AD57C-F2E3-2468-F520-9E4DF9D8A5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F8E645D-2F68-251A-894E-4A20BBFF6996}"/>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BD5FD529-63A6-BA55-36DA-10F5FA9C0F85}"/>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FAIRE - TANT QUE</a:t>
            </a:r>
          </a:p>
        </p:txBody>
      </p:sp>
      <p:sp>
        <p:nvSpPr>
          <p:cNvPr id="15" name="Slide Number Placeholder 14">
            <a:extLst>
              <a:ext uri="{FF2B5EF4-FFF2-40B4-BE49-F238E27FC236}">
                <a16:creationId xmlns:a16="http://schemas.microsoft.com/office/drawing/2014/main" id="{099DE784-831D-CC01-16CE-BE96C8AA53AD}"/>
              </a:ext>
            </a:extLst>
          </p:cNvPr>
          <p:cNvSpPr>
            <a:spLocks noGrp="1"/>
          </p:cNvSpPr>
          <p:nvPr>
            <p:ph type="sldNum" sz="quarter" idx="12"/>
          </p:nvPr>
        </p:nvSpPr>
        <p:spPr/>
        <p:txBody>
          <a:bodyPr/>
          <a:lstStyle/>
          <a:p>
            <a:fld id="{68870FDC-C944-644D-8649-251A4BA46F23}" type="slidenum">
              <a:rPr lang="en-MA" smtClean="0"/>
              <a:t>38</a:t>
            </a:fld>
            <a:endParaRPr lang="en-MA"/>
          </a:p>
        </p:txBody>
      </p:sp>
      <p:sp>
        <p:nvSpPr>
          <p:cNvPr id="6" name="TextBox 5">
            <a:extLst>
              <a:ext uri="{FF2B5EF4-FFF2-40B4-BE49-F238E27FC236}">
                <a16:creationId xmlns:a16="http://schemas.microsoft.com/office/drawing/2014/main" id="{A126C6A0-EEFD-0620-B6B0-BB76D4A2282D}"/>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B646B3C9-3BBC-020D-D6A2-0560B101B5C4}"/>
              </a:ext>
            </a:extLst>
          </p:cNvPr>
          <p:cNvSpPr txBox="1"/>
          <p:nvPr/>
        </p:nvSpPr>
        <p:spPr>
          <a:xfrm>
            <a:off x="321010" y="1679056"/>
            <a:ext cx="4543221" cy="4368375"/>
          </a:xfrm>
          <a:prstGeom prst="rect">
            <a:avLst/>
          </a:prstGeom>
          <a:noFill/>
        </p:spPr>
        <p:txBody>
          <a:bodyPr wrap="square" rtlCol="0">
            <a:spAutoFit/>
          </a:bodyPr>
          <a:lstStyle/>
          <a:p>
            <a:pPr marL="285750" indent="-285750" algn="justLow">
              <a:lnSpc>
                <a:spcPct val="150000"/>
              </a:lnSpc>
              <a:buFont typeface="Wingdings" pitchFamily="2" charset="2"/>
              <a:buChar char="v"/>
            </a:pPr>
            <a:r>
              <a:rPr lang="en-US" sz="1700" dirty="0"/>
              <a:t>La structure TANTQUE que nous </a:t>
            </a:r>
            <a:r>
              <a:rPr lang="en-US" sz="1700" dirty="0" err="1"/>
              <a:t>venons</a:t>
            </a:r>
            <a:r>
              <a:rPr lang="en-US" sz="1700" dirty="0"/>
              <a:t> de </a:t>
            </a:r>
            <a:r>
              <a:rPr lang="en-US" sz="1700" dirty="0" err="1"/>
              <a:t>voir</a:t>
            </a:r>
            <a:r>
              <a:rPr lang="en-US" sz="1700" dirty="0"/>
              <a:t>, commence par </a:t>
            </a:r>
            <a:r>
              <a:rPr lang="en-US" sz="1700" dirty="0" err="1"/>
              <a:t>vérifier</a:t>
            </a:r>
            <a:r>
              <a:rPr lang="en-US" sz="1700" dirty="0"/>
              <a:t> la condition au </a:t>
            </a:r>
            <a:r>
              <a:rPr lang="en-US" sz="1700" dirty="0" err="1"/>
              <a:t>départ</a:t>
            </a:r>
            <a:r>
              <a:rPr lang="en-US" sz="1700" dirty="0"/>
              <a:t> pour ensuite </a:t>
            </a:r>
            <a:r>
              <a:rPr lang="en-US" sz="1700" dirty="0" err="1"/>
              <a:t>exécuter</a:t>
            </a:r>
            <a:r>
              <a:rPr lang="en-US" sz="1700" dirty="0"/>
              <a:t> le bloc </a:t>
            </a:r>
            <a:r>
              <a:rPr lang="en-US" sz="1700" dirty="0" err="1"/>
              <a:t>d’instructions</a:t>
            </a:r>
            <a:r>
              <a:rPr lang="en-US" sz="1700" dirty="0"/>
              <a:t> </a:t>
            </a:r>
            <a:r>
              <a:rPr lang="en-US" sz="1700" dirty="0" err="1"/>
              <a:t>inclus</a:t>
            </a:r>
            <a:r>
              <a:rPr lang="en-US" sz="1700" dirty="0"/>
              <a:t>. </a:t>
            </a:r>
          </a:p>
          <a:p>
            <a:pPr marL="285750" indent="-285750" algn="justLow">
              <a:lnSpc>
                <a:spcPct val="150000"/>
              </a:lnSpc>
              <a:buFont typeface="Wingdings" pitchFamily="2" charset="2"/>
              <a:buChar char="v"/>
            </a:pPr>
            <a:endParaRPr lang="en-US" sz="1700" dirty="0"/>
          </a:p>
          <a:p>
            <a:pPr marL="285750" indent="-285750" algn="justLow">
              <a:lnSpc>
                <a:spcPct val="150000"/>
              </a:lnSpc>
              <a:buFont typeface="Wingdings" pitchFamily="2" charset="2"/>
              <a:buChar char="v"/>
            </a:pPr>
            <a:r>
              <a:rPr lang="en-US" sz="1700" dirty="0"/>
              <a:t>Parfois il </a:t>
            </a:r>
            <a:r>
              <a:rPr lang="en-US" sz="1700" dirty="0" err="1"/>
              <a:t>est</a:t>
            </a:r>
            <a:r>
              <a:rPr lang="en-US" sz="1700" dirty="0"/>
              <a:t> </a:t>
            </a:r>
            <a:r>
              <a:rPr lang="en-US" sz="1700" dirty="0" err="1"/>
              <a:t>préférable</a:t>
            </a:r>
            <a:r>
              <a:rPr lang="en-US" sz="1700" dirty="0"/>
              <a:t> de </a:t>
            </a:r>
            <a:r>
              <a:rPr lang="en-US" sz="1700" dirty="0" err="1"/>
              <a:t>laisser</a:t>
            </a:r>
            <a:r>
              <a:rPr lang="en-US" sz="1700" dirty="0"/>
              <a:t> la </a:t>
            </a:r>
            <a:r>
              <a:rPr lang="en-US" sz="1700" dirty="0" err="1"/>
              <a:t>vérification</a:t>
            </a:r>
            <a:r>
              <a:rPr lang="en-US" sz="1700" dirty="0"/>
              <a:t> de la condition de </a:t>
            </a:r>
            <a:r>
              <a:rPr lang="en-US" sz="1700" dirty="0" err="1"/>
              <a:t>répétition</a:t>
            </a:r>
            <a:r>
              <a:rPr lang="en-US" sz="1700" dirty="0"/>
              <a:t> à la fin des instructions à </a:t>
            </a:r>
            <a:r>
              <a:rPr lang="en-US" sz="1700" dirty="0" err="1"/>
              <a:t>répéter</a:t>
            </a:r>
            <a:r>
              <a:rPr lang="en-US" sz="1700" dirty="0"/>
              <a:t> pour </a:t>
            </a:r>
            <a:r>
              <a:rPr lang="en-US" sz="1700" dirty="0" err="1"/>
              <a:t>cela</a:t>
            </a:r>
            <a:r>
              <a:rPr lang="en-US" sz="1700" dirty="0"/>
              <a:t> nous </a:t>
            </a:r>
            <a:r>
              <a:rPr lang="en-US" sz="1700" dirty="0" err="1"/>
              <a:t>avons</a:t>
            </a:r>
            <a:r>
              <a:rPr lang="en-US" sz="1700" dirty="0"/>
              <a:t> </a:t>
            </a:r>
            <a:r>
              <a:rPr lang="en-US" sz="1700" dirty="0" err="1"/>
              <a:t>une</a:t>
            </a:r>
            <a:r>
              <a:rPr lang="en-US" sz="1700" dirty="0"/>
              <a:t> </a:t>
            </a:r>
            <a:r>
              <a:rPr lang="en-US" sz="1700" dirty="0" err="1"/>
              <a:t>autre</a:t>
            </a:r>
            <a:r>
              <a:rPr lang="en-US" sz="1700" dirty="0"/>
              <a:t> </a:t>
            </a:r>
            <a:r>
              <a:rPr lang="en-US" sz="1700" dirty="0" err="1"/>
              <a:t>forme</a:t>
            </a:r>
            <a:r>
              <a:rPr lang="en-US" sz="1700" dirty="0"/>
              <a:t> :  </a:t>
            </a:r>
          </a:p>
          <a:p>
            <a:pPr algn="ctr">
              <a:lnSpc>
                <a:spcPct val="150000"/>
              </a:lnSpc>
            </a:pPr>
            <a:r>
              <a:rPr lang="en-US" sz="1700" dirty="0"/>
              <a:t>       La Boucle </a:t>
            </a:r>
            <a:r>
              <a:rPr lang="en-US" sz="1700" b="1" dirty="0">
                <a:solidFill>
                  <a:srgbClr val="FF0000"/>
                </a:solidFill>
              </a:rPr>
              <a:t>FAIRE TANT QUE</a:t>
            </a:r>
          </a:p>
          <a:p>
            <a:pPr algn="justLow">
              <a:lnSpc>
                <a:spcPct val="150000"/>
              </a:lnSpc>
            </a:pPr>
            <a:endParaRPr lang="en-US" sz="1700" dirty="0"/>
          </a:p>
        </p:txBody>
      </p:sp>
      <p:sp>
        <p:nvSpPr>
          <p:cNvPr id="3" name="Rectangle 2">
            <a:extLst>
              <a:ext uri="{FF2B5EF4-FFF2-40B4-BE49-F238E27FC236}">
                <a16:creationId xmlns:a16="http://schemas.microsoft.com/office/drawing/2014/main" id="{CF2C2136-A24A-DC17-5F96-E3F71721A1CE}"/>
              </a:ext>
            </a:extLst>
          </p:cNvPr>
          <p:cNvSpPr/>
          <p:nvPr/>
        </p:nvSpPr>
        <p:spPr>
          <a:xfrm>
            <a:off x="5227683" y="2002384"/>
            <a:ext cx="6512375" cy="3381695"/>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pPr>
              <a:lnSpc>
                <a:spcPct val="150000"/>
              </a:lnSpc>
            </a:pPr>
            <a:r>
              <a:rPr lang="fr-FR" dirty="0">
                <a:latin typeface="Courier New" panose="02070309020205020404" pitchFamily="49" charset="0"/>
                <a:cs typeface="Courier New" panose="02070309020205020404" pitchFamily="49" charset="0"/>
              </a:rPr>
              <a:t>instructions 1 </a:t>
            </a:r>
            <a:r>
              <a:rPr lang="fr-FR" b="1" dirty="0">
                <a:solidFill>
                  <a:srgbClr val="00682F"/>
                </a:solidFill>
                <a:latin typeface="Courier New" panose="02070309020205020404" pitchFamily="49" charset="0"/>
                <a:cs typeface="Courier New" panose="02070309020205020404" pitchFamily="49" charset="0"/>
              </a:rPr>
              <a:t>/* début du programme */</a:t>
            </a:r>
          </a:p>
          <a:p>
            <a:pPr>
              <a:lnSpc>
                <a:spcPct val="150000"/>
              </a:lnSpc>
            </a:pPr>
            <a:r>
              <a:rPr lang="fr-FR" b="1" dirty="0">
                <a:solidFill>
                  <a:srgbClr val="0070C0"/>
                </a:solidFill>
                <a:latin typeface="Courier New" panose="02070309020205020404" pitchFamily="49" charset="0"/>
                <a:cs typeface="Courier New" panose="02070309020205020404" pitchFamily="49" charset="0"/>
              </a:rPr>
              <a:t>FAIRE</a:t>
            </a:r>
            <a:r>
              <a:rPr lang="fr-FR" dirty="0">
                <a:latin typeface="Courier New" panose="02070309020205020404" pitchFamily="49" charset="0"/>
                <a:cs typeface="Courier New" panose="02070309020205020404" pitchFamily="49" charset="0"/>
              </a:rPr>
              <a:t> </a:t>
            </a:r>
          </a:p>
          <a:p>
            <a:pPr>
              <a:lnSpc>
                <a:spcPct val="150000"/>
              </a:lnSpc>
            </a:pPr>
            <a:r>
              <a:rPr lang="fr-FR" dirty="0">
                <a:latin typeface="Courier New" panose="02070309020205020404" pitchFamily="49" charset="0"/>
                <a:cs typeface="Courier New" panose="02070309020205020404" pitchFamily="49" charset="0"/>
              </a:rPr>
              <a:t>instructions 2 </a:t>
            </a:r>
            <a:r>
              <a:rPr lang="fr-FR" b="1" dirty="0">
                <a:solidFill>
                  <a:srgbClr val="00682F"/>
                </a:solidFill>
                <a:latin typeface="Courier New" panose="02070309020205020404" pitchFamily="49" charset="0"/>
                <a:cs typeface="Courier New" panose="02070309020205020404" pitchFamily="49" charset="0"/>
              </a:rPr>
              <a:t>/* instructions répétées */</a:t>
            </a:r>
          </a:p>
          <a:p>
            <a:pPr>
              <a:lnSpc>
                <a:spcPct val="150000"/>
              </a:lnSpc>
            </a:pPr>
            <a:r>
              <a:rPr lang="fr-FR" b="1" dirty="0">
                <a:solidFill>
                  <a:srgbClr val="0070C0"/>
                </a:solidFill>
                <a:latin typeface="Courier New" panose="02070309020205020404" pitchFamily="49" charset="0"/>
                <a:cs typeface="Courier New" panose="02070309020205020404" pitchFamily="49" charset="0"/>
              </a:rPr>
              <a:t>TANTQUE </a:t>
            </a:r>
            <a:r>
              <a:rPr lang="fr-FR" dirty="0">
                <a:latin typeface="Courier New" panose="02070309020205020404" pitchFamily="49" charset="0"/>
                <a:cs typeface="Courier New" panose="02070309020205020404" pitchFamily="49" charset="0"/>
              </a:rPr>
              <a:t>(condition) </a:t>
            </a:r>
            <a:r>
              <a:rPr lang="fr-FR" b="1" dirty="0">
                <a:solidFill>
                  <a:srgbClr val="00682F"/>
                </a:solidFill>
                <a:latin typeface="Courier New" panose="02070309020205020404" pitchFamily="49" charset="0"/>
                <a:cs typeface="Courier New" panose="02070309020205020404" pitchFamily="49" charset="0"/>
              </a:rPr>
              <a:t>/* vérification de la condition de répétition après l’exécution des instructions2 */</a:t>
            </a:r>
            <a:endParaRPr lang="fr-FR" dirty="0">
              <a:latin typeface="Courier New" panose="02070309020205020404" pitchFamily="49" charset="0"/>
              <a:cs typeface="Courier New" panose="02070309020205020404" pitchFamily="49" charset="0"/>
            </a:endParaRPr>
          </a:p>
          <a:p>
            <a:pPr>
              <a:lnSpc>
                <a:spcPct val="150000"/>
              </a:lnSpc>
            </a:pPr>
            <a:endParaRPr lang="fr-FR" b="1" dirty="0">
              <a:solidFill>
                <a:srgbClr val="0070C0"/>
              </a:solidFill>
              <a:latin typeface="Courier New" panose="02070309020205020404" pitchFamily="49" charset="0"/>
              <a:cs typeface="Courier New" panose="02070309020205020404" pitchFamily="49" charset="0"/>
            </a:endParaRPr>
          </a:p>
          <a:p>
            <a:pPr>
              <a:lnSpc>
                <a:spcPct val="150000"/>
              </a:lnSpc>
            </a:pPr>
            <a:r>
              <a:rPr lang="fr-FR" dirty="0">
                <a:latin typeface="Courier New" panose="02070309020205020404" pitchFamily="49" charset="0"/>
                <a:cs typeface="Courier New" panose="02070309020205020404" pitchFamily="49" charset="0"/>
              </a:rPr>
              <a:t>instructions 3 </a:t>
            </a:r>
            <a:r>
              <a:rPr lang="fr-FR" b="1" dirty="0">
                <a:solidFill>
                  <a:srgbClr val="00682F"/>
                </a:solidFill>
                <a:latin typeface="Courier New" panose="02070309020205020404" pitchFamily="49" charset="0"/>
                <a:cs typeface="Courier New" panose="02070309020205020404" pitchFamily="49" charset="0"/>
              </a:rPr>
              <a:t>/* suite du programme */</a:t>
            </a:r>
          </a:p>
        </p:txBody>
      </p:sp>
    </p:spTree>
    <p:extLst>
      <p:ext uri="{BB962C8B-B14F-4D97-AF65-F5344CB8AC3E}">
        <p14:creationId xmlns:p14="http://schemas.microsoft.com/office/powerpoint/2010/main" val="1826818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5A9CB-9972-84A6-D06F-A24E043405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87A01F1-6738-E67B-A62A-36AB91870872}"/>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A2C3CAF5-8E14-D2F8-3B2D-CA196E752957}"/>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FAIRE - TANT QUE</a:t>
            </a:r>
          </a:p>
        </p:txBody>
      </p:sp>
      <p:sp>
        <p:nvSpPr>
          <p:cNvPr id="15" name="Slide Number Placeholder 14">
            <a:extLst>
              <a:ext uri="{FF2B5EF4-FFF2-40B4-BE49-F238E27FC236}">
                <a16:creationId xmlns:a16="http://schemas.microsoft.com/office/drawing/2014/main" id="{8514DBF5-756F-8678-3A5B-BD265A243AB1}"/>
              </a:ext>
            </a:extLst>
          </p:cNvPr>
          <p:cNvSpPr>
            <a:spLocks noGrp="1"/>
          </p:cNvSpPr>
          <p:nvPr>
            <p:ph type="sldNum" sz="quarter" idx="12"/>
          </p:nvPr>
        </p:nvSpPr>
        <p:spPr/>
        <p:txBody>
          <a:bodyPr/>
          <a:lstStyle/>
          <a:p>
            <a:fld id="{68870FDC-C944-644D-8649-251A4BA46F23}" type="slidenum">
              <a:rPr lang="en-MA" smtClean="0"/>
              <a:t>39</a:t>
            </a:fld>
            <a:endParaRPr lang="en-MA"/>
          </a:p>
        </p:txBody>
      </p:sp>
      <p:sp>
        <p:nvSpPr>
          <p:cNvPr id="6" name="TextBox 5">
            <a:extLst>
              <a:ext uri="{FF2B5EF4-FFF2-40B4-BE49-F238E27FC236}">
                <a16:creationId xmlns:a16="http://schemas.microsoft.com/office/drawing/2014/main" id="{A9C6A091-1B8C-7199-F895-5C88F50D4A58}"/>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75589B0A-5D41-2E9F-0693-BF213F0A7EEF}"/>
              </a:ext>
            </a:extLst>
          </p:cNvPr>
          <p:cNvSpPr txBox="1"/>
          <p:nvPr/>
        </p:nvSpPr>
        <p:spPr>
          <a:xfrm>
            <a:off x="321010" y="1679056"/>
            <a:ext cx="11160837" cy="836639"/>
          </a:xfrm>
          <a:prstGeom prst="rect">
            <a:avLst/>
          </a:prstGeom>
          <a:noFill/>
        </p:spPr>
        <p:txBody>
          <a:bodyPr wrap="square" rtlCol="0">
            <a:spAutoFit/>
          </a:bodyPr>
          <a:lstStyle/>
          <a:p>
            <a:pPr algn="justLow">
              <a:lnSpc>
                <a:spcPct val="150000"/>
              </a:lnSpc>
            </a:pPr>
            <a:r>
              <a:rPr lang="en-US" sz="1700" dirty="0" err="1"/>
              <a:t>L’algorithme</a:t>
            </a:r>
            <a:r>
              <a:rPr lang="en-US" sz="1700" dirty="0"/>
              <a:t> ci-</a:t>
            </a:r>
            <a:r>
              <a:rPr lang="en-US" sz="1700" dirty="0" err="1"/>
              <a:t>contre</a:t>
            </a:r>
            <a:r>
              <a:rPr lang="en-US" sz="1700" dirty="0"/>
              <a:t> </a:t>
            </a:r>
            <a:r>
              <a:rPr lang="en-US" sz="1700" dirty="0" err="1"/>
              <a:t>calcul</a:t>
            </a:r>
            <a:r>
              <a:rPr lang="en-US" sz="1700" dirty="0"/>
              <a:t> le PGCD de 2 </a:t>
            </a:r>
            <a:r>
              <a:rPr lang="en-US" sz="1700" dirty="0" err="1"/>
              <a:t>nombre</a:t>
            </a:r>
            <a:r>
              <a:rPr lang="en-US" sz="1700" dirty="0"/>
              <a:t> es </a:t>
            </a:r>
            <a:r>
              <a:rPr lang="en-US" sz="1700" dirty="0" err="1"/>
              <a:t>introduit</a:t>
            </a:r>
            <a:r>
              <a:rPr lang="en-US" sz="1700" dirty="0"/>
              <a:t> par </a:t>
            </a:r>
            <a:r>
              <a:rPr lang="en-US" sz="1700" dirty="0" err="1"/>
              <a:t>l’utilisateur</a:t>
            </a:r>
            <a:r>
              <a:rPr lang="en-US" sz="1700" dirty="0"/>
              <a:t> </a:t>
            </a:r>
            <a:r>
              <a:rPr lang="en-US" sz="1700" dirty="0" err="1"/>
              <a:t>en</a:t>
            </a:r>
            <a:r>
              <a:rPr lang="en-US" sz="1700" dirty="0"/>
              <a:t> </a:t>
            </a:r>
            <a:r>
              <a:rPr lang="en-US" sz="1700" dirty="0" err="1"/>
              <a:t>utilisant</a:t>
            </a:r>
            <a:r>
              <a:rPr lang="en-US" sz="1700" dirty="0"/>
              <a:t> la boucle FAIRE - TANT QUE</a:t>
            </a:r>
          </a:p>
          <a:p>
            <a:pPr marL="285750" indent="-285750" algn="justLow">
              <a:lnSpc>
                <a:spcPct val="150000"/>
              </a:lnSpc>
              <a:buFont typeface="Wingdings" pitchFamily="2" charset="2"/>
              <a:buChar char="v"/>
            </a:pPr>
            <a:endParaRPr lang="en-US" sz="1700" dirty="0"/>
          </a:p>
        </p:txBody>
      </p:sp>
      <p:sp>
        <p:nvSpPr>
          <p:cNvPr id="5" name="Rectangle 4">
            <a:extLst>
              <a:ext uri="{FF2B5EF4-FFF2-40B4-BE49-F238E27FC236}">
                <a16:creationId xmlns:a16="http://schemas.microsoft.com/office/drawing/2014/main" id="{A088588C-2588-A784-6E7F-51CD810AA7A5}"/>
              </a:ext>
            </a:extLst>
          </p:cNvPr>
          <p:cNvSpPr/>
          <p:nvPr/>
        </p:nvSpPr>
        <p:spPr>
          <a:xfrm>
            <a:off x="2506394" y="2295592"/>
            <a:ext cx="6790068" cy="4093428"/>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wrap="square">
            <a:spAutoFit/>
          </a:bodyPr>
          <a:lstStyle/>
          <a:p>
            <a:r>
              <a:rPr lang="fr-FR" sz="2000" b="1" dirty="0">
                <a:solidFill>
                  <a:schemeClr val="accent5">
                    <a:lumMod val="75000"/>
                  </a:schemeClr>
                </a:solidFill>
                <a:latin typeface="Courier New" panose="02070309020205020404" pitchFamily="49" charset="0"/>
                <a:cs typeface="Courier New" panose="02070309020205020404" pitchFamily="49" charset="0"/>
              </a:rPr>
              <a:t>ALGORITHME </a:t>
            </a:r>
            <a:r>
              <a:rPr lang="fr-FR" sz="2000" dirty="0">
                <a:latin typeface="Courier New" panose="02070309020205020404" pitchFamily="49" charset="0"/>
                <a:cs typeface="Courier New" panose="02070309020205020404" pitchFamily="49" charset="0"/>
              </a:rPr>
              <a:t>PGCD</a:t>
            </a:r>
            <a:endParaRPr lang="fr-FR" sz="2000" b="1" dirty="0">
              <a:solidFill>
                <a:schemeClr val="accent5">
                  <a:lumMod val="75000"/>
                </a:schemeClr>
              </a:solidFill>
              <a:latin typeface="Courier New" panose="02070309020205020404" pitchFamily="49" charset="0"/>
              <a:cs typeface="Courier New" panose="02070309020205020404" pitchFamily="49" charset="0"/>
            </a:endParaRPr>
          </a:p>
          <a:p>
            <a:r>
              <a:rPr lang="fr-FR" sz="2000" dirty="0" err="1">
                <a:latin typeface="Courier New" panose="02070309020205020404" pitchFamily="49" charset="0"/>
                <a:cs typeface="Courier New" panose="02070309020205020404" pitchFamily="49" charset="0"/>
              </a:rPr>
              <a:t>a,b,r</a:t>
            </a:r>
            <a:r>
              <a:rPr lang="fr-FR" sz="2000" dirty="0">
                <a:latin typeface="Courier New" panose="02070309020205020404" pitchFamily="49" charset="0"/>
                <a:cs typeface="Courier New" panose="02070309020205020404" pitchFamily="49" charset="0"/>
              </a:rPr>
              <a:t> </a:t>
            </a:r>
            <a:r>
              <a:rPr lang="fr-FR" sz="2000" b="1" dirty="0">
                <a:solidFill>
                  <a:schemeClr val="accent5">
                    <a:lumMod val="75000"/>
                  </a:schemeClr>
                </a:solidFill>
                <a:latin typeface="Courier New" panose="02070309020205020404" pitchFamily="49" charset="0"/>
                <a:cs typeface="Courier New" panose="02070309020205020404" pitchFamily="49" charset="0"/>
              </a:rPr>
              <a:t>:ENTIER</a:t>
            </a:r>
          </a:p>
          <a:p>
            <a:r>
              <a:rPr lang="fr-FR" sz="2000" b="1" dirty="0">
                <a:solidFill>
                  <a:schemeClr val="accent5">
                    <a:lumMod val="75000"/>
                  </a:schemeClr>
                </a:solidFill>
                <a:latin typeface="Courier New" panose="02070309020205020404" pitchFamily="49" charset="0"/>
                <a:cs typeface="Courier New" panose="02070309020205020404" pitchFamily="49" charset="0"/>
              </a:rPr>
              <a:t>DEBUT</a:t>
            </a:r>
          </a:p>
          <a:p>
            <a:r>
              <a:rPr lang="fr-FR" sz="2000" dirty="0">
                <a:latin typeface="Courier New" panose="02070309020205020404" pitchFamily="49" charset="0"/>
                <a:cs typeface="Courier New" panose="02070309020205020404" pitchFamily="49" charset="0"/>
              </a:rPr>
              <a:t>AFFICHER(</a:t>
            </a:r>
            <a:r>
              <a:rPr lang="fr-FR" sz="2000" dirty="0">
                <a:solidFill>
                  <a:srgbClr val="000000"/>
                </a:solidFill>
                <a:latin typeface="Courier New" panose="02070309020205020404" pitchFamily="49" charset="0"/>
              </a:rPr>
              <a:t>"Donner deux nombres m et n ")</a:t>
            </a:r>
          </a:p>
          <a:p>
            <a:r>
              <a:rPr lang="fr-FR" sz="2000" dirty="0">
                <a:solidFill>
                  <a:srgbClr val="000000"/>
                </a:solidFill>
                <a:latin typeface="Courier New" panose="02070309020205020404" pitchFamily="49" charset="0"/>
                <a:cs typeface="Courier New" panose="02070309020205020404" pitchFamily="49" charset="0"/>
              </a:rPr>
              <a:t>LIRE(</a:t>
            </a:r>
            <a:r>
              <a:rPr lang="fr-FR" sz="2000" dirty="0" err="1">
                <a:solidFill>
                  <a:srgbClr val="000000"/>
                </a:solidFill>
                <a:latin typeface="Courier New" panose="02070309020205020404" pitchFamily="49" charset="0"/>
                <a:cs typeface="Courier New" panose="02070309020205020404" pitchFamily="49" charset="0"/>
              </a:rPr>
              <a:t>a,b</a:t>
            </a:r>
            <a:r>
              <a:rPr lang="fr-FR" sz="2000" dirty="0">
                <a:solidFill>
                  <a:srgbClr val="000000"/>
                </a:solidFill>
                <a:latin typeface="Courier New" panose="02070309020205020404" pitchFamily="49" charset="0"/>
                <a:cs typeface="Courier New" panose="02070309020205020404" pitchFamily="49" charset="0"/>
              </a:rPr>
              <a:t>)</a:t>
            </a:r>
          </a:p>
          <a:p>
            <a:r>
              <a:rPr lang="fr-FR" sz="2000" b="1" dirty="0">
                <a:solidFill>
                  <a:schemeClr val="accent5">
                    <a:lumMod val="75000"/>
                  </a:schemeClr>
                </a:solidFill>
                <a:latin typeface="Courier New" panose="02070309020205020404" pitchFamily="49" charset="0"/>
              </a:rPr>
              <a:t>FAIRE</a:t>
            </a:r>
            <a:r>
              <a:rPr lang="fr-FR" sz="2000" dirty="0">
                <a:solidFill>
                  <a:srgbClr val="000000"/>
                </a:solidFill>
                <a:latin typeface="Courier New" panose="02070309020205020404" pitchFamily="49" charset="0"/>
              </a:rPr>
              <a:t>  </a:t>
            </a:r>
            <a:br>
              <a:rPr lang="fr-FR" sz="2000" dirty="0">
                <a:solidFill>
                  <a:srgbClr val="000000"/>
                </a:solidFill>
                <a:latin typeface="Arial" panose="020B0604020202020204" pitchFamily="34" charset="0"/>
              </a:rPr>
            </a:br>
            <a:r>
              <a:rPr lang="fr-FR" sz="2000" dirty="0">
                <a:solidFill>
                  <a:srgbClr val="000000"/>
                </a:solidFill>
                <a:latin typeface="Courier New" panose="02070309020205020404" pitchFamily="49" charset="0"/>
              </a:rPr>
              <a:t>   </a:t>
            </a:r>
            <a:r>
              <a:rPr lang="fr-FR" sz="2000" dirty="0">
                <a:solidFill>
                  <a:srgbClr val="000000"/>
                </a:solidFill>
                <a:latin typeface="Courier New" panose="02070309020205020404" pitchFamily="49" charset="0"/>
                <a:cs typeface="Courier New" panose="02070309020205020404" pitchFamily="49" charset="0"/>
              </a:rPr>
              <a:t>r</a:t>
            </a:r>
            <a:r>
              <a:rPr lang="fr-FR" sz="2000" dirty="0">
                <a:latin typeface="Courier New" panose="02070309020205020404" pitchFamily="49" charset="0"/>
                <a:cs typeface="Courier New" panose="02070309020205020404" pitchFamily="49" charset="0"/>
              </a:rPr>
              <a:t> ← </a:t>
            </a:r>
            <a:r>
              <a:rPr lang="fr-FR" sz="2000" dirty="0" err="1">
                <a:solidFill>
                  <a:srgbClr val="000000"/>
                </a:solidFill>
                <a:latin typeface="Courier New" panose="02070309020205020404" pitchFamily="49" charset="0"/>
                <a:cs typeface="Courier New" panose="02070309020205020404" pitchFamily="49" charset="0"/>
                <a:sym typeface="Wingdings" panose="05000000000000000000" pitchFamily="2" charset="2"/>
              </a:rPr>
              <a:t>a%b</a:t>
            </a:r>
            <a:endPar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endParaRPr>
          </a:p>
          <a:p>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a</a:t>
            </a:r>
            <a:r>
              <a:rPr lang="fr-FR" sz="2000" dirty="0">
                <a:latin typeface="Courier New" panose="02070309020205020404" pitchFamily="49" charset="0"/>
                <a:cs typeface="Courier New" panose="02070309020205020404" pitchFamily="49" charset="0"/>
              </a:rPr>
              <a:t> ← </a:t>
            </a:r>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b </a:t>
            </a:r>
          </a:p>
          <a:p>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   b</a:t>
            </a:r>
            <a:r>
              <a:rPr lang="fr-FR" sz="2000" dirty="0">
                <a:latin typeface="Courier New" panose="02070309020205020404" pitchFamily="49" charset="0"/>
                <a:cs typeface="Courier New" panose="02070309020205020404" pitchFamily="49" charset="0"/>
              </a:rPr>
              <a:t> ← </a:t>
            </a:r>
            <a:r>
              <a:rPr lang="fr-FR" sz="2000" dirty="0">
                <a:solidFill>
                  <a:srgbClr val="000000"/>
                </a:solidFill>
                <a:latin typeface="Courier New" panose="02070309020205020404" pitchFamily="49" charset="0"/>
                <a:cs typeface="Courier New" panose="02070309020205020404" pitchFamily="49" charset="0"/>
                <a:sym typeface="Wingdings" panose="05000000000000000000" pitchFamily="2" charset="2"/>
              </a:rPr>
              <a:t>r</a:t>
            </a:r>
          </a:p>
          <a:p>
            <a:r>
              <a:rPr lang="fr-FR" sz="2000" b="1" dirty="0">
                <a:solidFill>
                  <a:schemeClr val="accent5">
                    <a:lumMod val="75000"/>
                  </a:schemeClr>
                </a:solidFill>
                <a:latin typeface="Courier New" panose="02070309020205020404" pitchFamily="49" charset="0"/>
              </a:rPr>
              <a:t>TANTQUE</a:t>
            </a:r>
            <a:r>
              <a:rPr lang="fr-FR" sz="2000" dirty="0">
                <a:solidFill>
                  <a:srgbClr val="000000"/>
                </a:solidFill>
                <a:latin typeface="Courier New" panose="02070309020205020404" pitchFamily="49" charset="0"/>
              </a:rPr>
              <a:t> (b != 0)  </a:t>
            </a:r>
            <a:br>
              <a:rPr lang="fr-FR" sz="2000" dirty="0">
                <a:solidFill>
                  <a:srgbClr val="000000"/>
                </a:solidFill>
                <a:latin typeface="Arial" panose="020B0604020202020204" pitchFamily="34" charset="0"/>
              </a:rPr>
            </a:br>
            <a:r>
              <a:rPr lang="fr-FR" sz="2000" dirty="0">
                <a:latin typeface="Courier New" panose="02070309020205020404" pitchFamily="49" charset="0"/>
                <a:cs typeface="Courier New" panose="02070309020205020404" pitchFamily="49" charset="0"/>
              </a:rPr>
              <a:t>AFFICHER(</a:t>
            </a:r>
            <a:r>
              <a:rPr lang="fr-FR" sz="2000" dirty="0">
                <a:solidFill>
                  <a:srgbClr val="000000"/>
                </a:solidFill>
                <a:latin typeface="Courier New" panose="02070309020205020404" pitchFamily="49" charset="0"/>
              </a:rPr>
              <a:t>"le PGCD =", a)</a:t>
            </a:r>
          </a:p>
          <a:p>
            <a:r>
              <a:rPr lang="fr-FR" sz="2000" b="1" dirty="0">
                <a:solidFill>
                  <a:schemeClr val="accent5">
                    <a:lumMod val="75000"/>
                  </a:schemeClr>
                </a:solidFill>
                <a:latin typeface="Courier New" panose="02070309020205020404" pitchFamily="49" charset="0"/>
              </a:rPr>
              <a:t>FIN</a:t>
            </a:r>
            <a:endParaRPr lang="fr-FR" sz="2000" dirty="0">
              <a:solidFill>
                <a:srgbClr val="000000"/>
              </a:solidFill>
              <a:latin typeface="Courier New" panose="02070309020205020404" pitchFamily="49" charset="0"/>
            </a:endParaRPr>
          </a:p>
          <a:p>
            <a:endParaRPr lang="fr-FR" sz="2000" b="1" dirty="0">
              <a:solidFill>
                <a:srgbClr val="00682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742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AB7EE-B82B-C0F9-4EEE-B56B9E2F892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DF83FC2-B65D-A008-6375-D3DCE89F7EB8}"/>
              </a:ext>
            </a:extLst>
          </p:cNvPr>
          <p:cNvSpPr txBox="1"/>
          <p:nvPr/>
        </p:nvSpPr>
        <p:spPr>
          <a:xfrm>
            <a:off x="225358" y="320093"/>
            <a:ext cx="10515599" cy="707886"/>
          </a:xfrm>
          <a:prstGeom prst="rect">
            <a:avLst/>
          </a:prstGeom>
          <a:noFill/>
        </p:spPr>
        <p:txBody>
          <a:bodyPr wrap="square" rtlCol="0">
            <a:spAutoFit/>
          </a:bodyPr>
          <a:lstStyle/>
          <a:p>
            <a:r>
              <a:rPr lang="en-MA" sz="4000" b="1" dirty="0">
                <a:latin typeface=""/>
              </a:rPr>
              <a:t>DÉFINITIONS</a:t>
            </a:r>
          </a:p>
        </p:txBody>
      </p:sp>
      <p:sp>
        <p:nvSpPr>
          <p:cNvPr id="2" name="TextBox 1">
            <a:extLst>
              <a:ext uri="{FF2B5EF4-FFF2-40B4-BE49-F238E27FC236}">
                <a16:creationId xmlns:a16="http://schemas.microsoft.com/office/drawing/2014/main" id="{B03EF1B1-9CDD-EF3A-F4AD-E5E7E32DF22A}"/>
              </a:ext>
            </a:extLst>
          </p:cNvPr>
          <p:cNvSpPr txBox="1"/>
          <p:nvPr/>
        </p:nvSpPr>
        <p:spPr>
          <a:xfrm>
            <a:off x="225357" y="1537713"/>
            <a:ext cx="11126821" cy="1881925"/>
          </a:xfrm>
          <a:prstGeom prst="rect">
            <a:avLst/>
          </a:prstGeom>
          <a:noFill/>
        </p:spPr>
        <p:txBody>
          <a:bodyPr wrap="square" rtlCol="0">
            <a:spAutoFit/>
          </a:bodyPr>
          <a:lstStyle/>
          <a:p>
            <a:pPr algn="just">
              <a:lnSpc>
                <a:spcPct val="150000"/>
              </a:lnSpc>
            </a:pPr>
            <a:r>
              <a:rPr lang="en-US" sz="2000" dirty="0">
                <a:latin typeface=""/>
              </a:rPr>
              <a:t>Le pseudocode </a:t>
            </a:r>
            <a:r>
              <a:rPr lang="en-US" sz="2000" dirty="0" err="1">
                <a:latin typeface=""/>
              </a:rPr>
              <a:t>est</a:t>
            </a:r>
            <a:r>
              <a:rPr lang="en-US" sz="2000" dirty="0">
                <a:latin typeface=""/>
              </a:rPr>
              <a:t> un </a:t>
            </a:r>
            <a:r>
              <a:rPr lang="en-US" sz="2000" b="1" dirty="0" err="1">
                <a:solidFill>
                  <a:srgbClr val="C00000"/>
                </a:solidFill>
                <a:latin typeface=""/>
              </a:rPr>
              <a:t>langage</a:t>
            </a:r>
            <a:r>
              <a:rPr lang="en-US" sz="2000" b="1" dirty="0">
                <a:solidFill>
                  <a:srgbClr val="C00000"/>
                </a:solidFill>
                <a:latin typeface=""/>
              </a:rPr>
              <a:t> pour </a:t>
            </a:r>
            <a:r>
              <a:rPr lang="en-US" sz="2000" b="1" dirty="0" err="1">
                <a:solidFill>
                  <a:srgbClr val="C00000"/>
                </a:solidFill>
                <a:latin typeface=""/>
              </a:rPr>
              <a:t>exprimer</a:t>
            </a:r>
            <a:r>
              <a:rPr lang="en-US" sz="2000" b="1" dirty="0">
                <a:solidFill>
                  <a:srgbClr val="C00000"/>
                </a:solidFill>
                <a:latin typeface=""/>
              </a:rPr>
              <a:t> </a:t>
            </a:r>
            <a:r>
              <a:rPr lang="en-US" sz="2000" b="1" dirty="0" err="1">
                <a:solidFill>
                  <a:srgbClr val="C00000"/>
                </a:solidFill>
                <a:latin typeface=""/>
              </a:rPr>
              <a:t>clairement</a:t>
            </a:r>
            <a:r>
              <a:rPr lang="en-US" sz="2000" b="1" dirty="0">
                <a:solidFill>
                  <a:srgbClr val="C00000"/>
                </a:solidFill>
                <a:latin typeface=""/>
              </a:rPr>
              <a:t> et </a:t>
            </a:r>
            <a:r>
              <a:rPr lang="en-US" sz="2000" b="1" dirty="0" err="1">
                <a:solidFill>
                  <a:srgbClr val="C00000"/>
                </a:solidFill>
                <a:latin typeface=""/>
              </a:rPr>
              <a:t>formellement</a:t>
            </a:r>
            <a:r>
              <a:rPr lang="en-US" sz="2000" b="1" dirty="0">
                <a:solidFill>
                  <a:srgbClr val="C00000"/>
                </a:solidFill>
                <a:latin typeface=""/>
              </a:rPr>
              <a:t> un </a:t>
            </a:r>
            <a:r>
              <a:rPr lang="en-US" sz="2000" b="1" dirty="0" err="1">
                <a:solidFill>
                  <a:srgbClr val="C00000"/>
                </a:solidFill>
                <a:latin typeface=""/>
              </a:rPr>
              <a:t>algorithme</a:t>
            </a:r>
            <a:r>
              <a:rPr lang="en-US" sz="2000" dirty="0">
                <a:latin typeface=""/>
              </a:rPr>
              <a:t>. Ce </a:t>
            </a:r>
            <a:r>
              <a:rPr lang="en-US" sz="2000" dirty="0" err="1">
                <a:latin typeface=""/>
              </a:rPr>
              <a:t>langage</a:t>
            </a:r>
            <a:r>
              <a:rPr lang="en-US" sz="2000" dirty="0">
                <a:latin typeface=""/>
              </a:rPr>
              <a:t> </a:t>
            </a:r>
            <a:r>
              <a:rPr lang="en-US" sz="2000" dirty="0" err="1">
                <a:latin typeface=""/>
              </a:rPr>
              <a:t>est</a:t>
            </a:r>
            <a:r>
              <a:rPr lang="en-US" sz="2000" dirty="0">
                <a:latin typeface=""/>
              </a:rPr>
              <a:t> </a:t>
            </a:r>
            <a:r>
              <a:rPr lang="en-US" sz="2000" dirty="0" err="1">
                <a:latin typeface=""/>
              </a:rPr>
              <a:t>près</a:t>
            </a:r>
            <a:r>
              <a:rPr lang="en-US" sz="2000" dirty="0">
                <a:latin typeface=""/>
              </a:rPr>
              <a:t> d'un </a:t>
            </a:r>
            <a:r>
              <a:rPr lang="en-US" sz="2000" dirty="0" err="1">
                <a:latin typeface=""/>
              </a:rPr>
              <a:t>langage</a:t>
            </a:r>
            <a:r>
              <a:rPr lang="en-US" sz="2000" dirty="0">
                <a:latin typeface=""/>
              </a:rPr>
              <a:t> de </a:t>
            </a:r>
            <a:r>
              <a:rPr lang="en-US" sz="2000" dirty="0" err="1">
                <a:latin typeface=""/>
              </a:rPr>
              <a:t>programmation</a:t>
            </a:r>
            <a:r>
              <a:rPr lang="en-US" sz="2000" dirty="0">
                <a:latin typeface=""/>
              </a:rPr>
              <a:t> </a:t>
            </a:r>
            <a:r>
              <a:rPr lang="en-US" sz="2000" dirty="0" err="1">
                <a:latin typeface=""/>
              </a:rPr>
              <a:t>comme</a:t>
            </a:r>
            <a:r>
              <a:rPr lang="en-US" sz="2000" dirty="0">
                <a:latin typeface=""/>
              </a:rPr>
              <a:t> Java, C </a:t>
            </a:r>
            <a:r>
              <a:rPr lang="en-US" sz="2000" dirty="0" err="1">
                <a:latin typeface=""/>
              </a:rPr>
              <a:t>ou</a:t>
            </a:r>
            <a:r>
              <a:rPr lang="en-US" sz="2000" dirty="0">
                <a:latin typeface=""/>
              </a:rPr>
              <a:t> C++, sans </a:t>
            </a:r>
            <a:r>
              <a:rPr lang="en-US" sz="2000" dirty="0" err="1">
                <a:latin typeface=""/>
              </a:rPr>
              <a:t>être</a:t>
            </a:r>
            <a:r>
              <a:rPr lang="en-US" sz="2000" dirty="0">
                <a:latin typeface=""/>
              </a:rPr>
              <a:t> </a:t>
            </a:r>
            <a:r>
              <a:rPr lang="en-US" sz="2000" dirty="0" err="1">
                <a:latin typeface=""/>
              </a:rPr>
              <a:t>identique</a:t>
            </a:r>
            <a:r>
              <a:rPr lang="en-US" sz="2000" dirty="0">
                <a:latin typeface=""/>
              </a:rPr>
              <a:t> à </a:t>
            </a:r>
            <a:r>
              <a:rPr lang="en-US" sz="2000" dirty="0" err="1">
                <a:latin typeface=""/>
              </a:rPr>
              <a:t>l'un</a:t>
            </a:r>
            <a:r>
              <a:rPr lang="en-US" sz="2000" dirty="0">
                <a:latin typeface=""/>
              </a:rPr>
              <a:t> </a:t>
            </a:r>
            <a:r>
              <a:rPr lang="en-US" sz="2000" dirty="0" err="1">
                <a:latin typeface=""/>
              </a:rPr>
              <a:t>ou</a:t>
            </a:r>
            <a:r>
              <a:rPr lang="en-US" sz="2000" dirty="0">
                <a:latin typeface=""/>
              </a:rPr>
              <a:t> à </a:t>
            </a:r>
            <a:r>
              <a:rPr lang="en-US" sz="2000" dirty="0" err="1">
                <a:latin typeface=""/>
              </a:rPr>
              <a:t>l'autre</a:t>
            </a:r>
            <a:r>
              <a:rPr lang="en-US" sz="2000" dirty="0">
                <a:latin typeface=""/>
              </a:rPr>
              <a:t>. Il </a:t>
            </a:r>
            <a:r>
              <a:rPr lang="en-US" sz="2000" dirty="0" err="1">
                <a:latin typeface=""/>
              </a:rPr>
              <a:t>exprime</a:t>
            </a:r>
            <a:r>
              <a:rPr lang="en-US" sz="2000" dirty="0">
                <a:latin typeface=""/>
              </a:rPr>
              <a:t> des </a:t>
            </a:r>
            <a:r>
              <a:rPr lang="en-US" sz="2000" b="1" dirty="0" err="1">
                <a:solidFill>
                  <a:srgbClr val="FF0000"/>
                </a:solidFill>
                <a:latin typeface=""/>
              </a:rPr>
              <a:t>idées</a:t>
            </a:r>
            <a:r>
              <a:rPr lang="en-US" sz="2000" b="1" dirty="0">
                <a:solidFill>
                  <a:srgbClr val="FF0000"/>
                </a:solidFill>
                <a:latin typeface=""/>
              </a:rPr>
              <a:t> </a:t>
            </a:r>
            <a:r>
              <a:rPr lang="en-US" sz="2000" b="1" dirty="0" err="1">
                <a:solidFill>
                  <a:srgbClr val="FF0000"/>
                </a:solidFill>
                <a:latin typeface=""/>
              </a:rPr>
              <a:t>formelles</a:t>
            </a:r>
            <a:r>
              <a:rPr lang="en-US" sz="2000" b="1" dirty="0">
                <a:solidFill>
                  <a:srgbClr val="FF0000"/>
                </a:solidFill>
                <a:latin typeface=""/>
              </a:rPr>
              <a:t> </a:t>
            </a:r>
            <a:r>
              <a:rPr lang="en-US" sz="2000" dirty="0">
                <a:latin typeface=""/>
              </a:rPr>
              <a:t>dans </a:t>
            </a:r>
            <a:r>
              <a:rPr lang="en-US" sz="2000" dirty="0" err="1">
                <a:latin typeface=""/>
              </a:rPr>
              <a:t>une</a:t>
            </a:r>
            <a:r>
              <a:rPr lang="en-US" sz="2000" dirty="0">
                <a:latin typeface=""/>
              </a:rPr>
              <a:t> langue </a:t>
            </a:r>
            <a:r>
              <a:rPr lang="en-US" sz="2000" dirty="0" err="1">
                <a:latin typeface=""/>
              </a:rPr>
              <a:t>près</a:t>
            </a:r>
            <a:r>
              <a:rPr lang="en-US" sz="2000" dirty="0">
                <a:latin typeface=""/>
              </a:rPr>
              <a:t> du </a:t>
            </a:r>
            <a:r>
              <a:rPr lang="en-US" sz="2000" dirty="0" err="1">
                <a:latin typeface=""/>
              </a:rPr>
              <a:t>langage</a:t>
            </a:r>
            <a:r>
              <a:rPr lang="en-US" sz="2000" dirty="0">
                <a:latin typeface=""/>
              </a:rPr>
              <a:t> naturel de </a:t>
            </a:r>
            <a:r>
              <a:rPr lang="en-US" sz="2000" dirty="0" err="1">
                <a:latin typeface=""/>
              </a:rPr>
              <a:t>ses</a:t>
            </a:r>
            <a:r>
              <a:rPr lang="en-US" sz="2000" dirty="0">
                <a:latin typeface=""/>
              </a:rPr>
              <a:t> </a:t>
            </a:r>
            <a:r>
              <a:rPr lang="en-US" sz="2000" dirty="0" err="1">
                <a:latin typeface=""/>
              </a:rPr>
              <a:t>usagers</a:t>
            </a:r>
            <a:r>
              <a:rPr lang="en-US" sz="2000" dirty="0">
                <a:latin typeface=""/>
              </a:rPr>
              <a:t> (pour nous, le </a:t>
            </a:r>
            <a:r>
              <a:rPr lang="en-US" sz="2000" dirty="0" err="1">
                <a:latin typeface=""/>
              </a:rPr>
              <a:t>français</a:t>
            </a:r>
            <a:r>
              <a:rPr lang="en-US" sz="2000" dirty="0">
                <a:latin typeface=""/>
              </a:rPr>
              <a:t>) </a:t>
            </a:r>
            <a:r>
              <a:rPr lang="en-US" sz="2000" dirty="0" err="1">
                <a:latin typeface=""/>
              </a:rPr>
              <a:t>en</a:t>
            </a:r>
            <a:r>
              <a:rPr lang="en-US" sz="2000" dirty="0">
                <a:latin typeface=""/>
              </a:rPr>
              <a:t> </a:t>
            </a:r>
            <a:r>
              <a:rPr lang="en-US" sz="2000" dirty="0" err="1">
                <a:latin typeface=""/>
              </a:rPr>
              <a:t>lui</a:t>
            </a:r>
            <a:r>
              <a:rPr lang="en-US" sz="2000" dirty="0">
                <a:latin typeface=""/>
              </a:rPr>
              <a:t> </a:t>
            </a:r>
            <a:r>
              <a:rPr lang="en-US" sz="2000" dirty="0" err="1">
                <a:latin typeface=""/>
              </a:rPr>
              <a:t>imposant</a:t>
            </a:r>
            <a:r>
              <a:rPr lang="en-US" sz="2000" dirty="0">
                <a:latin typeface=""/>
              </a:rPr>
              <a:t> </a:t>
            </a:r>
            <a:r>
              <a:rPr lang="en-US" sz="2000" dirty="0" err="1">
                <a:latin typeface=""/>
              </a:rPr>
              <a:t>une</a:t>
            </a:r>
            <a:r>
              <a:rPr lang="en-US" sz="2000" dirty="0">
                <a:latin typeface=""/>
              </a:rPr>
              <a:t> </a:t>
            </a:r>
            <a:r>
              <a:rPr lang="en-US" sz="2000" dirty="0" err="1">
                <a:latin typeface=""/>
              </a:rPr>
              <a:t>forme</a:t>
            </a:r>
            <a:r>
              <a:rPr lang="en-US" sz="2000" dirty="0">
                <a:latin typeface=""/>
              </a:rPr>
              <a:t> </a:t>
            </a:r>
            <a:r>
              <a:rPr lang="en-US" sz="2000" dirty="0" err="1">
                <a:latin typeface=""/>
              </a:rPr>
              <a:t>rigoureuse</a:t>
            </a:r>
            <a:endParaRPr lang="en-MA" sz="2000" dirty="0">
              <a:latin typeface=""/>
            </a:endParaRPr>
          </a:p>
        </p:txBody>
      </p:sp>
      <p:sp>
        <p:nvSpPr>
          <p:cNvPr id="3" name="Rounded Rectangle 2">
            <a:extLst>
              <a:ext uri="{FF2B5EF4-FFF2-40B4-BE49-F238E27FC236}">
                <a16:creationId xmlns:a16="http://schemas.microsoft.com/office/drawing/2014/main" id="{8A5E4541-1C0A-CEB0-1016-B86F72BFF51D}"/>
              </a:ext>
            </a:extLst>
          </p:cNvPr>
          <p:cNvSpPr/>
          <p:nvPr/>
        </p:nvSpPr>
        <p:spPr>
          <a:xfrm>
            <a:off x="321013" y="1123256"/>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MA" sz="2000" dirty="0">
                <a:latin typeface=""/>
              </a:rPr>
              <a:t>Qu’est-ce qu’un Pseudo-code ? </a:t>
            </a:r>
          </a:p>
        </p:txBody>
      </p:sp>
      <p:sp>
        <p:nvSpPr>
          <p:cNvPr id="10" name="Rounded Rectangle 9">
            <a:extLst>
              <a:ext uri="{FF2B5EF4-FFF2-40B4-BE49-F238E27FC236}">
                <a16:creationId xmlns:a16="http://schemas.microsoft.com/office/drawing/2014/main" id="{04F8EB6C-5115-15C4-2546-2FABD0C5FDC4}"/>
              </a:ext>
            </a:extLst>
          </p:cNvPr>
          <p:cNvSpPr/>
          <p:nvPr/>
        </p:nvSpPr>
        <p:spPr>
          <a:xfrm>
            <a:off x="321013" y="3731635"/>
            <a:ext cx="7405992"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Qu’est ce que veut dire « écrire un algorithme »?</a:t>
            </a:r>
          </a:p>
        </p:txBody>
      </p:sp>
      <p:sp>
        <p:nvSpPr>
          <p:cNvPr id="11" name="TextBox 10">
            <a:extLst>
              <a:ext uri="{FF2B5EF4-FFF2-40B4-BE49-F238E27FC236}">
                <a16:creationId xmlns:a16="http://schemas.microsoft.com/office/drawing/2014/main" id="{456FF8CD-BF28-4C48-5EE9-B6941AAC0603}"/>
              </a:ext>
            </a:extLst>
          </p:cNvPr>
          <p:cNvSpPr txBox="1"/>
          <p:nvPr/>
        </p:nvSpPr>
        <p:spPr>
          <a:xfrm>
            <a:off x="286965" y="4229583"/>
            <a:ext cx="11666496" cy="2118465"/>
          </a:xfrm>
          <a:prstGeom prst="rect">
            <a:avLst/>
          </a:prstGeom>
          <a:noFill/>
        </p:spPr>
        <p:txBody>
          <a:bodyPr wrap="square" rtlCol="0">
            <a:spAutoFit/>
          </a:bodyPr>
          <a:lstStyle/>
          <a:p>
            <a:pPr marL="285750" indent="-285750">
              <a:lnSpc>
                <a:spcPct val="150000"/>
              </a:lnSpc>
              <a:buFont typeface="Wingdings" pitchFamily="2" charset="2"/>
              <a:buChar char="v"/>
            </a:pPr>
            <a:r>
              <a:rPr lang="en-US" b="1" dirty="0" err="1">
                <a:latin typeface=""/>
              </a:rPr>
              <a:t>Analyser</a:t>
            </a:r>
            <a:r>
              <a:rPr lang="en-US" b="1" dirty="0">
                <a:latin typeface=""/>
              </a:rPr>
              <a:t> et </a:t>
            </a:r>
            <a:r>
              <a:rPr lang="en-US" b="1" dirty="0" err="1">
                <a:latin typeface=""/>
              </a:rPr>
              <a:t>comprendre</a:t>
            </a:r>
            <a:r>
              <a:rPr lang="en-US" b="1" dirty="0">
                <a:latin typeface=""/>
              </a:rPr>
              <a:t> le </a:t>
            </a:r>
            <a:r>
              <a:rPr lang="en-US" b="1" dirty="0" err="1">
                <a:latin typeface=""/>
              </a:rPr>
              <a:t>problème</a:t>
            </a:r>
            <a:br>
              <a:rPr lang="en-US" dirty="0">
                <a:latin typeface=""/>
              </a:rPr>
            </a:br>
            <a:r>
              <a:rPr lang="en-US" dirty="0">
                <a:latin typeface=""/>
              </a:rPr>
              <a:t>Etude des données </a:t>
            </a:r>
            <a:r>
              <a:rPr lang="en-US" dirty="0" err="1">
                <a:latin typeface=""/>
              </a:rPr>
              <a:t>fournies</a:t>
            </a:r>
            <a:r>
              <a:rPr lang="en-US" dirty="0">
                <a:latin typeface=""/>
              </a:rPr>
              <a:t> et des </a:t>
            </a:r>
            <a:r>
              <a:rPr lang="en-US" dirty="0" err="1">
                <a:latin typeface=""/>
              </a:rPr>
              <a:t>résultats</a:t>
            </a:r>
            <a:r>
              <a:rPr lang="en-US" dirty="0">
                <a:latin typeface=""/>
              </a:rPr>
              <a:t> </a:t>
            </a:r>
            <a:r>
              <a:rPr lang="en-US" dirty="0" err="1">
                <a:latin typeface=""/>
              </a:rPr>
              <a:t>attendus</a:t>
            </a:r>
            <a:r>
              <a:rPr lang="en-US" dirty="0">
                <a:latin typeface=""/>
              </a:rPr>
              <a:t>.</a:t>
            </a:r>
          </a:p>
          <a:p>
            <a:pPr marL="285750" indent="-285750">
              <a:lnSpc>
                <a:spcPct val="150000"/>
              </a:lnSpc>
              <a:buFont typeface="Wingdings" pitchFamily="2" charset="2"/>
              <a:buChar char="v"/>
            </a:pPr>
            <a:r>
              <a:rPr lang="en-US" dirty="0">
                <a:latin typeface=""/>
              </a:rPr>
              <a:t> </a:t>
            </a:r>
            <a:r>
              <a:rPr lang="en-US" b="1" dirty="0" err="1">
                <a:latin typeface=""/>
              </a:rPr>
              <a:t>Résoudre</a:t>
            </a:r>
            <a:r>
              <a:rPr lang="en-US" b="1" dirty="0">
                <a:latin typeface=""/>
              </a:rPr>
              <a:t> le </a:t>
            </a:r>
            <a:r>
              <a:rPr lang="en-US" b="1" dirty="0" err="1">
                <a:latin typeface=""/>
              </a:rPr>
              <a:t>problème</a:t>
            </a:r>
            <a:br>
              <a:rPr lang="en-US" dirty="0">
                <a:latin typeface=""/>
              </a:rPr>
            </a:br>
            <a:r>
              <a:rPr lang="en-US" dirty="0" err="1">
                <a:latin typeface=""/>
              </a:rPr>
              <a:t>C’est</a:t>
            </a:r>
            <a:r>
              <a:rPr lang="en-US" dirty="0">
                <a:latin typeface=""/>
              </a:rPr>
              <a:t> </a:t>
            </a:r>
            <a:r>
              <a:rPr lang="en-US" dirty="0" err="1">
                <a:latin typeface=""/>
              </a:rPr>
              <a:t>trouver</a:t>
            </a:r>
            <a:r>
              <a:rPr lang="en-US" dirty="0">
                <a:latin typeface=""/>
              </a:rPr>
              <a:t> les structures de données </a:t>
            </a:r>
            <a:r>
              <a:rPr lang="en-US" dirty="0" err="1">
                <a:latin typeface=""/>
              </a:rPr>
              <a:t>adaptées</a:t>
            </a:r>
            <a:r>
              <a:rPr lang="en-US" dirty="0">
                <a:latin typeface=""/>
              </a:rPr>
              <a:t> </a:t>
            </a:r>
            <a:r>
              <a:rPr lang="en-US" dirty="0" err="1">
                <a:latin typeface=""/>
              </a:rPr>
              <a:t>ainsi</a:t>
            </a:r>
            <a:r>
              <a:rPr lang="en-US" dirty="0">
                <a:latin typeface=""/>
              </a:rPr>
              <a:t> que </a:t>
            </a:r>
            <a:r>
              <a:rPr lang="en-US" dirty="0" err="1">
                <a:latin typeface=""/>
              </a:rPr>
              <a:t>l’enchaînement</a:t>
            </a:r>
            <a:r>
              <a:rPr lang="en-US" dirty="0">
                <a:latin typeface=""/>
              </a:rPr>
              <a:t> des actions à </a:t>
            </a:r>
            <a:r>
              <a:rPr lang="en-US" dirty="0" err="1">
                <a:latin typeface=""/>
              </a:rPr>
              <a:t>réaliser</a:t>
            </a:r>
            <a:r>
              <a:rPr lang="en-US" dirty="0">
                <a:latin typeface=""/>
              </a:rPr>
              <a:t> pour passer des données (entrées) aux </a:t>
            </a:r>
            <a:r>
              <a:rPr lang="en-US" dirty="0" err="1">
                <a:latin typeface=""/>
              </a:rPr>
              <a:t>résultats</a:t>
            </a:r>
            <a:r>
              <a:rPr lang="en-US" dirty="0">
                <a:latin typeface=""/>
              </a:rPr>
              <a:t>(sorties).</a:t>
            </a:r>
          </a:p>
        </p:txBody>
      </p:sp>
      <p:sp>
        <p:nvSpPr>
          <p:cNvPr id="12" name="Date Placeholder 11">
            <a:extLst>
              <a:ext uri="{FF2B5EF4-FFF2-40B4-BE49-F238E27FC236}">
                <a16:creationId xmlns:a16="http://schemas.microsoft.com/office/drawing/2014/main" id="{17DD09C1-71FA-1F02-246D-067F6A0E7BB9}"/>
              </a:ext>
            </a:extLst>
          </p:cNvPr>
          <p:cNvSpPr>
            <a:spLocks noGrp="1"/>
          </p:cNvSpPr>
          <p:nvPr>
            <p:ph type="dt" sz="half" idx="10"/>
          </p:nvPr>
        </p:nvSpPr>
        <p:spPr/>
        <p:txBody>
          <a:bodyPr/>
          <a:lstStyle/>
          <a:p>
            <a:fld id="{8FB79CF4-3A54-B646-8775-A2079DBAF57A}" type="datetime1">
              <a:rPr lang="en-US" smtClean="0"/>
              <a:t>10/19/2024</a:t>
            </a:fld>
            <a:endParaRPr lang="en-MA"/>
          </a:p>
        </p:txBody>
      </p:sp>
      <p:sp>
        <p:nvSpPr>
          <p:cNvPr id="16" name="Slide Number Placeholder 15">
            <a:extLst>
              <a:ext uri="{FF2B5EF4-FFF2-40B4-BE49-F238E27FC236}">
                <a16:creationId xmlns:a16="http://schemas.microsoft.com/office/drawing/2014/main" id="{4F326A21-B46D-C4B7-E25A-486705BCA659}"/>
              </a:ext>
            </a:extLst>
          </p:cNvPr>
          <p:cNvSpPr>
            <a:spLocks noGrp="1"/>
          </p:cNvSpPr>
          <p:nvPr>
            <p:ph type="sldNum" sz="quarter" idx="12"/>
          </p:nvPr>
        </p:nvSpPr>
        <p:spPr/>
        <p:txBody>
          <a:bodyPr/>
          <a:lstStyle/>
          <a:p>
            <a:fld id="{68870FDC-C944-644D-8649-251A4BA46F23}" type="slidenum">
              <a:rPr lang="en-MA" smtClean="0"/>
              <a:t>4</a:t>
            </a:fld>
            <a:endParaRPr lang="en-MA"/>
          </a:p>
        </p:txBody>
      </p:sp>
    </p:spTree>
    <p:extLst>
      <p:ext uri="{BB962C8B-B14F-4D97-AF65-F5344CB8AC3E}">
        <p14:creationId xmlns:p14="http://schemas.microsoft.com/office/powerpoint/2010/main" val="203953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FAIRE - TANT QUE</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40</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1CD0E1DE-023C-6FFB-C37A-A2E8EF9F35B6}"/>
              </a:ext>
            </a:extLst>
          </p:cNvPr>
          <p:cNvSpPr txBox="1"/>
          <p:nvPr/>
        </p:nvSpPr>
        <p:spPr>
          <a:xfrm>
            <a:off x="321011" y="1679056"/>
            <a:ext cx="3873918" cy="5153206"/>
          </a:xfrm>
          <a:prstGeom prst="rect">
            <a:avLst/>
          </a:prstGeom>
          <a:noFill/>
        </p:spPr>
        <p:txBody>
          <a:bodyPr wrap="square" rtlCol="0">
            <a:spAutoFit/>
          </a:bodyPr>
          <a:lstStyle/>
          <a:p>
            <a:pPr algn="justLow">
              <a:lnSpc>
                <a:spcPct val="150000"/>
              </a:lnSpc>
            </a:pPr>
            <a:r>
              <a:rPr lang="en-US" sz="1700" dirty="0"/>
              <a:t>Pour </a:t>
            </a:r>
            <a:r>
              <a:rPr lang="en-US" sz="1700" dirty="0" err="1"/>
              <a:t>comprendre</a:t>
            </a:r>
            <a:r>
              <a:rPr lang="en-US" sz="1700" dirty="0"/>
              <a:t> </a:t>
            </a:r>
            <a:r>
              <a:rPr lang="en-US" sz="1700" dirty="0" err="1"/>
              <a:t>ce</a:t>
            </a:r>
            <a:r>
              <a:rPr lang="en-US" sz="1700" dirty="0"/>
              <a:t> que fait </a:t>
            </a:r>
            <a:r>
              <a:rPr lang="en-US" sz="1700" dirty="0" err="1"/>
              <a:t>cet</a:t>
            </a:r>
            <a:r>
              <a:rPr lang="en-US" sz="1700" dirty="0"/>
              <a:t> </a:t>
            </a:r>
            <a:r>
              <a:rPr lang="en-US" sz="1700" dirty="0" err="1"/>
              <a:t>algorithme</a:t>
            </a:r>
            <a:r>
              <a:rPr lang="en-US" sz="1700" dirty="0"/>
              <a:t>, il </a:t>
            </a:r>
            <a:r>
              <a:rPr lang="en-US" sz="1700" dirty="0" err="1"/>
              <a:t>est</a:t>
            </a:r>
            <a:r>
              <a:rPr lang="en-US" sz="1700" dirty="0"/>
              <a:t> </a:t>
            </a:r>
            <a:r>
              <a:rPr lang="en-US" sz="1700" dirty="0" err="1"/>
              <a:t>préférable</a:t>
            </a:r>
            <a:r>
              <a:rPr lang="en-US" sz="1700" dirty="0"/>
              <a:t> de faire des </a:t>
            </a:r>
            <a:r>
              <a:rPr lang="en-US" sz="1700" dirty="0" err="1"/>
              <a:t>exemples</a:t>
            </a:r>
            <a:r>
              <a:rPr lang="en-US" sz="1700" dirty="0"/>
              <a:t> </a:t>
            </a:r>
            <a:r>
              <a:rPr lang="en-US" sz="1700" dirty="0" err="1"/>
              <a:t>d’exécution</a:t>
            </a:r>
            <a:r>
              <a:rPr lang="en-US" sz="1700" dirty="0"/>
              <a:t> </a:t>
            </a:r>
            <a:r>
              <a:rPr lang="en-US" sz="1700" dirty="0" err="1"/>
              <a:t>d’algorithme</a:t>
            </a:r>
            <a:r>
              <a:rPr lang="en-US" sz="1700" dirty="0"/>
              <a:t> et de </a:t>
            </a:r>
            <a:r>
              <a:rPr lang="en-US" sz="1700" dirty="0" err="1"/>
              <a:t>voir</a:t>
            </a:r>
            <a:r>
              <a:rPr lang="en-US" sz="1700" dirty="0"/>
              <a:t> le </a:t>
            </a:r>
            <a:r>
              <a:rPr lang="en-US" sz="1700" dirty="0" err="1"/>
              <a:t>changement</a:t>
            </a:r>
            <a:r>
              <a:rPr lang="en-US" sz="1700" dirty="0"/>
              <a:t> du </a:t>
            </a:r>
            <a:r>
              <a:rPr lang="en-US" sz="1700" dirty="0" err="1"/>
              <a:t>contenu</a:t>
            </a:r>
            <a:r>
              <a:rPr lang="en-US" sz="1700" dirty="0"/>
              <a:t> des variables étape par étape. </a:t>
            </a:r>
          </a:p>
          <a:p>
            <a:pPr algn="justLow">
              <a:lnSpc>
                <a:spcPct val="150000"/>
              </a:lnSpc>
            </a:pPr>
            <a:endParaRPr lang="en-US" sz="1700" dirty="0"/>
          </a:p>
          <a:p>
            <a:pPr algn="justLow">
              <a:lnSpc>
                <a:spcPct val="150000"/>
              </a:lnSpc>
            </a:pPr>
            <a:r>
              <a:rPr lang="en-US" sz="1700" dirty="0"/>
              <a:t>Nous </a:t>
            </a:r>
            <a:r>
              <a:rPr lang="en-US" sz="1700" dirty="0" err="1"/>
              <a:t>appellerons</a:t>
            </a:r>
            <a:r>
              <a:rPr lang="en-US" sz="1700" dirty="0"/>
              <a:t> </a:t>
            </a:r>
            <a:r>
              <a:rPr lang="en-US" sz="1700" dirty="0" err="1"/>
              <a:t>cette</a:t>
            </a:r>
            <a:r>
              <a:rPr lang="en-US" sz="1700" dirty="0"/>
              <a:t> simulation </a:t>
            </a:r>
            <a:r>
              <a:rPr lang="en-US" sz="1700" dirty="0" err="1"/>
              <a:t>d’algorithme</a:t>
            </a:r>
            <a:r>
              <a:rPr lang="en-US" sz="1700" dirty="0"/>
              <a:t> dans </a:t>
            </a:r>
            <a:r>
              <a:rPr lang="en-US" sz="1700" dirty="0" err="1"/>
              <a:t>ce</a:t>
            </a:r>
            <a:r>
              <a:rPr lang="en-US" sz="1700" dirty="0"/>
              <a:t> </a:t>
            </a:r>
            <a:r>
              <a:rPr lang="en-US" sz="1700" dirty="0" err="1"/>
              <a:t>cours</a:t>
            </a:r>
            <a:r>
              <a:rPr lang="en-US" sz="1700" dirty="0"/>
              <a:t> : </a:t>
            </a:r>
            <a:r>
              <a:rPr lang="en-US" sz="1700" dirty="0" err="1"/>
              <a:t>une</a:t>
            </a:r>
            <a:r>
              <a:rPr lang="en-US" sz="1700" dirty="0"/>
              <a:t> </a:t>
            </a:r>
            <a:r>
              <a:rPr lang="en-US" sz="1700" dirty="0" err="1"/>
              <a:t>preuve</a:t>
            </a:r>
            <a:r>
              <a:rPr lang="en-US" sz="1700" dirty="0"/>
              <a:t> </a:t>
            </a:r>
            <a:r>
              <a:rPr lang="en-US" sz="1700" dirty="0" err="1"/>
              <a:t>d’algorithme</a:t>
            </a:r>
            <a:r>
              <a:rPr lang="en-US" sz="1700" dirty="0"/>
              <a:t>. </a:t>
            </a:r>
            <a:r>
              <a:rPr lang="en-US" sz="1700" dirty="0" err="1"/>
              <a:t>Vous</a:t>
            </a:r>
            <a:r>
              <a:rPr lang="en-US" sz="1700" dirty="0"/>
              <a:t> </a:t>
            </a:r>
            <a:r>
              <a:rPr lang="en-US" sz="1700" dirty="0" err="1"/>
              <a:t>aurez</a:t>
            </a:r>
            <a:r>
              <a:rPr lang="en-US" sz="1700" dirty="0"/>
              <a:t> </a:t>
            </a:r>
            <a:r>
              <a:rPr lang="en-US" sz="1700" dirty="0" err="1"/>
              <a:t>souvent</a:t>
            </a:r>
            <a:r>
              <a:rPr lang="en-US" sz="1700" dirty="0"/>
              <a:t> à la faire </a:t>
            </a:r>
            <a:r>
              <a:rPr lang="en-US" sz="1700" dirty="0" err="1"/>
              <a:t>lorsque</a:t>
            </a:r>
            <a:r>
              <a:rPr lang="en-US" sz="1700" dirty="0"/>
              <a:t> un </a:t>
            </a:r>
            <a:r>
              <a:rPr lang="en-US" sz="1700" dirty="0" err="1"/>
              <a:t>algorithme</a:t>
            </a:r>
            <a:r>
              <a:rPr lang="en-US" sz="1700" dirty="0"/>
              <a:t> inconnu se </a:t>
            </a:r>
            <a:r>
              <a:rPr lang="en-US" sz="1700" dirty="0" err="1"/>
              <a:t>présente</a:t>
            </a:r>
            <a:r>
              <a:rPr lang="en-US" sz="1700" dirty="0"/>
              <a:t> à </a:t>
            </a:r>
            <a:r>
              <a:rPr lang="en-US" sz="1700" dirty="0" err="1"/>
              <a:t>vous</a:t>
            </a:r>
            <a:r>
              <a:rPr lang="en-US" sz="1700" dirty="0"/>
              <a:t> dans les </a:t>
            </a:r>
            <a:r>
              <a:rPr lang="en-US" sz="1700" dirty="0" err="1"/>
              <a:t>Tds</a:t>
            </a:r>
            <a:r>
              <a:rPr lang="en-US" sz="1700" dirty="0"/>
              <a:t>.</a:t>
            </a:r>
          </a:p>
          <a:p>
            <a:pPr algn="justLow">
              <a:lnSpc>
                <a:spcPct val="150000"/>
              </a:lnSpc>
            </a:pPr>
            <a:endParaRPr lang="en-US" sz="1700" dirty="0"/>
          </a:p>
          <a:p>
            <a:pPr marL="285750" indent="-285750" algn="justLow">
              <a:lnSpc>
                <a:spcPct val="150000"/>
              </a:lnSpc>
              <a:buFont typeface="Wingdings" pitchFamily="2" charset="2"/>
              <a:buChar char="v"/>
            </a:pPr>
            <a:endParaRPr lang="en-US" sz="1700" dirty="0"/>
          </a:p>
        </p:txBody>
      </p:sp>
      <p:graphicFrame>
        <p:nvGraphicFramePr>
          <p:cNvPr id="3" name="Tableau 3">
            <a:extLst>
              <a:ext uri="{FF2B5EF4-FFF2-40B4-BE49-F238E27FC236}">
                <a16:creationId xmlns:a16="http://schemas.microsoft.com/office/drawing/2014/main" id="{D9A7EE3C-A624-514F-1068-07FD510CCCC6}"/>
              </a:ext>
            </a:extLst>
          </p:cNvPr>
          <p:cNvGraphicFramePr>
            <a:graphicFrameLocks noGrp="1"/>
          </p:cNvGraphicFramePr>
          <p:nvPr>
            <p:extLst>
              <p:ext uri="{D42A27DB-BD31-4B8C-83A1-F6EECF244321}">
                <p14:modId xmlns:p14="http://schemas.microsoft.com/office/powerpoint/2010/main" val="1157813479"/>
              </p:ext>
            </p:extLst>
          </p:nvPr>
        </p:nvGraphicFramePr>
        <p:xfrm>
          <a:off x="5062565" y="1893988"/>
          <a:ext cx="6485269" cy="3799801"/>
        </p:xfrm>
        <a:graphic>
          <a:graphicData uri="http://schemas.openxmlformats.org/drawingml/2006/table">
            <a:tbl>
              <a:tblPr firstRow="1" bandRow="1">
                <a:tableStyleId>{073A0DAA-6AF3-43AB-8588-CEC1D06C72B9}</a:tableStyleId>
              </a:tblPr>
              <a:tblGrid>
                <a:gridCol w="760187">
                  <a:extLst>
                    <a:ext uri="{9D8B030D-6E8A-4147-A177-3AD203B41FA5}">
                      <a16:colId xmlns:a16="http://schemas.microsoft.com/office/drawing/2014/main" val="760389459"/>
                    </a:ext>
                  </a:extLst>
                </a:gridCol>
                <a:gridCol w="1109358">
                  <a:extLst>
                    <a:ext uri="{9D8B030D-6E8A-4147-A177-3AD203B41FA5}">
                      <a16:colId xmlns:a16="http://schemas.microsoft.com/office/drawing/2014/main" val="4125155079"/>
                    </a:ext>
                  </a:extLst>
                </a:gridCol>
                <a:gridCol w="931068">
                  <a:extLst>
                    <a:ext uri="{9D8B030D-6E8A-4147-A177-3AD203B41FA5}">
                      <a16:colId xmlns:a16="http://schemas.microsoft.com/office/drawing/2014/main" val="1189348305"/>
                    </a:ext>
                  </a:extLst>
                </a:gridCol>
                <a:gridCol w="3684656">
                  <a:extLst>
                    <a:ext uri="{9D8B030D-6E8A-4147-A177-3AD203B41FA5}">
                      <a16:colId xmlns:a16="http://schemas.microsoft.com/office/drawing/2014/main" val="2217765503"/>
                    </a:ext>
                  </a:extLst>
                </a:gridCol>
              </a:tblGrid>
              <a:tr h="490297">
                <a:tc>
                  <a:txBody>
                    <a:bodyPr/>
                    <a:lstStyle/>
                    <a:p>
                      <a:r>
                        <a:rPr lang="fr-FR" dirty="0"/>
                        <a:t>r</a:t>
                      </a:r>
                    </a:p>
                  </a:txBody>
                  <a:tcPr/>
                </a:tc>
                <a:tc>
                  <a:txBody>
                    <a:bodyPr/>
                    <a:lstStyle/>
                    <a:p>
                      <a:r>
                        <a:rPr lang="fr-FR" dirty="0"/>
                        <a:t>a</a:t>
                      </a:r>
                    </a:p>
                  </a:txBody>
                  <a:tcPr/>
                </a:tc>
                <a:tc>
                  <a:txBody>
                    <a:bodyPr/>
                    <a:lstStyle/>
                    <a:p>
                      <a:r>
                        <a:rPr lang="fr-FR" dirty="0"/>
                        <a:t>b</a:t>
                      </a:r>
                    </a:p>
                  </a:txBody>
                  <a:tcPr/>
                </a:tc>
                <a:tc>
                  <a:txBody>
                    <a:bodyPr/>
                    <a:lstStyle/>
                    <a:p>
                      <a:r>
                        <a:rPr lang="fr-FR" dirty="0">
                          <a:latin typeface="Calibri" panose="020F0502020204030204" pitchFamily="34" charset="0"/>
                          <a:cs typeface="Calibri" panose="020F0502020204030204" pitchFamily="34" charset="0"/>
                        </a:rPr>
                        <a:t>États de la condition </a:t>
                      </a:r>
                    </a:p>
                  </a:txBody>
                  <a:tcPr/>
                </a:tc>
                <a:extLst>
                  <a:ext uri="{0D108BD9-81ED-4DB2-BD59-A6C34878D82A}">
                    <a16:rowId xmlns:a16="http://schemas.microsoft.com/office/drawing/2014/main" val="1063594444"/>
                  </a:ext>
                </a:extLst>
              </a:tr>
              <a:tr h="490297">
                <a:tc>
                  <a:txBody>
                    <a:bodyPr/>
                    <a:lstStyle/>
                    <a:p>
                      <a:r>
                        <a:rPr lang="fr-FR" dirty="0"/>
                        <a:t>---</a:t>
                      </a:r>
                    </a:p>
                  </a:txBody>
                  <a:tcPr/>
                </a:tc>
                <a:tc>
                  <a:txBody>
                    <a:bodyPr/>
                    <a:lstStyle/>
                    <a:p>
                      <a:r>
                        <a:rPr lang="fr-FR" dirty="0"/>
                        <a:t>260</a:t>
                      </a:r>
                    </a:p>
                  </a:txBody>
                  <a:tcPr/>
                </a:tc>
                <a:tc>
                  <a:txBody>
                    <a:bodyPr/>
                    <a:lstStyle/>
                    <a:p>
                      <a:r>
                        <a:rPr lang="fr-FR" dirty="0"/>
                        <a:t>170</a:t>
                      </a:r>
                    </a:p>
                  </a:txBody>
                  <a:tcPr/>
                </a:tc>
                <a:tc>
                  <a:txBody>
                    <a:bodyPr/>
                    <a:lstStyle/>
                    <a:p>
                      <a:r>
                        <a:rPr lang="fr-FR" sz="1400" b="1" dirty="0">
                          <a:latin typeface="Calibri" panose="020F0502020204030204" pitchFamily="34" charset="0"/>
                          <a:cs typeface="Calibri" panose="020F0502020204030204" pitchFamily="34" charset="0"/>
                        </a:rPr>
                        <a:t>Introduction de valeur</a:t>
                      </a:r>
                    </a:p>
                  </a:txBody>
                  <a:tcPr/>
                </a:tc>
                <a:extLst>
                  <a:ext uri="{0D108BD9-81ED-4DB2-BD59-A6C34878D82A}">
                    <a16:rowId xmlns:a16="http://schemas.microsoft.com/office/drawing/2014/main" val="2250506789"/>
                  </a:ext>
                </a:extLst>
              </a:tr>
              <a:tr h="490297">
                <a:tc>
                  <a:txBody>
                    <a:bodyPr/>
                    <a:lstStyle/>
                    <a:p>
                      <a:r>
                        <a:rPr lang="fr-FR" dirty="0"/>
                        <a:t>90</a:t>
                      </a:r>
                    </a:p>
                  </a:txBody>
                  <a:tcPr/>
                </a:tc>
                <a:tc>
                  <a:txBody>
                    <a:bodyPr/>
                    <a:lstStyle/>
                    <a:p>
                      <a:r>
                        <a:rPr lang="fr-FR" dirty="0"/>
                        <a:t>170</a:t>
                      </a:r>
                    </a:p>
                  </a:txBody>
                  <a:tcPr/>
                </a:tc>
                <a:tc>
                  <a:txBody>
                    <a:bodyPr/>
                    <a:lstStyle/>
                    <a:p>
                      <a:r>
                        <a:rPr lang="fr-FR" dirty="0"/>
                        <a:t>90</a:t>
                      </a:r>
                    </a:p>
                  </a:txBody>
                  <a:tcPr/>
                </a:tc>
                <a:tc>
                  <a:txBody>
                    <a:bodyPr/>
                    <a:lstStyle/>
                    <a:p>
                      <a:r>
                        <a:rPr lang="fr-FR" dirty="0"/>
                        <a:t>b!=0 est vrai</a:t>
                      </a:r>
                    </a:p>
                  </a:txBody>
                  <a:tcPr/>
                </a:tc>
                <a:extLst>
                  <a:ext uri="{0D108BD9-81ED-4DB2-BD59-A6C34878D82A}">
                    <a16:rowId xmlns:a16="http://schemas.microsoft.com/office/drawing/2014/main" val="2963200136"/>
                  </a:ext>
                </a:extLst>
              </a:tr>
              <a:tr h="490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80</a:t>
                      </a:r>
                    </a:p>
                  </a:txBody>
                  <a:tcPr/>
                </a:tc>
                <a:tc>
                  <a:txBody>
                    <a:bodyPr/>
                    <a:lstStyle/>
                    <a:p>
                      <a:r>
                        <a:rPr lang="fr-FR" dirty="0"/>
                        <a:t>90</a:t>
                      </a:r>
                    </a:p>
                  </a:txBody>
                  <a:tcPr/>
                </a:tc>
                <a:tc>
                  <a:txBody>
                    <a:bodyPr/>
                    <a:lstStyle/>
                    <a:p>
                      <a:r>
                        <a:rPr lang="fr-FR" dirty="0"/>
                        <a:t>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b!=0 est vrai</a:t>
                      </a:r>
                    </a:p>
                  </a:txBody>
                  <a:tcPr/>
                </a:tc>
                <a:extLst>
                  <a:ext uri="{0D108BD9-81ED-4DB2-BD59-A6C34878D82A}">
                    <a16:rowId xmlns:a16="http://schemas.microsoft.com/office/drawing/2014/main" val="188479949"/>
                  </a:ext>
                </a:extLst>
              </a:tr>
              <a:tr h="490297">
                <a:tc>
                  <a:txBody>
                    <a:bodyPr/>
                    <a:lstStyle/>
                    <a:p>
                      <a:r>
                        <a:rPr lang="fr-FR" dirty="0"/>
                        <a:t>10</a:t>
                      </a:r>
                    </a:p>
                  </a:txBody>
                  <a:tcPr/>
                </a:tc>
                <a:tc>
                  <a:txBody>
                    <a:bodyPr/>
                    <a:lstStyle/>
                    <a:p>
                      <a:r>
                        <a:rPr lang="fr-FR" dirty="0"/>
                        <a:t>80</a:t>
                      </a:r>
                    </a:p>
                  </a:txBody>
                  <a:tcPr/>
                </a:tc>
                <a:tc>
                  <a:txBody>
                    <a:bodyPr/>
                    <a:lstStyle/>
                    <a:p>
                      <a:r>
                        <a:rPr lang="fr-FR"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b!=0 est vrai</a:t>
                      </a:r>
                    </a:p>
                  </a:txBody>
                  <a:tcPr/>
                </a:tc>
                <a:extLst>
                  <a:ext uri="{0D108BD9-81ED-4DB2-BD59-A6C34878D82A}">
                    <a16:rowId xmlns:a16="http://schemas.microsoft.com/office/drawing/2014/main" val="1075964902"/>
                  </a:ext>
                </a:extLst>
              </a:tr>
              <a:tr h="490297">
                <a:tc>
                  <a:txBody>
                    <a:bodyPr/>
                    <a:lstStyle/>
                    <a:p>
                      <a:r>
                        <a:rPr lang="fr-FR" dirty="0"/>
                        <a:t>0</a:t>
                      </a:r>
                    </a:p>
                  </a:txBody>
                  <a:tcPr/>
                </a:tc>
                <a:tc>
                  <a:txBody>
                    <a:bodyPr/>
                    <a:lstStyle/>
                    <a:p>
                      <a:r>
                        <a:rPr lang="fr-FR" dirty="0"/>
                        <a:t>10</a:t>
                      </a:r>
                    </a:p>
                  </a:txBody>
                  <a:tcPr/>
                </a:tc>
                <a:tc>
                  <a:txBody>
                    <a:bodyPr/>
                    <a:lstStyle/>
                    <a:p>
                      <a:r>
                        <a:rPr lang="fr-F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b!=0 est </a:t>
                      </a:r>
                      <a:r>
                        <a:rPr lang="fr-FR" b="1" dirty="0">
                          <a:solidFill>
                            <a:srgbClr val="FF0000"/>
                          </a:solidFill>
                        </a:rPr>
                        <a:t>faux</a:t>
                      </a:r>
                    </a:p>
                  </a:txBody>
                  <a:tcPr/>
                </a:tc>
                <a:extLst>
                  <a:ext uri="{0D108BD9-81ED-4DB2-BD59-A6C34878D82A}">
                    <a16:rowId xmlns:a16="http://schemas.microsoft.com/office/drawing/2014/main" val="1581194621"/>
                  </a:ext>
                </a:extLst>
              </a:tr>
              <a:tr h="858019">
                <a:tc>
                  <a:txBody>
                    <a:bodyPr/>
                    <a:lstStyle/>
                    <a:p>
                      <a:endParaRPr lang="fr-FR" dirty="0"/>
                    </a:p>
                  </a:txBody>
                  <a:tcPr/>
                </a:tc>
                <a:tc>
                  <a:txBody>
                    <a:bodyPr/>
                    <a:lstStyle/>
                    <a:p>
                      <a:endParaRPr lang="fr-FR"/>
                    </a:p>
                  </a:txBody>
                  <a:tcPr/>
                </a:tc>
                <a:tc>
                  <a:txBody>
                    <a:bodyPr/>
                    <a:lstStyle/>
                    <a:p>
                      <a:endParaRPr lang="fr-FR" dirty="0"/>
                    </a:p>
                  </a:txBody>
                  <a:tcPr/>
                </a:tc>
                <a:tc>
                  <a:txBody>
                    <a:bodyPr/>
                    <a:lstStyle/>
                    <a:p>
                      <a:r>
                        <a:rPr lang="fr-FR" dirty="0"/>
                        <a:t>FINTQ affichage de a</a:t>
                      </a:r>
                    </a:p>
                    <a:p>
                      <a:r>
                        <a:rPr lang="fr-FR" dirty="0"/>
                        <a:t>Le PGCD = 10 </a:t>
                      </a:r>
                    </a:p>
                  </a:txBody>
                  <a:tcPr/>
                </a:tc>
                <a:extLst>
                  <a:ext uri="{0D108BD9-81ED-4DB2-BD59-A6C34878D82A}">
                    <a16:rowId xmlns:a16="http://schemas.microsoft.com/office/drawing/2014/main" val="2392241188"/>
                  </a:ext>
                </a:extLst>
              </a:tr>
            </a:tbl>
          </a:graphicData>
        </a:graphic>
      </p:graphicFrame>
    </p:spTree>
    <p:extLst>
      <p:ext uri="{BB962C8B-B14F-4D97-AF65-F5344CB8AC3E}">
        <p14:creationId xmlns:p14="http://schemas.microsoft.com/office/powerpoint/2010/main" val="1123469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EXÉCUTION REPETITIVE - ITÉRATION</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Boucle FAIRE - TANT QUE</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41</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TextBox 7">
            <a:extLst>
              <a:ext uri="{FF2B5EF4-FFF2-40B4-BE49-F238E27FC236}">
                <a16:creationId xmlns:a16="http://schemas.microsoft.com/office/drawing/2014/main" id="{1CD0E1DE-023C-6FFB-C37A-A2E8EF9F35B6}"/>
              </a:ext>
            </a:extLst>
          </p:cNvPr>
          <p:cNvSpPr txBox="1"/>
          <p:nvPr/>
        </p:nvSpPr>
        <p:spPr>
          <a:xfrm>
            <a:off x="321011" y="1679056"/>
            <a:ext cx="3873918" cy="5153206"/>
          </a:xfrm>
          <a:prstGeom prst="rect">
            <a:avLst/>
          </a:prstGeom>
          <a:noFill/>
        </p:spPr>
        <p:txBody>
          <a:bodyPr wrap="square" rtlCol="0">
            <a:spAutoFit/>
          </a:bodyPr>
          <a:lstStyle/>
          <a:p>
            <a:pPr algn="justLow">
              <a:lnSpc>
                <a:spcPct val="150000"/>
              </a:lnSpc>
            </a:pPr>
            <a:r>
              <a:rPr lang="en-US" sz="1700" dirty="0"/>
              <a:t>Pour </a:t>
            </a:r>
            <a:r>
              <a:rPr lang="en-US" sz="1700" dirty="0" err="1"/>
              <a:t>comprendre</a:t>
            </a:r>
            <a:r>
              <a:rPr lang="en-US" sz="1700" dirty="0"/>
              <a:t> </a:t>
            </a:r>
            <a:r>
              <a:rPr lang="en-US" sz="1700" dirty="0" err="1"/>
              <a:t>ce</a:t>
            </a:r>
            <a:r>
              <a:rPr lang="en-US" sz="1700" dirty="0"/>
              <a:t> que fait </a:t>
            </a:r>
            <a:r>
              <a:rPr lang="en-US" sz="1700" dirty="0" err="1"/>
              <a:t>cet</a:t>
            </a:r>
            <a:r>
              <a:rPr lang="en-US" sz="1700" dirty="0"/>
              <a:t> </a:t>
            </a:r>
            <a:r>
              <a:rPr lang="en-US" sz="1700" dirty="0" err="1"/>
              <a:t>algorithme</a:t>
            </a:r>
            <a:r>
              <a:rPr lang="en-US" sz="1700" dirty="0"/>
              <a:t>, il </a:t>
            </a:r>
            <a:r>
              <a:rPr lang="en-US" sz="1700" dirty="0" err="1"/>
              <a:t>est</a:t>
            </a:r>
            <a:r>
              <a:rPr lang="en-US" sz="1700" dirty="0"/>
              <a:t> </a:t>
            </a:r>
            <a:r>
              <a:rPr lang="en-US" sz="1700" dirty="0" err="1"/>
              <a:t>préférable</a:t>
            </a:r>
            <a:r>
              <a:rPr lang="en-US" sz="1700" dirty="0"/>
              <a:t> de faire des </a:t>
            </a:r>
            <a:r>
              <a:rPr lang="en-US" sz="1700" dirty="0" err="1"/>
              <a:t>exemples</a:t>
            </a:r>
            <a:r>
              <a:rPr lang="en-US" sz="1700" dirty="0"/>
              <a:t> </a:t>
            </a:r>
            <a:r>
              <a:rPr lang="en-US" sz="1700" dirty="0" err="1"/>
              <a:t>d’exécution</a:t>
            </a:r>
            <a:r>
              <a:rPr lang="en-US" sz="1700" dirty="0"/>
              <a:t> </a:t>
            </a:r>
            <a:r>
              <a:rPr lang="en-US" sz="1700" dirty="0" err="1"/>
              <a:t>d’algorithme</a:t>
            </a:r>
            <a:r>
              <a:rPr lang="en-US" sz="1700" dirty="0"/>
              <a:t> et de </a:t>
            </a:r>
            <a:r>
              <a:rPr lang="en-US" sz="1700" dirty="0" err="1"/>
              <a:t>voir</a:t>
            </a:r>
            <a:r>
              <a:rPr lang="en-US" sz="1700" dirty="0"/>
              <a:t> le </a:t>
            </a:r>
            <a:r>
              <a:rPr lang="en-US" sz="1700" dirty="0" err="1"/>
              <a:t>changement</a:t>
            </a:r>
            <a:r>
              <a:rPr lang="en-US" sz="1700" dirty="0"/>
              <a:t> du </a:t>
            </a:r>
            <a:r>
              <a:rPr lang="en-US" sz="1700" dirty="0" err="1"/>
              <a:t>contenu</a:t>
            </a:r>
            <a:r>
              <a:rPr lang="en-US" sz="1700" dirty="0"/>
              <a:t> des variables étape par étape. </a:t>
            </a:r>
          </a:p>
          <a:p>
            <a:pPr algn="justLow">
              <a:lnSpc>
                <a:spcPct val="150000"/>
              </a:lnSpc>
            </a:pPr>
            <a:endParaRPr lang="en-US" sz="1700" dirty="0"/>
          </a:p>
          <a:p>
            <a:pPr algn="justLow">
              <a:lnSpc>
                <a:spcPct val="150000"/>
              </a:lnSpc>
            </a:pPr>
            <a:r>
              <a:rPr lang="en-US" sz="1700" dirty="0"/>
              <a:t>Nous </a:t>
            </a:r>
            <a:r>
              <a:rPr lang="en-US" sz="1700" dirty="0" err="1"/>
              <a:t>appellerons</a:t>
            </a:r>
            <a:r>
              <a:rPr lang="en-US" sz="1700" dirty="0"/>
              <a:t> </a:t>
            </a:r>
            <a:r>
              <a:rPr lang="en-US" sz="1700" dirty="0" err="1"/>
              <a:t>cette</a:t>
            </a:r>
            <a:r>
              <a:rPr lang="en-US" sz="1700" dirty="0"/>
              <a:t> simulation </a:t>
            </a:r>
            <a:r>
              <a:rPr lang="en-US" sz="1700" dirty="0" err="1"/>
              <a:t>d’algorithme</a:t>
            </a:r>
            <a:r>
              <a:rPr lang="en-US" sz="1700" dirty="0"/>
              <a:t> dans </a:t>
            </a:r>
            <a:r>
              <a:rPr lang="en-US" sz="1700" dirty="0" err="1"/>
              <a:t>ce</a:t>
            </a:r>
            <a:r>
              <a:rPr lang="en-US" sz="1700" dirty="0"/>
              <a:t> </a:t>
            </a:r>
            <a:r>
              <a:rPr lang="en-US" sz="1700" dirty="0" err="1"/>
              <a:t>cours</a:t>
            </a:r>
            <a:r>
              <a:rPr lang="en-US" sz="1700" dirty="0"/>
              <a:t> : </a:t>
            </a:r>
            <a:r>
              <a:rPr lang="en-US" sz="1700" dirty="0" err="1"/>
              <a:t>une</a:t>
            </a:r>
            <a:r>
              <a:rPr lang="en-US" sz="1700" dirty="0"/>
              <a:t> </a:t>
            </a:r>
            <a:r>
              <a:rPr lang="en-US" sz="1700" dirty="0" err="1"/>
              <a:t>preuve</a:t>
            </a:r>
            <a:r>
              <a:rPr lang="en-US" sz="1700" dirty="0"/>
              <a:t> </a:t>
            </a:r>
            <a:r>
              <a:rPr lang="en-US" sz="1700" dirty="0" err="1"/>
              <a:t>d’algorithme</a:t>
            </a:r>
            <a:r>
              <a:rPr lang="en-US" sz="1700" dirty="0"/>
              <a:t>. </a:t>
            </a:r>
            <a:r>
              <a:rPr lang="en-US" sz="1700" dirty="0" err="1"/>
              <a:t>Vous</a:t>
            </a:r>
            <a:r>
              <a:rPr lang="en-US" sz="1700" dirty="0"/>
              <a:t> </a:t>
            </a:r>
            <a:r>
              <a:rPr lang="en-US" sz="1700" dirty="0" err="1"/>
              <a:t>aurez</a:t>
            </a:r>
            <a:r>
              <a:rPr lang="en-US" sz="1700" dirty="0"/>
              <a:t> </a:t>
            </a:r>
            <a:r>
              <a:rPr lang="en-US" sz="1700" dirty="0" err="1"/>
              <a:t>souvent</a:t>
            </a:r>
            <a:r>
              <a:rPr lang="en-US" sz="1700" dirty="0"/>
              <a:t> à la faire </a:t>
            </a:r>
            <a:r>
              <a:rPr lang="en-US" sz="1700" dirty="0" err="1"/>
              <a:t>lorsque</a:t>
            </a:r>
            <a:r>
              <a:rPr lang="en-US" sz="1700" dirty="0"/>
              <a:t> un </a:t>
            </a:r>
            <a:r>
              <a:rPr lang="en-US" sz="1700" dirty="0" err="1"/>
              <a:t>algorithme</a:t>
            </a:r>
            <a:r>
              <a:rPr lang="en-US" sz="1700" dirty="0"/>
              <a:t> inconnu se </a:t>
            </a:r>
            <a:r>
              <a:rPr lang="en-US" sz="1700" dirty="0" err="1"/>
              <a:t>présente</a:t>
            </a:r>
            <a:r>
              <a:rPr lang="en-US" sz="1700" dirty="0"/>
              <a:t> à </a:t>
            </a:r>
            <a:r>
              <a:rPr lang="en-US" sz="1700" dirty="0" err="1"/>
              <a:t>vous</a:t>
            </a:r>
            <a:r>
              <a:rPr lang="en-US" sz="1700" dirty="0"/>
              <a:t> dans les </a:t>
            </a:r>
            <a:r>
              <a:rPr lang="en-US" sz="1700" dirty="0" err="1"/>
              <a:t>Tds</a:t>
            </a:r>
            <a:r>
              <a:rPr lang="en-US" sz="1700" dirty="0"/>
              <a:t>.</a:t>
            </a:r>
          </a:p>
          <a:p>
            <a:pPr algn="justLow">
              <a:lnSpc>
                <a:spcPct val="150000"/>
              </a:lnSpc>
            </a:pPr>
            <a:endParaRPr lang="en-US" sz="1700" dirty="0"/>
          </a:p>
          <a:p>
            <a:pPr marL="285750" indent="-285750" algn="justLow">
              <a:lnSpc>
                <a:spcPct val="150000"/>
              </a:lnSpc>
              <a:buFont typeface="Wingdings" pitchFamily="2" charset="2"/>
              <a:buChar char="v"/>
            </a:pPr>
            <a:endParaRPr lang="en-US" sz="1700" dirty="0"/>
          </a:p>
        </p:txBody>
      </p:sp>
      <p:graphicFrame>
        <p:nvGraphicFramePr>
          <p:cNvPr id="3" name="Tableau 3">
            <a:extLst>
              <a:ext uri="{FF2B5EF4-FFF2-40B4-BE49-F238E27FC236}">
                <a16:creationId xmlns:a16="http://schemas.microsoft.com/office/drawing/2014/main" id="{D9A7EE3C-A624-514F-1068-07FD510CCCC6}"/>
              </a:ext>
            </a:extLst>
          </p:cNvPr>
          <p:cNvGraphicFramePr>
            <a:graphicFrameLocks noGrp="1"/>
          </p:cNvGraphicFramePr>
          <p:nvPr/>
        </p:nvGraphicFramePr>
        <p:xfrm>
          <a:off x="5062565" y="1893988"/>
          <a:ext cx="6485269" cy="3799801"/>
        </p:xfrm>
        <a:graphic>
          <a:graphicData uri="http://schemas.openxmlformats.org/drawingml/2006/table">
            <a:tbl>
              <a:tblPr firstRow="1" bandRow="1">
                <a:tableStyleId>{073A0DAA-6AF3-43AB-8588-CEC1D06C72B9}</a:tableStyleId>
              </a:tblPr>
              <a:tblGrid>
                <a:gridCol w="760187">
                  <a:extLst>
                    <a:ext uri="{9D8B030D-6E8A-4147-A177-3AD203B41FA5}">
                      <a16:colId xmlns:a16="http://schemas.microsoft.com/office/drawing/2014/main" val="760389459"/>
                    </a:ext>
                  </a:extLst>
                </a:gridCol>
                <a:gridCol w="1109358">
                  <a:extLst>
                    <a:ext uri="{9D8B030D-6E8A-4147-A177-3AD203B41FA5}">
                      <a16:colId xmlns:a16="http://schemas.microsoft.com/office/drawing/2014/main" val="4125155079"/>
                    </a:ext>
                  </a:extLst>
                </a:gridCol>
                <a:gridCol w="931068">
                  <a:extLst>
                    <a:ext uri="{9D8B030D-6E8A-4147-A177-3AD203B41FA5}">
                      <a16:colId xmlns:a16="http://schemas.microsoft.com/office/drawing/2014/main" val="1189348305"/>
                    </a:ext>
                  </a:extLst>
                </a:gridCol>
                <a:gridCol w="3684656">
                  <a:extLst>
                    <a:ext uri="{9D8B030D-6E8A-4147-A177-3AD203B41FA5}">
                      <a16:colId xmlns:a16="http://schemas.microsoft.com/office/drawing/2014/main" val="2217765503"/>
                    </a:ext>
                  </a:extLst>
                </a:gridCol>
              </a:tblGrid>
              <a:tr h="490297">
                <a:tc>
                  <a:txBody>
                    <a:bodyPr/>
                    <a:lstStyle/>
                    <a:p>
                      <a:r>
                        <a:rPr lang="fr-FR" dirty="0"/>
                        <a:t>r</a:t>
                      </a:r>
                    </a:p>
                  </a:txBody>
                  <a:tcPr/>
                </a:tc>
                <a:tc>
                  <a:txBody>
                    <a:bodyPr/>
                    <a:lstStyle/>
                    <a:p>
                      <a:r>
                        <a:rPr lang="fr-FR" dirty="0"/>
                        <a:t>a</a:t>
                      </a:r>
                    </a:p>
                  </a:txBody>
                  <a:tcPr/>
                </a:tc>
                <a:tc>
                  <a:txBody>
                    <a:bodyPr/>
                    <a:lstStyle/>
                    <a:p>
                      <a:r>
                        <a:rPr lang="fr-FR" dirty="0"/>
                        <a:t>b</a:t>
                      </a:r>
                    </a:p>
                  </a:txBody>
                  <a:tcPr/>
                </a:tc>
                <a:tc>
                  <a:txBody>
                    <a:bodyPr/>
                    <a:lstStyle/>
                    <a:p>
                      <a:r>
                        <a:rPr lang="fr-FR" dirty="0">
                          <a:latin typeface="Calibri" panose="020F0502020204030204" pitchFamily="34" charset="0"/>
                          <a:cs typeface="Calibri" panose="020F0502020204030204" pitchFamily="34" charset="0"/>
                        </a:rPr>
                        <a:t>États de la condition </a:t>
                      </a:r>
                    </a:p>
                  </a:txBody>
                  <a:tcPr/>
                </a:tc>
                <a:extLst>
                  <a:ext uri="{0D108BD9-81ED-4DB2-BD59-A6C34878D82A}">
                    <a16:rowId xmlns:a16="http://schemas.microsoft.com/office/drawing/2014/main" val="1063594444"/>
                  </a:ext>
                </a:extLst>
              </a:tr>
              <a:tr h="490297">
                <a:tc>
                  <a:txBody>
                    <a:bodyPr/>
                    <a:lstStyle/>
                    <a:p>
                      <a:r>
                        <a:rPr lang="fr-FR" dirty="0"/>
                        <a:t>---</a:t>
                      </a:r>
                    </a:p>
                  </a:txBody>
                  <a:tcPr/>
                </a:tc>
                <a:tc>
                  <a:txBody>
                    <a:bodyPr/>
                    <a:lstStyle/>
                    <a:p>
                      <a:r>
                        <a:rPr lang="fr-FR" dirty="0"/>
                        <a:t>260</a:t>
                      </a:r>
                    </a:p>
                  </a:txBody>
                  <a:tcPr/>
                </a:tc>
                <a:tc>
                  <a:txBody>
                    <a:bodyPr/>
                    <a:lstStyle/>
                    <a:p>
                      <a:r>
                        <a:rPr lang="fr-FR" dirty="0"/>
                        <a:t>170</a:t>
                      </a:r>
                    </a:p>
                  </a:txBody>
                  <a:tcPr/>
                </a:tc>
                <a:tc>
                  <a:txBody>
                    <a:bodyPr/>
                    <a:lstStyle/>
                    <a:p>
                      <a:r>
                        <a:rPr lang="fr-FR" sz="1400" b="1" dirty="0">
                          <a:latin typeface="Calibri" panose="020F0502020204030204" pitchFamily="34" charset="0"/>
                          <a:cs typeface="Calibri" panose="020F0502020204030204" pitchFamily="34" charset="0"/>
                        </a:rPr>
                        <a:t>Introduction de valeur</a:t>
                      </a:r>
                    </a:p>
                  </a:txBody>
                  <a:tcPr/>
                </a:tc>
                <a:extLst>
                  <a:ext uri="{0D108BD9-81ED-4DB2-BD59-A6C34878D82A}">
                    <a16:rowId xmlns:a16="http://schemas.microsoft.com/office/drawing/2014/main" val="2250506789"/>
                  </a:ext>
                </a:extLst>
              </a:tr>
              <a:tr h="490297">
                <a:tc>
                  <a:txBody>
                    <a:bodyPr/>
                    <a:lstStyle/>
                    <a:p>
                      <a:r>
                        <a:rPr lang="fr-FR" dirty="0"/>
                        <a:t>90</a:t>
                      </a:r>
                    </a:p>
                  </a:txBody>
                  <a:tcPr/>
                </a:tc>
                <a:tc>
                  <a:txBody>
                    <a:bodyPr/>
                    <a:lstStyle/>
                    <a:p>
                      <a:r>
                        <a:rPr lang="fr-FR" dirty="0"/>
                        <a:t>170</a:t>
                      </a:r>
                    </a:p>
                  </a:txBody>
                  <a:tcPr/>
                </a:tc>
                <a:tc>
                  <a:txBody>
                    <a:bodyPr/>
                    <a:lstStyle/>
                    <a:p>
                      <a:r>
                        <a:rPr lang="fr-FR" dirty="0"/>
                        <a:t>90</a:t>
                      </a:r>
                    </a:p>
                  </a:txBody>
                  <a:tcPr/>
                </a:tc>
                <a:tc>
                  <a:txBody>
                    <a:bodyPr/>
                    <a:lstStyle/>
                    <a:p>
                      <a:r>
                        <a:rPr lang="fr-FR" dirty="0"/>
                        <a:t>b!=0 est vrai</a:t>
                      </a:r>
                    </a:p>
                  </a:txBody>
                  <a:tcPr/>
                </a:tc>
                <a:extLst>
                  <a:ext uri="{0D108BD9-81ED-4DB2-BD59-A6C34878D82A}">
                    <a16:rowId xmlns:a16="http://schemas.microsoft.com/office/drawing/2014/main" val="2963200136"/>
                  </a:ext>
                </a:extLst>
              </a:tr>
              <a:tr h="490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80</a:t>
                      </a:r>
                    </a:p>
                  </a:txBody>
                  <a:tcPr/>
                </a:tc>
                <a:tc>
                  <a:txBody>
                    <a:bodyPr/>
                    <a:lstStyle/>
                    <a:p>
                      <a:r>
                        <a:rPr lang="fr-FR" dirty="0"/>
                        <a:t>90</a:t>
                      </a:r>
                    </a:p>
                  </a:txBody>
                  <a:tcPr/>
                </a:tc>
                <a:tc>
                  <a:txBody>
                    <a:bodyPr/>
                    <a:lstStyle/>
                    <a:p>
                      <a:r>
                        <a:rPr lang="fr-FR" dirty="0"/>
                        <a:t>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b!=0 est vrai</a:t>
                      </a:r>
                    </a:p>
                  </a:txBody>
                  <a:tcPr/>
                </a:tc>
                <a:extLst>
                  <a:ext uri="{0D108BD9-81ED-4DB2-BD59-A6C34878D82A}">
                    <a16:rowId xmlns:a16="http://schemas.microsoft.com/office/drawing/2014/main" val="188479949"/>
                  </a:ext>
                </a:extLst>
              </a:tr>
              <a:tr h="490297">
                <a:tc>
                  <a:txBody>
                    <a:bodyPr/>
                    <a:lstStyle/>
                    <a:p>
                      <a:r>
                        <a:rPr lang="fr-FR" dirty="0"/>
                        <a:t>10</a:t>
                      </a:r>
                    </a:p>
                  </a:txBody>
                  <a:tcPr/>
                </a:tc>
                <a:tc>
                  <a:txBody>
                    <a:bodyPr/>
                    <a:lstStyle/>
                    <a:p>
                      <a:r>
                        <a:rPr lang="fr-FR" dirty="0"/>
                        <a:t>80</a:t>
                      </a:r>
                    </a:p>
                  </a:txBody>
                  <a:tcPr/>
                </a:tc>
                <a:tc>
                  <a:txBody>
                    <a:bodyPr/>
                    <a:lstStyle/>
                    <a:p>
                      <a:r>
                        <a:rPr lang="fr-FR"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b!=0 est vrai</a:t>
                      </a:r>
                    </a:p>
                  </a:txBody>
                  <a:tcPr/>
                </a:tc>
                <a:extLst>
                  <a:ext uri="{0D108BD9-81ED-4DB2-BD59-A6C34878D82A}">
                    <a16:rowId xmlns:a16="http://schemas.microsoft.com/office/drawing/2014/main" val="1075964902"/>
                  </a:ext>
                </a:extLst>
              </a:tr>
              <a:tr h="490297">
                <a:tc>
                  <a:txBody>
                    <a:bodyPr/>
                    <a:lstStyle/>
                    <a:p>
                      <a:r>
                        <a:rPr lang="fr-FR" dirty="0"/>
                        <a:t>0</a:t>
                      </a:r>
                    </a:p>
                  </a:txBody>
                  <a:tcPr/>
                </a:tc>
                <a:tc>
                  <a:txBody>
                    <a:bodyPr/>
                    <a:lstStyle/>
                    <a:p>
                      <a:r>
                        <a:rPr lang="fr-FR" dirty="0"/>
                        <a:t>10</a:t>
                      </a:r>
                    </a:p>
                  </a:txBody>
                  <a:tcPr/>
                </a:tc>
                <a:tc>
                  <a:txBody>
                    <a:bodyPr/>
                    <a:lstStyle/>
                    <a:p>
                      <a:r>
                        <a:rPr lang="fr-F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b!=0 est </a:t>
                      </a:r>
                      <a:r>
                        <a:rPr lang="fr-FR" b="1" dirty="0">
                          <a:solidFill>
                            <a:srgbClr val="FF0000"/>
                          </a:solidFill>
                        </a:rPr>
                        <a:t>faux</a:t>
                      </a:r>
                    </a:p>
                  </a:txBody>
                  <a:tcPr/>
                </a:tc>
                <a:extLst>
                  <a:ext uri="{0D108BD9-81ED-4DB2-BD59-A6C34878D82A}">
                    <a16:rowId xmlns:a16="http://schemas.microsoft.com/office/drawing/2014/main" val="1581194621"/>
                  </a:ext>
                </a:extLst>
              </a:tr>
              <a:tr h="858019">
                <a:tc>
                  <a:txBody>
                    <a:bodyPr/>
                    <a:lstStyle/>
                    <a:p>
                      <a:endParaRPr lang="fr-FR" dirty="0"/>
                    </a:p>
                  </a:txBody>
                  <a:tcPr/>
                </a:tc>
                <a:tc>
                  <a:txBody>
                    <a:bodyPr/>
                    <a:lstStyle/>
                    <a:p>
                      <a:endParaRPr lang="fr-FR"/>
                    </a:p>
                  </a:txBody>
                  <a:tcPr/>
                </a:tc>
                <a:tc>
                  <a:txBody>
                    <a:bodyPr/>
                    <a:lstStyle/>
                    <a:p>
                      <a:endParaRPr lang="fr-FR" dirty="0"/>
                    </a:p>
                  </a:txBody>
                  <a:tcPr/>
                </a:tc>
                <a:tc>
                  <a:txBody>
                    <a:bodyPr/>
                    <a:lstStyle/>
                    <a:p>
                      <a:r>
                        <a:rPr lang="fr-FR" dirty="0"/>
                        <a:t>FINTQ affichage de a</a:t>
                      </a:r>
                    </a:p>
                    <a:p>
                      <a:r>
                        <a:rPr lang="fr-FR" dirty="0"/>
                        <a:t>Le PGCD = 10 </a:t>
                      </a:r>
                    </a:p>
                  </a:txBody>
                  <a:tcPr/>
                </a:tc>
                <a:extLst>
                  <a:ext uri="{0D108BD9-81ED-4DB2-BD59-A6C34878D82A}">
                    <a16:rowId xmlns:a16="http://schemas.microsoft.com/office/drawing/2014/main" val="2392241188"/>
                  </a:ext>
                </a:extLst>
              </a:tr>
            </a:tbl>
          </a:graphicData>
        </a:graphic>
      </p:graphicFrame>
    </p:spTree>
    <p:extLst>
      <p:ext uri="{BB962C8B-B14F-4D97-AF65-F5344CB8AC3E}">
        <p14:creationId xmlns:p14="http://schemas.microsoft.com/office/powerpoint/2010/main" val="934114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Problème</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42</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10" name="Espace réservé du contenu 4">
            <a:extLst>
              <a:ext uri="{FF2B5EF4-FFF2-40B4-BE49-F238E27FC236}">
                <a16:creationId xmlns:a16="http://schemas.microsoft.com/office/drawing/2014/main" id="{C9366AA8-9CDD-4B56-B6A7-50F94023021F}"/>
              </a:ext>
            </a:extLst>
          </p:cNvPr>
          <p:cNvSpPr txBox="1">
            <a:spLocks/>
          </p:cNvSpPr>
          <p:nvPr/>
        </p:nvSpPr>
        <p:spPr>
          <a:xfrm>
            <a:off x="225359" y="1907380"/>
            <a:ext cx="5615094" cy="42561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Manipulation de nombreuses variables représentant des valeurs distinctes mais de même nature. </a:t>
            </a:r>
          </a:p>
          <a:p>
            <a:pPr marL="360000" lvl="1" indent="0" algn="just">
              <a:buNone/>
            </a:pPr>
            <a:endParaRPr lang="fr-FR" sz="1800" b="1" dirty="0">
              <a:solidFill>
                <a:schemeClr val="accent2"/>
              </a:solidFill>
            </a:endParaRPr>
          </a:p>
          <a:p>
            <a:pPr marL="360000" lvl="1" indent="0" algn="just">
              <a:buNone/>
            </a:pPr>
            <a:endParaRPr lang="fr-FR" sz="1800" b="1" dirty="0">
              <a:solidFill>
                <a:schemeClr val="accent2"/>
              </a:solidFill>
            </a:endParaRPr>
          </a:p>
          <a:p>
            <a:pPr marL="0" indent="-97200" algn="just">
              <a:buNone/>
            </a:pPr>
            <a:r>
              <a:rPr lang="fr-FR" sz="1800" b="1" dirty="0">
                <a:solidFill>
                  <a:schemeClr val="accent2"/>
                </a:solidFill>
              </a:rPr>
              <a:t>Exemple</a:t>
            </a:r>
            <a:r>
              <a:rPr lang="fr-FR" sz="1800" dirty="0"/>
              <a:t>, si nous avons besoin de traiter simultanément de 10 valeurs (par exemple, des notes pour calculer une moyenne). Evidemment, la seule solution dont nous disposons à l’heure actuelle consiste à déclarer dix variables, appelées par exemple </a:t>
            </a:r>
            <a:r>
              <a:rPr lang="fr-FR" sz="1800" dirty="0" err="1"/>
              <a:t>Notea</a:t>
            </a:r>
            <a:r>
              <a:rPr lang="fr-FR" sz="1800" dirty="0"/>
              <a:t>, </a:t>
            </a:r>
            <a:r>
              <a:rPr lang="fr-FR" sz="1800" dirty="0" err="1"/>
              <a:t>Noteb</a:t>
            </a:r>
            <a:r>
              <a:rPr lang="fr-FR" sz="1800" dirty="0"/>
              <a:t>, </a:t>
            </a:r>
            <a:r>
              <a:rPr lang="fr-FR" sz="1800" dirty="0" err="1"/>
              <a:t>Notec</a:t>
            </a:r>
            <a:r>
              <a:rPr lang="fr-FR" sz="1800" dirty="0"/>
              <a:t>, etc. Bien sûr, on peut opter pour une notation un peu simplifiée, par exemple N1, N2, N3, etc. </a:t>
            </a:r>
          </a:p>
        </p:txBody>
      </p:sp>
      <p:sp>
        <p:nvSpPr>
          <p:cNvPr id="13" name="Espace réservé du texte 6">
            <a:extLst>
              <a:ext uri="{FF2B5EF4-FFF2-40B4-BE49-F238E27FC236}">
                <a16:creationId xmlns:a16="http://schemas.microsoft.com/office/drawing/2014/main" id="{7B0223BB-706B-4D65-96DC-8F40FAF25215}"/>
              </a:ext>
            </a:extLst>
          </p:cNvPr>
          <p:cNvSpPr txBox="1">
            <a:spLocks/>
          </p:cNvSpPr>
          <p:nvPr/>
        </p:nvSpPr>
        <p:spPr>
          <a:xfrm>
            <a:off x="6351548" y="356416"/>
            <a:ext cx="5615094" cy="636505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sz="1400" dirty="0">
                <a:solidFill>
                  <a:schemeClr val="accent5">
                    <a:lumMod val="75000"/>
                  </a:schemeClr>
                </a:solidFill>
                <a:cs typeface="Courier New" panose="02070309020205020404" pitchFamily="49" charset="0"/>
              </a:rPr>
              <a:t>ALGORITHME</a:t>
            </a:r>
            <a:r>
              <a:rPr lang="pt-BR" sz="1400" dirty="0">
                <a:cs typeface="Courier New" panose="02070309020205020404" pitchFamily="49" charset="0"/>
              </a:rPr>
              <a:t> </a:t>
            </a:r>
            <a:r>
              <a:rPr lang="pt-BR" sz="1800" b="1" dirty="0">
                <a:solidFill>
                  <a:schemeClr val="accent2"/>
                </a:solidFill>
                <a:cs typeface="Courier New" panose="02070309020205020404" pitchFamily="49" charset="0"/>
              </a:rPr>
              <a:t>Moy_note_1</a:t>
            </a:r>
          </a:p>
          <a:p>
            <a:pPr lvl="1"/>
            <a:r>
              <a:rPr lang="pt-BR" sz="1400" dirty="0">
                <a:cs typeface="Courier New" panose="02070309020205020404" pitchFamily="49" charset="0"/>
              </a:rPr>
              <a:t>N1,N2,N3,N4,N5,N6,N7,N8,N9,N10,Moy: REEL</a:t>
            </a:r>
          </a:p>
          <a:p>
            <a:pPr algn="l"/>
            <a:r>
              <a:rPr lang="pt-BR" sz="1400" dirty="0">
                <a:solidFill>
                  <a:schemeClr val="accent5">
                    <a:lumMod val="75000"/>
                  </a:schemeClr>
                </a:solidFill>
                <a:cs typeface="Courier New" panose="02070309020205020404" pitchFamily="49" charset="0"/>
              </a:rPr>
              <a:t>DEBUT</a:t>
            </a:r>
          </a:p>
          <a:p>
            <a:pPr lvl="1"/>
            <a:r>
              <a:rPr lang="pt-BR" sz="1400" dirty="0">
                <a:cs typeface="Courier New" panose="02070309020205020404" pitchFamily="49" charset="0"/>
              </a:rPr>
              <a:t>AFFICHER(“donner Les 10 notes”)</a:t>
            </a:r>
          </a:p>
          <a:p>
            <a:pPr lvl="1"/>
            <a:r>
              <a:rPr lang="pt-BR" sz="1400" dirty="0">
                <a:cs typeface="Courier New" panose="02070309020205020404" pitchFamily="49" charset="0"/>
              </a:rPr>
              <a:t>AFFICHER(“note1”)</a:t>
            </a:r>
          </a:p>
          <a:p>
            <a:pPr lvl="1"/>
            <a:r>
              <a:rPr lang="pt-BR" sz="1400" dirty="0">
                <a:cs typeface="Courier New" panose="02070309020205020404" pitchFamily="49" charset="0"/>
              </a:rPr>
              <a:t>LIRE(N1)</a:t>
            </a:r>
          </a:p>
          <a:p>
            <a:pPr lvl="1"/>
            <a:r>
              <a:rPr lang="pt-BR" sz="1400" dirty="0">
                <a:cs typeface="Courier New" panose="02070309020205020404" pitchFamily="49" charset="0"/>
              </a:rPr>
              <a:t>AFFICHER(“note2”)</a:t>
            </a:r>
          </a:p>
          <a:p>
            <a:pPr lvl="1"/>
            <a:r>
              <a:rPr lang="pt-BR" sz="1400" dirty="0">
                <a:cs typeface="Courier New" panose="02070309020205020404" pitchFamily="49" charset="0"/>
              </a:rPr>
              <a:t>LIRE(N2)</a:t>
            </a:r>
          </a:p>
          <a:p>
            <a:pPr lvl="1"/>
            <a:r>
              <a:rPr lang="pt-BR" sz="1400" dirty="0">
                <a:cs typeface="Courier New" panose="02070309020205020404" pitchFamily="49" charset="0"/>
              </a:rPr>
              <a:t>AFFICHER(“note3”)</a:t>
            </a:r>
          </a:p>
          <a:p>
            <a:pPr lvl="1"/>
            <a:r>
              <a:rPr lang="pt-BR" sz="1400" dirty="0">
                <a:cs typeface="Courier New" panose="02070309020205020404" pitchFamily="49" charset="0"/>
              </a:rPr>
              <a:t>LIRE(N3)</a:t>
            </a:r>
          </a:p>
          <a:p>
            <a:pPr lvl="1"/>
            <a:r>
              <a:rPr lang="pt-BR" sz="1400" dirty="0">
                <a:cs typeface="Courier New" panose="02070309020205020404" pitchFamily="49" charset="0"/>
              </a:rPr>
              <a:t>AFFICHER(“note4”)</a:t>
            </a:r>
          </a:p>
          <a:p>
            <a:pPr lvl="1"/>
            <a:r>
              <a:rPr lang="pt-BR" sz="1400" dirty="0">
                <a:cs typeface="Courier New" panose="02070309020205020404" pitchFamily="49" charset="0"/>
              </a:rPr>
              <a:t>LIRE(N4)</a:t>
            </a:r>
          </a:p>
          <a:p>
            <a:pPr lvl="1"/>
            <a:r>
              <a:rPr lang="pt-BR" sz="1400" dirty="0">
                <a:cs typeface="Courier New" panose="02070309020205020404" pitchFamily="49" charset="0"/>
              </a:rPr>
              <a:t>AFFICHER(“note5”)</a:t>
            </a:r>
          </a:p>
          <a:p>
            <a:pPr lvl="1"/>
            <a:r>
              <a:rPr lang="pt-BR" sz="1400" dirty="0">
                <a:cs typeface="Courier New" panose="02070309020205020404" pitchFamily="49" charset="0"/>
              </a:rPr>
              <a:t>LIRE(N5)</a:t>
            </a:r>
          </a:p>
          <a:p>
            <a:pPr lvl="1"/>
            <a:r>
              <a:rPr lang="pt-BR" sz="1400" dirty="0">
                <a:cs typeface="Courier New" panose="02070309020205020404" pitchFamily="49" charset="0"/>
              </a:rPr>
              <a:t>AFFICHER(“note6”)</a:t>
            </a:r>
          </a:p>
          <a:p>
            <a:pPr lvl="1"/>
            <a:r>
              <a:rPr lang="pt-BR" sz="1400" dirty="0">
                <a:cs typeface="Courier New" panose="02070309020205020404" pitchFamily="49" charset="0"/>
              </a:rPr>
              <a:t>LIRE(N6)</a:t>
            </a:r>
          </a:p>
          <a:p>
            <a:pPr lvl="1"/>
            <a:r>
              <a:rPr lang="pt-BR" sz="1400" dirty="0">
                <a:cs typeface="Courier New" panose="02070309020205020404" pitchFamily="49" charset="0"/>
              </a:rPr>
              <a:t>AFFICHER(“note7”)</a:t>
            </a:r>
          </a:p>
          <a:p>
            <a:pPr lvl="1"/>
            <a:r>
              <a:rPr lang="pt-BR" sz="1400" dirty="0">
                <a:cs typeface="Courier New" panose="02070309020205020404" pitchFamily="49" charset="0"/>
              </a:rPr>
              <a:t>LIRE(N7)</a:t>
            </a:r>
          </a:p>
          <a:p>
            <a:pPr lvl="1"/>
            <a:r>
              <a:rPr lang="pt-BR" sz="1400" dirty="0">
                <a:cs typeface="Courier New" panose="02070309020205020404" pitchFamily="49" charset="0"/>
              </a:rPr>
              <a:t>AFFICHER(“note8”)</a:t>
            </a:r>
          </a:p>
          <a:p>
            <a:pPr lvl="1"/>
            <a:r>
              <a:rPr lang="pt-BR" sz="1400" dirty="0">
                <a:cs typeface="Courier New" panose="02070309020205020404" pitchFamily="49" charset="0"/>
              </a:rPr>
              <a:t>LIRE(N8)</a:t>
            </a:r>
          </a:p>
          <a:p>
            <a:pPr lvl="1"/>
            <a:r>
              <a:rPr lang="pt-BR" sz="1400" dirty="0">
                <a:cs typeface="Courier New" panose="02070309020205020404" pitchFamily="49" charset="0"/>
              </a:rPr>
              <a:t>AFFICHER(“note9”)</a:t>
            </a:r>
          </a:p>
          <a:p>
            <a:pPr lvl="1"/>
            <a:r>
              <a:rPr lang="pt-BR" sz="1400" dirty="0">
                <a:cs typeface="Courier New" panose="02070309020205020404" pitchFamily="49" charset="0"/>
              </a:rPr>
              <a:t>LIRE(N9)</a:t>
            </a:r>
          </a:p>
          <a:p>
            <a:pPr lvl="1"/>
            <a:r>
              <a:rPr lang="pt-BR" sz="1400" dirty="0">
                <a:cs typeface="Courier New" panose="02070309020205020404" pitchFamily="49" charset="0"/>
              </a:rPr>
              <a:t>AFFICHER(“note10”)</a:t>
            </a:r>
          </a:p>
          <a:p>
            <a:pPr lvl="1"/>
            <a:r>
              <a:rPr lang="pt-BR" sz="1400" dirty="0">
                <a:cs typeface="Courier New" panose="02070309020205020404" pitchFamily="49" charset="0"/>
              </a:rPr>
              <a:t>LIRE(N10)</a:t>
            </a:r>
          </a:p>
          <a:p>
            <a:pPr lvl="1"/>
            <a:endParaRPr lang="pt-BR" sz="1400" dirty="0">
              <a:cs typeface="Courier New" panose="02070309020205020404" pitchFamily="49" charset="0"/>
            </a:endParaRPr>
          </a:p>
          <a:p>
            <a:pPr lvl="1"/>
            <a:r>
              <a:rPr lang="pt-BR" sz="1400" dirty="0">
                <a:cs typeface="Courier New" panose="02070309020205020404" pitchFamily="49" charset="0"/>
              </a:rPr>
              <a:t>Moy ← (N1+N2+N3+N4+N5+N6+N7+N8+N9+N10)/10</a:t>
            </a:r>
          </a:p>
          <a:p>
            <a:pPr lvl="1"/>
            <a:endParaRPr lang="pt-BR" sz="1400" dirty="0">
              <a:cs typeface="Courier New" panose="02070309020205020404" pitchFamily="49" charset="0"/>
            </a:endParaRPr>
          </a:p>
          <a:p>
            <a:pPr lvl="1"/>
            <a:r>
              <a:rPr lang="pt-BR" sz="1400" dirty="0">
                <a:cs typeface="Courier New" panose="02070309020205020404" pitchFamily="49" charset="0"/>
              </a:rPr>
              <a:t>AFFICHER(“la moyenne est =”,Moy)</a:t>
            </a:r>
          </a:p>
          <a:p>
            <a:pPr algn="l"/>
            <a:r>
              <a:rPr lang="pt-BR" altLang="fr-FR" sz="1400" dirty="0">
                <a:solidFill>
                  <a:schemeClr val="accent5">
                    <a:lumMod val="75000"/>
                  </a:schemeClr>
                </a:solidFill>
                <a:cs typeface="Courier New" panose="02070309020205020404" pitchFamily="49" charset="0"/>
              </a:rPr>
              <a:t>FIN</a:t>
            </a:r>
            <a:endParaRPr lang="fr-FR" altLang="fr-FR" sz="1400" dirty="0">
              <a:solidFill>
                <a:schemeClr val="accent5">
                  <a:lumMod val="75000"/>
                </a:schemeClr>
              </a:solidFill>
              <a:cs typeface="Courier New" panose="02070309020205020404" pitchFamily="49" charset="0"/>
            </a:endParaRPr>
          </a:p>
        </p:txBody>
      </p:sp>
    </p:spTree>
    <p:extLst>
      <p:ext uri="{BB962C8B-B14F-4D97-AF65-F5344CB8AC3E}">
        <p14:creationId xmlns:p14="http://schemas.microsoft.com/office/powerpoint/2010/main" val="2814209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3697536"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Solution</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43</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9" name="Espace réservé du contenu 4">
            <a:extLst>
              <a:ext uri="{FF2B5EF4-FFF2-40B4-BE49-F238E27FC236}">
                <a16:creationId xmlns:a16="http://schemas.microsoft.com/office/drawing/2014/main" id="{C5A9F206-8A90-4549-BF87-8C23BF8F7045}"/>
              </a:ext>
            </a:extLst>
          </p:cNvPr>
          <p:cNvSpPr txBox="1">
            <a:spLocks/>
          </p:cNvSpPr>
          <p:nvPr/>
        </p:nvSpPr>
        <p:spPr>
          <a:xfrm>
            <a:off x="328680" y="1852482"/>
            <a:ext cx="4500000" cy="4685425"/>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cs typeface="Calibri" panose="020F0502020204030204" pitchFamily="34" charset="0"/>
              </a:rPr>
              <a:t>Les tableaux permettent de rassembler toutes ces variables en une seule, au sein de laquelle chaque valeur sera désignée par un numéro.</a:t>
            </a:r>
          </a:p>
          <a:p>
            <a:pPr algn="just"/>
            <a:r>
              <a:rPr lang="fr-FR" sz="1800" dirty="0">
                <a:cs typeface="Calibri" panose="020F0502020204030204" pitchFamily="34" charset="0"/>
              </a:rPr>
              <a:t>Un tableau est un ensemble de valeurs portant le même nom de variable et repérées par un nombre (indice).</a:t>
            </a:r>
          </a:p>
          <a:p>
            <a:pPr algn="just"/>
            <a:r>
              <a:rPr lang="fr-FR" sz="1800" dirty="0">
                <a:cs typeface="Calibri" panose="020F0502020204030204" pitchFamily="34" charset="0"/>
              </a:rPr>
              <a:t>La déclaration d’un tableau de variables s’effectue par </a:t>
            </a:r>
            <a:r>
              <a:rPr lang="pt-BR" sz="1800" b="1" dirty="0">
                <a:cs typeface="Courier New" panose="02070309020205020404" pitchFamily="49" charset="0"/>
              </a:rPr>
              <a:t>N[10] : REEL</a:t>
            </a:r>
            <a:r>
              <a:rPr lang="fr-FR" sz="1800" b="1" dirty="0">
                <a:cs typeface="Calibri" panose="020F0502020204030204" pitchFamily="34" charset="0"/>
              </a:rPr>
              <a:t> </a:t>
            </a:r>
            <a:r>
              <a:rPr lang="fr-FR" sz="1800" dirty="0">
                <a:cs typeface="Calibri" panose="020F0502020204030204" pitchFamily="34" charset="0"/>
              </a:rPr>
              <a:t>(10 le nombre d’éléments est </a:t>
            </a:r>
            <a:r>
              <a:rPr lang="fr-FR" sz="1800" b="1" dirty="0">
                <a:cs typeface="Calibri" panose="020F0502020204030204" pitchFamily="34" charset="0"/>
              </a:rPr>
              <a:t>obligatoire</a:t>
            </a:r>
            <a:r>
              <a:rPr lang="fr-FR" sz="1800" dirty="0">
                <a:cs typeface="Calibri" panose="020F0502020204030204" pitchFamily="34" charset="0"/>
              </a:rPr>
              <a:t> dans la déclaration)</a:t>
            </a:r>
          </a:p>
          <a:p>
            <a:pPr algn="just"/>
            <a:r>
              <a:rPr lang="fr-FR" sz="1800" dirty="0">
                <a:cs typeface="Calibri" panose="020F0502020204030204" pitchFamily="34" charset="0"/>
              </a:rPr>
              <a:t>L’accès au contenus des éléments du tableau s’effectue par in indice entre les crochets </a:t>
            </a:r>
            <a:r>
              <a:rPr lang="fr-FR" sz="1800" b="1" dirty="0">
                <a:cs typeface="Calibri" panose="020F0502020204030204" pitchFamily="34" charset="0"/>
              </a:rPr>
              <a:t>[ ]</a:t>
            </a:r>
            <a:r>
              <a:rPr lang="fr-FR" sz="1800" dirty="0">
                <a:cs typeface="Calibri" panose="020F0502020204030204" pitchFamily="34" charset="0"/>
              </a:rPr>
              <a:t>. </a:t>
            </a:r>
            <a:endParaRPr lang="fr-FR" sz="1800" dirty="0"/>
          </a:p>
        </p:txBody>
      </p:sp>
      <p:sp>
        <p:nvSpPr>
          <p:cNvPr id="11" name="Espace réservé du texte 6">
            <a:extLst>
              <a:ext uri="{FF2B5EF4-FFF2-40B4-BE49-F238E27FC236}">
                <a16:creationId xmlns:a16="http://schemas.microsoft.com/office/drawing/2014/main" id="{14B2183B-F3DB-4F6F-A503-3F70525CD38D}"/>
              </a:ext>
            </a:extLst>
          </p:cNvPr>
          <p:cNvSpPr txBox="1">
            <a:spLocks/>
          </p:cNvSpPr>
          <p:nvPr/>
        </p:nvSpPr>
        <p:spPr>
          <a:xfrm>
            <a:off x="4932001" y="1027979"/>
            <a:ext cx="6938988" cy="560358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BR" sz="1800" b="1" dirty="0">
                <a:solidFill>
                  <a:schemeClr val="accent5">
                    <a:lumMod val="75000"/>
                  </a:schemeClr>
                </a:solidFill>
                <a:latin typeface="Courier New" panose="02070309020205020404" pitchFamily="49" charset="0"/>
                <a:cs typeface="Courier New" panose="02070309020205020404" pitchFamily="49" charset="0"/>
              </a:rPr>
              <a:t>ALGORITHME</a:t>
            </a:r>
            <a:r>
              <a:rPr lang="pt-BR" sz="1800" b="1" dirty="0">
                <a:latin typeface="Courier New" panose="02070309020205020404" pitchFamily="49" charset="0"/>
                <a:cs typeface="Courier New" panose="02070309020205020404" pitchFamily="49" charset="0"/>
              </a:rPr>
              <a:t> </a:t>
            </a:r>
            <a:r>
              <a:rPr lang="pt-BR" sz="1800" b="1" dirty="0">
                <a:solidFill>
                  <a:schemeClr val="accent2"/>
                </a:solidFill>
                <a:latin typeface="Courier New" panose="02070309020205020404" pitchFamily="49" charset="0"/>
                <a:cs typeface="Courier New" panose="02070309020205020404" pitchFamily="49" charset="0"/>
              </a:rPr>
              <a:t>Moy_note_2</a:t>
            </a:r>
          </a:p>
          <a:p>
            <a:pPr lvl="1"/>
            <a:r>
              <a:rPr lang="pt-BR" dirty="0">
                <a:latin typeface="Courier New" panose="02070309020205020404" pitchFamily="49" charset="0"/>
                <a:cs typeface="Courier New" panose="02070309020205020404" pitchFamily="49" charset="0"/>
              </a:rPr>
              <a:t>i,n</a:t>
            </a:r>
            <a:r>
              <a:rPr lang="pt-BR" b="1" dirty="0">
                <a:latin typeface="Courier New" panose="02070309020205020404" pitchFamily="49" charset="0"/>
                <a:cs typeface="Courier New" panose="02070309020205020404" pitchFamily="49" charset="0"/>
              </a:rPr>
              <a:t> : ENTIER</a:t>
            </a:r>
            <a:endParaRPr lang="pt-BR" dirty="0">
              <a:latin typeface="Courier New" panose="02070309020205020404" pitchFamily="49" charset="0"/>
              <a:cs typeface="Courier New" panose="02070309020205020404" pitchFamily="49" charset="0"/>
            </a:endParaRPr>
          </a:p>
          <a:p>
            <a:pPr lvl="1"/>
            <a:r>
              <a:rPr lang="pt-BR" dirty="0">
                <a:latin typeface="Courier New" panose="02070309020205020404" pitchFamily="49" charset="0"/>
                <a:cs typeface="Courier New" panose="02070309020205020404" pitchFamily="49" charset="0"/>
              </a:rPr>
              <a:t>N[40] </a:t>
            </a:r>
            <a:r>
              <a:rPr lang="pt-BR" b="1" dirty="0">
                <a:latin typeface="Courier New" panose="02070309020205020404" pitchFamily="49" charset="0"/>
                <a:cs typeface="Courier New" panose="02070309020205020404" pitchFamily="49" charset="0"/>
              </a:rPr>
              <a:t>: REEL </a:t>
            </a:r>
            <a:r>
              <a:rPr lang="pt-BR" b="1" dirty="0">
                <a:solidFill>
                  <a:srgbClr val="00682F"/>
                </a:solidFill>
                <a:latin typeface="Courier New" panose="02070309020205020404" pitchFamily="49" charset="0"/>
                <a:cs typeface="Courier New" panose="02070309020205020404" pitchFamily="49" charset="0"/>
              </a:rPr>
              <a:t>/*déclaration d’un        	tableaux de 40 valeurs réels*/</a:t>
            </a:r>
            <a:endParaRPr lang="pt-BR" b="1" dirty="0">
              <a:latin typeface="Courier New" panose="02070309020205020404" pitchFamily="49" charset="0"/>
              <a:cs typeface="Courier New" panose="02070309020205020404" pitchFamily="49" charset="0"/>
            </a:endParaRPr>
          </a:p>
          <a:p>
            <a:pPr lvl="1"/>
            <a:r>
              <a:rPr lang="pt-BR" dirty="0">
                <a:latin typeface="Courier New" panose="02070309020205020404" pitchFamily="49" charset="0"/>
                <a:cs typeface="Courier New" panose="02070309020205020404" pitchFamily="49" charset="0"/>
              </a:rPr>
              <a:t>Moy</a:t>
            </a:r>
            <a:r>
              <a:rPr lang="pt-BR" b="1" dirty="0">
                <a:latin typeface="Courier New" panose="02070309020205020404" pitchFamily="49" charset="0"/>
                <a:cs typeface="Courier New" panose="02070309020205020404" pitchFamily="49" charset="0"/>
              </a:rPr>
              <a:t> : REEL</a:t>
            </a:r>
          </a:p>
          <a:p>
            <a:pPr algn="l"/>
            <a:r>
              <a:rPr lang="pt-BR" sz="1800" b="1" dirty="0">
                <a:solidFill>
                  <a:schemeClr val="accent5">
                    <a:lumMod val="75000"/>
                  </a:schemeClr>
                </a:solidFill>
                <a:latin typeface="Courier New" panose="02070309020205020404" pitchFamily="49" charset="0"/>
                <a:cs typeface="Courier New" panose="02070309020205020404" pitchFamily="49" charset="0"/>
              </a:rPr>
              <a:t>DEBUT</a:t>
            </a:r>
          </a:p>
          <a:p>
            <a:pPr lvl="1"/>
            <a:r>
              <a:rPr lang="pt-BR" b="1" dirty="0">
                <a:latin typeface="Courier New" panose="02070309020205020404" pitchFamily="49" charset="0"/>
                <a:cs typeface="Courier New" panose="02070309020205020404" pitchFamily="49" charset="0"/>
              </a:rPr>
              <a:t>AFFICHER(</a:t>
            </a:r>
            <a:r>
              <a:rPr lang="pt-BR" dirty="0">
                <a:latin typeface="Courier New" panose="02070309020205020404" pitchFamily="49" charset="0"/>
                <a:cs typeface="Courier New" panose="02070309020205020404" pitchFamily="49" charset="0"/>
              </a:rPr>
              <a:t>“Donner le nombre de notes &lt;40”</a:t>
            </a:r>
            <a:r>
              <a:rPr lang="pt-BR" b="1" dirty="0">
                <a:latin typeface="Courier New" panose="02070309020205020404" pitchFamily="49" charset="0"/>
                <a:cs typeface="Courier New" panose="02070309020205020404" pitchFamily="49" charset="0"/>
              </a:rPr>
              <a:t>)</a:t>
            </a:r>
          </a:p>
          <a:p>
            <a:pPr lvl="1"/>
            <a:r>
              <a:rPr lang="pt-BR" b="1" dirty="0">
                <a:latin typeface="Courier New" panose="02070309020205020404" pitchFamily="49" charset="0"/>
                <a:cs typeface="Courier New" panose="02070309020205020404" pitchFamily="49" charset="0"/>
              </a:rPr>
              <a:t>LIRE(</a:t>
            </a:r>
            <a:r>
              <a:rPr lang="pt-BR" dirty="0">
                <a:latin typeface="Courier New" panose="02070309020205020404" pitchFamily="49" charset="0"/>
                <a:cs typeface="Courier New" panose="02070309020205020404" pitchFamily="49" charset="0"/>
              </a:rPr>
              <a:t>n</a:t>
            </a:r>
            <a:r>
              <a:rPr lang="pt-BR" b="1" dirty="0">
                <a:latin typeface="Courier New" panose="02070309020205020404" pitchFamily="49" charset="0"/>
                <a:cs typeface="Courier New" panose="02070309020205020404" pitchFamily="49" charset="0"/>
              </a:rPr>
              <a:t>)</a:t>
            </a:r>
          </a:p>
          <a:p>
            <a:pPr lvl="1"/>
            <a:r>
              <a:rPr lang="pt-BR" b="1" dirty="0">
                <a:latin typeface="Courier New" panose="02070309020205020404" pitchFamily="49" charset="0"/>
                <a:cs typeface="Courier New" panose="02070309020205020404" pitchFamily="49" charset="0"/>
              </a:rPr>
              <a:t>AFFICHER</a:t>
            </a:r>
            <a:r>
              <a:rPr lang="pt-BR" dirty="0">
                <a:latin typeface="Courier New" panose="02070309020205020404" pitchFamily="49" charset="0"/>
                <a:cs typeface="Courier New" panose="02070309020205020404" pitchFamily="49" charset="0"/>
              </a:rPr>
              <a:t>(“donner Les notes”)</a:t>
            </a:r>
          </a:p>
          <a:p>
            <a:pPr lv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dirty="0">
                <a:latin typeface="Courier New" panose="02070309020205020404" pitchFamily="49" charset="0"/>
                <a:cs typeface="Courier New" panose="02070309020205020404" pitchFamily="49" charset="0"/>
              </a:rPr>
              <a:t>(i ← 0, i&lt;n, i ← i+1)</a:t>
            </a:r>
          </a:p>
          <a:p>
            <a:pPr lvl="1"/>
            <a:r>
              <a:rPr lang="pt-BR" b="1" dirty="0">
                <a:latin typeface="Courier New" panose="02070309020205020404" pitchFamily="49" charset="0"/>
                <a:cs typeface="Courier New" panose="02070309020205020404" pitchFamily="49" charset="0"/>
              </a:rPr>
              <a:t>  AFFICHER(</a:t>
            </a:r>
            <a:r>
              <a:rPr lang="pt-BR" dirty="0">
                <a:latin typeface="Courier New" panose="02070309020205020404" pitchFamily="49" charset="0"/>
                <a:cs typeface="Courier New" panose="02070309020205020404" pitchFamily="49" charset="0"/>
              </a:rPr>
              <a:t>“note”,i+1</a:t>
            </a:r>
            <a:r>
              <a:rPr lang="pt-BR" b="1" dirty="0">
                <a:latin typeface="Courier New" panose="02070309020205020404" pitchFamily="49" charset="0"/>
                <a:cs typeface="Courier New" panose="02070309020205020404" pitchFamily="49" charset="0"/>
              </a:rPr>
              <a:t>)</a:t>
            </a:r>
          </a:p>
          <a:p>
            <a:pPr lvl="1"/>
            <a:r>
              <a:rPr lang="pt-BR" b="1" dirty="0">
                <a:latin typeface="Courier New" panose="02070309020205020404" pitchFamily="49" charset="0"/>
                <a:cs typeface="Courier New" panose="02070309020205020404" pitchFamily="49" charset="0"/>
              </a:rPr>
              <a:t>  LIRE(</a:t>
            </a:r>
            <a:r>
              <a:rPr lang="pt-BR" dirty="0">
                <a:latin typeface="Courier New" panose="02070309020205020404" pitchFamily="49" charset="0"/>
                <a:cs typeface="Courier New" panose="02070309020205020404" pitchFamily="49" charset="0"/>
              </a:rPr>
              <a:t>N[i]</a:t>
            </a:r>
            <a:r>
              <a:rPr lang="pt-BR" b="1" dirty="0">
                <a:latin typeface="Courier New" panose="02070309020205020404" pitchFamily="49" charset="0"/>
                <a:cs typeface="Courier New" panose="02070309020205020404" pitchFamily="49" charset="0"/>
              </a:rPr>
              <a:t>)</a:t>
            </a:r>
          </a:p>
          <a:p>
            <a:pPr lv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lvl="1"/>
            <a:r>
              <a:rPr lang="pt-BR" dirty="0">
                <a:latin typeface="Courier New" panose="02070309020205020404" pitchFamily="49" charset="0"/>
                <a:cs typeface="Courier New" panose="02070309020205020404" pitchFamily="49" charset="0"/>
              </a:rPr>
              <a:t>Moy ← 0</a:t>
            </a:r>
          </a:p>
          <a:p>
            <a:pPr lv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dirty="0">
                <a:latin typeface="Courier New" panose="02070309020205020404" pitchFamily="49" charset="0"/>
                <a:cs typeface="Courier New" panose="02070309020205020404" pitchFamily="49" charset="0"/>
              </a:rPr>
              <a:t>(i ← 0,i&lt;n,i ← i+1)</a:t>
            </a:r>
          </a:p>
          <a:p>
            <a:pPr lvl="1"/>
            <a:r>
              <a:rPr lang="pt-BR" b="1" dirty="0">
                <a:latin typeface="Courier New" panose="02070309020205020404" pitchFamily="49" charset="0"/>
                <a:cs typeface="Courier New" panose="02070309020205020404" pitchFamily="49" charset="0"/>
              </a:rPr>
              <a:t>  </a:t>
            </a:r>
            <a:r>
              <a:rPr lang="pt-BR" dirty="0">
                <a:latin typeface="Courier New" panose="02070309020205020404" pitchFamily="49" charset="0"/>
                <a:cs typeface="Courier New" panose="02070309020205020404" pitchFamily="49" charset="0"/>
              </a:rPr>
              <a:t>Moy ← Moy+N[i]</a:t>
            </a:r>
          </a:p>
          <a:p>
            <a:pPr lv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lvl="1"/>
            <a:r>
              <a:rPr lang="pt-BR" dirty="0">
                <a:latin typeface="Courier New" panose="02070309020205020404" pitchFamily="49" charset="0"/>
                <a:cs typeface="Courier New" panose="02070309020205020404" pitchFamily="49" charset="0"/>
              </a:rPr>
              <a:t>Moy ← Moy/n</a:t>
            </a:r>
          </a:p>
          <a:p>
            <a:pPr lvl="1"/>
            <a:r>
              <a:rPr lang="pt-BR" b="1" dirty="0">
                <a:latin typeface="Courier New" panose="02070309020205020404" pitchFamily="49" charset="0"/>
                <a:cs typeface="Courier New" panose="02070309020205020404" pitchFamily="49" charset="0"/>
              </a:rPr>
              <a:t>AFFICHER</a:t>
            </a:r>
            <a:r>
              <a:rPr lang="pt-BR" dirty="0">
                <a:latin typeface="Courier New" panose="02070309020205020404" pitchFamily="49" charset="0"/>
                <a:cs typeface="Courier New" panose="02070309020205020404" pitchFamily="49" charset="0"/>
              </a:rPr>
              <a:t>(“la moyenne est =”,Moy)</a:t>
            </a:r>
          </a:p>
          <a:p>
            <a:pPr algn="l"/>
            <a:r>
              <a:rPr lang="pt-BR" altLang="fr-FR" sz="1800" b="1" dirty="0">
                <a:solidFill>
                  <a:schemeClr val="accent5">
                    <a:lumMod val="75000"/>
                  </a:schemeClr>
                </a:solidFill>
                <a:latin typeface="Courier New" panose="02070309020205020404" pitchFamily="49" charset="0"/>
                <a:cs typeface="Courier New" panose="02070309020205020404" pitchFamily="49" charset="0"/>
              </a:rPr>
              <a:t>FIN</a:t>
            </a:r>
            <a:endParaRPr lang="fr-FR" altLang="fr-FR" sz="1800"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3387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645454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err="1">
                <a:latin typeface=""/>
              </a:rPr>
              <a:t>Consignes</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44</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9" name="Espace réservé du contenu 4">
            <a:extLst>
              <a:ext uri="{FF2B5EF4-FFF2-40B4-BE49-F238E27FC236}">
                <a16:creationId xmlns:a16="http://schemas.microsoft.com/office/drawing/2014/main" id="{C5A9F206-8A90-4549-BF87-8C23BF8F7045}"/>
              </a:ext>
            </a:extLst>
          </p:cNvPr>
          <p:cNvSpPr txBox="1">
            <a:spLocks/>
          </p:cNvSpPr>
          <p:nvPr/>
        </p:nvSpPr>
        <p:spPr>
          <a:xfrm>
            <a:off x="328679" y="1852482"/>
            <a:ext cx="10239387" cy="4685425"/>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cs typeface="Calibri" panose="020F0502020204030204" pitchFamily="34" charset="0"/>
              </a:rPr>
              <a:t>La déclaration d’un tableau de variables s’effectue par </a:t>
            </a:r>
            <a:r>
              <a:rPr lang="fr-FR" sz="1800" b="1" dirty="0">
                <a:solidFill>
                  <a:schemeClr val="accent2"/>
                </a:solidFill>
                <a:cs typeface="Calibri" panose="020F0502020204030204" pitchFamily="34" charset="0"/>
              </a:rPr>
              <a:t>N[10] : REEL </a:t>
            </a:r>
            <a:r>
              <a:rPr lang="fr-FR" sz="1800" dirty="0">
                <a:cs typeface="Calibri" panose="020F0502020204030204" pitchFamily="34" charset="0"/>
              </a:rPr>
              <a:t>(10 le nombre d’éléments est obligatoire dans la déclaration).</a:t>
            </a:r>
          </a:p>
          <a:p>
            <a:pPr algn="just"/>
            <a:r>
              <a:rPr lang="fr-FR" sz="1800" b="1" dirty="0">
                <a:solidFill>
                  <a:schemeClr val="accent2"/>
                </a:solidFill>
                <a:cs typeface="Calibri" panose="020F0502020204030204" pitchFamily="34" charset="0"/>
              </a:rPr>
              <a:t>L’accès</a:t>
            </a:r>
            <a:r>
              <a:rPr lang="fr-FR" sz="1800" dirty="0">
                <a:cs typeface="Calibri" panose="020F0502020204030204" pitchFamily="34" charset="0"/>
              </a:rPr>
              <a:t> au contenus des éléments du tableau </a:t>
            </a:r>
            <a:r>
              <a:rPr lang="fr-FR" sz="1800" b="1" dirty="0">
                <a:solidFill>
                  <a:schemeClr val="accent2"/>
                </a:solidFill>
                <a:cs typeface="Calibri" panose="020F0502020204030204" pitchFamily="34" charset="0"/>
              </a:rPr>
              <a:t>s’effectue</a:t>
            </a:r>
            <a:r>
              <a:rPr lang="fr-FR" sz="1800" dirty="0">
                <a:cs typeface="Calibri" panose="020F0502020204030204" pitchFamily="34" charset="0"/>
              </a:rPr>
              <a:t> </a:t>
            </a:r>
            <a:r>
              <a:rPr lang="fr-FR" sz="1800" b="1" dirty="0">
                <a:solidFill>
                  <a:schemeClr val="accent2"/>
                </a:solidFill>
                <a:cs typeface="Calibri" panose="020F0502020204030204" pitchFamily="34" charset="0"/>
              </a:rPr>
              <a:t>par</a:t>
            </a:r>
            <a:r>
              <a:rPr lang="fr-FR" sz="1800" dirty="0">
                <a:cs typeface="Calibri" panose="020F0502020204030204" pitchFamily="34" charset="0"/>
              </a:rPr>
              <a:t> </a:t>
            </a:r>
            <a:r>
              <a:rPr lang="fr-FR" sz="1800" b="1" dirty="0">
                <a:solidFill>
                  <a:schemeClr val="accent2"/>
                </a:solidFill>
                <a:cs typeface="Calibri" panose="020F0502020204030204" pitchFamily="34" charset="0"/>
              </a:rPr>
              <a:t>l’indice</a:t>
            </a:r>
            <a:r>
              <a:rPr lang="fr-FR" sz="1800" dirty="0">
                <a:cs typeface="Calibri" panose="020F0502020204030204" pitchFamily="34" charset="0"/>
              </a:rPr>
              <a:t> (un nombre entier) entre les crochets </a:t>
            </a:r>
            <a:r>
              <a:rPr lang="fr-FR" sz="1800" b="1" dirty="0">
                <a:solidFill>
                  <a:schemeClr val="accent2"/>
                </a:solidFill>
                <a:cs typeface="Calibri" panose="020F0502020204030204" pitchFamily="34" charset="0"/>
              </a:rPr>
              <a:t>[ ]</a:t>
            </a:r>
            <a:r>
              <a:rPr lang="fr-FR" sz="1800" dirty="0">
                <a:cs typeface="Calibri" panose="020F0502020204030204" pitchFamily="34" charset="0"/>
              </a:rPr>
              <a:t>.</a:t>
            </a:r>
          </a:p>
          <a:p>
            <a:pPr algn="just"/>
            <a:r>
              <a:rPr lang="fr-FR" sz="1800" dirty="0">
                <a:cs typeface="Calibri" panose="020F0502020204030204" pitchFamily="34" charset="0"/>
              </a:rPr>
              <a:t>Les </a:t>
            </a:r>
            <a:r>
              <a:rPr lang="fr-FR" sz="1800" b="1" dirty="0">
                <a:solidFill>
                  <a:schemeClr val="accent2"/>
                </a:solidFill>
                <a:cs typeface="Calibri" panose="020F0502020204030204" pitchFamily="34" charset="0"/>
              </a:rPr>
              <a:t>indices</a:t>
            </a:r>
            <a:r>
              <a:rPr lang="fr-FR" sz="1800" dirty="0">
                <a:cs typeface="Calibri" panose="020F0502020204030204" pitchFamily="34" charset="0"/>
              </a:rPr>
              <a:t> des éléments d’un tableau </a:t>
            </a:r>
            <a:r>
              <a:rPr lang="fr-FR" sz="1800" b="1" dirty="0">
                <a:solidFill>
                  <a:schemeClr val="accent2"/>
                </a:solidFill>
                <a:cs typeface="Calibri" panose="020F0502020204030204" pitchFamily="34" charset="0"/>
              </a:rPr>
              <a:t>commence</a:t>
            </a:r>
            <a:r>
              <a:rPr lang="fr-FR" sz="1800" dirty="0">
                <a:cs typeface="Calibri" panose="020F0502020204030204" pitchFamily="34" charset="0"/>
              </a:rPr>
              <a:t> </a:t>
            </a:r>
            <a:r>
              <a:rPr lang="fr-FR" sz="1800" b="1" dirty="0">
                <a:solidFill>
                  <a:schemeClr val="accent2"/>
                </a:solidFill>
                <a:cs typeface="Calibri" panose="020F0502020204030204" pitchFamily="34" charset="0"/>
              </a:rPr>
              <a:t>toujours</a:t>
            </a:r>
            <a:r>
              <a:rPr lang="fr-FR" sz="1800" dirty="0">
                <a:cs typeface="Calibri" panose="020F0502020204030204" pitchFamily="34" charset="0"/>
              </a:rPr>
              <a:t> </a:t>
            </a:r>
            <a:r>
              <a:rPr lang="fr-FR" sz="1800" b="1" dirty="0">
                <a:solidFill>
                  <a:schemeClr val="accent2"/>
                </a:solidFill>
                <a:cs typeface="Calibri" panose="020F0502020204030204" pitchFamily="34" charset="0"/>
              </a:rPr>
              <a:t>par 0 </a:t>
            </a:r>
            <a:r>
              <a:rPr lang="fr-FR" sz="1800" dirty="0">
                <a:cs typeface="Calibri" panose="020F0502020204030204" pitchFamily="34" charset="0"/>
              </a:rPr>
              <a:t>et le </a:t>
            </a:r>
            <a:r>
              <a:rPr lang="fr-FR" sz="1800" b="1" dirty="0">
                <a:solidFill>
                  <a:schemeClr val="accent2"/>
                </a:solidFill>
                <a:cs typeface="Calibri" panose="020F0502020204030204" pitchFamily="34" charset="0"/>
              </a:rPr>
              <a:t>dernier</a:t>
            </a:r>
            <a:r>
              <a:rPr lang="fr-FR" sz="1800" dirty="0">
                <a:cs typeface="Calibri" panose="020F0502020204030204" pitchFamily="34" charset="0"/>
              </a:rPr>
              <a:t> </a:t>
            </a:r>
            <a:r>
              <a:rPr lang="fr-FR" sz="1800" b="1" dirty="0">
                <a:solidFill>
                  <a:schemeClr val="accent2"/>
                </a:solidFill>
                <a:cs typeface="Calibri" panose="020F0502020204030204" pitchFamily="34" charset="0"/>
              </a:rPr>
              <a:t>élément</a:t>
            </a:r>
            <a:r>
              <a:rPr lang="fr-FR" sz="1800" dirty="0">
                <a:cs typeface="Calibri" panose="020F0502020204030204" pitchFamily="34" charset="0"/>
              </a:rPr>
              <a:t> dans cet algorithme est </a:t>
            </a:r>
            <a:r>
              <a:rPr lang="fr-FR" sz="1800" b="1" dirty="0">
                <a:solidFill>
                  <a:schemeClr val="accent2"/>
                </a:solidFill>
                <a:cs typeface="Calibri" panose="020F0502020204030204" pitchFamily="34" charset="0"/>
              </a:rPr>
              <a:t>N[9]</a:t>
            </a:r>
            <a:r>
              <a:rPr lang="fr-FR" sz="1800" dirty="0">
                <a:cs typeface="Calibri" panose="020F0502020204030204" pitchFamily="34" charset="0"/>
              </a:rPr>
              <a:t> (puisque nous avons déclaré exactement 10 éléments).</a:t>
            </a:r>
          </a:p>
          <a:p>
            <a:pPr algn="just"/>
            <a:r>
              <a:rPr lang="fr-FR" sz="1800" dirty="0">
                <a:cs typeface="Calibri" panose="020F0502020204030204" pitchFamily="34" charset="0"/>
              </a:rPr>
              <a:t>Il </a:t>
            </a:r>
            <a:r>
              <a:rPr lang="fr-FR" sz="1800" b="1" dirty="0">
                <a:solidFill>
                  <a:schemeClr val="accent2"/>
                </a:solidFill>
                <a:cs typeface="Calibri" panose="020F0502020204030204" pitchFamily="34" charset="0"/>
              </a:rPr>
              <a:t>ne</a:t>
            </a:r>
            <a:r>
              <a:rPr lang="fr-FR" sz="1800" dirty="0">
                <a:cs typeface="Calibri" panose="020F0502020204030204" pitchFamily="34" charset="0"/>
              </a:rPr>
              <a:t> faut pas </a:t>
            </a:r>
            <a:r>
              <a:rPr lang="fr-FR" sz="1800" b="1" dirty="0">
                <a:solidFill>
                  <a:schemeClr val="accent2"/>
                </a:solidFill>
                <a:cs typeface="Calibri" panose="020F0502020204030204" pitchFamily="34" charset="0"/>
              </a:rPr>
              <a:t>confondre</a:t>
            </a:r>
            <a:r>
              <a:rPr lang="fr-FR" sz="1800" dirty="0">
                <a:cs typeface="Calibri" panose="020F0502020204030204" pitchFamily="34" charset="0"/>
              </a:rPr>
              <a:t> la </a:t>
            </a:r>
            <a:r>
              <a:rPr lang="fr-FR" sz="1800" b="1" dirty="0">
                <a:solidFill>
                  <a:schemeClr val="accent2"/>
                </a:solidFill>
                <a:cs typeface="Calibri" panose="020F0502020204030204" pitchFamily="34" charset="0"/>
              </a:rPr>
              <a:t>valeur</a:t>
            </a:r>
            <a:r>
              <a:rPr lang="fr-FR" sz="1800" dirty="0">
                <a:cs typeface="Calibri" panose="020F0502020204030204" pitchFamily="34" charset="0"/>
              </a:rPr>
              <a:t> notée </a:t>
            </a:r>
            <a:r>
              <a:rPr lang="fr-FR" sz="1800" b="1" dirty="0">
                <a:solidFill>
                  <a:schemeClr val="accent2"/>
                </a:solidFill>
                <a:cs typeface="Calibri" panose="020F0502020204030204" pitchFamily="34" charset="0"/>
              </a:rPr>
              <a:t>entre</a:t>
            </a:r>
            <a:r>
              <a:rPr lang="fr-FR" sz="1800" dirty="0">
                <a:cs typeface="Calibri" panose="020F0502020204030204" pitchFamily="34" charset="0"/>
              </a:rPr>
              <a:t> </a:t>
            </a:r>
            <a:r>
              <a:rPr lang="fr-FR" sz="1800" b="1" dirty="0">
                <a:solidFill>
                  <a:schemeClr val="accent2"/>
                </a:solidFill>
                <a:cs typeface="Calibri" panose="020F0502020204030204" pitchFamily="34" charset="0"/>
              </a:rPr>
              <a:t>crochets</a:t>
            </a:r>
            <a:r>
              <a:rPr lang="fr-FR" sz="1800" dirty="0">
                <a:cs typeface="Calibri" panose="020F0502020204030204" pitchFamily="34" charset="0"/>
              </a:rPr>
              <a:t> lors de la </a:t>
            </a:r>
            <a:r>
              <a:rPr lang="fr-FR" sz="1800" b="1" dirty="0">
                <a:solidFill>
                  <a:schemeClr val="accent2"/>
                </a:solidFill>
                <a:cs typeface="Calibri" panose="020F0502020204030204" pitchFamily="34" charset="0"/>
              </a:rPr>
              <a:t>déclaration</a:t>
            </a:r>
            <a:r>
              <a:rPr lang="fr-FR" sz="1800" dirty="0">
                <a:cs typeface="Calibri" panose="020F0502020204030204" pitchFamily="34" charset="0"/>
              </a:rPr>
              <a:t> du </a:t>
            </a:r>
            <a:r>
              <a:rPr lang="fr-FR" sz="1800" b="1" dirty="0">
                <a:solidFill>
                  <a:schemeClr val="accent2"/>
                </a:solidFill>
                <a:cs typeface="Calibri" panose="020F0502020204030204" pitchFamily="34" charset="0"/>
              </a:rPr>
              <a:t>tableau</a:t>
            </a:r>
            <a:r>
              <a:rPr lang="fr-FR" sz="1800" dirty="0">
                <a:cs typeface="Calibri" panose="020F0502020204030204" pitchFamily="34" charset="0"/>
              </a:rPr>
              <a:t> (la taille maximale) et la </a:t>
            </a:r>
            <a:r>
              <a:rPr lang="fr-FR" sz="1800" b="1" dirty="0">
                <a:solidFill>
                  <a:schemeClr val="accent2"/>
                </a:solidFill>
                <a:cs typeface="Calibri" panose="020F0502020204030204" pitchFamily="34" charset="0"/>
              </a:rPr>
              <a:t>valeur</a:t>
            </a:r>
            <a:r>
              <a:rPr lang="fr-FR" sz="1800" dirty="0">
                <a:cs typeface="Calibri" panose="020F0502020204030204" pitchFamily="34" charset="0"/>
              </a:rPr>
              <a:t> notée </a:t>
            </a:r>
            <a:r>
              <a:rPr lang="fr-FR" sz="1800" b="1" dirty="0">
                <a:solidFill>
                  <a:schemeClr val="accent2"/>
                </a:solidFill>
                <a:cs typeface="Calibri" panose="020F0502020204030204" pitchFamily="34" charset="0"/>
              </a:rPr>
              <a:t>entre</a:t>
            </a:r>
            <a:r>
              <a:rPr lang="fr-FR" sz="1800" dirty="0">
                <a:cs typeface="Calibri" panose="020F0502020204030204" pitchFamily="34" charset="0"/>
              </a:rPr>
              <a:t> </a:t>
            </a:r>
            <a:r>
              <a:rPr lang="fr-FR" sz="1800" b="1" dirty="0">
                <a:solidFill>
                  <a:schemeClr val="accent2"/>
                </a:solidFill>
                <a:cs typeface="Calibri" panose="020F0502020204030204" pitchFamily="34" charset="0"/>
              </a:rPr>
              <a:t>crochets</a:t>
            </a:r>
            <a:r>
              <a:rPr lang="fr-FR" sz="1800" dirty="0">
                <a:cs typeface="Calibri" panose="020F0502020204030204" pitchFamily="34" charset="0"/>
              </a:rPr>
              <a:t> </a:t>
            </a:r>
            <a:r>
              <a:rPr lang="fr-FR" sz="1800" b="1" dirty="0">
                <a:solidFill>
                  <a:schemeClr val="accent2"/>
                </a:solidFill>
                <a:cs typeface="Calibri" panose="020F0502020204030204" pitchFamily="34" charset="0"/>
              </a:rPr>
              <a:t>lors</a:t>
            </a:r>
            <a:r>
              <a:rPr lang="fr-FR" sz="1800" dirty="0">
                <a:cs typeface="Calibri" panose="020F0502020204030204" pitchFamily="34" charset="0"/>
              </a:rPr>
              <a:t> des </a:t>
            </a:r>
            <a:r>
              <a:rPr lang="fr-FR" sz="1800" b="1" dirty="0">
                <a:solidFill>
                  <a:schemeClr val="accent2"/>
                </a:solidFill>
                <a:cs typeface="Calibri" panose="020F0502020204030204" pitchFamily="34" charset="0"/>
              </a:rPr>
              <a:t>instructions</a:t>
            </a:r>
            <a:r>
              <a:rPr lang="fr-FR" sz="1800" dirty="0">
                <a:cs typeface="Calibri" panose="020F0502020204030204" pitchFamily="34" charset="0"/>
              </a:rPr>
              <a:t> (l’indice).</a:t>
            </a:r>
          </a:p>
        </p:txBody>
      </p:sp>
      <p:graphicFrame>
        <p:nvGraphicFramePr>
          <p:cNvPr id="7" name="Tableau 6">
            <a:extLst>
              <a:ext uri="{FF2B5EF4-FFF2-40B4-BE49-F238E27FC236}">
                <a16:creationId xmlns:a16="http://schemas.microsoft.com/office/drawing/2014/main" id="{36F82ED8-811F-4F52-A1D9-A19149BF7EAF}"/>
              </a:ext>
            </a:extLst>
          </p:cNvPr>
          <p:cNvGraphicFramePr>
            <a:graphicFrameLocks noGrp="1"/>
          </p:cNvGraphicFramePr>
          <p:nvPr>
            <p:extLst>
              <p:ext uri="{D42A27DB-BD31-4B8C-83A1-F6EECF244321}">
                <p14:modId xmlns:p14="http://schemas.microsoft.com/office/powerpoint/2010/main" val="1195015641"/>
              </p:ext>
            </p:extLst>
          </p:nvPr>
        </p:nvGraphicFramePr>
        <p:xfrm>
          <a:off x="3280586" y="5000883"/>
          <a:ext cx="5945330" cy="370840"/>
        </p:xfrm>
        <a:graphic>
          <a:graphicData uri="http://schemas.openxmlformats.org/drawingml/2006/table">
            <a:tbl>
              <a:tblPr firstRow="1" bandRow="1">
                <a:tableStyleId>{616DA210-FB5B-4158-B5E0-FEB733F419BA}</a:tableStyleId>
              </a:tblPr>
              <a:tblGrid>
                <a:gridCol w="594533">
                  <a:extLst>
                    <a:ext uri="{9D8B030D-6E8A-4147-A177-3AD203B41FA5}">
                      <a16:colId xmlns:a16="http://schemas.microsoft.com/office/drawing/2014/main" val="2478741815"/>
                    </a:ext>
                  </a:extLst>
                </a:gridCol>
                <a:gridCol w="594533">
                  <a:extLst>
                    <a:ext uri="{9D8B030D-6E8A-4147-A177-3AD203B41FA5}">
                      <a16:colId xmlns:a16="http://schemas.microsoft.com/office/drawing/2014/main" val="2352382148"/>
                    </a:ext>
                  </a:extLst>
                </a:gridCol>
                <a:gridCol w="594533">
                  <a:extLst>
                    <a:ext uri="{9D8B030D-6E8A-4147-A177-3AD203B41FA5}">
                      <a16:colId xmlns:a16="http://schemas.microsoft.com/office/drawing/2014/main" val="3935476412"/>
                    </a:ext>
                  </a:extLst>
                </a:gridCol>
                <a:gridCol w="594533">
                  <a:extLst>
                    <a:ext uri="{9D8B030D-6E8A-4147-A177-3AD203B41FA5}">
                      <a16:colId xmlns:a16="http://schemas.microsoft.com/office/drawing/2014/main" val="285880599"/>
                    </a:ext>
                  </a:extLst>
                </a:gridCol>
                <a:gridCol w="594533">
                  <a:extLst>
                    <a:ext uri="{9D8B030D-6E8A-4147-A177-3AD203B41FA5}">
                      <a16:colId xmlns:a16="http://schemas.microsoft.com/office/drawing/2014/main" val="2689372915"/>
                    </a:ext>
                  </a:extLst>
                </a:gridCol>
                <a:gridCol w="594533">
                  <a:extLst>
                    <a:ext uri="{9D8B030D-6E8A-4147-A177-3AD203B41FA5}">
                      <a16:colId xmlns:a16="http://schemas.microsoft.com/office/drawing/2014/main" val="3920307673"/>
                    </a:ext>
                  </a:extLst>
                </a:gridCol>
                <a:gridCol w="594533">
                  <a:extLst>
                    <a:ext uri="{9D8B030D-6E8A-4147-A177-3AD203B41FA5}">
                      <a16:colId xmlns:a16="http://schemas.microsoft.com/office/drawing/2014/main" val="2206324785"/>
                    </a:ext>
                  </a:extLst>
                </a:gridCol>
                <a:gridCol w="594533">
                  <a:extLst>
                    <a:ext uri="{9D8B030D-6E8A-4147-A177-3AD203B41FA5}">
                      <a16:colId xmlns:a16="http://schemas.microsoft.com/office/drawing/2014/main" val="1711434209"/>
                    </a:ext>
                  </a:extLst>
                </a:gridCol>
                <a:gridCol w="594533">
                  <a:extLst>
                    <a:ext uri="{9D8B030D-6E8A-4147-A177-3AD203B41FA5}">
                      <a16:colId xmlns:a16="http://schemas.microsoft.com/office/drawing/2014/main" val="1342597654"/>
                    </a:ext>
                  </a:extLst>
                </a:gridCol>
                <a:gridCol w="594533">
                  <a:extLst>
                    <a:ext uri="{9D8B030D-6E8A-4147-A177-3AD203B41FA5}">
                      <a16:colId xmlns:a16="http://schemas.microsoft.com/office/drawing/2014/main" val="1431363386"/>
                    </a:ext>
                  </a:extLst>
                </a:gridCol>
              </a:tblGrid>
              <a:tr h="370840">
                <a:tc>
                  <a:txBody>
                    <a:bodyPr/>
                    <a:lstStyle/>
                    <a:p>
                      <a:pPr algn="ctr"/>
                      <a:r>
                        <a:rPr lang="fr-FR" sz="1200" dirty="0">
                          <a:latin typeface="Courier New" panose="02070309020205020404" pitchFamily="49" charset="0"/>
                          <a:cs typeface="Courier New" panose="02070309020205020404" pitchFamily="49" charset="0"/>
                        </a:rPr>
                        <a:t>14</a:t>
                      </a:r>
                    </a:p>
                  </a:txBody>
                  <a:tcPr/>
                </a:tc>
                <a:tc>
                  <a:txBody>
                    <a:bodyPr/>
                    <a:lstStyle/>
                    <a:p>
                      <a:pPr algn="ctr"/>
                      <a:r>
                        <a:rPr lang="fr-FR" sz="1200" dirty="0">
                          <a:latin typeface="Courier New" panose="02070309020205020404" pitchFamily="49" charset="0"/>
                          <a:cs typeface="Courier New" panose="02070309020205020404" pitchFamily="49" charset="0"/>
                        </a:rPr>
                        <a:t>12.5</a:t>
                      </a:r>
                    </a:p>
                  </a:txBody>
                  <a:tcPr/>
                </a:tc>
                <a:tc>
                  <a:txBody>
                    <a:bodyPr/>
                    <a:lstStyle/>
                    <a:p>
                      <a:pPr algn="ctr"/>
                      <a:r>
                        <a:rPr lang="fr-FR" sz="1200" dirty="0">
                          <a:latin typeface="Courier New" panose="02070309020205020404" pitchFamily="49" charset="0"/>
                          <a:cs typeface="Courier New" panose="02070309020205020404" pitchFamily="49" charset="0"/>
                        </a:rPr>
                        <a:t>8.5</a:t>
                      </a:r>
                    </a:p>
                  </a:txBody>
                  <a:tcPr/>
                </a:tc>
                <a:tc>
                  <a:txBody>
                    <a:bodyPr/>
                    <a:lstStyle/>
                    <a:p>
                      <a:pPr algn="ctr"/>
                      <a:r>
                        <a:rPr lang="fr-FR" sz="1200" dirty="0">
                          <a:latin typeface="Courier New" panose="02070309020205020404" pitchFamily="49" charset="0"/>
                          <a:cs typeface="Courier New" panose="02070309020205020404" pitchFamily="49" charset="0"/>
                        </a:rPr>
                        <a:t>5</a:t>
                      </a:r>
                    </a:p>
                  </a:txBody>
                  <a:tcPr/>
                </a:tc>
                <a:tc>
                  <a:txBody>
                    <a:bodyPr/>
                    <a:lstStyle/>
                    <a:p>
                      <a:pPr algn="ctr"/>
                      <a:r>
                        <a:rPr lang="fr-FR" sz="1200" dirty="0">
                          <a:latin typeface="Courier New" panose="02070309020205020404" pitchFamily="49" charset="0"/>
                          <a:cs typeface="Courier New" panose="02070309020205020404" pitchFamily="49" charset="0"/>
                        </a:rPr>
                        <a:t>16</a:t>
                      </a:r>
                    </a:p>
                  </a:txBody>
                  <a:tcPr/>
                </a:tc>
                <a:tc>
                  <a:txBody>
                    <a:bodyPr/>
                    <a:lstStyle/>
                    <a:p>
                      <a:pPr algn="ctr"/>
                      <a:r>
                        <a:rPr lang="fr-FR" sz="1200" dirty="0">
                          <a:latin typeface="Courier New" panose="02070309020205020404" pitchFamily="49" charset="0"/>
                          <a:cs typeface="Courier New" panose="02070309020205020404" pitchFamily="49" charset="0"/>
                        </a:rPr>
                        <a:t>18</a:t>
                      </a:r>
                    </a:p>
                  </a:txBody>
                  <a:tcPr/>
                </a:tc>
                <a:tc>
                  <a:txBody>
                    <a:bodyPr/>
                    <a:lstStyle/>
                    <a:p>
                      <a:pPr algn="ctr"/>
                      <a:r>
                        <a:rPr lang="fr-FR" sz="1200" dirty="0">
                          <a:latin typeface="Courier New" panose="02070309020205020404" pitchFamily="49" charset="0"/>
                          <a:cs typeface="Courier New" panose="02070309020205020404" pitchFamily="49" charset="0"/>
                        </a:rPr>
                        <a:t>10.5</a:t>
                      </a:r>
                    </a:p>
                  </a:txBody>
                  <a:tcPr/>
                </a:tc>
                <a:tc>
                  <a:txBody>
                    <a:bodyPr/>
                    <a:lstStyle/>
                    <a:p>
                      <a:pPr algn="ctr"/>
                      <a:r>
                        <a:rPr lang="fr-FR" sz="1200" dirty="0">
                          <a:latin typeface="Courier New" panose="02070309020205020404" pitchFamily="49" charset="0"/>
                          <a:cs typeface="Courier New" panose="02070309020205020404" pitchFamily="49" charset="0"/>
                        </a:rPr>
                        <a:t>11</a:t>
                      </a:r>
                    </a:p>
                  </a:txBody>
                  <a:tcPr/>
                </a:tc>
                <a:tc>
                  <a:txBody>
                    <a:bodyPr/>
                    <a:lstStyle/>
                    <a:p>
                      <a:pPr algn="ctr"/>
                      <a:r>
                        <a:rPr lang="fr-FR" sz="1200" dirty="0">
                          <a:latin typeface="Courier New" panose="02070309020205020404" pitchFamily="49" charset="0"/>
                          <a:cs typeface="Courier New" panose="02070309020205020404" pitchFamily="49" charset="0"/>
                        </a:rPr>
                        <a:t>17</a:t>
                      </a:r>
                    </a:p>
                  </a:txBody>
                  <a:tcPr/>
                </a:tc>
                <a:tc>
                  <a:txBody>
                    <a:bodyPr/>
                    <a:lstStyle/>
                    <a:p>
                      <a:pPr algn="ctr"/>
                      <a:r>
                        <a:rPr lang="fr-FR" sz="1200" dirty="0">
                          <a:latin typeface="Courier New" panose="02070309020205020404" pitchFamily="49" charset="0"/>
                          <a:cs typeface="Courier New" panose="02070309020205020404" pitchFamily="49" charset="0"/>
                        </a:rPr>
                        <a:t>12</a:t>
                      </a:r>
                    </a:p>
                  </a:txBody>
                  <a:tcPr/>
                </a:tc>
                <a:extLst>
                  <a:ext uri="{0D108BD9-81ED-4DB2-BD59-A6C34878D82A}">
                    <a16:rowId xmlns:a16="http://schemas.microsoft.com/office/drawing/2014/main" val="2260362639"/>
                  </a:ext>
                </a:extLst>
              </a:tr>
            </a:tbl>
          </a:graphicData>
        </a:graphic>
      </p:graphicFrame>
      <p:sp>
        <p:nvSpPr>
          <p:cNvPr id="8" name="ZoneTexte 7">
            <a:extLst>
              <a:ext uri="{FF2B5EF4-FFF2-40B4-BE49-F238E27FC236}">
                <a16:creationId xmlns:a16="http://schemas.microsoft.com/office/drawing/2014/main" id="{2503D65B-57CC-492E-9ED8-545FB048E836}"/>
              </a:ext>
            </a:extLst>
          </p:cNvPr>
          <p:cNvSpPr txBox="1"/>
          <p:nvPr/>
        </p:nvSpPr>
        <p:spPr>
          <a:xfrm>
            <a:off x="2738053" y="5000883"/>
            <a:ext cx="336403" cy="370840"/>
          </a:xfrm>
          <a:prstGeom prst="rect">
            <a:avLst/>
          </a:prstGeom>
          <a:noFill/>
        </p:spPr>
        <p:txBody>
          <a:bodyPr wrap="square" rtlCol="0">
            <a:spAutoFit/>
          </a:bodyPr>
          <a:lstStyle/>
          <a:p>
            <a:r>
              <a:rPr lang="fr-FR" b="1" dirty="0"/>
              <a:t>N</a:t>
            </a:r>
          </a:p>
        </p:txBody>
      </p:sp>
      <p:cxnSp>
        <p:nvCxnSpPr>
          <p:cNvPr id="10" name="Connecteur droit avec flèche 9">
            <a:extLst>
              <a:ext uri="{FF2B5EF4-FFF2-40B4-BE49-F238E27FC236}">
                <a16:creationId xmlns:a16="http://schemas.microsoft.com/office/drawing/2014/main" id="{63CA933F-5463-4C48-84E9-1C1835A1FC71}"/>
              </a:ext>
            </a:extLst>
          </p:cNvPr>
          <p:cNvCxnSpPr>
            <a:stCxn id="8" idx="3"/>
            <a:endCxn id="7" idx="1"/>
          </p:cNvCxnSpPr>
          <p:nvPr/>
        </p:nvCxnSpPr>
        <p:spPr>
          <a:xfrm>
            <a:off x="3074456" y="5186303"/>
            <a:ext cx="20613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16401FAE-F061-4F58-B8B6-4F9DD388681A}"/>
              </a:ext>
            </a:extLst>
          </p:cNvPr>
          <p:cNvSpPr txBox="1"/>
          <p:nvPr/>
        </p:nvSpPr>
        <p:spPr>
          <a:xfrm>
            <a:off x="3280586" y="4597361"/>
            <a:ext cx="5945328" cy="370840"/>
          </a:xfrm>
          <a:prstGeom prst="rect">
            <a:avLst/>
          </a:prstGeom>
          <a:noFill/>
        </p:spPr>
        <p:txBody>
          <a:bodyPr wrap="square" rtlCol="0">
            <a:spAutoFit/>
          </a:bodyPr>
          <a:lstStyle/>
          <a:p>
            <a:r>
              <a:rPr lang="fr-FR" dirty="0"/>
              <a:t>  0         1          2        3          4         5         6         7        8        9</a:t>
            </a:r>
          </a:p>
        </p:txBody>
      </p:sp>
      <p:sp>
        <p:nvSpPr>
          <p:cNvPr id="12" name="ZoneTexte 11">
            <a:extLst>
              <a:ext uri="{FF2B5EF4-FFF2-40B4-BE49-F238E27FC236}">
                <a16:creationId xmlns:a16="http://schemas.microsoft.com/office/drawing/2014/main" id="{7AE180F5-AE6C-408C-A3F3-F8CA6634B987}"/>
              </a:ext>
            </a:extLst>
          </p:cNvPr>
          <p:cNvSpPr txBox="1"/>
          <p:nvPr/>
        </p:nvSpPr>
        <p:spPr>
          <a:xfrm>
            <a:off x="2429070" y="4598115"/>
            <a:ext cx="761747" cy="369332"/>
          </a:xfrm>
          <a:prstGeom prst="rect">
            <a:avLst/>
          </a:prstGeom>
          <a:noFill/>
        </p:spPr>
        <p:txBody>
          <a:bodyPr wrap="none" rtlCol="0">
            <a:spAutoFit/>
          </a:bodyPr>
          <a:lstStyle/>
          <a:p>
            <a:r>
              <a:rPr lang="fr-FR" dirty="0"/>
              <a:t>Indice</a:t>
            </a:r>
          </a:p>
        </p:txBody>
      </p:sp>
      <p:cxnSp>
        <p:nvCxnSpPr>
          <p:cNvPr id="13" name="Connecteur droit avec flèche 12">
            <a:extLst>
              <a:ext uri="{FF2B5EF4-FFF2-40B4-BE49-F238E27FC236}">
                <a16:creationId xmlns:a16="http://schemas.microsoft.com/office/drawing/2014/main" id="{32393514-7560-4BE3-8144-299E00BE3C1C}"/>
              </a:ext>
            </a:extLst>
          </p:cNvPr>
          <p:cNvCxnSpPr/>
          <p:nvPr/>
        </p:nvCxnSpPr>
        <p:spPr>
          <a:xfrm>
            <a:off x="3189621" y="4837558"/>
            <a:ext cx="20613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3564D8D8-733A-4792-8E3E-D4F5476F1A37}"/>
              </a:ext>
            </a:extLst>
          </p:cNvPr>
          <p:cNvSpPr txBox="1"/>
          <p:nvPr/>
        </p:nvSpPr>
        <p:spPr>
          <a:xfrm>
            <a:off x="3189620" y="5466090"/>
            <a:ext cx="6144687" cy="307777"/>
          </a:xfrm>
          <a:prstGeom prst="rect">
            <a:avLst/>
          </a:prstGeom>
          <a:noFill/>
        </p:spPr>
        <p:txBody>
          <a:bodyPr wrap="square" rtlCol="0">
            <a:spAutoFit/>
          </a:bodyPr>
          <a:lstStyle/>
          <a:p>
            <a:r>
              <a:rPr lang="fr-FR" sz="1400" b="1" dirty="0">
                <a:latin typeface="Courier New" panose="02070309020205020404" pitchFamily="49" charset="0"/>
                <a:cs typeface="Courier New" panose="02070309020205020404" pitchFamily="49" charset="0"/>
              </a:rPr>
              <a:t> N[0]  N[1] N[2]  N[3]  N[4] N[5]  N[6] N[7]  N[8] N[9]</a:t>
            </a:r>
          </a:p>
        </p:txBody>
      </p:sp>
      <p:sp>
        <p:nvSpPr>
          <p:cNvPr id="16" name="Accolade ouvrante 15">
            <a:extLst>
              <a:ext uri="{FF2B5EF4-FFF2-40B4-BE49-F238E27FC236}">
                <a16:creationId xmlns:a16="http://schemas.microsoft.com/office/drawing/2014/main" id="{D48403B4-842D-4D78-94BC-7369DCF2F8F3}"/>
              </a:ext>
            </a:extLst>
          </p:cNvPr>
          <p:cNvSpPr/>
          <p:nvPr/>
        </p:nvSpPr>
        <p:spPr>
          <a:xfrm rot="16200000">
            <a:off x="6171427" y="2999165"/>
            <a:ext cx="287239" cy="582173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7" name="ZoneTexte 16">
            <a:extLst>
              <a:ext uri="{FF2B5EF4-FFF2-40B4-BE49-F238E27FC236}">
                <a16:creationId xmlns:a16="http://schemas.microsoft.com/office/drawing/2014/main" id="{06BA8042-DB15-4E4D-BCA3-156978D095D5}"/>
              </a:ext>
            </a:extLst>
          </p:cNvPr>
          <p:cNvSpPr txBox="1"/>
          <p:nvPr/>
        </p:nvSpPr>
        <p:spPr>
          <a:xfrm>
            <a:off x="4992695" y="6102274"/>
            <a:ext cx="3273287" cy="369332"/>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Les éléments du tableau</a:t>
            </a:r>
          </a:p>
        </p:txBody>
      </p:sp>
    </p:spTree>
    <p:extLst>
      <p:ext uri="{BB962C8B-B14F-4D97-AF65-F5344CB8AC3E}">
        <p14:creationId xmlns:p14="http://schemas.microsoft.com/office/powerpoint/2010/main" val="3237616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Relation entre tableaux et boucles </a:t>
            </a:r>
            <a:r>
              <a:rPr lang="en-US" sz="2000" dirty="0">
                <a:latin typeface=""/>
              </a:rPr>
              <a:t> </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45</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9" name="Espace réservé du contenu 4">
            <a:extLst>
              <a:ext uri="{FF2B5EF4-FFF2-40B4-BE49-F238E27FC236}">
                <a16:creationId xmlns:a16="http://schemas.microsoft.com/office/drawing/2014/main" id="{C5A9F206-8A90-4549-BF87-8C23BF8F7045}"/>
              </a:ext>
            </a:extLst>
          </p:cNvPr>
          <p:cNvSpPr txBox="1">
            <a:spLocks/>
          </p:cNvSpPr>
          <p:nvPr/>
        </p:nvSpPr>
        <p:spPr>
          <a:xfrm>
            <a:off x="225358" y="2240171"/>
            <a:ext cx="3403871" cy="338045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dirty="0">
                <a:latin typeface="Calibri" panose="020F0502020204030204" pitchFamily="34" charset="0"/>
                <a:cs typeface="Calibri" panose="020F0502020204030204" pitchFamily="34" charset="0"/>
              </a:rPr>
              <a:t>Les boucles sont extrêmement utiles pour les algorithmes associés aux tableaux. En effet, de nombreux algorithmes relatifs au tableau nécessitent de parcourir les éléments du tableau dans un certain ordre, le plus souvent dans le sens des indices croissant. Le traitement de chacun des éléments étant souvent le même, seule la valeur de l’indice est amenée à changer. Une boucle est donc parfaitement adaptée à ce genre de traitements.</a:t>
            </a:r>
          </a:p>
        </p:txBody>
      </p:sp>
      <p:sp>
        <p:nvSpPr>
          <p:cNvPr id="8" name="Espace réservé du texte 6">
            <a:extLst>
              <a:ext uri="{FF2B5EF4-FFF2-40B4-BE49-F238E27FC236}">
                <a16:creationId xmlns:a16="http://schemas.microsoft.com/office/drawing/2014/main" id="{6C90B273-29D2-4EFC-81BE-021092C8F13A}"/>
              </a:ext>
            </a:extLst>
          </p:cNvPr>
          <p:cNvSpPr txBox="1">
            <a:spLocks/>
          </p:cNvSpPr>
          <p:nvPr/>
        </p:nvSpPr>
        <p:spPr>
          <a:xfrm>
            <a:off x="3792198" y="1679056"/>
            <a:ext cx="8399802" cy="4790247"/>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400" b="1" dirty="0">
                <a:solidFill>
                  <a:schemeClr val="accent5">
                    <a:lumMod val="75000"/>
                  </a:schemeClr>
                </a:solidFill>
                <a:latin typeface="Courier New" panose="02070309020205020404" pitchFamily="49" charset="0"/>
                <a:cs typeface="Courier New" panose="02070309020205020404" pitchFamily="49" charset="0"/>
              </a:rPr>
              <a:t>ALGORITHME</a:t>
            </a:r>
            <a:r>
              <a:rPr lang="fr-FR" sz="1400" b="1" dirty="0">
                <a:latin typeface="Courier New" panose="02070309020205020404" pitchFamily="49" charset="0"/>
                <a:cs typeface="Courier New" panose="02070309020205020404" pitchFamily="49" charset="0"/>
              </a:rPr>
              <a:t> </a:t>
            </a:r>
            <a:r>
              <a:rPr lang="fr-FR" sz="1400" b="1" dirty="0" err="1">
                <a:solidFill>
                  <a:schemeClr val="accent2"/>
                </a:solidFill>
                <a:latin typeface="Courier New" panose="02070309020205020404" pitchFamily="49" charset="0"/>
                <a:cs typeface="Courier New" panose="02070309020205020404" pitchFamily="49" charset="0"/>
              </a:rPr>
              <a:t>recherche_max</a:t>
            </a:r>
            <a:endParaRPr lang="fr-FR" sz="1400" b="1" dirty="0">
              <a:solidFill>
                <a:schemeClr val="accent2"/>
              </a:solidFill>
              <a:latin typeface="Courier New" panose="02070309020205020404" pitchFamily="49" charset="0"/>
              <a:cs typeface="Courier New" panose="02070309020205020404" pitchFamily="49" charset="0"/>
            </a:endParaRPr>
          </a:p>
          <a:p>
            <a:pPr marL="180000" algn="l"/>
            <a:r>
              <a:rPr lang="fr-FR" sz="1400" dirty="0">
                <a:latin typeface="Courier New" panose="02070309020205020404" pitchFamily="49" charset="0"/>
                <a:cs typeface="Courier New" panose="02070309020205020404" pitchFamily="49" charset="0"/>
              </a:rPr>
              <a:t> maxi :</a:t>
            </a:r>
            <a:r>
              <a:rPr lang="fr-FR" sz="1400" b="1" dirty="0">
                <a:latin typeface="Courier New" panose="02070309020205020404" pitchFamily="49" charset="0"/>
                <a:cs typeface="Courier New" panose="02070309020205020404" pitchFamily="49" charset="0"/>
              </a:rPr>
              <a:t>ENTIER</a:t>
            </a:r>
            <a:r>
              <a:rPr lang="fr-FR" sz="1400" dirty="0">
                <a:latin typeface="Courier New" panose="02070309020205020404" pitchFamily="49" charset="0"/>
                <a:cs typeface="Courier New" panose="02070309020205020404" pitchFamily="49" charset="0"/>
              </a:rPr>
              <a:t> </a:t>
            </a:r>
            <a:r>
              <a:rPr lang="fr-FR" sz="1400" b="1" dirty="0">
                <a:solidFill>
                  <a:srgbClr val="00682F"/>
                </a:solidFill>
                <a:latin typeface="Courier New" panose="02070309020205020404" pitchFamily="49" charset="0"/>
                <a:cs typeface="Courier New" panose="02070309020205020404" pitchFamily="49" charset="0"/>
              </a:rPr>
              <a:t>/* stocke la valeur du maximum*/</a:t>
            </a:r>
            <a:br>
              <a:rPr lang="fr-FR" sz="1400" b="1" dirty="0">
                <a:solidFill>
                  <a:srgbClr val="00682F"/>
                </a:solidFill>
                <a:latin typeface="Courier New" panose="02070309020205020404" pitchFamily="49" charset="0"/>
                <a:cs typeface="Courier New" panose="02070309020205020404" pitchFamily="49" charset="0"/>
              </a:rPr>
            </a:br>
            <a:r>
              <a:rPr lang="fr-FR" sz="1400" b="1" dirty="0">
                <a:solidFill>
                  <a:srgbClr val="00682F"/>
                </a:solidFill>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tablval</a:t>
            </a:r>
            <a:r>
              <a:rPr lang="fr-FR" sz="1400" dirty="0">
                <a:latin typeface="Courier New" panose="02070309020205020404" pitchFamily="49" charset="0"/>
                <a:cs typeface="Courier New" panose="02070309020205020404" pitchFamily="49" charset="0"/>
              </a:rPr>
              <a:t>[50] :</a:t>
            </a:r>
            <a:r>
              <a:rPr lang="fr-FR" sz="1400" b="1" dirty="0">
                <a:latin typeface="Courier New" panose="02070309020205020404" pitchFamily="49" charset="0"/>
                <a:cs typeface="Courier New" panose="02070309020205020404" pitchFamily="49" charset="0"/>
              </a:rPr>
              <a:t>ENTIER</a:t>
            </a:r>
            <a:r>
              <a:rPr lang="fr-FR" sz="1400" dirty="0">
                <a:latin typeface="Courier New" panose="02070309020205020404" pitchFamily="49" charset="0"/>
                <a:cs typeface="Courier New" panose="02070309020205020404" pitchFamily="49" charset="0"/>
              </a:rPr>
              <a:t> </a:t>
            </a:r>
            <a:r>
              <a:rPr lang="fr-FR" sz="1400" b="1" dirty="0">
                <a:solidFill>
                  <a:srgbClr val="00682F"/>
                </a:solidFill>
                <a:latin typeface="Courier New" panose="02070309020205020404" pitchFamily="49" charset="0"/>
                <a:cs typeface="Courier New" panose="02070309020205020404" pitchFamily="49" charset="0"/>
              </a:rPr>
              <a:t>/* un tableau stockant des valeurs*/</a:t>
            </a:r>
            <a:br>
              <a:rPr lang="fr-FR" sz="1400" b="1" dirty="0">
                <a:solidFill>
                  <a:srgbClr val="00682F"/>
                </a:solidFill>
                <a:latin typeface="Courier New" panose="02070309020205020404" pitchFamily="49" charset="0"/>
                <a:cs typeface="Courier New" panose="02070309020205020404" pitchFamily="49" charset="0"/>
              </a:rPr>
            </a:br>
            <a:r>
              <a:rPr lang="fr-FR" sz="1400" b="1" dirty="0">
                <a:solidFill>
                  <a:srgbClr val="00682F"/>
                </a:solidFill>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Nb,i,j</a:t>
            </a: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ENTIER</a:t>
            </a:r>
            <a:r>
              <a:rPr lang="fr-FR" sz="1400" dirty="0">
                <a:latin typeface="Courier New" panose="02070309020205020404" pitchFamily="49" charset="0"/>
                <a:cs typeface="Courier New" panose="02070309020205020404" pitchFamily="49" charset="0"/>
              </a:rPr>
              <a:t> </a:t>
            </a:r>
            <a:r>
              <a:rPr lang="fr-FR" sz="1400" b="1" dirty="0">
                <a:solidFill>
                  <a:srgbClr val="00682F"/>
                </a:solidFill>
                <a:latin typeface="Courier New" panose="02070309020205020404" pitchFamily="49" charset="0"/>
                <a:cs typeface="Courier New" panose="02070309020205020404" pitchFamily="49" charset="0"/>
              </a:rPr>
              <a:t>/* la taille utile du tableau et les indices de    	  		parcourt*/</a:t>
            </a:r>
          </a:p>
          <a:p>
            <a:pPr algn="l"/>
            <a:r>
              <a:rPr lang="fr-FR" sz="1400" b="1" dirty="0">
                <a:solidFill>
                  <a:schemeClr val="accent5">
                    <a:lumMod val="75000"/>
                  </a:schemeClr>
                </a:solidFill>
                <a:latin typeface="Courier New" panose="02070309020205020404" pitchFamily="49" charset="0"/>
                <a:cs typeface="Courier New" panose="02070309020205020404" pitchFamily="49" charset="0"/>
              </a:rPr>
              <a:t>DEBUT</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AFFICHER</a:t>
            </a:r>
            <a:r>
              <a:rPr lang="fr-FR" sz="1400" dirty="0">
                <a:latin typeface="Courier New" panose="02070309020205020404" pitchFamily="49" charset="0"/>
                <a:cs typeface="Courier New" panose="02070309020205020404" pitchFamily="49" charset="0"/>
              </a:rPr>
              <a:t>("entrez le nombre d’</a:t>
            </a:r>
            <a:r>
              <a:rPr lang="fr-FR" sz="1400" dirty="0" err="1">
                <a:latin typeface="Courier New" panose="02070309020205020404" pitchFamily="49" charset="0"/>
                <a:cs typeface="Courier New" panose="02070309020205020404" pitchFamily="49" charset="0"/>
              </a:rPr>
              <a:t>elements</a:t>
            </a:r>
            <a:r>
              <a:rPr lang="fr-FR" sz="1400" dirty="0">
                <a:latin typeface="Courier New" panose="02070309020205020404" pitchFamily="49" charset="0"/>
                <a:cs typeface="Courier New" panose="02070309020205020404" pitchFamily="49" charset="0"/>
              </a:rPr>
              <a:t> du tableau ( taille max 50)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LIRE</a:t>
            </a:r>
            <a:r>
              <a:rPr lang="fr-FR" sz="1400" dirty="0">
                <a:latin typeface="Courier New" panose="02070309020205020404" pitchFamily="49" charset="0"/>
                <a:cs typeface="Courier New" panose="02070309020205020404" pitchFamily="49" charset="0"/>
              </a:rPr>
              <a:t>(Nb)</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b="1" dirty="0">
                <a:solidFill>
                  <a:schemeClr val="accent5">
                    <a:lumMod val="75000"/>
                  </a:schemeClr>
                </a:solidFill>
                <a:latin typeface="Courier New" panose="02070309020205020404" pitchFamily="49" charset="0"/>
                <a:cs typeface="Courier New" panose="02070309020205020404" pitchFamily="49" charset="0"/>
              </a:rPr>
              <a:t>POUR</a:t>
            </a:r>
            <a:r>
              <a:rPr lang="fr-FR" sz="1400" b="1" dirty="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(i ← 0 , i&lt; Nb , i ← i+1) </a:t>
            </a:r>
            <a:r>
              <a:rPr lang="fr-FR" sz="1400" b="1" dirty="0">
                <a:solidFill>
                  <a:schemeClr val="accent5">
                    <a:lumMod val="75000"/>
                  </a:schemeClr>
                </a:solidFill>
                <a:latin typeface="Courier New" panose="02070309020205020404" pitchFamily="49" charset="0"/>
                <a:cs typeface="Courier New" panose="02070309020205020404" pitchFamily="49" charset="0"/>
              </a:rPr>
              <a:t>FAIRE</a:t>
            </a:r>
          </a:p>
          <a:p>
            <a:pPr marL="180000" algn="l"/>
            <a:r>
              <a:rPr lang="fr-FR" sz="1400" b="1" dirty="0">
                <a:latin typeface="Courier New" panose="02070309020205020404" pitchFamily="49" charset="0"/>
                <a:cs typeface="Courier New" panose="02070309020205020404" pitchFamily="49" charset="0"/>
              </a:rPr>
              <a:t>   AFFICHER</a:t>
            </a:r>
            <a:r>
              <a:rPr lang="fr-FR" sz="1400" dirty="0">
                <a:latin typeface="Courier New" panose="02070309020205020404" pitchFamily="49" charset="0"/>
                <a:cs typeface="Courier New" panose="02070309020205020404" pitchFamily="49" charset="0"/>
              </a:rPr>
              <a:t>("entrez une valeur dans le tableau :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LIRE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tablval</a:t>
            </a:r>
            <a:r>
              <a:rPr lang="fr-FR" sz="1400" dirty="0">
                <a:latin typeface="Courier New" panose="02070309020205020404" pitchFamily="49" charset="0"/>
                <a:cs typeface="Courier New" panose="02070309020205020404" pitchFamily="49" charset="0"/>
              </a:rPr>
              <a:t>[i])</a:t>
            </a:r>
          </a:p>
          <a:p>
            <a:pPr marL="180000" algn="l"/>
            <a:r>
              <a:rPr lang="fr-FR" sz="1400" b="1" dirty="0">
                <a:solidFill>
                  <a:schemeClr val="accent5">
                    <a:lumMod val="75000"/>
                  </a:schemeClr>
                </a:solidFill>
                <a:latin typeface="Courier New" panose="02070309020205020404" pitchFamily="49" charset="0"/>
                <a:cs typeface="Courier New" panose="02070309020205020404" pitchFamily="49" charset="0"/>
              </a:rPr>
              <a:t>FINPOUR</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maxi ← </a:t>
            </a:r>
            <a:r>
              <a:rPr lang="fr-FR" sz="1400" dirty="0" err="1">
                <a:latin typeface="Courier New" panose="02070309020205020404" pitchFamily="49" charset="0"/>
                <a:cs typeface="Courier New" panose="02070309020205020404" pitchFamily="49" charset="0"/>
              </a:rPr>
              <a:t>tablval</a:t>
            </a:r>
            <a:r>
              <a:rPr lang="fr-FR" sz="1400" dirty="0">
                <a:latin typeface="Courier New" panose="02070309020205020404" pitchFamily="49" charset="0"/>
                <a:cs typeface="Courier New" panose="02070309020205020404" pitchFamily="49" charset="0"/>
              </a:rPr>
              <a:t>[0] </a:t>
            </a:r>
            <a:r>
              <a:rPr lang="fr-FR" sz="1400" b="1" dirty="0">
                <a:solidFill>
                  <a:srgbClr val="00682F"/>
                </a:solidFill>
                <a:latin typeface="Courier New" panose="02070309020205020404" pitchFamily="49" charset="0"/>
                <a:cs typeface="Courier New" panose="02070309020205020404" pitchFamily="49" charset="0"/>
              </a:rPr>
              <a:t>/* pour l’instant, le plus grand est dans la case 0 cherchons case par case (de l’indice 1 à Nb)*/</a:t>
            </a:r>
          </a:p>
          <a:p>
            <a:pPr marL="180000" algn="l"/>
            <a:r>
              <a:rPr lang="fr-FR" sz="1400" b="1" dirty="0">
                <a:solidFill>
                  <a:schemeClr val="accent5">
                    <a:lumMod val="75000"/>
                  </a:schemeClr>
                </a:solidFill>
                <a:latin typeface="Courier New" panose="02070309020205020404" pitchFamily="49" charset="0"/>
                <a:cs typeface="Courier New" panose="02070309020205020404" pitchFamily="49" charset="0"/>
              </a:rPr>
              <a:t>POUR</a:t>
            </a:r>
            <a:r>
              <a:rPr lang="fr-FR" sz="1400" b="1" dirty="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(j ← 1 , j&lt; Nb , j ← j+1) </a:t>
            </a:r>
            <a:r>
              <a:rPr lang="fr-FR" sz="1400" b="1" dirty="0">
                <a:solidFill>
                  <a:schemeClr val="accent5">
                    <a:lumMod val="75000"/>
                  </a:schemeClr>
                </a:solidFill>
                <a:latin typeface="Courier New" panose="02070309020205020404" pitchFamily="49" charset="0"/>
                <a:cs typeface="Courier New" panose="02070309020205020404" pitchFamily="49" charset="0"/>
              </a:rPr>
              <a:t>FAIRE</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  SI</a:t>
            </a:r>
            <a:r>
              <a:rPr lang="fr-FR" sz="1400" b="1" dirty="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tablval</a:t>
            </a:r>
            <a:r>
              <a:rPr lang="fr-FR" sz="1400" dirty="0">
                <a:latin typeface="Courier New" panose="02070309020205020404" pitchFamily="49" charset="0"/>
                <a:cs typeface="Courier New" panose="02070309020205020404" pitchFamily="49" charset="0"/>
              </a:rPr>
              <a:t>[j] &gt; maxi) </a:t>
            </a:r>
            <a:r>
              <a:rPr lang="fr-FR" sz="1400" b="1" dirty="0">
                <a:solidFill>
                  <a:schemeClr val="accent5">
                    <a:lumMod val="75000"/>
                  </a:schemeClr>
                </a:solidFill>
                <a:latin typeface="Courier New" panose="02070309020205020404" pitchFamily="49" charset="0"/>
                <a:cs typeface="Courier New" panose="02070309020205020404" pitchFamily="49" charset="0"/>
              </a:rPr>
              <a:t>ALORS</a:t>
            </a:r>
          </a:p>
          <a:p>
            <a:pPr marL="180000" algn="l"/>
            <a:r>
              <a:rPr lang="fr-FR" sz="1400" dirty="0">
                <a:latin typeface="Courier New" panose="02070309020205020404" pitchFamily="49" charset="0"/>
                <a:cs typeface="Courier New" panose="02070309020205020404" pitchFamily="49" charset="0"/>
              </a:rPr>
              <a:t>    maxi ← </a:t>
            </a:r>
            <a:r>
              <a:rPr lang="fr-FR" sz="1400" dirty="0" err="1">
                <a:latin typeface="Courier New" panose="02070309020205020404" pitchFamily="49" charset="0"/>
                <a:cs typeface="Courier New" panose="02070309020205020404" pitchFamily="49" charset="0"/>
              </a:rPr>
              <a:t>tablval</a:t>
            </a:r>
            <a:r>
              <a:rPr lang="fr-FR" sz="1400" dirty="0">
                <a:latin typeface="Courier New" panose="02070309020205020404" pitchFamily="49" charset="0"/>
                <a:cs typeface="Courier New" panose="02070309020205020404" pitchFamily="49" charset="0"/>
              </a:rPr>
              <a:t>[j] </a:t>
            </a:r>
            <a:r>
              <a:rPr lang="fr-FR" sz="1400" b="1" dirty="0">
                <a:solidFill>
                  <a:srgbClr val="00682F"/>
                </a:solidFill>
                <a:latin typeface="Courier New" panose="02070309020205020404" pitchFamily="49" charset="0"/>
                <a:cs typeface="Courier New" panose="02070309020205020404" pitchFamily="49" charset="0"/>
              </a:rPr>
              <a:t>/* la valeur est mémorisée dans maxi*/</a:t>
            </a:r>
          </a:p>
          <a:p>
            <a:pPr marL="180000" algn="l"/>
            <a:r>
              <a:rPr lang="fr-FR" sz="1400" b="1" dirty="0">
                <a:solidFill>
                  <a:schemeClr val="accent5">
                    <a:lumMod val="75000"/>
                  </a:schemeClr>
                </a:solidFill>
                <a:latin typeface="Courier New" panose="02070309020205020404" pitchFamily="49" charset="0"/>
                <a:cs typeface="Courier New" panose="02070309020205020404" pitchFamily="49" charset="0"/>
              </a:rPr>
              <a:t>  FINSI</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FINPOUR</a:t>
            </a:r>
          </a:p>
          <a:p>
            <a:pPr marL="180000" algn="l"/>
            <a:r>
              <a:rPr lang="fr-FR" sz="1400" b="1" dirty="0">
                <a:latin typeface="Courier New" panose="02070309020205020404" pitchFamily="49" charset="0"/>
                <a:cs typeface="Courier New" panose="02070309020205020404" pitchFamily="49" charset="0"/>
              </a:rPr>
              <a:t>AFFICHER</a:t>
            </a:r>
            <a:r>
              <a:rPr lang="fr-FR" sz="1400" dirty="0">
                <a:latin typeface="Courier New" panose="02070309020205020404" pitchFamily="49" charset="0"/>
                <a:cs typeface="Courier New" panose="02070309020205020404" pitchFamily="49" charset="0"/>
              </a:rPr>
              <a:t>("la valeur maximal de ce tableau: ", maxi)</a:t>
            </a:r>
            <a:endParaRPr lang="fr-FR" sz="1400" b="1" dirty="0">
              <a:solidFill>
                <a:schemeClr val="accent5">
                  <a:lumMod val="75000"/>
                </a:schemeClr>
              </a:solidFill>
              <a:latin typeface="Courier New" panose="02070309020205020404" pitchFamily="49" charset="0"/>
              <a:cs typeface="Courier New" panose="02070309020205020404" pitchFamily="49" charset="0"/>
            </a:endParaRPr>
          </a:p>
          <a:p>
            <a:pPr algn="l"/>
            <a:r>
              <a:rPr lang="fr-FR" sz="1400" b="1" dirty="0">
                <a:solidFill>
                  <a:schemeClr val="accent5">
                    <a:lumMod val="75000"/>
                  </a:schemeClr>
                </a:solidFill>
                <a:latin typeface="Courier New" panose="02070309020205020404" pitchFamily="49" charset="0"/>
                <a:cs typeface="Courier New" panose="02070309020205020404" pitchFamily="49" charset="0"/>
              </a:rPr>
              <a:t>FIN</a:t>
            </a:r>
            <a:endParaRPr lang="pt-BR"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0483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Multi-dimension </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46</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pic>
        <p:nvPicPr>
          <p:cNvPr id="10" name="Image 9">
            <a:extLst>
              <a:ext uri="{FF2B5EF4-FFF2-40B4-BE49-F238E27FC236}">
                <a16:creationId xmlns:a16="http://schemas.microsoft.com/office/drawing/2014/main" id="{16115A71-55AB-468E-88CF-FCDEACA80531}"/>
              </a:ext>
            </a:extLst>
          </p:cNvPr>
          <p:cNvPicPr>
            <a:picLocks noChangeAspect="1"/>
          </p:cNvPicPr>
          <p:nvPr/>
        </p:nvPicPr>
        <p:blipFill>
          <a:blip r:embed="rId3"/>
          <a:stretch>
            <a:fillRect/>
          </a:stretch>
        </p:blipFill>
        <p:spPr>
          <a:xfrm>
            <a:off x="7379800" y="1805730"/>
            <a:ext cx="4324350" cy="4552950"/>
          </a:xfrm>
          <a:prstGeom prst="rect">
            <a:avLst/>
          </a:prstGeom>
        </p:spPr>
      </p:pic>
      <p:sp>
        <p:nvSpPr>
          <p:cNvPr id="11" name="Espace réservé du contenu 4">
            <a:extLst>
              <a:ext uri="{FF2B5EF4-FFF2-40B4-BE49-F238E27FC236}">
                <a16:creationId xmlns:a16="http://schemas.microsoft.com/office/drawing/2014/main" id="{5B36EC55-0AC3-497C-9A6C-85285A8D3F33}"/>
              </a:ext>
            </a:extLst>
          </p:cNvPr>
          <p:cNvSpPr txBox="1">
            <a:spLocks/>
          </p:cNvSpPr>
          <p:nvPr/>
        </p:nvSpPr>
        <p:spPr>
          <a:xfrm>
            <a:off x="0" y="2206609"/>
            <a:ext cx="4500000" cy="3791753"/>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dirty="0">
                <a:latin typeface="Calibri" panose="020F0502020204030204" pitchFamily="34" charset="0"/>
                <a:cs typeface="Calibri" panose="020F0502020204030204" pitchFamily="34" charset="0"/>
              </a:rPr>
              <a:t>Il est possible de définir des tableaux </a:t>
            </a:r>
            <a:r>
              <a:rPr lang="fr-FR" sz="2000" b="1" dirty="0">
                <a:latin typeface="Calibri" panose="020F0502020204030204" pitchFamily="34" charset="0"/>
                <a:cs typeface="Calibri" panose="020F0502020204030204" pitchFamily="34" charset="0"/>
              </a:rPr>
              <a:t>à plusieurs dimensions</a:t>
            </a:r>
            <a:r>
              <a:rPr lang="fr-FR" sz="2000" dirty="0">
                <a:latin typeface="Calibri" panose="020F0502020204030204" pitchFamily="34" charset="0"/>
                <a:cs typeface="Calibri" panose="020F0502020204030204" pitchFamily="34" charset="0"/>
              </a:rPr>
              <a:t> en les indiquant dans des crochets successifs lors de la définition du tableau. Pour des propos d’illustration l’exemple se limitera à deux dimensions, la généralisation à N dimensions est immédiate. Certains problèmes (notamment le calcul matriciel) ont une représentation naturelle en deux dimensions avec un repérage en lignes/colonnes ou abscisse/ordonnée.</a:t>
            </a:r>
          </a:p>
        </p:txBody>
      </p:sp>
      <p:sp>
        <p:nvSpPr>
          <p:cNvPr id="12" name="Espace réservé du texte 5">
            <a:extLst>
              <a:ext uri="{FF2B5EF4-FFF2-40B4-BE49-F238E27FC236}">
                <a16:creationId xmlns:a16="http://schemas.microsoft.com/office/drawing/2014/main" id="{3C47BFBD-EA08-4A78-8B5C-820B5F922E7B}"/>
              </a:ext>
            </a:extLst>
          </p:cNvPr>
          <p:cNvSpPr txBox="1">
            <a:spLocks/>
          </p:cNvSpPr>
          <p:nvPr/>
        </p:nvSpPr>
        <p:spPr>
          <a:xfrm>
            <a:off x="7379800" y="1285556"/>
            <a:ext cx="4500000" cy="498616"/>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chemeClr val="accent2"/>
                </a:solidFill>
              </a:rPr>
              <a:t>Tableau à deux dimensions</a:t>
            </a:r>
          </a:p>
        </p:txBody>
      </p:sp>
      <p:sp>
        <p:nvSpPr>
          <p:cNvPr id="13" name="Bulle narrative : rectangle 12">
            <a:extLst>
              <a:ext uri="{FF2B5EF4-FFF2-40B4-BE49-F238E27FC236}">
                <a16:creationId xmlns:a16="http://schemas.microsoft.com/office/drawing/2014/main" id="{97E7DB45-62CC-4A2D-A941-7871DFA816B1}"/>
              </a:ext>
            </a:extLst>
          </p:cNvPr>
          <p:cNvSpPr/>
          <p:nvPr/>
        </p:nvSpPr>
        <p:spPr>
          <a:xfrm>
            <a:off x="4932000" y="4903304"/>
            <a:ext cx="2646842" cy="622852"/>
          </a:xfrm>
          <a:prstGeom prst="wedgeRectCallout">
            <a:avLst>
              <a:gd name="adj1" fmla="val 146102"/>
              <a:gd name="adj2" fmla="val 3696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atin typeface="Calibri" panose="020F0502020204030204" pitchFamily="34" charset="0"/>
                <a:cs typeface="Calibri" panose="020F0502020204030204" pitchFamily="34" charset="0"/>
              </a:rPr>
              <a:t>L’élément</a:t>
            </a:r>
            <a:r>
              <a:rPr lang="fr-FR" sz="1600" b="1" dirty="0">
                <a:latin typeface="Courier New" panose="02070309020205020404" pitchFamily="49" charset="0"/>
                <a:cs typeface="Courier New" panose="02070309020205020404" pitchFamily="49" charset="0"/>
              </a:rPr>
              <a:t> tab[3</a:t>
            </a:r>
            <a:r>
              <a:rPr lang="fr-FR" sz="1400" b="1" dirty="0">
                <a:latin typeface="Courier New" panose="02070309020205020404" pitchFamily="49" charset="0"/>
                <a:cs typeface="Courier New" panose="02070309020205020404" pitchFamily="49" charset="0"/>
              </a:rPr>
              <a:t>][2]</a:t>
            </a:r>
            <a:endParaRPr lang="fr-FR" sz="1600" b="1" dirty="0">
              <a:latin typeface="Courier New" panose="02070309020205020404" pitchFamily="49" charset="0"/>
              <a:cs typeface="Courier New" panose="02070309020205020404" pitchFamily="49" charset="0"/>
            </a:endParaRPr>
          </a:p>
        </p:txBody>
      </p:sp>
      <p:sp>
        <p:nvSpPr>
          <p:cNvPr id="14" name="Bulle narrative : rectangle 13">
            <a:extLst>
              <a:ext uri="{FF2B5EF4-FFF2-40B4-BE49-F238E27FC236}">
                <a16:creationId xmlns:a16="http://schemas.microsoft.com/office/drawing/2014/main" id="{12FB078C-D1D1-4A6D-9AF3-5F2808BB1D27}"/>
              </a:ext>
            </a:extLst>
          </p:cNvPr>
          <p:cNvSpPr/>
          <p:nvPr/>
        </p:nvSpPr>
        <p:spPr>
          <a:xfrm>
            <a:off x="5141585" y="1868165"/>
            <a:ext cx="2238215" cy="622852"/>
          </a:xfrm>
          <a:prstGeom prst="wedgeRectCallout">
            <a:avLst>
              <a:gd name="adj1" fmla="val 79197"/>
              <a:gd name="adj2" fmla="val -247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latin typeface="Calibri" panose="020F0502020204030204" pitchFamily="34" charset="0"/>
                <a:cs typeface="Calibri" panose="020F0502020204030204" pitchFamily="34" charset="0"/>
              </a:rPr>
              <a:t>Déclaration du tableau de taille 5x5</a:t>
            </a:r>
            <a:endParaRPr lang="fr-F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348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Multi-dimension </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47</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16" name="Espace réservé du contenu 4">
            <a:extLst>
              <a:ext uri="{FF2B5EF4-FFF2-40B4-BE49-F238E27FC236}">
                <a16:creationId xmlns:a16="http://schemas.microsoft.com/office/drawing/2014/main" id="{1A13541C-4E96-40CD-8CFA-D20F0EE000E6}"/>
              </a:ext>
            </a:extLst>
          </p:cNvPr>
          <p:cNvSpPr txBox="1">
            <a:spLocks/>
          </p:cNvSpPr>
          <p:nvPr/>
        </p:nvSpPr>
        <p:spPr>
          <a:xfrm>
            <a:off x="36092" y="1889245"/>
            <a:ext cx="3682662" cy="4397008"/>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1800" dirty="0">
                <a:latin typeface="Calibri" panose="020F0502020204030204" pitchFamily="34" charset="0"/>
                <a:cs typeface="Calibri" panose="020F0502020204030204" pitchFamily="34" charset="0"/>
              </a:rPr>
              <a:t>L’exemple ci-contre, montre comment manipuler les élément d’in tableau dans le but de remplir un tableau de 2 dimensions, puis de l’afficher et ensuite calculer la somme de ses éléments.</a:t>
            </a:r>
          </a:p>
          <a:p>
            <a:pPr algn="just"/>
            <a:r>
              <a:rPr lang="fr-FR" sz="1800" dirty="0">
                <a:latin typeface="Calibri" panose="020F0502020204030204" pitchFamily="34" charset="0"/>
                <a:cs typeface="Calibri" panose="020F0502020204030204" pitchFamily="34" charset="0"/>
              </a:rPr>
              <a:t>Note que Pour parcourir les éléments du tableau tab nous avons besoin de deux boucles imbriquées, chacune a son propre indice de parcourt (i et j), il faut faire attention au sens des indices  pour ils ne soient pas mélangés dans les boucles imbriquées. </a:t>
            </a:r>
          </a:p>
          <a:p>
            <a:pPr algn="just"/>
            <a:r>
              <a:rPr lang="fr-FR" sz="1800" dirty="0">
                <a:latin typeface="Calibri" panose="020F0502020204030204" pitchFamily="34" charset="0"/>
                <a:cs typeface="Calibri" panose="020F0502020204030204" pitchFamily="34" charset="0"/>
              </a:rPr>
              <a:t>Noter aussi que nous pourront réutiliser les indices dans les autres Double boucles, car ils sont indépendantes cette fois-ci.</a:t>
            </a:r>
          </a:p>
          <a:p>
            <a:pPr marL="0" indent="0" algn="just">
              <a:buFont typeface="Arial" panose="020B0604020202020204" pitchFamily="34" charset="0"/>
              <a:buNone/>
            </a:pPr>
            <a:endParaRPr lang="fr-FR" sz="1800" dirty="0">
              <a:latin typeface="Calibri" panose="020F0502020204030204" pitchFamily="34" charset="0"/>
              <a:cs typeface="Calibri" panose="020F0502020204030204" pitchFamily="34" charset="0"/>
            </a:endParaRPr>
          </a:p>
        </p:txBody>
      </p:sp>
      <p:sp>
        <p:nvSpPr>
          <p:cNvPr id="18" name="Espace réservé du texte 6">
            <a:extLst>
              <a:ext uri="{FF2B5EF4-FFF2-40B4-BE49-F238E27FC236}">
                <a16:creationId xmlns:a16="http://schemas.microsoft.com/office/drawing/2014/main" id="{8BABD2D4-EDE3-458D-91E5-75D34494C999}"/>
              </a:ext>
            </a:extLst>
          </p:cNvPr>
          <p:cNvSpPr txBox="1">
            <a:spLocks/>
          </p:cNvSpPr>
          <p:nvPr/>
        </p:nvSpPr>
        <p:spPr>
          <a:xfrm>
            <a:off x="3956423" y="1720523"/>
            <a:ext cx="8199485" cy="4817384"/>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1"/>
            <a:r>
              <a:rPr lang="pt-BR" b="1" dirty="0">
                <a:solidFill>
                  <a:schemeClr val="accent5">
                    <a:lumMod val="75000"/>
                  </a:schemeClr>
                </a:solidFill>
                <a:latin typeface="Courier New" panose="02070309020205020404" pitchFamily="49" charset="0"/>
                <a:cs typeface="Courier New" panose="02070309020205020404" pitchFamily="49" charset="0"/>
              </a:rPr>
              <a:t>ALGORITHME</a:t>
            </a:r>
            <a:r>
              <a:rPr lang="pt-BR" b="1" dirty="0">
                <a:latin typeface="Courier New" panose="02070309020205020404" pitchFamily="49" charset="0"/>
                <a:cs typeface="Courier New" panose="02070309020205020404" pitchFamily="49" charset="0"/>
              </a:rPr>
              <a:t> Moy_note_2</a:t>
            </a:r>
          </a:p>
          <a:p>
            <a:pPr algn="l" rtl="1"/>
            <a:r>
              <a:rPr lang="pt-BR" b="1" dirty="0">
                <a:latin typeface="Courier New" panose="02070309020205020404" pitchFamily="49" charset="0"/>
                <a:cs typeface="Courier New" panose="02070309020205020404" pitchFamily="49" charset="0"/>
              </a:rPr>
              <a:t>tab[10][10],S : REEL </a:t>
            </a:r>
            <a:r>
              <a:rPr lang="pt-BR" b="1" dirty="0">
                <a:solidFill>
                  <a:srgbClr val="00682F"/>
                </a:solidFill>
                <a:latin typeface="Courier New" panose="02070309020205020404" pitchFamily="49" charset="0"/>
                <a:cs typeface="Courier New" panose="02070309020205020404" pitchFamily="49" charset="0"/>
              </a:rPr>
              <a:t>/*déclaration d’un tableaux 2 dimensions de 10x10 valeurs réels*/</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i,j,N,M : ENTIER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DEBUT</a:t>
            </a:r>
          </a:p>
          <a:p>
            <a:pPr algn="l" rtl="1"/>
            <a:r>
              <a:rPr lang="fr-FR" b="1" dirty="0">
                <a:latin typeface="Courier New" panose="02070309020205020404" pitchFamily="49" charset="0"/>
                <a:cs typeface="Courier New" panose="02070309020205020404" pitchFamily="49" charset="0"/>
              </a:rPr>
              <a:t>AFFICHER</a:t>
            </a:r>
            <a:r>
              <a:rPr lang="fr-FR" dirty="0">
                <a:latin typeface="Courier New" panose="02070309020205020404" pitchFamily="49" charset="0"/>
                <a:cs typeface="Courier New" panose="02070309020205020404" pitchFamily="49" charset="0"/>
              </a:rPr>
              <a:t>("entrez le nombre de lignes et le nombre de colonnes ")</a:t>
            </a:r>
            <a:br>
              <a:rPr lang="fr-FR" dirty="0">
                <a:latin typeface="Courier New" panose="02070309020205020404" pitchFamily="49" charset="0"/>
                <a:cs typeface="Courier New" panose="02070309020205020404" pitchFamily="49" charset="0"/>
              </a:rPr>
            </a:br>
            <a:r>
              <a:rPr lang="fr-FR" b="1" dirty="0">
                <a:latin typeface="Courier New" panose="02070309020205020404" pitchFamily="49" charset="0"/>
                <a:cs typeface="Courier New" panose="02070309020205020404" pitchFamily="49" charset="0"/>
              </a:rPr>
              <a:t>LIRE</a:t>
            </a:r>
            <a:r>
              <a:rPr lang="fr-FR" dirty="0">
                <a:latin typeface="Courier New" panose="02070309020205020404" pitchFamily="49" charset="0"/>
                <a:cs typeface="Courier New" panose="02070309020205020404" pitchFamily="49" charset="0"/>
              </a:rPr>
              <a:t>(N,M) </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(i ← 0, i&lt;N, i ← i+1)</a:t>
            </a:r>
            <a:r>
              <a:rPr lang="pt-BR" b="1" dirty="0">
                <a:solidFill>
                  <a:srgbClr val="00682F"/>
                </a:solidFill>
                <a:latin typeface="Courier New" panose="02070309020205020404" pitchFamily="49" charset="0"/>
                <a:cs typeface="Courier New" panose="02070309020205020404" pitchFamily="49" charset="0"/>
              </a:rPr>
              <a:t>    /* Double boucle 1 :parcourt des éléments pour </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POUR</a:t>
            </a:r>
            <a:r>
              <a:rPr lang="pt-BR" b="1" dirty="0">
                <a:latin typeface="Courier New" panose="02070309020205020404" pitchFamily="49" charset="0"/>
                <a:cs typeface="Courier New" panose="02070309020205020404" pitchFamily="49" charset="0"/>
              </a:rPr>
              <a:t>(j ← 0, j&lt;M, j ← j+1)  </a:t>
            </a:r>
            <a:r>
              <a:rPr lang="pt-BR" b="1" dirty="0">
                <a:solidFill>
                  <a:srgbClr val="00682F"/>
                </a:solidFill>
                <a:latin typeface="Courier New" panose="02070309020205020404" pitchFamily="49" charset="0"/>
                <a:cs typeface="Courier New" panose="02070309020205020404" pitchFamily="49" charset="0"/>
              </a:rPr>
              <a:t>remplir le tableau tab*/  </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    LIRE(tab[i][j])</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FINPOUR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algn="l" rtl="1"/>
            <a:endParaRPr lang="pt-BR" b="1" dirty="0">
              <a:solidFill>
                <a:schemeClr val="accent5">
                  <a:lumMod val="75000"/>
                </a:schemeClr>
              </a:solidFill>
              <a:latin typeface="Courier New" panose="02070309020205020404" pitchFamily="49" charset="0"/>
              <a:cs typeface="Courier New" panose="02070309020205020404" pitchFamily="49" charset="0"/>
            </a:endParaRP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(i ← 0, i&lt;N, i ← i+1)</a:t>
            </a:r>
            <a:r>
              <a:rPr lang="pt-BR" b="1" dirty="0">
                <a:solidFill>
                  <a:srgbClr val="00682F"/>
                </a:solidFill>
                <a:latin typeface="Courier New" panose="02070309020205020404" pitchFamily="49" charset="0"/>
                <a:cs typeface="Courier New" panose="02070309020205020404" pitchFamily="49" charset="0"/>
              </a:rPr>
              <a:t> /* Double boucle 2 : parcourt des éléments pour</a:t>
            </a:r>
          </a:p>
          <a:p>
            <a:pPr algn="l" rtl="1"/>
            <a:r>
              <a:rPr lang="pt-BR" b="1" dirty="0">
                <a:latin typeface="Courier New" panose="02070309020205020404" pitchFamily="49" charset="0"/>
                <a:cs typeface="Courier New" panose="02070309020205020404" pitchFamily="49" charset="0"/>
              </a:rPr>
              <a:t> </a:t>
            </a:r>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(j ← 0, j&lt;M, j ← j+1) </a:t>
            </a:r>
            <a:r>
              <a:rPr lang="pt-BR" b="1" dirty="0">
                <a:solidFill>
                  <a:srgbClr val="00682F"/>
                </a:solidFill>
                <a:latin typeface="Courier New" panose="02070309020205020404" pitchFamily="49" charset="0"/>
                <a:cs typeface="Courier New" panose="02070309020205020404" pitchFamily="49" charset="0"/>
              </a:rPr>
              <a:t>afficher le tableau tab*/  </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  AFFICHER(tab[i][j])</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FINPOUR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algn="l" rtl="1"/>
            <a:r>
              <a:rPr lang="pt-BR" b="1" dirty="0">
                <a:latin typeface="Courier New" panose="02070309020205020404" pitchFamily="49" charset="0"/>
                <a:cs typeface="Courier New" panose="02070309020205020404" pitchFamily="49" charset="0"/>
              </a:rPr>
              <a:t>S ← 0</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(i ← 0, i&lt;N, i ← i+1)</a:t>
            </a:r>
            <a:r>
              <a:rPr lang="pt-BR" b="1" dirty="0">
                <a:solidFill>
                  <a:srgbClr val="00682F"/>
                </a:solidFill>
                <a:latin typeface="Courier New" panose="02070309020205020404" pitchFamily="49" charset="0"/>
                <a:cs typeface="Courier New" panose="02070309020205020404" pitchFamily="49" charset="0"/>
              </a:rPr>
              <a:t> /* Double boucle 3 : parcourt des éléments pour</a:t>
            </a:r>
          </a:p>
          <a:p>
            <a:pPr algn="l" rtl="1"/>
            <a:r>
              <a:rPr lang="pt-BR" b="1" dirty="0">
                <a:latin typeface="Courier New" panose="02070309020205020404" pitchFamily="49" charset="0"/>
                <a:cs typeface="Courier New" panose="02070309020205020404" pitchFamily="49" charset="0"/>
              </a:rPr>
              <a:t> </a:t>
            </a:r>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(j ← 0, j&lt;M, j ← j+1) </a:t>
            </a:r>
            <a:r>
              <a:rPr lang="pt-BR" b="1" dirty="0">
                <a:solidFill>
                  <a:srgbClr val="00682F"/>
                </a:solidFill>
                <a:latin typeface="Courier New" panose="02070309020205020404" pitchFamily="49" charset="0"/>
                <a:cs typeface="Courier New" panose="02070309020205020404" pitchFamily="49" charset="0"/>
              </a:rPr>
              <a:t>calculer la somme des éléments du tableau tab*/  </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   S ← S+tab[i][j])</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FINPOUR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algn="l" rtl="1"/>
            <a:r>
              <a:rPr lang="pt-BR" b="1" dirty="0">
                <a:latin typeface="Courier New" panose="02070309020205020404" pitchFamily="49" charset="0"/>
                <a:cs typeface="Courier New" panose="02070309020205020404" pitchFamily="49" charset="0"/>
              </a:rPr>
              <a:t>AFFICHER(“la somme des elements = ”,S)</a:t>
            </a:r>
          </a:p>
          <a:p>
            <a:pPr algn="l" rtl="1"/>
            <a:r>
              <a:rPr lang="pt-BR" altLang="fr-FR" b="1" dirty="0">
                <a:solidFill>
                  <a:schemeClr val="accent5">
                    <a:lumMod val="75000"/>
                  </a:schemeClr>
                </a:solidFill>
                <a:latin typeface="Courier New" panose="02070309020205020404" pitchFamily="49" charset="0"/>
                <a:cs typeface="Courier New" panose="02070309020205020404" pitchFamily="49" charset="0"/>
              </a:rPr>
              <a:t>FIN</a:t>
            </a:r>
            <a:endParaRPr lang="fr-FR" altLang="fr-FR"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616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tableaux</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Multi-dimension </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48</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16" name="Espace réservé du contenu 4">
            <a:extLst>
              <a:ext uri="{FF2B5EF4-FFF2-40B4-BE49-F238E27FC236}">
                <a16:creationId xmlns:a16="http://schemas.microsoft.com/office/drawing/2014/main" id="{1A13541C-4E96-40CD-8CFA-D20F0EE000E6}"/>
              </a:ext>
            </a:extLst>
          </p:cNvPr>
          <p:cNvSpPr txBox="1">
            <a:spLocks/>
          </p:cNvSpPr>
          <p:nvPr/>
        </p:nvSpPr>
        <p:spPr>
          <a:xfrm>
            <a:off x="36092" y="1889245"/>
            <a:ext cx="3682662" cy="4397008"/>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1800" dirty="0">
                <a:latin typeface="Calibri" panose="020F0502020204030204" pitchFamily="34" charset="0"/>
                <a:cs typeface="Calibri" panose="020F0502020204030204" pitchFamily="34" charset="0"/>
              </a:rPr>
              <a:t>L’exemple ci-contre, montre comment manipuler les élément d’in tableau dans le but de remplir un tableau de 2 dimensions, puis de l’afficher et ensuite calculer la somme de ses éléments.</a:t>
            </a:r>
          </a:p>
          <a:p>
            <a:pPr algn="just"/>
            <a:r>
              <a:rPr lang="fr-FR" sz="1800" dirty="0">
                <a:latin typeface="Calibri" panose="020F0502020204030204" pitchFamily="34" charset="0"/>
                <a:cs typeface="Calibri" panose="020F0502020204030204" pitchFamily="34" charset="0"/>
              </a:rPr>
              <a:t>Note que Pour parcourir les éléments du tableau tab nous avons besoin de deux boucles imbriquées, chacune a son propre indice de parcourt (i et j), il faut faire attention au sens des indices  pour ils ne soient pas mélangés dans les boucles imbriquées. </a:t>
            </a:r>
          </a:p>
          <a:p>
            <a:pPr algn="just"/>
            <a:r>
              <a:rPr lang="fr-FR" sz="1800" dirty="0">
                <a:latin typeface="Calibri" panose="020F0502020204030204" pitchFamily="34" charset="0"/>
                <a:cs typeface="Calibri" panose="020F0502020204030204" pitchFamily="34" charset="0"/>
              </a:rPr>
              <a:t>Noter aussi que nous pourront réutiliser les indices dans les autres Double boucles, car ils sont indépendantes cette fois-ci.</a:t>
            </a:r>
          </a:p>
          <a:p>
            <a:pPr marL="0" indent="0" algn="just">
              <a:buFont typeface="Arial" panose="020B0604020202020204" pitchFamily="34" charset="0"/>
              <a:buNone/>
            </a:pPr>
            <a:endParaRPr lang="fr-FR" sz="1800" dirty="0">
              <a:latin typeface="Calibri" panose="020F0502020204030204" pitchFamily="34" charset="0"/>
              <a:cs typeface="Calibri" panose="020F0502020204030204" pitchFamily="34" charset="0"/>
            </a:endParaRPr>
          </a:p>
        </p:txBody>
      </p:sp>
      <p:sp>
        <p:nvSpPr>
          <p:cNvPr id="18" name="Espace réservé du texte 6">
            <a:extLst>
              <a:ext uri="{FF2B5EF4-FFF2-40B4-BE49-F238E27FC236}">
                <a16:creationId xmlns:a16="http://schemas.microsoft.com/office/drawing/2014/main" id="{8BABD2D4-EDE3-458D-91E5-75D34494C999}"/>
              </a:ext>
            </a:extLst>
          </p:cNvPr>
          <p:cNvSpPr txBox="1">
            <a:spLocks/>
          </p:cNvSpPr>
          <p:nvPr/>
        </p:nvSpPr>
        <p:spPr>
          <a:xfrm>
            <a:off x="3956423" y="1720523"/>
            <a:ext cx="8199485" cy="4817384"/>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1"/>
            <a:r>
              <a:rPr lang="pt-BR" b="1" dirty="0">
                <a:solidFill>
                  <a:schemeClr val="accent5">
                    <a:lumMod val="75000"/>
                  </a:schemeClr>
                </a:solidFill>
                <a:latin typeface="Courier New" panose="02070309020205020404" pitchFamily="49" charset="0"/>
                <a:cs typeface="Courier New" panose="02070309020205020404" pitchFamily="49" charset="0"/>
              </a:rPr>
              <a:t>ALGORITHME</a:t>
            </a:r>
            <a:r>
              <a:rPr lang="pt-BR" b="1" dirty="0">
                <a:latin typeface="Courier New" panose="02070309020205020404" pitchFamily="49" charset="0"/>
                <a:cs typeface="Courier New" panose="02070309020205020404" pitchFamily="49" charset="0"/>
              </a:rPr>
              <a:t> Moy_note_2</a:t>
            </a:r>
          </a:p>
          <a:p>
            <a:pPr algn="l" rtl="1"/>
            <a:r>
              <a:rPr lang="pt-BR" b="1" dirty="0">
                <a:latin typeface="Courier New" panose="02070309020205020404" pitchFamily="49" charset="0"/>
                <a:cs typeface="Courier New" panose="02070309020205020404" pitchFamily="49" charset="0"/>
              </a:rPr>
              <a:t>tab[10][10],S : REEL </a:t>
            </a:r>
            <a:r>
              <a:rPr lang="pt-BR" b="1" dirty="0">
                <a:solidFill>
                  <a:srgbClr val="00682F"/>
                </a:solidFill>
                <a:latin typeface="Courier New" panose="02070309020205020404" pitchFamily="49" charset="0"/>
                <a:cs typeface="Courier New" panose="02070309020205020404" pitchFamily="49" charset="0"/>
              </a:rPr>
              <a:t>/*déclaration d’un tableaux 2 dimensions de 10x10 valeurs réels*/</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i,j,N,M : ENTIER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DEBUT</a:t>
            </a:r>
          </a:p>
          <a:p>
            <a:pPr algn="l" rtl="1"/>
            <a:r>
              <a:rPr lang="fr-FR" b="1" dirty="0">
                <a:latin typeface="Courier New" panose="02070309020205020404" pitchFamily="49" charset="0"/>
                <a:cs typeface="Courier New" panose="02070309020205020404" pitchFamily="49" charset="0"/>
              </a:rPr>
              <a:t>AFFICHER</a:t>
            </a:r>
            <a:r>
              <a:rPr lang="fr-FR" dirty="0">
                <a:latin typeface="Courier New" panose="02070309020205020404" pitchFamily="49" charset="0"/>
                <a:cs typeface="Courier New" panose="02070309020205020404" pitchFamily="49" charset="0"/>
              </a:rPr>
              <a:t>("entrez le nombre de lignes et le nombre de colonnes ")</a:t>
            </a:r>
            <a:br>
              <a:rPr lang="fr-FR" dirty="0">
                <a:latin typeface="Courier New" panose="02070309020205020404" pitchFamily="49" charset="0"/>
                <a:cs typeface="Courier New" panose="02070309020205020404" pitchFamily="49" charset="0"/>
              </a:rPr>
            </a:br>
            <a:r>
              <a:rPr lang="fr-FR" b="1" dirty="0">
                <a:latin typeface="Courier New" panose="02070309020205020404" pitchFamily="49" charset="0"/>
                <a:cs typeface="Courier New" panose="02070309020205020404" pitchFamily="49" charset="0"/>
              </a:rPr>
              <a:t>LIRE</a:t>
            </a:r>
            <a:r>
              <a:rPr lang="fr-FR" dirty="0">
                <a:latin typeface="Courier New" panose="02070309020205020404" pitchFamily="49" charset="0"/>
                <a:cs typeface="Courier New" panose="02070309020205020404" pitchFamily="49" charset="0"/>
              </a:rPr>
              <a:t>(N,M) </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(i ← 0, i&lt;N, i ← i+1)</a:t>
            </a:r>
            <a:r>
              <a:rPr lang="pt-BR" b="1" dirty="0">
                <a:solidFill>
                  <a:srgbClr val="00682F"/>
                </a:solidFill>
                <a:latin typeface="Courier New" panose="02070309020205020404" pitchFamily="49" charset="0"/>
                <a:cs typeface="Courier New" panose="02070309020205020404" pitchFamily="49" charset="0"/>
              </a:rPr>
              <a:t>    /* Double boucle 1 :parcourt des éléments pour </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POUR</a:t>
            </a:r>
            <a:r>
              <a:rPr lang="pt-BR" b="1" dirty="0">
                <a:latin typeface="Courier New" panose="02070309020205020404" pitchFamily="49" charset="0"/>
                <a:cs typeface="Courier New" panose="02070309020205020404" pitchFamily="49" charset="0"/>
              </a:rPr>
              <a:t>(j ← 0, j&lt;M, j ← j+1)  </a:t>
            </a:r>
            <a:r>
              <a:rPr lang="pt-BR" b="1" dirty="0">
                <a:solidFill>
                  <a:srgbClr val="00682F"/>
                </a:solidFill>
                <a:latin typeface="Courier New" panose="02070309020205020404" pitchFamily="49" charset="0"/>
                <a:cs typeface="Courier New" panose="02070309020205020404" pitchFamily="49" charset="0"/>
              </a:rPr>
              <a:t>remplir le tableau tab*/  </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    LIRE(tab[i][j])</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FINPOUR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algn="l" rtl="1"/>
            <a:endParaRPr lang="pt-BR" b="1" dirty="0">
              <a:solidFill>
                <a:schemeClr val="accent5">
                  <a:lumMod val="75000"/>
                </a:schemeClr>
              </a:solidFill>
              <a:latin typeface="Courier New" panose="02070309020205020404" pitchFamily="49" charset="0"/>
              <a:cs typeface="Courier New" panose="02070309020205020404" pitchFamily="49" charset="0"/>
            </a:endParaRP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(i ← 0, i&lt;N, i ← i+1)</a:t>
            </a:r>
            <a:r>
              <a:rPr lang="pt-BR" b="1" dirty="0">
                <a:solidFill>
                  <a:srgbClr val="00682F"/>
                </a:solidFill>
                <a:latin typeface="Courier New" panose="02070309020205020404" pitchFamily="49" charset="0"/>
                <a:cs typeface="Courier New" panose="02070309020205020404" pitchFamily="49" charset="0"/>
              </a:rPr>
              <a:t> /* Double boucle 2 : parcourt des éléments pour</a:t>
            </a:r>
          </a:p>
          <a:p>
            <a:pPr algn="l" rtl="1"/>
            <a:r>
              <a:rPr lang="pt-BR" b="1" dirty="0">
                <a:latin typeface="Courier New" panose="02070309020205020404" pitchFamily="49" charset="0"/>
                <a:cs typeface="Courier New" panose="02070309020205020404" pitchFamily="49" charset="0"/>
              </a:rPr>
              <a:t> </a:t>
            </a:r>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(j ← 0, j&lt;M, j ← j+1) </a:t>
            </a:r>
            <a:r>
              <a:rPr lang="pt-BR" b="1" dirty="0">
                <a:solidFill>
                  <a:srgbClr val="00682F"/>
                </a:solidFill>
                <a:latin typeface="Courier New" panose="02070309020205020404" pitchFamily="49" charset="0"/>
                <a:cs typeface="Courier New" panose="02070309020205020404" pitchFamily="49" charset="0"/>
              </a:rPr>
              <a:t>afficher le tableau tab*/  </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  AFFICHER(tab[i][j])</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FINPOUR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algn="l" rtl="1"/>
            <a:r>
              <a:rPr lang="pt-BR" b="1" dirty="0">
                <a:latin typeface="Courier New" panose="02070309020205020404" pitchFamily="49" charset="0"/>
                <a:cs typeface="Courier New" panose="02070309020205020404" pitchFamily="49" charset="0"/>
              </a:rPr>
              <a:t>S ← 0</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(i ← 0, i&lt;N, i ← i+1)</a:t>
            </a:r>
            <a:r>
              <a:rPr lang="pt-BR" b="1" dirty="0">
                <a:solidFill>
                  <a:srgbClr val="00682F"/>
                </a:solidFill>
                <a:latin typeface="Courier New" panose="02070309020205020404" pitchFamily="49" charset="0"/>
                <a:cs typeface="Courier New" panose="02070309020205020404" pitchFamily="49" charset="0"/>
              </a:rPr>
              <a:t> /* Double boucle 3 : parcourt des éléments pour</a:t>
            </a:r>
          </a:p>
          <a:p>
            <a:pPr algn="l" rtl="1"/>
            <a:r>
              <a:rPr lang="pt-BR" b="1" dirty="0">
                <a:latin typeface="Courier New" panose="02070309020205020404" pitchFamily="49" charset="0"/>
                <a:cs typeface="Courier New" panose="02070309020205020404" pitchFamily="49" charset="0"/>
              </a:rPr>
              <a:t> </a:t>
            </a:r>
            <a:r>
              <a:rPr lang="pt-BR" b="1" dirty="0">
                <a:solidFill>
                  <a:schemeClr val="accent5">
                    <a:lumMod val="75000"/>
                  </a:schemeClr>
                </a:solidFill>
                <a:latin typeface="Courier New" panose="02070309020205020404" pitchFamily="49" charset="0"/>
                <a:cs typeface="Courier New" panose="02070309020205020404" pitchFamily="49" charset="0"/>
              </a:rPr>
              <a:t>POUR</a:t>
            </a:r>
            <a:r>
              <a:rPr lang="pt-BR" b="1" dirty="0">
                <a:latin typeface="Courier New" panose="02070309020205020404" pitchFamily="49" charset="0"/>
                <a:cs typeface="Courier New" panose="02070309020205020404" pitchFamily="49" charset="0"/>
              </a:rPr>
              <a:t>(j ← 0, j&lt;M, j ← j+1) </a:t>
            </a:r>
            <a:r>
              <a:rPr lang="pt-BR" b="1" dirty="0">
                <a:solidFill>
                  <a:srgbClr val="00682F"/>
                </a:solidFill>
                <a:latin typeface="Courier New" panose="02070309020205020404" pitchFamily="49" charset="0"/>
                <a:cs typeface="Courier New" panose="02070309020205020404" pitchFamily="49" charset="0"/>
              </a:rPr>
              <a:t>calculer la somme des éléments du tableau tab*/  </a:t>
            </a:r>
            <a:endParaRPr lang="pt-BR" b="1" dirty="0">
              <a:latin typeface="Courier New" panose="02070309020205020404" pitchFamily="49" charset="0"/>
              <a:cs typeface="Courier New" panose="02070309020205020404" pitchFamily="49" charset="0"/>
            </a:endParaRPr>
          </a:p>
          <a:p>
            <a:pPr algn="l" rtl="1"/>
            <a:r>
              <a:rPr lang="pt-BR" b="1" dirty="0">
                <a:latin typeface="Courier New" panose="02070309020205020404" pitchFamily="49" charset="0"/>
                <a:cs typeface="Courier New" panose="02070309020205020404" pitchFamily="49" charset="0"/>
              </a:rPr>
              <a:t>   S ← S+tab[i][j])</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 FINPOUR</a:t>
            </a:r>
          </a:p>
          <a:p>
            <a:pPr algn="l" rtl="1"/>
            <a:r>
              <a:rPr lang="pt-BR" b="1" dirty="0">
                <a:solidFill>
                  <a:schemeClr val="accent5">
                    <a:lumMod val="75000"/>
                  </a:schemeClr>
                </a:solidFill>
                <a:latin typeface="Courier New" panose="02070309020205020404" pitchFamily="49" charset="0"/>
                <a:cs typeface="Courier New" panose="02070309020205020404" pitchFamily="49" charset="0"/>
              </a:rPr>
              <a:t>FINPOUR</a:t>
            </a:r>
          </a:p>
          <a:p>
            <a:pPr algn="l" rtl="1"/>
            <a:r>
              <a:rPr lang="pt-BR" b="1" dirty="0">
                <a:latin typeface="Courier New" panose="02070309020205020404" pitchFamily="49" charset="0"/>
                <a:cs typeface="Courier New" panose="02070309020205020404" pitchFamily="49" charset="0"/>
              </a:rPr>
              <a:t>AFFICHER(“la somme des elements = ”,S)</a:t>
            </a:r>
          </a:p>
          <a:p>
            <a:pPr algn="l" rtl="1"/>
            <a:r>
              <a:rPr lang="pt-BR" altLang="fr-FR" b="1" dirty="0">
                <a:solidFill>
                  <a:schemeClr val="accent5">
                    <a:lumMod val="75000"/>
                  </a:schemeClr>
                </a:solidFill>
                <a:latin typeface="Courier New" panose="02070309020205020404" pitchFamily="49" charset="0"/>
                <a:cs typeface="Courier New" panose="02070309020205020404" pitchFamily="49" charset="0"/>
              </a:rPr>
              <a:t>FIN</a:t>
            </a:r>
            <a:endParaRPr lang="fr-FR" altLang="fr-FR"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283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SOUS-PROGRAMMES OU FONCTIONS</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Définition</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49</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Espace réservé du contenu 4">
            <a:extLst>
              <a:ext uri="{FF2B5EF4-FFF2-40B4-BE49-F238E27FC236}">
                <a16:creationId xmlns:a16="http://schemas.microsoft.com/office/drawing/2014/main" id="{2ADDBE05-6282-4498-8932-50BA38CE4CA6}"/>
              </a:ext>
            </a:extLst>
          </p:cNvPr>
          <p:cNvSpPr txBox="1">
            <a:spLocks/>
          </p:cNvSpPr>
          <p:nvPr/>
        </p:nvSpPr>
        <p:spPr>
          <a:xfrm>
            <a:off x="321011" y="2263186"/>
            <a:ext cx="6694386" cy="365793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400" dirty="0">
                <a:latin typeface="Calibri" panose="020F0502020204030204" pitchFamily="34" charset="0"/>
                <a:cs typeface="Calibri" panose="020F0502020204030204" pitchFamily="34" charset="0"/>
              </a:rPr>
              <a:t>Lorsque l'on progresse dans la conception d'un algorithme, ce dernier peut prendre une taille et une complexité croissante. De même des séquences d'instructions peuvent se répéter à plusieurs endroits. </a:t>
            </a:r>
          </a:p>
          <a:p>
            <a:pPr marL="0" indent="0" algn="just">
              <a:buFont typeface="Arial" panose="020B0604020202020204" pitchFamily="34" charset="0"/>
              <a:buNone/>
            </a:pPr>
            <a:r>
              <a:rPr lang="fr-FR" sz="2400" dirty="0">
                <a:latin typeface="Calibri" panose="020F0502020204030204" pitchFamily="34" charset="0"/>
                <a:cs typeface="Calibri" panose="020F0502020204030204" pitchFamily="34" charset="0"/>
              </a:rPr>
              <a:t>Un algorithme écrit d'un seul tenant devient difficile à comprendre et à gérer dès qu'il dépasse deux pages. La solution consiste alors à découper l'algorithme en plusieurs parties plus petites. Ces parties sont appelées des sous-algorithmes.</a:t>
            </a:r>
          </a:p>
        </p:txBody>
      </p:sp>
      <p:sp>
        <p:nvSpPr>
          <p:cNvPr id="9" name="Espace réservé du texte 8">
            <a:extLst>
              <a:ext uri="{FF2B5EF4-FFF2-40B4-BE49-F238E27FC236}">
                <a16:creationId xmlns:a16="http://schemas.microsoft.com/office/drawing/2014/main" id="{C0D7E284-5701-4CDB-A1A9-004F72F9221F}"/>
              </a:ext>
            </a:extLst>
          </p:cNvPr>
          <p:cNvSpPr txBox="1">
            <a:spLocks/>
          </p:cNvSpPr>
          <p:nvPr/>
        </p:nvSpPr>
        <p:spPr>
          <a:xfrm>
            <a:off x="7220262" y="1643096"/>
            <a:ext cx="4500000" cy="4170891"/>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1800" b="1" dirty="0">
                <a:solidFill>
                  <a:schemeClr val="accent2"/>
                </a:solidFill>
                <a:latin typeface="Calibri" panose="020F0502020204030204" pitchFamily="34" charset="0"/>
                <a:cs typeface="Calibri" panose="020F0502020204030204" pitchFamily="34" charset="0"/>
              </a:rPr>
              <a:t>Le sous-algorithme est écrit séparément du corps de l'algorithme principal et sera appelé par celui-ci quand ceci sera nécessaire.</a:t>
            </a:r>
          </a:p>
          <a:p>
            <a:pPr algn="just"/>
            <a:r>
              <a:rPr lang="fr-FR" sz="1800" b="1" dirty="0">
                <a:solidFill>
                  <a:schemeClr val="accent2"/>
                </a:solidFill>
                <a:latin typeface="Calibri" panose="020F0502020204030204" pitchFamily="34" charset="0"/>
                <a:cs typeface="Calibri" panose="020F0502020204030204" pitchFamily="34" charset="0"/>
              </a:rPr>
              <a:t>Le sous-algorithme est une partie de l’algorithme presque indépendante qui a un nom et peut être appelée d’un autre sous-algorithme ou de l’algorithme principal. </a:t>
            </a:r>
          </a:p>
          <a:p>
            <a:pPr algn="just"/>
            <a:endParaRPr lang="fr-FR" sz="1800" b="1" dirty="0">
              <a:solidFill>
                <a:schemeClr val="accent2"/>
              </a:solidFill>
            </a:endParaRPr>
          </a:p>
        </p:txBody>
      </p:sp>
    </p:spTree>
    <p:extLst>
      <p:ext uri="{BB962C8B-B14F-4D97-AF65-F5344CB8AC3E}">
        <p14:creationId xmlns:p14="http://schemas.microsoft.com/office/powerpoint/2010/main" val="332481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B9EAE-59BC-E277-F189-938CAF400C7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AE2B8C-99F4-6E87-7914-2D4B8DE06D94}"/>
              </a:ext>
            </a:extLst>
          </p:cNvPr>
          <p:cNvSpPr txBox="1"/>
          <p:nvPr/>
        </p:nvSpPr>
        <p:spPr>
          <a:xfrm>
            <a:off x="225358" y="320093"/>
            <a:ext cx="10515599" cy="707886"/>
          </a:xfrm>
          <a:prstGeom prst="rect">
            <a:avLst/>
          </a:prstGeom>
          <a:noFill/>
        </p:spPr>
        <p:txBody>
          <a:bodyPr wrap="square" rtlCol="0">
            <a:spAutoFit/>
          </a:bodyPr>
          <a:lstStyle/>
          <a:p>
            <a:r>
              <a:rPr lang="en-MA" sz="4000" b="1" dirty="0">
                <a:latin typeface="+mj-lt"/>
              </a:rPr>
              <a:t>DÉFINITIONS</a:t>
            </a:r>
          </a:p>
        </p:txBody>
      </p:sp>
      <p:sp>
        <p:nvSpPr>
          <p:cNvPr id="2" name="TextBox 1">
            <a:extLst>
              <a:ext uri="{FF2B5EF4-FFF2-40B4-BE49-F238E27FC236}">
                <a16:creationId xmlns:a16="http://schemas.microsoft.com/office/drawing/2014/main" id="{A16B7ABF-1E1B-2538-927F-EF327EF9F95F}"/>
              </a:ext>
            </a:extLst>
          </p:cNvPr>
          <p:cNvSpPr txBox="1"/>
          <p:nvPr/>
        </p:nvSpPr>
        <p:spPr>
          <a:xfrm>
            <a:off x="225357" y="1537713"/>
            <a:ext cx="11496473" cy="1891287"/>
          </a:xfrm>
          <a:prstGeom prst="rect">
            <a:avLst/>
          </a:prstGeom>
          <a:noFill/>
        </p:spPr>
        <p:txBody>
          <a:bodyPr wrap="square" rtlCol="0">
            <a:spAutoFit/>
          </a:bodyPr>
          <a:lstStyle/>
          <a:p>
            <a:pPr algn="just">
              <a:lnSpc>
                <a:spcPct val="150000"/>
              </a:lnSpc>
            </a:pPr>
            <a:r>
              <a:rPr lang="en-US" sz="2000" dirty="0" err="1">
                <a:latin typeface=""/>
              </a:rPr>
              <a:t>Aucune</a:t>
            </a:r>
            <a:r>
              <a:rPr lang="en-US" sz="2000" dirty="0">
                <a:latin typeface=""/>
              </a:rPr>
              <a:t> </a:t>
            </a:r>
            <a:r>
              <a:rPr lang="en-US" sz="2000" dirty="0" err="1">
                <a:latin typeface=""/>
              </a:rPr>
              <a:t>règle</a:t>
            </a:r>
            <a:r>
              <a:rPr lang="en-US" sz="2000" dirty="0">
                <a:latin typeface=""/>
              </a:rPr>
              <a:t> « </a:t>
            </a:r>
            <a:r>
              <a:rPr lang="en-US" sz="2000" dirty="0" err="1">
                <a:latin typeface=""/>
              </a:rPr>
              <a:t>officielle</a:t>
            </a:r>
            <a:r>
              <a:rPr lang="en-US" sz="2000" dirty="0">
                <a:latin typeface=""/>
              </a:rPr>
              <a:t> » </a:t>
            </a:r>
            <a:r>
              <a:rPr lang="en-US" sz="2000" dirty="0" err="1">
                <a:latin typeface=""/>
              </a:rPr>
              <a:t>ou</a:t>
            </a:r>
            <a:r>
              <a:rPr lang="en-US" sz="2000" dirty="0">
                <a:latin typeface=""/>
              </a:rPr>
              <a:t> </a:t>
            </a:r>
            <a:r>
              <a:rPr lang="en-US" sz="2000" dirty="0" err="1">
                <a:latin typeface=""/>
              </a:rPr>
              <a:t>norme</a:t>
            </a:r>
            <a:r>
              <a:rPr lang="en-US" sz="2000" dirty="0">
                <a:latin typeface=""/>
              </a:rPr>
              <a:t> </a:t>
            </a:r>
            <a:r>
              <a:rPr lang="en-US" sz="2000" dirty="0" err="1">
                <a:latin typeface=""/>
              </a:rPr>
              <a:t>n'est</a:t>
            </a:r>
            <a:r>
              <a:rPr lang="en-US" sz="2000" dirty="0">
                <a:latin typeface=""/>
              </a:rPr>
              <a:t> </a:t>
            </a:r>
            <a:r>
              <a:rPr lang="en-US" sz="2000" dirty="0" err="1">
                <a:latin typeface=""/>
              </a:rPr>
              <a:t>définie</a:t>
            </a:r>
            <a:r>
              <a:rPr lang="en-US" sz="2000" dirty="0">
                <a:latin typeface=""/>
              </a:rPr>
              <a:t> pour </a:t>
            </a:r>
            <a:r>
              <a:rPr lang="en-US" sz="2000" dirty="0" err="1">
                <a:latin typeface=""/>
              </a:rPr>
              <a:t>écrire</a:t>
            </a:r>
            <a:r>
              <a:rPr lang="en-US" sz="2000" dirty="0">
                <a:latin typeface=""/>
              </a:rPr>
              <a:t> du pseudo-code. Il </a:t>
            </a:r>
            <a:r>
              <a:rPr lang="en-US" sz="2000" dirty="0" err="1">
                <a:latin typeface=""/>
              </a:rPr>
              <a:t>n'y</a:t>
            </a:r>
            <a:r>
              <a:rPr lang="en-US" sz="2000" dirty="0">
                <a:latin typeface=""/>
              </a:rPr>
              <a:t> a </a:t>
            </a:r>
            <a:r>
              <a:rPr lang="en-US" sz="2000" dirty="0" err="1">
                <a:latin typeface=""/>
              </a:rPr>
              <a:t>donc</a:t>
            </a:r>
            <a:r>
              <a:rPr lang="en-US" sz="2000" dirty="0">
                <a:latin typeface=""/>
              </a:rPr>
              <a:t> pas de </a:t>
            </a:r>
            <a:br>
              <a:rPr lang="en-US" sz="2000" dirty="0">
                <a:latin typeface=""/>
              </a:rPr>
            </a:br>
            <a:r>
              <a:rPr lang="en-US" sz="2000" dirty="0">
                <a:latin typeface=""/>
              </a:rPr>
              <a:t>« </a:t>
            </a:r>
            <a:r>
              <a:rPr lang="en-US" sz="2000" dirty="0" err="1">
                <a:latin typeface=""/>
              </a:rPr>
              <a:t>mauvaise</a:t>
            </a:r>
            <a:r>
              <a:rPr lang="en-US" sz="2000" dirty="0">
                <a:latin typeface=""/>
              </a:rPr>
              <a:t> » </a:t>
            </a:r>
            <a:r>
              <a:rPr lang="en-US" sz="2000" dirty="0" err="1">
                <a:latin typeface=""/>
              </a:rPr>
              <a:t>syntaxe</a:t>
            </a:r>
            <a:r>
              <a:rPr lang="en-US" sz="2000" dirty="0">
                <a:latin typeface=""/>
              </a:rPr>
              <a:t>, </a:t>
            </a:r>
            <a:r>
              <a:rPr lang="en-US" sz="2000" dirty="0" err="1">
                <a:latin typeface=""/>
              </a:rPr>
              <a:t>ni</a:t>
            </a:r>
            <a:r>
              <a:rPr lang="en-US" sz="2000" dirty="0">
                <a:latin typeface=""/>
              </a:rPr>
              <a:t> </a:t>
            </a:r>
            <a:r>
              <a:rPr lang="en-US" sz="2000" dirty="0" err="1">
                <a:latin typeface=""/>
              </a:rPr>
              <a:t>d'écriture</a:t>
            </a:r>
            <a:r>
              <a:rPr lang="en-US" sz="2000" dirty="0">
                <a:latin typeface=""/>
              </a:rPr>
              <a:t> </a:t>
            </a:r>
            <a:r>
              <a:rPr lang="en-US" sz="2000" dirty="0" err="1">
                <a:latin typeface=""/>
              </a:rPr>
              <a:t>meilleure</a:t>
            </a:r>
            <a:r>
              <a:rPr lang="en-US" sz="2000" dirty="0">
                <a:latin typeface=""/>
              </a:rPr>
              <a:t> </a:t>
            </a:r>
            <a:r>
              <a:rPr lang="en-US" sz="2000" dirty="0" err="1">
                <a:latin typeface=""/>
              </a:rPr>
              <a:t>qu'une</a:t>
            </a:r>
            <a:r>
              <a:rPr lang="en-US" sz="2000" dirty="0">
                <a:latin typeface=""/>
              </a:rPr>
              <a:t> </a:t>
            </a:r>
            <a:r>
              <a:rPr lang="en-US" sz="2000" dirty="0" err="1">
                <a:latin typeface=""/>
              </a:rPr>
              <a:t>autre</a:t>
            </a:r>
            <a:r>
              <a:rPr lang="en-US" sz="2000" dirty="0">
                <a:latin typeface=""/>
              </a:rPr>
              <a:t> (</a:t>
            </a:r>
            <a:r>
              <a:rPr lang="en-US" sz="2000" dirty="0" err="1">
                <a:latin typeface=""/>
              </a:rPr>
              <a:t>vous</a:t>
            </a:r>
            <a:r>
              <a:rPr lang="en-US" sz="2000" dirty="0">
                <a:latin typeface=""/>
              </a:rPr>
              <a:t> </a:t>
            </a:r>
            <a:r>
              <a:rPr lang="en-US" sz="2000" dirty="0" err="1">
                <a:latin typeface=""/>
              </a:rPr>
              <a:t>pouvez</a:t>
            </a:r>
            <a:r>
              <a:rPr lang="en-US" sz="2000" dirty="0">
                <a:latin typeface=""/>
              </a:rPr>
              <a:t> </a:t>
            </a:r>
            <a:r>
              <a:rPr lang="en-US" sz="2000" dirty="0" err="1">
                <a:latin typeface=""/>
              </a:rPr>
              <a:t>constater</a:t>
            </a:r>
            <a:r>
              <a:rPr lang="en-US" sz="2000" dirty="0">
                <a:latin typeface=""/>
              </a:rPr>
              <a:t> </a:t>
            </a:r>
            <a:r>
              <a:rPr lang="en-US" sz="2000" dirty="0" err="1">
                <a:latin typeface=""/>
              </a:rPr>
              <a:t>cela</a:t>
            </a:r>
            <a:r>
              <a:rPr lang="en-US" sz="2000" dirty="0">
                <a:latin typeface=""/>
              </a:rPr>
              <a:t> </a:t>
            </a:r>
            <a:r>
              <a:rPr lang="en-US" sz="2000" dirty="0" err="1">
                <a:latin typeface=""/>
              </a:rPr>
              <a:t>en</a:t>
            </a:r>
            <a:r>
              <a:rPr lang="en-US" sz="2000" dirty="0">
                <a:latin typeface=""/>
              </a:rPr>
              <a:t> </a:t>
            </a:r>
            <a:r>
              <a:rPr lang="en-US" sz="2000" dirty="0" err="1">
                <a:latin typeface=""/>
              </a:rPr>
              <a:t>cherchant</a:t>
            </a:r>
            <a:r>
              <a:rPr lang="en-US" sz="2000" dirty="0">
                <a:latin typeface=""/>
              </a:rPr>
              <a:t> sur internet). Mais dans un </a:t>
            </a:r>
            <a:r>
              <a:rPr lang="en-US" sz="2000" dirty="0" err="1">
                <a:latin typeface=""/>
              </a:rPr>
              <a:t>soucis</a:t>
            </a:r>
            <a:r>
              <a:rPr lang="en-US" sz="2000" dirty="0">
                <a:latin typeface=""/>
              </a:rPr>
              <a:t> de </a:t>
            </a:r>
            <a:r>
              <a:rPr lang="en-US" sz="2000" dirty="0" err="1">
                <a:latin typeface=""/>
              </a:rPr>
              <a:t>compréhension</a:t>
            </a:r>
            <a:r>
              <a:rPr lang="en-US" sz="2000" dirty="0">
                <a:latin typeface=""/>
              </a:rPr>
              <a:t> et </a:t>
            </a:r>
            <a:r>
              <a:rPr lang="en-US" sz="2000" dirty="0" err="1">
                <a:latin typeface=""/>
              </a:rPr>
              <a:t>d’adaptation</a:t>
            </a:r>
            <a:r>
              <a:rPr lang="en-US" sz="2000" dirty="0">
                <a:latin typeface=""/>
              </a:rPr>
              <a:t> facile aux future </a:t>
            </a:r>
            <a:r>
              <a:rPr lang="en-US" sz="2000" dirty="0" err="1">
                <a:latin typeface=""/>
              </a:rPr>
              <a:t>langages</a:t>
            </a:r>
            <a:r>
              <a:rPr lang="en-US" sz="2000" dirty="0">
                <a:latin typeface=""/>
              </a:rPr>
              <a:t> qui </a:t>
            </a:r>
            <a:r>
              <a:rPr lang="en-US" sz="2000" dirty="0" err="1">
                <a:latin typeface=""/>
              </a:rPr>
              <a:t>vont</a:t>
            </a:r>
            <a:r>
              <a:rPr lang="en-US" sz="2000" dirty="0">
                <a:latin typeface=""/>
              </a:rPr>
              <a:t> </a:t>
            </a:r>
            <a:r>
              <a:rPr lang="en-US" sz="2000" dirty="0" err="1">
                <a:latin typeface=""/>
              </a:rPr>
              <a:t>être</a:t>
            </a:r>
            <a:r>
              <a:rPr lang="en-US" sz="2000" dirty="0">
                <a:latin typeface=""/>
              </a:rPr>
              <a:t> </a:t>
            </a:r>
            <a:r>
              <a:rPr lang="en-US" sz="2000" dirty="0" err="1">
                <a:latin typeface=""/>
              </a:rPr>
              <a:t>étudiés</a:t>
            </a:r>
            <a:r>
              <a:rPr lang="en-US" sz="2000" dirty="0">
                <a:latin typeface=""/>
              </a:rPr>
              <a:t>, nous </a:t>
            </a:r>
            <a:r>
              <a:rPr lang="en-US" sz="2000" dirty="0" err="1">
                <a:latin typeface=""/>
              </a:rPr>
              <a:t>allons</a:t>
            </a:r>
            <a:r>
              <a:rPr lang="en-US" sz="2000" dirty="0">
                <a:latin typeface=""/>
              </a:rPr>
              <a:t> adopter les notations </a:t>
            </a:r>
            <a:r>
              <a:rPr lang="en-US" sz="2000" dirty="0" err="1">
                <a:latin typeface=""/>
              </a:rPr>
              <a:t>proposées</a:t>
            </a:r>
            <a:r>
              <a:rPr lang="en-US" sz="2000" dirty="0">
                <a:latin typeface=""/>
              </a:rPr>
              <a:t> dans </a:t>
            </a:r>
            <a:r>
              <a:rPr lang="en-US" sz="2000" dirty="0" err="1">
                <a:latin typeface=""/>
              </a:rPr>
              <a:t>ce</a:t>
            </a:r>
            <a:r>
              <a:rPr lang="en-US" sz="2000" dirty="0">
                <a:latin typeface=""/>
              </a:rPr>
              <a:t> </a:t>
            </a:r>
            <a:r>
              <a:rPr lang="en-US" sz="2000" dirty="0" err="1">
                <a:latin typeface=""/>
              </a:rPr>
              <a:t>cours</a:t>
            </a:r>
            <a:r>
              <a:rPr lang="en-US" sz="2000" dirty="0">
                <a:latin typeface=""/>
              </a:rPr>
              <a:t>.</a:t>
            </a:r>
          </a:p>
        </p:txBody>
      </p:sp>
      <p:sp>
        <p:nvSpPr>
          <p:cNvPr id="3" name="Rounded Rectangle 2">
            <a:extLst>
              <a:ext uri="{FF2B5EF4-FFF2-40B4-BE49-F238E27FC236}">
                <a16:creationId xmlns:a16="http://schemas.microsoft.com/office/drawing/2014/main" id="{A54AAF7E-F433-D59B-E30B-2310A41BAEB9}"/>
              </a:ext>
            </a:extLst>
          </p:cNvPr>
          <p:cNvSpPr/>
          <p:nvPr/>
        </p:nvSpPr>
        <p:spPr>
          <a:xfrm>
            <a:off x="321013" y="1123256"/>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Y a-t-il un </a:t>
            </a:r>
            <a:r>
              <a:rPr lang="en-US" sz="2000" dirty="0" err="1"/>
              <a:t>langage</a:t>
            </a:r>
            <a:r>
              <a:rPr lang="en-US" sz="2000" dirty="0"/>
              <a:t> </a:t>
            </a:r>
            <a:r>
              <a:rPr lang="en-US" sz="2000" dirty="0" err="1"/>
              <a:t>d’algorithme</a:t>
            </a:r>
            <a:r>
              <a:rPr lang="en-US" sz="2000" dirty="0"/>
              <a:t> </a:t>
            </a:r>
            <a:r>
              <a:rPr lang="en-US" sz="2000" dirty="0" err="1"/>
              <a:t>universelle</a:t>
            </a:r>
            <a:r>
              <a:rPr lang="en-US" sz="2000" dirty="0"/>
              <a:t>?</a:t>
            </a:r>
          </a:p>
        </p:txBody>
      </p:sp>
      <p:sp>
        <p:nvSpPr>
          <p:cNvPr id="10" name="Rounded Rectangle 9">
            <a:extLst>
              <a:ext uri="{FF2B5EF4-FFF2-40B4-BE49-F238E27FC236}">
                <a16:creationId xmlns:a16="http://schemas.microsoft.com/office/drawing/2014/main" id="{8FEE03F0-7A28-CF0D-AC7C-654411F9CBE1}"/>
              </a:ext>
            </a:extLst>
          </p:cNvPr>
          <p:cNvSpPr/>
          <p:nvPr/>
        </p:nvSpPr>
        <p:spPr>
          <a:xfrm>
            <a:off x="321013" y="3731635"/>
            <a:ext cx="7405992"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L’analyse et l’écriture d’un algorithme dépende de quoi?</a:t>
            </a:r>
          </a:p>
        </p:txBody>
      </p:sp>
      <p:sp>
        <p:nvSpPr>
          <p:cNvPr id="11" name="TextBox 10">
            <a:extLst>
              <a:ext uri="{FF2B5EF4-FFF2-40B4-BE49-F238E27FC236}">
                <a16:creationId xmlns:a16="http://schemas.microsoft.com/office/drawing/2014/main" id="{F98552E9-61EB-6CDA-629D-9054D08FDE76}"/>
              </a:ext>
            </a:extLst>
          </p:cNvPr>
          <p:cNvSpPr txBox="1"/>
          <p:nvPr/>
        </p:nvSpPr>
        <p:spPr>
          <a:xfrm>
            <a:off x="286965" y="4229583"/>
            <a:ext cx="10392383" cy="2352952"/>
          </a:xfrm>
          <a:prstGeom prst="rect">
            <a:avLst/>
          </a:prstGeom>
          <a:noFill/>
        </p:spPr>
        <p:txBody>
          <a:bodyPr wrap="square" rtlCol="0">
            <a:spAutoFit/>
          </a:bodyPr>
          <a:lstStyle/>
          <a:p>
            <a:pPr>
              <a:lnSpc>
                <a:spcPct val="150000"/>
              </a:lnSpc>
            </a:pPr>
            <a:r>
              <a:rPr lang="fr-FR" altLang="fr-FR" sz="2000" dirty="0">
                <a:solidFill>
                  <a:schemeClr val="tx1">
                    <a:lumMod val="75000"/>
                    <a:lumOff val="25000"/>
                  </a:schemeClr>
                </a:solidFill>
                <a:latin typeface=""/>
              </a:rPr>
              <a:t>Les contraintes qui régissent une écriture algorithmique sont : </a:t>
            </a:r>
          </a:p>
          <a:p>
            <a:pPr marL="742950" lvl="1" indent="-285750">
              <a:lnSpc>
                <a:spcPct val="150000"/>
              </a:lnSpc>
              <a:buFont typeface="Wingdings" pitchFamily="2" charset="2"/>
              <a:buChar char="v"/>
            </a:pPr>
            <a:r>
              <a:rPr lang="fr-FR" altLang="fr-FR" sz="2000" dirty="0">
                <a:solidFill>
                  <a:schemeClr val="tx1">
                    <a:lumMod val="75000"/>
                    <a:lumOff val="25000"/>
                  </a:schemeClr>
                </a:solidFill>
                <a:latin typeface=""/>
              </a:rPr>
              <a:t>Le niveau d’abstraction du type de langage ciblé.</a:t>
            </a:r>
          </a:p>
          <a:p>
            <a:pPr marL="742950" lvl="1" indent="-285750">
              <a:lnSpc>
                <a:spcPct val="150000"/>
              </a:lnSpc>
              <a:buFont typeface="Wingdings" pitchFamily="2" charset="2"/>
              <a:buChar char="v"/>
            </a:pPr>
            <a:r>
              <a:rPr lang="fr-FR" altLang="fr-FR" sz="2000" dirty="0">
                <a:solidFill>
                  <a:schemeClr val="tx1">
                    <a:lumMod val="75000"/>
                    <a:lumOff val="25000"/>
                  </a:schemeClr>
                </a:solidFill>
                <a:latin typeface=""/>
              </a:rPr>
              <a:t>Les opérations élémentaires. </a:t>
            </a:r>
          </a:p>
          <a:p>
            <a:pPr marL="742950" lvl="1" indent="-285750">
              <a:lnSpc>
                <a:spcPct val="150000"/>
              </a:lnSpc>
              <a:buFont typeface="Wingdings" pitchFamily="2" charset="2"/>
              <a:buChar char="v"/>
            </a:pPr>
            <a:r>
              <a:rPr lang="fr-FR" altLang="fr-FR" sz="2000" dirty="0">
                <a:solidFill>
                  <a:schemeClr val="tx1">
                    <a:lumMod val="75000"/>
                    <a:lumOff val="25000"/>
                  </a:schemeClr>
                </a:solidFill>
                <a:latin typeface=""/>
              </a:rPr>
              <a:t>La similarité aux langages naturels humain.</a:t>
            </a:r>
          </a:p>
          <a:p>
            <a:pPr marL="742950" lvl="1" indent="-285750">
              <a:lnSpc>
                <a:spcPct val="150000"/>
              </a:lnSpc>
              <a:buFont typeface="Wingdings" pitchFamily="2" charset="2"/>
              <a:buChar char="v"/>
            </a:pPr>
            <a:r>
              <a:rPr lang="fr-FR" altLang="fr-FR" sz="2000" dirty="0">
                <a:solidFill>
                  <a:schemeClr val="tx1">
                    <a:lumMod val="75000"/>
                    <a:lumOff val="25000"/>
                  </a:schemeClr>
                </a:solidFill>
                <a:latin typeface=""/>
              </a:rPr>
              <a:t>La recherche d’universalisation.</a:t>
            </a:r>
            <a:endParaRPr lang="en-US" sz="2000" dirty="0">
              <a:latin typeface=""/>
            </a:endParaRPr>
          </a:p>
        </p:txBody>
      </p:sp>
      <p:sp>
        <p:nvSpPr>
          <p:cNvPr id="5" name="Date Placeholder 4">
            <a:extLst>
              <a:ext uri="{FF2B5EF4-FFF2-40B4-BE49-F238E27FC236}">
                <a16:creationId xmlns:a16="http://schemas.microsoft.com/office/drawing/2014/main" id="{170DFE37-1C1E-5F6C-20BB-D4112B8BEBFA}"/>
              </a:ext>
            </a:extLst>
          </p:cNvPr>
          <p:cNvSpPr>
            <a:spLocks noGrp="1"/>
          </p:cNvSpPr>
          <p:nvPr>
            <p:ph type="dt" sz="half" idx="10"/>
          </p:nvPr>
        </p:nvSpPr>
        <p:spPr/>
        <p:txBody>
          <a:bodyPr/>
          <a:lstStyle/>
          <a:p>
            <a:fld id="{1CADF0A6-169C-D045-BC7E-5FB127992A0B}" type="datetime1">
              <a:rPr lang="en-US" smtClean="0"/>
              <a:t>10/19/2024</a:t>
            </a:fld>
            <a:endParaRPr lang="en-MA"/>
          </a:p>
        </p:txBody>
      </p:sp>
      <p:sp>
        <p:nvSpPr>
          <p:cNvPr id="6" name="Slide Number Placeholder 5">
            <a:extLst>
              <a:ext uri="{FF2B5EF4-FFF2-40B4-BE49-F238E27FC236}">
                <a16:creationId xmlns:a16="http://schemas.microsoft.com/office/drawing/2014/main" id="{92A9FACD-5026-7F9F-95D2-9CF2D9B31319}"/>
              </a:ext>
            </a:extLst>
          </p:cNvPr>
          <p:cNvSpPr>
            <a:spLocks noGrp="1"/>
          </p:cNvSpPr>
          <p:nvPr>
            <p:ph type="sldNum" sz="quarter" idx="12"/>
          </p:nvPr>
        </p:nvSpPr>
        <p:spPr/>
        <p:txBody>
          <a:bodyPr/>
          <a:lstStyle/>
          <a:p>
            <a:fld id="{68870FDC-C944-644D-8649-251A4BA46F23}" type="slidenum">
              <a:rPr lang="en-MA" smtClean="0"/>
              <a:t>5</a:t>
            </a:fld>
            <a:endParaRPr lang="en-MA"/>
          </a:p>
        </p:txBody>
      </p:sp>
    </p:spTree>
    <p:extLst>
      <p:ext uri="{BB962C8B-B14F-4D97-AF65-F5344CB8AC3E}">
        <p14:creationId xmlns:p14="http://schemas.microsoft.com/office/powerpoint/2010/main" val="2227411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SOUS-PROGRAMMES OU FONCTIONS</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Intérêt des sous-algorithmes </a:t>
            </a:r>
            <a:endParaRPr lang="en-US" sz="2000" dirty="0">
              <a:latin typeface=""/>
            </a:endParaRP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50</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10" name="Espace réservé du contenu 4">
            <a:extLst>
              <a:ext uri="{FF2B5EF4-FFF2-40B4-BE49-F238E27FC236}">
                <a16:creationId xmlns:a16="http://schemas.microsoft.com/office/drawing/2014/main" id="{0FB69457-0788-40DC-94DA-29F006208642}"/>
              </a:ext>
            </a:extLst>
          </p:cNvPr>
          <p:cNvSpPr txBox="1">
            <a:spLocks/>
          </p:cNvSpPr>
          <p:nvPr/>
        </p:nvSpPr>
        <p:spPr>
          <a:xfrm>
            <a:off x="413376" y="1869314"/>
            <a:ext cx="11500170" cy="4232960"/>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dirty="0">
                <a:solidFill>
                  <a:schemeClr val="accent2"/>
                </a:solidFill>
                <a:latin typeface="Calibri" panose="020F0502020204030204" pitchFamily="34" charset="0"/>
                <a:cs typeface="Calibri" panose="020F0502020204030204" pitchFamily="34" charset="0"/>
              </a:rPr>
              <a:t>Factorisation du code </a:t>
            </a:r>
          </a:p>
          <a:p>
            <a:pPr marL="0" indent="0" algn="just">
              <a:buFont typeface="Arial" panose="020B0604020202020204" pitchFamily="34" charset="0"/>
              <a:buNone/>
            </a:pPr>
            <a:r>
              <a:rPr lang="fr-FR" sz="2000" dirty="0">
                <a:latin typeface="Calibri" panose="020F0502020204030204" pitchFamily="34" charset="0"/>
                <a:cs typeface="Calibri" panose="020F0502020204030204" pitchFamily="34" charset="0"/>
              </a:rPr>
              <a:t>Les sous-algorithmes permettent de réutiliser des parties d'un algorithme. Par exemple, pour calculer le factoriel de plusieurs nombres, on peut écrire une fonction pour ce calcul. Cela rend le code plus simple et évite la répétition.</a:t>
            </a:r>
          </a:p>
          <a:p>
            <a:pPr marL="0" indent="0" algn="just">
              <a:buFont typeface="Arial" panose="020B0604020202020204" pitchFamily="34" charset="0"/>
              <a:buNone/>
            </a:pPr>
            <a:r>
              <a:rPr lang="fr-FR" sz="2000" b="1" dirty="0">
                <a:solidFill>
                  <a:schemeClr val="accent2"/>
                </a:solidFill>
                <a:latin typeface="Calibri" panose="020F0502020204030204" pitchFamily="34" charset="0"/>
                <a:cs typeface="Calibri" panose="020F0502020204030204" pitchFamily="34" charset="0"/>
              </a:rPr>
              <a:t>Mise au point </a:t>
            </a:r>
          </a:p>
          <a:p>
            <a:pPr marL="0" indent="0" algn="just">
              <a:buFont typeface="Arial" panose="020B0604020202020204" pitchFamily="34" charset="0"/>
              <a:buNone/>
            </a:pPr>
            <a:r>
              <a:rPr lang="fr-FR" sz="2000" dirty="0">
                <a:latin typeface="Calibri" panose="020F0502020204030204" pitchFamily="34" charset="0"/>
                <a:cs typeface="Calibri" panose="020F0502020204030204" pitchFamily="34" charset="0"/>
              </a:rPr>
              <a:t>Une fois qu'un sous-algorithme est écrit, il doit être testé. Cela permet de vérifier chaque partie séparément, facilitant l'identification des erreurs et de leur origine, contrairement à un test de l'algorithme entier d'un seul coup.</a:t>
            </a:r>
          </a:p>
          <a:p>
            <a:pPr marL="0" indent="0" algn="just">
              <a:buFont typeface="Arial" panose="020B0604020202020204" pitchFamily="34" charset="0"/>
              <a:buNone/>
            </a:pPr>
            <a:r>
              <a:rPr lang="fr-FR" sz="2000" b="1" dirty="0">
                <a:solidFill>
                  <a:schemeClr val="accent2"/>
                </a:solidFill>
                <a:latin typeface="Calibri" panose="020F0502020204030204" pitchFamily="34" charset="0"/>
                <a:cs typeface="Calibri" panose="020F0502020204030204" pitchFamily="34" charset="0"/>
              </a:rPr>
              <a:t>Amélioration de la maintenance </a:t>
            </a:r>
          </a:p>
          <a:p>
            <a:pPr marL="0" indent="0" algn="just">
              <a:buNone/>
            </a:pPr>
            <a:r>
              <a:rPr lang="fr-FR" sz="2000" dirty="0">
                <a:latin typeface="Calibri" panose="020F0502020204030204" pitchFamily="34" charset="0"/>
                <a:cs typeface="Calibri" panose="020F0502020204030204" pitchFamily="34" charset="0"/>
              </a:rPr>
              <a:t>Comme la compréhension d’un algorithme, la maintenance est automatiquement améliorée, car il sera plus facile d’identifier les parties de l’algorithme à modifier et d’en évaluer l’impact. L’idéal est bien entendu que la modification puisse être limitée à un petit nombre de sous-algorithmes.</a:t>
            </a:r>
          </a:p>
          <a:p>
            <a:pPr marL="0" indent="0" algn="just">
              <a:buFont typeface="Arial" panose="020B0604020202020204" pitchFamily="34" charset="0"/>
              <a:buNone/>
            </a:pP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596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SOUS-PROGRAMMES OU FONCTIONS</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Définir une fonction</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51</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10" name="Espace réservé du contenu 4">
            <a:extLst>
              <a:ext uri="{FF2B5EF4-FFF2-40B4-BE49-F238E27FC236}">
                <a16:creationId xmlns:a16="http://schemas.microsoft.com/office/drawing/2014/main" id="{0FB69457-0788-40DC-94DA-29F006208642}"/>
              </a:ext>
            </a:extLst>
          </p:cNvPr>
          <p:cNvSpPr txBox="1">
            <a:spLocks/>
          </p:cNvSpPr>
          <p:nvPr/>
        </p:nvSpPr>
        <p:spPr>
          <a:xfrm>
            <a:off x="413376" y="1869314"/>
            <a:ext cx="11500170" cy="1683355"/>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latin typeface="Calibri" panose="020F0502020204030204" pitchFamily="34" charset="0"/>
                <a:cs typeface="Calibri" panose="020F0502020204030204" pitchFamily="34" charset="0"/>
              </a:rPr>
              <a:t>Une fonction doit être définie avant d’être utilisée, c’est-à-dire que l’on doit indiquer quelles sont les instructions qui la composent : il s’agit de la définition de la fonction, où l’on associe les instructions à l’identification de la fonction. </a:t>
            </a:r>
          </a:p>
          <a:p>
            <a:pPr marL="0" indent="0">
              <a:buNone/>
            </a:pPr>
            <a:r>
              <a:rPr lang="fr-FR" sz="2000" dirty="0">
                <a:latin typeface="Calibri" panose="020F0502020204030204" pitchFamily="34" charset="0"/>
                <a:cs typeface="Calibri" panose="020F0502020204030204" pitchFamily="34" charset="0"/>
              </a:rPr>
              <a:t>La fonction doit être définie et comporter : </a:t>
            </a:r>
            <a:r>
              <a:rPr lang="fr-FR" sz="2000" dirty="0">
                <a:solidFill>
                  <a:schemeClr val="accent2"/>
                </a:solidFill>
                <a:latin typeface="Calibri" panose="020F0502020204030204" pitchFamily="34" charset="0"/>
                <a:cs typeface="Calibri" panose="020F0502020204030204" pitchFamily="34" charset="0"/>
              </a:rPr>
              <a:t>un en-tête</a:t>
            </a:r>
            <a:r>
              <a:rPr lang="fr-FR" sz="2000" dirty="0">
                <a:latin typeface="Calibri" panose="020F0502020204030204" pitchFamily="34" charset="0"/>
                <a:cs typeface="Calibri" panose="020F0502020204030204" pitchFamily="34" charset="0"/>
              </a:rPr>
              <a:t>, pour l’identifier et </a:t>
            </a:r>
            <a:r>
              <a:rPr lang="fr-FR" sz="2000" dirty="0">
                <a:solidFill>
                  <a:schemeClr val="accent2"/>
                </a:solidFill>
                <a:latin typeface="Calibri" panose="020F0502020204030204" pitchFamily="34" charset="0"/>
                <a:cs typeface="Calibri" panose="020F0502020204030204" pitchFamily="34" charset="0"/>
              </a:rPr>
              <a:t>un corps</a:t>
            </a:r>
            <a:r>
              <a:rPr lang="fr-FR" sz="2000" dirty="0">
                <a:latin typeface="Calibri" panose="020F0502020204030204" pitchFamily="34" charset="0"/>
                <a:cs typeface="Calibri" panose="020F0502020204030204" pitchFamily="34" charset="0"/>
              </a:rPr>
              <a:t> contenant ses instructions, pour la définir.</a:t>
            </a:r>
          </a:p>
        </p:txBody>
      </p:sp>
      <p:sp>
        <p:nvSpPr>
          <p:cNvPr id="7" name="Espace réservé du texte 8">
            <a:extLst>
              <a:ext uri="{FF2B5EF4-FFF2-40B4-BE49-F238E27FC236}">
                <a16:creationId xmlns:a16="http://schemas.microsoft.com/office/drawing/2014/main" id="{78C36232-A449-4EE2-9673-FF193E3F93D0}"/>
              </a:ext>
            </a:extLst>
          </p:cNvPr>
          <p:cNvSpPr txBox="1">
            <a:spLocks/>
          </p:cNvSpPr>
          <p:nvPr/>
        </p:nvSpPr>
        <p:spPr>
          <a:xfrm>
            <a:off x="690474" y="3943493"/>
            <a:ext cx="11223072" cy="1683355"/>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800" b="1" dirty="0">
                <a:solidFill>
                  <a:schemeClr val="accent5">
                    <a:lumMod val="75000"/>
                  </a:schemeClr>
                </a:solidFill>
                <a:latin typeface="Courier New" panose="02070309020205020404" pitchFamily="49" charset="0"/>
                <a:cs typeface="Courier New" panose="02070309020205020404" pitchFamily="49" charset="0"/>
              </a:rPr>
              <a:t>FONCTION</a:t>
            </a:r>
            <a:r>
              <a:rPr lang="fr-FR" sz="1800" b="1" dirty="0">
                <a:latin typeface="Courier New" panose="02070309020205020404" pitchFamily="49" charset="0"/>
                <a:cs typeface="Courier New" panose="02070309020205020404" pitchFamily="49" charset="0"/>
              </a:rPr>
              <a:t> </a:t>
            </a:r>
            <a:r>
              <a:rPr lang="fr-FR" sz="1800" b="1" dirty="0" err="1">
                <a:latin typeface="Courier New" panose="02070309020205020404" pitchFamily="49" charset="0"/>
                <a:cs typeface="Courier New" panose="02070309020205020404" pitchFamily="49" charset="0"/>
              </a:rPr>
              <a:t>nom_de_fonction</a:t>
            </a:r>
            <a:r>
              <a:rPr lang="fr-FR" sz="1800" b="1" dirty="0">
                <a:latin typeface="Courier New" panose="02070309020205020404" pitchFamily="49" charset="0"/>
                <a:cs typeface="Courier New" panose="02070309020205020404" pitchFamily="49" charset="0"/>
              </a:rPr>
              <a:t>(«liste entrées avec leurs types»):type de la sortie</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Déclarations des variables »</a:t>
            </a:r>
            <a:br>
              <a:rPr lang="fr-FR" sz="1800" b="1" dirty="0">
                <a:latin typeface="Courier New" panose="02070309020205020404" pitchFamily="49" charset="0"/>
                <a:cs typeface="Courier New" panose="02070309020205020404" pitchFamily="49" charset="0"/>
              </a:rPr>
            </a:br>
            <a:r>
              <a:rPr lang="fr-FR" sz="1800" b="1" dirty="0">
                <a:solidFill>
                  <a:schemeClr val="accent5">
                    <a:lumMod val="75000"/>
                  </a:schemeClr>
                </a:solidFill>
                <a:latin typeface="Courier New" panose="02070309020205020404" pitchFamily="49" charset="0"/>
                <a:cs typeface="Courier New" panose="02070309020205020404" pitchFamily="49" charset="0"/>
              </a:rPr>
              <a:t>DEBUT</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instructions »</a:t>
            </a:r>
            <a:br>
              <a:rPr lang="fr-FR" sz="1800" b="1" dirty="0">
                <a:latin typeface="Courier New" panose="02070309020205020404" pitchFamily="49" charset="0"/>
                <a:cs typeface="Courier New" panose="02070309020205020404" pitchFamily="49" charset="0"/>
              </a:rPr>
            </a:br>
            <a:r>
              <a:rPr lang="fr-FR" sz="1800" b="1" dirty="0">
                <a:solidFill>
                  <a:schemeClr val="accent5">
                    <a:lumMod val="75000"/>
                  </a:schemeClr>
                </a:solidFill>
                <a:latin typeface="Courier New" panose="02070309020205020404" pitchFamily="49" charset="0"/>
                <a:cs typeface="Courier New" panose="02070309020205020404" pitchFamily="49" charset="0"/>
              </a:rPr>
              <a:t>RETOURNER </a:t>
            </a:r>
            <a:r>
              <a:rPr lang="fr-FR" sz="1800" b="1" dirty="0">
                <a:latin typeface="Courier New" panose="02070309020205020404" pitchFamily="49" charset="0"/>
                <a:cs typeface="Courier New" panose="02070309020205020404" pitchFamily="49" charset="0"/>
              </a:rPr>
              <a:t>(« la valeurs ou la variable à retourner »)</a:t>
            </a:r>
          </a:p>
          <a:p>
            <a:pPr algn="l"/>
            <a:r>
              <a:rPr lang="fr-FR" sz="1800" b="1" dirty="0">
                <a:solidFill>
                  <a:schemeClr val="accent5">
                    <a:lumMod val="75000"/>
                  </a:schemeClr>
                </a:solidFill>
                <a:latin typeface="Courier New" panose="02070309020205020404" pitchFamily="49" charset="0"/>
                <a:cs typeface="Courier New" panose="02070309020205020404" pitchFamily="49" charset="0"/>
              </a:rPr>
              <a:t>FINFCT</a:t>
            </a:r>
          </a:p>
        </p:txBody>
      </p:sp>
    </p:spTree>
    <p:extLst>
      <p:ext uri="{BB962C8B-B14F-4D97-AF65-F5344CB8AC3E}">
        <p14:creationId xmlns:p14="http://schemas.microsoft.com/office/powerpoint/2010/main" val="403953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SOUS-PROGRAMMES OU FONCTIONS</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Définir une fonction</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52</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10" name="Espace réservé du contenu 4">
            <a:extLst>
              <a:ext uri="{FF2B5EF4-FFF2-40B4-BE49-F238E27FC236}">
                <a16:creationId xmlns:a16="http://schemas.microsoft.com/office/drawing/2014/main" id="{0FB69457-0788-40DC-94DA-29F006208642}"/>
              </a:ext>
            </a:extLst>
          </p:cNvPr>
          <p:cNvSpPr txBox="1">
            <a:spLocks/>
          </p:cNvSpPr>
          <p:nvPr/>
        </p:nvSpPr>
        <p:spPr>
          <a:xfrm>
            <a:off x="413376" y="1869314"/>
            <a:ext cx="11500170" cy="1683355"/>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latin typeface="Calibri" panose="020F0502020204030204" pitchFamily="34" charset="0"/>
                <a:cs typeface="Calibri" panose="020F0502020204030204" pitchFamily="34" charset="0"/>
              </a:rPr>
              <a:t>Une fonction doit être définie avant d’être utilisée, c’est-à-dire que l’on doit indiquer quelles sont les instructions qui la composent : il s’agit de la définition de la fonction, où l’on associe les instructions à l’identification de la fonction. </a:t>
            </a:r>
          </a:p>
          <a:p>
            <a:pPr marL="0" indent="0">
              <a:buNone/>
            </a:pPr>
            <a:r>
              <a:rPr lang="fr-FR" sz="2000" dirty="0">
                <a:latin typeface="Calibri" panose="020F0502020204030204" pitchFamily="34" charset="0"/>
                <a:cs typeface="Calibri" panose="020F0502020204030204" pitchFamily="34" charset="0"/>
              </a:rPr>
              <a:t>La fonction doit être définie et comporter : </a:t>
            </a:r>
            <a:r>
              <a:rPr lang="fr-FR" sz="2000" dirty="0">
                <a:solidFill>
                  <a:schemeClr val="accent2"/>
                </a:solidFill>
                <a:latin typeface="Calibri" panose="020F0502020204030204" pitchFamily="34" charset="0"/>
                <a:cs typeface="Calibri" panose="020F0502020204030204" pitchFamily="34" charset="0"/>
              </a:rPr>
              <a:t>un en-tête</a:t>
            </a:r>
            <a:r>
              <a:rPr lang="fr-FR" sz="2000" dirty="0">
                <a:latin typeface="Calibri" panose="020F0502020204030204" pitchFamily="34" charset="0"/>
                <a:cs typeface="Calibri" panose="020F0502020204030204" pitchFamily="34" charset="0"/>
              </a:rPr>
              <a:t>, pour l’identifier et </a:t>
            </a:r>
            <a:r>
              <a:rPr lang="fr-FR" sz="2000" dirty="0">
                <a:solidFill>
                  <a:schemeClr val="accent2"/>
                </a:solidFill>
                <a:latin typeface="Calibri" panose="020F0502020204030204" pitchFamily="34" charset="0"/>
                <a:cs typeface="Calibri" panose="020F0502020204030204" pitchFamily="34" charset="0"/>
              </a:rPr>
              <a:t>un corps</a:t>
            </a:r>
            <a:r>
              <a:rPr lang="fr-FR" sz="2000" dirty="0">
                <a:latin typeface="Calibri" panose="020F0502020204030204" pitchFamily="34" charset="0"/>
                <a:cs typeface="Calibri" panose="020F0502020204030204" pitchFamily="34" charset="0"/>
              </a:rPr>
              <a:t> contenant ses instructions, pour la définir.</a:t>
            </a:r>
          </a:p>
        </p:txBody>
      </p:sp>
      <p:sp>
        <p:nvSpPr>
          <p:cNvPr id="7" name="Espace réservé du texte 8">
            <a:extLst>
              <a:ext uri="{FF2B5EF4-FFF2-40B4-BE49-F238E27FC236}">
                <a16:creationId xmlns:a16="http://schemas.microsoft.com/office/drawing/2014/main" id="{78C36232-A449-4EE2-9673-FF193E3F93D0}"/>
              </a:ext>
            </a:extLst>
          </p:cNvPr>
          <p:cNvSpPr txBox="1">
            <a:spLocks/>
          </p:cNvSpPr>
          <p:nvPr/>
        </p:nvSpPr>
        <p:spPr>
          <a:xfrm>
            <a:off x="690474" y="3943493"/>
            <a:ext cx="11223072" cy="1683355"/>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800" b="1" dirty="0">
                <a:solidFill>
                  <a:schemeClr val="accent5">
                    <a:lumMod val="75000"/>
                  </a:schemeClr>
                </a:solidFill>
                <a:latin typeface="Courier New" panose="02070309020205020404" pitchFamily="49" charset="0"/>
                <a:cs typeface="Courier New" panose="02070309020205020404" pitchFamily="49" charset="0"/>
              </a:rPr>
              <a:t>FONCTION</a:t>
            </a:r>
            <a:r>
              <a:rPr lang="fr-FR" sz="1800" b="1" dirty="0">
                <a:latin typeface="Courier New" panose="02070309020205020404" pitchFamily="49" charset="0"/>
                <a:cs typeface="Courier New" panose="02070309020205020404" pitchFamily="49" charset="0"/>
              </a:rPr>
              <a:t> </a:t>
            </a:r>
            <a:r>
              <a:rPr lang="fr-FR" sz="1800" b="1" dirty="0" err="1">
                <a:latin typeface="Courier New" panose="02070309020205020404" pitchFamily="49" charset="0"/>
                <a:cs typeface="Courier New" panose="02070309020205020404" pitchFamily="49" charset="0"/>
              </a:rPr>
              <a:t>nom_de_fonction</a:t>
            </a:r>
            <a:r>
              <a:rPr lang="fr-FR" sz="1800" b="1" dirty="0">
                <a:latin typeface="Courier New" panose="02070309020205020404" pitchFamily="49" charset="0"/>
                <a:cs typeface="Courier New" panose="02070309020205020404" pitchFamily="49" charset="0"/>
              </a:rPr>
              <a:t>(«liste entrées avec leurs types»):type de la sortie</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Déclarations des variables »</a:t>
            </a:r>
            <a:br>
              <a:rPr lang="fr-FR" sz="1800" b="1" dirty="0">
                <a:latin typeface="Courier New" panose="02070309020205020404" pitchFamily="49" charset="0"/>
                <a:cs typeface="Courier New" panose="02070309020205020404" pitchFamily="49" charset="0"/>
              </a:rPr>
            </a:br>
            <a:r>
              <a:rPr lang="fr-FR" sz="1800" b="1" dirty="0">
                <a:solidFill>
                  <a:schemeClr val="accent5">
                    <a:lumMod val="75000"/>
                  </a:schemeClr>
                </a:solidFill>
                <a:latin typeface="Courier New" panose="02070309020205020404" pitchFamily="49" charset="0"/>
                <a:cs typeface="Courier New" panose="02070309020205020404" pitchFamily="49" charset="0"/>
              </a:rPr>
              <a:t>DEBUT</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instructions »</a:t>
            </a:r>
            <a:br>
              <a:rPr lang="fr-FR" sz="1800" b="1" dirty="0">
                <a:latin typeface="Courier New" panose="02070309020205020404" pitchFamily="49" charset="0"/>
                <a:cs typeface="Courier New" panose="02070309020205020404" pitchFamily="49" charset="0"/>
              </a:rPr>
            </a:br>
            <a:r>
              <a:rPr lang="fr-FR" sz="1800" b="1" dirty="0">
                <a:solidFill>
                  <a:schemeClr val="accent5">
                    <a:lumMod val="75000"/>
                  </a:schemeClr>
                </a:solidFill>
                <a:latin typeface="Courier New" panose="02070309020205020404" pitchFamily="49" charset="0"/>
                <a:cs typeface="Courier New" panose="02070309020205020404" pitchFamily="49" charset="0"/>
              </a:rPr>
              <a:t>RETOURNER </a:t>
            </a:r>
            <a:r>
              <a:rPr lang="fr-FR" sz="1800" b="1" dirty="0">
                <a:latin typeface="Courier New" panose="02070309020205020404" pitchFamily="49" charset="0"/>
                <a:cs typeface="Courier New" panose="02070309020205020404" pitchFamily="49" charset="0"/>
              </a:rPr>
              <a:t>(« la valeurs ou la variable à retourner »)</a:t>
            </a:r>
          </a:p>
          <a:p>
            <a:pPr algn="l"/>
            <a:r>
              <a:rPr lang="fr-FR" sz="1800" b="1" dirty="0">
                <a:solidFill>
                  <a:schemeClr val="accent5">
                    <a:lumMod val="75000"/>
                  </a:schemeClr>
                </a:solidFill>
                <a:latin typeface="Courier New" panose="02070309020205020404" pitchFamily="49" charset="0"/>
                <a:cs typeface="Courier New" panose="02070309020205020404" pitchFamily="49" charset="0"/>
              </a:rPr>
              <a:t>FINFCT</a:t>
            </a:r>
          </a:p>
        </p:txBody>
      </p:sp>
    </p:spTree>
    <p:extLst>
      <p:ext uri="{BB962C8B-B14F-4D97-AF65-F5344CB8AC3E}">
        <p14:creationId xmlns:p14="http://schemas.microsoft.com/office/powerpoint/2010/main" val="652027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SOUS-PROGRAMMES OU FONCTIONS</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L’entête d’une fonction et la valeur retourner</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53</a:t>
            </a:fld>
            <a:endParaRPr lang="en-MA"/>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9" name="Espace réservé du contenu 4">
            <a:extLst>
              <a:ext uri="{FF2B5EF4-FFF2-40B4-BE49-F238E27FC236}">
                <a16:creationId xmlns:a16="http://schemas.microsoft.com/office/drawing/2014/main" id="{1846AFA8-1856-4B59-8C0A-105A5A99ED99}"/>
              </a:ext>
            </a:extLst>
          </p:cNvPr>
          <p:cNvSpPr txBox="1">
            <a:spLocks/>
          </p:cNvSpPr>
          <p:nvPr/>
        </p:nvSpPr>
        <p:spPr>
          <a:xfrm>
            <a:off x="419048" y="1782166"/>
            <a:ext cx="11353903" cy="2699893"/>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fr-FR" sz="1800" dirty="0">
                <a:latin typeface="Calibri" panose="020F0502020204030204" pitchFamily="34" charset="0"/>
                <a:cs typeface="Calibri" panose="020F0502020204030204" pitchFamily="34" charset="0"/>
              </a:rPr>
              <a:t>L’entête de la fonction : comporte </a:t>
            </a:r>
            <a:r>
              <a:rPr lang="fr-FR" sz="1800" b="1" dirty="0">
                <a:solidFill>
                  <a:schemeClr val="accent6">
                    <a:lumMod val="75000"/>
                  </a:schemeClr>
                </a:solidFill>
                <a:latin typeface="Calibri" panose="020F0502020204030204" pitchFamily="34" charset="0"/>
                <a:cs typeface="Calibri" panose="020F0502020204030204" pitchFamily="34" charset="0"/>
              </a:rPr>
              <a:t>le nom de la fonction </a:t>
            </a:r>
            <a:r>
              <a:rPr lang="fr-FR" sz="1800" dirty="0">
                <a:latin typeface="Calibri" panose="020F0502020204030204" pitchFamily="34" charset="0"/>
                <a:cs typeface="Calibri" panose="020F0502020204030204" pitchFamily="34" charset="0"/>
              </a:rPr>
              <a:t>qui doit être significatif en vérifiant les mêmes règles de nomination des variables. </a:t>
            </a:r>
          </a:p>
          <a:p>
            <a:pPr>
              <a:buFont typeface="Wingdings" panose="05000000000000000000" pitchFamily="2" charset="2"/>
              <a:buChar char="§"/>
            </a:pPr>
            <a:r>
              <a:rPr lang="fr-FR" sz="1800" dirty="0">
                <a:latin typeface="Calibri" panose="020F0502020204030204" pitchFamily="34" charset="0"/>
                <a:cs typeface="Calibri" panose="020F0502020204030204" pitchFamily="34" charset="0"/>
              </a:rPr>
              <a:t>Entre les parenthèses : nous mettons </a:t>
            </a:r>
            <a:r>
              <a:rPr lang="fr-FR" sz="1800" b="1" dirty="0">
                <a:solidFill>
                  <a:srgbClr val="7030A0"/>
                </a:solidFill>
                <a:latin typeface="Calibri" panose="020F0502020204030204" pitchFamily="34" charset="0"/>
                <a:cs typeface="Calibri" panose="020F0502020204030204" pitchFamily="34" charset="0"/>
              </a:rPr>
              <a:t>la liste des variables </a:t>
            </a:r>
            <a:r>
              <a:rPr lang="fr-FR" sz="1800" dirty="0">
                <a:latin typeface="Calibri" panose="020F0502020204030204" pitchFamily="34" charset="0"/>
                <a:cs typeface="Calibri" panose="020F0502020204030204" pitchFamily="34" charset="0"/>
              </a:rPr>
              <a:t>requises pour que la fonction réalise les tâches désirées. Pour chaque variable de cette liste on doit écrire sont type. (NB </a:t>
            </a:r>
            <a:r>
              <a:rPr lang="fr-FR" sz="1800" dirty="0">
                <a:solidFill>
                  <a:srgbClr val="FF0000"/>
                </a:solidFill>
                <a:latin typeface="Calibri" panose="020F0502020204030204" pitchFamily="34" charset="0"/>
                <a:cs typeface="Calibri" panose="020F0502020204030204" pitchFamily="34" charset="0"/>
              </a:rPr>
              <a:t>: une fonction peut avoir plusieurs variables dans ses arguments, il se peut aussi que la fonction n’ai aucun paramètre, dans se cas on écrit VIDE pour signaler qu’elle ne récupère aucune valeur de l’extérieur. </a:t>
            </a:r>
            <a:r>
              <a:rPr lang="fr-FR" sz="1800" dirty="0">
                <a:latin typeface="Calibri" panose="020F0502020204030204" pitchFamily="34" charset="0"/>
                <a:cs typeface="Calibri" panose="020F0502020204030204" pitchFamily="34" charset="0"/>
              </a:rPr>
              <a:t>) </a:t>
            </a:r>
          </a:p>
          <a:p>
            <a:pPr>
              <a:buFont typeface="Wingdings" panose="05000000000000000000" pitchFamily="2" charset="2"/>
              <a:buChar char="§"/>
            </a:pPr>
            <a:r>
              <a:rPr lang="fr-FR" sz="1800" dirty="0">
                <a:latin typeface="Calibri" panose="020F0502020204030204" pitchFamily="34" charset="0"/>
                <a:cs typeface="Calibri" panose="020F0502020204030204" pitchFamily="34" charset="0"/>
              </a:rPr>
              <a:t>Après les parenthèses : on écrit le </a:t>
            </a:r>
            <a:r>
              <a:rPr lang="fr-FR" sz="1800" b="1" dirty="0">
                <a:solidFill>
                  <a:schemeClr val="accent2">
                    <a:lumMod val="75000"/>
                  </a:schemeClr>
                </a:solidFill>
                <a:latin typeface="Calibri" panose="020F0502020204030204" pitchFamily="34" charset="0"/>
                <a:cs typeface="Calibri" panose="020F0502020204030204" pitchFamily="34" charset="0"/>
              </a:rPr>
              <a:t>type de la valeur que la fonction doit retourner </a:t>
            </a:r>
            <a:r>
              <a:rPr lang="fr-FR" sz="1800" dirty="0">
                <a:latin typeface="Calibri" panose="020F0502020204030204" pitchFamily="34" charset="0"/>
                <a:cs typeface="Calibri" panose="020F0502020204030204" pitchFamily="34" charset="0"/>
              </a:rPr>
              <a:t>avec l’instruction RETOURNER() (NB : </a:t>
            </a:r>
            <a:r>
              <a:rPr lang="fr-FR" sz="1800" dirty="0">
                <a:solidFill>
                  <a:srgbClr val="FF0000"/>
                </a:solidFill>
                <a:latin typeface="Calibri" panose="020F0502020204030204" pitchFamily="34" charset="0"/>
                <a:cs typeface="Calibri" panose="020F0502020204030204" pitchFamily="34" charset="0"/>
              </a:rPr>
              <a:t>Une fonction ne peut retourner qu’une </a:t>
            </a:r>
            <a:r>
              <a:rPr lang="fr-FR" sz="1800" b="1" dirty="0">
                <a:solidFill>
                  <a:srgbClr val="FF0000"/>
                </a:solidFill>
                <a:latin typeface="Calibri" panose="020F0502020204030204" pitchFamily="34" charset="0"/>
                <a:cs typeface="Calibri" panose="020F0502020204030204" pitchFamily="34" charset="0"/>
              </a:rPr>
              <a:t>seule valeur, </a:t>
            </a:r>
            <a:r>
              <a:rPr lang="fr-FR" sz="1800" dirty="0">
                <a:solidFill>
                  <a:srgbClr val="FF0000"/>
                </a:solidFill>
                <a:latin typeface="Calibri" panose="020F0502020204030204" pitchFamily="34" charset="0"/>
                <a:cs typeface="Calibri" panose="020F0502020204030204" pitchFamily="34" charset="0"/>
              </a:rPr>
              <a:t>ou dans certain cas elle ne retourne rien, dans ce cas on ne met pas le type de retour et on ne met pas l’instruction RETOURNER</a:t>
            </a:r>
            <a:r>
              <a:rPr lang="fr-FR" sz="1800" dirty="0">
                <a:latin typeface="Calibri" panose="020F0502020204030204" pitchFamily="34" charset="0"/>
                <a:cs typeface="Calibri" panose="020F0502020204030204" pitchFamily="34" charset="0"/>
              </a:rPr>
              <a:t>. )</a:t>
            </a:r>
          </a:p>
        </p:txBody>
      </p:sp>
      <p:sp>
        <p:nvSpPr>
          <p:cNvPr id="11" name="Espace réservé du texte 8">
            <a:extLst>
              <a:ext uri="{FF2B5EF4-FFF2-40B4-BE49-F238E27FC236}">
                <a16:creationId xmlns:a16="http://schemas.microsoft.com/office/drawing/2014/main" id="{EEBEB7DB-6DF9-4EFA-BB3E-B8AC1E8EE847}"/>
              </a:ext>
            </a:extLst>
          </p:cNvPr>
          <p:cNvSpPr txBox="1">
            <a:spLocks/>
          </p:cNvSpPr>
          <p:nvPr/>
        </p:nvSpPr>
        <p:spPr>
          <a:xfrm>
            <a:off x="1510679" y="4577527"/>
            <a:ext cx="9170640" cy="1683355"/>
          </a:xfrm>
          <a:prstGeom prst="rect">
            <a:avLst/>
          </a:prstGeom>
          <a:solidFill>
            <a:schemeClr val="accent3">
              <a:alpha val="12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800" b="1" dirty="0">
                <a:solidFill>
                  <a:schemeClr val="accent5">
                    <a:lumMod val="75000"/>
                  </a:schemeClr>
                </a:solidFill>
                <a:latin typeface="Courier New" panose="02070309020205020404" pitchFamily="49" charset="0"/>
                <a:cs typeface="Courier New" panose="02070309020205020404" pitchFamily="49" charset="0"/>
              </a:rPr>
              <a:t>FONCTION</a:t>
            </a:r>
            <a:r>
              <a:rPr lang="fr-FR" sz="1800" b="1" dirty="0">
                <a:latin typeface="Courier New" panose="02070309020205020404" pitchFamily="49" charset="0"/>
                <a:cs typeface="Courier New" panose="02070309020205020404" pitchFamily="49" charset="0"/>
              </a:rPr>
              <a:t> </a:t>
            </a:r>
            <a:r>
              <a:rPr lang="fr-FR" sz="1800" b="1" dirty="0" err="1">
                <a:solidFill>
                  <a:schemeClr val="accent6">
                    <a:lumMod val="75000"/>
                  </a:schemeClr>
                </a:solidFill>
                <a:latin typeface="Calibri" panose="020F0502020204030204" pitchFamily="34" charset="0"/>
                <a:cs typeface="Calibri" panose="020F0502020204030204" pitchFamily="34" charset="0"/>
              </a:rPr>
              <a:t>nom_de_fonction</a:t>
            </a:r>
            <a:r>
              <a:rPr lang="fr-FR" sz="1800" b="1" dirty="0">
                <a:latin typeface="Courier New" panose="02070309020205020404" pitchFamily="49" charset="0"/>
                <a:cs typeface="Courier New" panose="02070309020205020404" pitchFamily="49" charset="0"/>
              </a:rPr>
              <a:t>(«</a:t>
            </a:r>
            <a:r>
              <a:rPr lang="fr-FR" sz="1800" b="1" dirty="0">
                <a:solidFill>
                  <a:srgbClr val="7030A0"/>
                </a:solidFill>
                <a:latin typeface="Calibri" panose="020F0502020204030204" pitchFamily="34" charset="0"/>
                <a:cs typeface="Calibri" panose="020F0502020204030204" pitchFamily="34" charset="0"/>
              </a:rPr>
              <a:t>liste entrées avec leurs types</a:t>
            </a:r>
            <a:r>
              <a:rPr lang="fr-FR" sz="1800" b="1" dirty="0">
                <a:latin typeface="Courier New" panose="02070309020205020404" pitchFamily="49" charset="0"/>
                <a:cs typeface="Courier New" panose="02070309020205020404" pitchFamily="49" charset="0"/>
              </a:rPr>
              <a:t>»):</a:t>
            </a:r>
            <a:r>
              <a:rPr lang="fr-FR" sz="1800" b="1" dirty="0">
                <a:solidFill>
                  <a:schemeClr val="accent2">
                    <a:lumMod val="75000"/>
                  </a:schemeClr>
                </a:solidFill>
                <a:latin typeface="Calibri" panose="020F0502020204030204" pitchFamily="34" charset="0"/>
                <a:cs typeface="Calibri" panose="020F0502020204030204" pitchFamily="34" charset="0"/>
              </a:rPr>
              <a:t>type de la sortie</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Déclarations des variables »</a:t>
            </a:r>
            <a:br>
              <a:rPr lang="fr-FR" sz="1800" b="1" dirty="0">
                <a:latin typeface="Courier New" panose="02070309020205020404" pitchFamily="49" charset="0"/>
                <a:cs typeface="Courier New" panose="02070309020205020404" pitchFamily="49" charset="0"/>
              </a:rPr>
            </a:br>
            <a:r>
              <a:rPr lang="fr-FR" sz="1800" b="1" dirty="0">
                <a:solidFill>
                  <a:schemeClr val="accent5">
                    <a:lumMod val="75000"/>
                  </a:schemeClr>
                </a:solidFill>
                <a:latin typeface="Courier New" panose="02070309020205020404" pitchFamily="49" charset="0"/>
                <a:cs typeface="Courier New" panose="02070309020205020404" pitchFamily="49" charset="0"/>
              </a:rPr>
              <a:t>DEBUT</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instructions »</a:t>
            </a:r>
            <a:br>
              <a:rPr lang="fr-FR" sz="1800" b="1" dirty="0">
                <a:latin typeface="Courier New" panose="02070309020205020404" pitchFamily="49" charset="0"/>
                <a:cs typeface="Courier New" panose="02070309020205020404" pitchFamily="49" charset="0"/>
              </a:rPr>
            </a:br>
            <a:r>
              <a:rPr lang="fr-FR" sz="1800" b="1" dirty="0">
                <a:solidFill>
                  <a:schemeClr val="accent5">
                    <a:lumMod val="75000"/>
                  </a:schemeClr>
                </a:solidFill>
                <a:latin typeface="Courier New" panose="02070309020205020404" pitchFamily="49" charset="0"/>
                <a:cs typeface="Courier New" panose="02070309020205020404" pitchFamily="49" charset="0"/>
              </a:rPr>
              <a:t>RETOURNER </a:t>
            </a:r>
            <a:r>
              <a:rPr lang="fr-FR" sz="1800" b="1" dirty="0">
                <a:latin typeface="Courier New" panose="02070309020205020404" pitchFamily="49" charset="0"/>
                <a:cs typeface="Courier New" panose="02070309020205020404" pitchFamily="49" charset="0"/>
              </a:rPr>
              <a:t>(« la valeurs ou la variable à retourner »)</a:t>
            </a:r>
          </a:p>
          <a:p>
            <a:pPr algn="l"/>
            <a:r>
              <a:rPr lang="fr-FR" sz="1800" b="1" dirty="0">
                <a:solidFill>
                  <a:schemeClr val="accent5">
                    <a:lumMod val="75000"/>
                  </a:schemeClr>
                </a:solidFill>
                <a:latin typeface="Courier New" panose="02070309020205020404" pitchFamily="49" charset="0"/>
                <a:cs typeface="Courier New" panose="02070309020205020404" pitchFamily="49" charset="0"/>
              </a:rPr>
              <a:t>FINFCT</a:t>
            </a:r>
          </a:p>
        </p:txBody>
      </p:sp>
    </p:spTree>
    <p:extLst>
      <p:ext uri="{BB962C8B-B14F-4D97-AF65-F5344CB8AC3E}">
        <p14:creationId xmlns:p14="http://schemas.microsoft.com/office/powerpoint/2010/main" val="3096676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61A-2721-7350-8BDC-CAC4CCC9FC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9EB910-3CA5-821E-F954-5A4B0DEE93FE}"/>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SOUS-PROGRAMMES OU FONCTIONS</a:t>
            </a:r>
            <a:endParaRPr lang="en-MA" sz="4000" b="1" dirty="0">
              <a:latin typeface="+mj-lt"/>
            </a:endParaRPr>
          </a:p>
        </p:txBody>
      </p:sp>
      <p:sp>
        <p:nvSpPr>
          <p:cNvPr id="2" name="Rounded Rectangle 1">
            <a:extLst>
              <a:ext uri="{FF2B5EF4-FFF2-40B4-BE49-F238E27FC236}">
                <a16:creationId xmlns:a16="http://schemas.microsoft.com/office/drawing/2014/main" id="{C7EEEE52-430A-F41E-4AFA-E8317E63BAA7}"/>
              </a:ext>
            </a:extLst>
          </p:cNvPr>
          <p:cNvSpPr/>
          <p:nvPr/>
        </p:nvSpPr>
        <p:spPr>
          <a:xfrm>
            <a:off x="321011" y="1160719"/>
            <a:ext cx="5585114"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dirty="0">
                <a:latin typeface=""/>
              </a:rPr>
              <a:t>L’appel de la fonction </a:t>
            </a:r>
          </a:p>
        </p:txBody>
      </p:sp>
      <p:sp>
        <p:nvSpPr>
          <p:cNvPr id="15" name="Slide Number Placeholder 14">
            <a:extLst>
              <a:ext uri="{FF2B5EF4-FFF2-40B4-BE49-F238E27FC236}">
                <a16:creationId xmlns:a16="http://schemas.microsoft.com/office/drawing/2014/main" id="{DDD7FDCE-0BD1-5B84-70CF-2FF5536CBC2F}"/>
              </a:ext>
            </a:extLst>
          </p:cNvPr>
          <p:cNvSpPr>
            <a:spLocks noGrp="1"/>
          </p:cNvSpPr>
          <p:nvPr>
            <p:ph type="sldNum" sz="quarter" idx="12"/>
          </p:nvPr>
        </p:nvSpPr>
        <p:spPr/>
        <p:txBody>
          <a:bodyPr/>
          <a:lstStyle/>
          <a:p>
            <a:fld id="{68870FDC-C944-644D-8649-251A4BA46F23}" type="slidenum">
              <a:rPr lang="en-MA" smtClean="0"/>
              <a:t>54</a:t>
            </a:fld>
            <a:endParaRPr lang="en-MA" dirty="0"/>
          </a:p>
        </p:txBody>
      </p:sp>
      <p:sp>
        <p:nvSpPr>
          <p:cNvPr id="6" name="TextBox 5">
            <a:extLst>
              <a:ext uri="{FF2B5EF4-FFF2-40B4-BE49-F238E27FC236}">
                <a16:creationId xmlns:a16="http://schemas.microsoft.com/office/drawing/2014/main" id="{9D893134-43F7-97D0-13F7-69A859E03BF3}"/>
              </a:ext>
            </a:extLst>
          </p:cNvPr>
          <p:cNvSpPr txBox="1"/>
          <p:nvPr/>
        </p:nvSpPr>
        <p:spPr>
          <a:xfrm>
            <a:off x="321011" y="5178944"/>
            <a:ext cx="184731" cy="923330"/>
          </a:xfrm>
          <a:prstGeom prst="rect">
            <a:avLst/>
          </a:prstGeom>
          <a:noFill/>
        </p:spPr>
        <p:txBody>
          <a:bodyPr wrap="none" rtlCol="0">
            <a:spAutoFit/>
          </a:bodyPr>
          <a:lstStyle/>
          <a:p>
            <a:endParaRPr lang="en-US" dirty="0"/>
          </a:p>
          <a:p>
            <a:endParaRPr lang="en-US" dirty="0"/>
          </a:p>
          <a:p>
            <a:endParaRPr lang="en-MA" dirty="0"/>
          </a:p>
        </p:txBody>
      </p:sp>
      <p:sp>
        <p:nvSpPr>
          <p:cNvPr id="8" name="Espace réservé du contenu 4">
            <a:extLst>
              <a:ext uri="{FF2B5EF4-FFF2-40B4-BE49-F238E27FC236}">
                <a16:creationId xmlns:a16="http://schemas.microsoft.com/office/drawing/2014/main" id="{D755C811-5D81-4620-B2F5-7A057BEDE893}"/>
              </a:ext>
            </a:extLst>
          </p:cNvPr>
          <p:cNvSpPr txBox="1">
            <a:spLocks/>
          </p:cNvSpPr>
          <p:nvPr/>
        </p:nvSpPr>
        <p:spPr>
          <a:xfrm>
            <a:off x="877850" y="1739269"/>
            <a:ext cx="10419946" cy="461665"/>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rtl="0">
              <a:lnSpc>
                <a:spcPct val="115000"/>
              </a:lnSpc>
              <a:spcAft>
                <a:spcPts val="1200"/>
              </a:spcAft>
              <a:buNone/>
            </a:pPr>
            <a:r>
              <a:rPr lang="fr-FR" sz="1800" dirty="0">
                <a:effectLst/>
                <a:latin typeface="Calibri" panose="020F0502020204030204" pitchFamily="34" charset="0"/>
                <a:ea typeface="Calibri" panose="020F0502020204030204" pitchFamily="34" charset="0"/>
                <a:cs typeface="Calibri" panose="020F0502020204030204" pitchFamily="34" charset="0"/>
              </a:rPr>
              <a:t>une fonction nommée « </a:t>
            </a:r>
            <a:r>
              <a:rPr lang="fr-FR" sz="1800" dirty="0">
                <a:effectLst/>
                <a:latin typeface="Calibri" panose="020F0502020204030204" pitchFamily="34" charset="0"/>
                <a:ea typeface="Calibri" panose="020F0502020204030204" pitchFamily="34" charset="0"/>
                <a:cs typeface="Arial" panose="020B0604020202020204" pitchFamily="34" charset="0"/>
              </a:rPr>
              <a:t>factoriel » </a:t>
            </a:r>
            <a:r>
              <a:rPr lang="fr-FR" sz="1800" dirty="0">
                <a:effectLst/>
                <a:latin typeface="Calibri" panose="020F0502020204030204" pitchFamily="34" charset="0"/>
                <a:ea typeface="Calibri" panose="020F0502020204030204" pitchFamily="34" charset="0"/>
                <a:cs typeface="Calibri" panose="020F0502020204030204" pitchFamily="34" charset="0"/>
              </a:rPr>
              <a:t>qui prend un entier n en paramètre et retourne son factoriel</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3C477290-8B3A-45C9-9495-02FDFF805268}"/>
              </a:ext>
            </a:extLst>
          </p:cNvPr>
          <p:cNvSpPr txBox="1"/>
          <p:nvPr/>
        </p:nvSpPr>
        <p:spPr>
          <a:xfrm>
            <a:off x="321011" y="3573623"/>
            <a:ext cx="4765026" cy="2123658"/>
          </a:xfrm>
          <a:prstGeom prst="rect">
            <a:avLst/>
          </a:prstGeom>
          <a:noFill/>
          <a:ln>
            <a:solidFill>
              <a:srgbClr val="FF0000"/>
            </a:solidFill>
          </a:ln>
        </p:spPr>
        <p:txBody>
          <a:bodyPr wrap="square">
            <a:spAutoFit/>
          </a:bodyPr>
          <a:lstStyle/>
          <a:p>
            <a:pPr algn="l" rtl="1"/>
            <a:r>
              <a:rPr lang="fr-FR" sz="1200" b="1" dirty="0">
                <a:solidFill>
                  <a:schemeClr val="accent5">
                    <a:lumMod val="75000"/>
                  </a:schemeClr>
                </a:solidFill>
                <a:latin typeface="Courier New" panose="02070309020205020404" pitchFamily="49" charset="0"/>
                <a:cs typeface="Courier New" panose="02070309020205020404" pitchFamily="49" charset="0"/>
              </a:rPr>
              <a:t>FONCTION</a:t>
            </a:r>
            <a:r>
              <a:rPr lang="fr-FR" sz="1200" b="1" dirty="0">
                <a:latin typeface="Courier New" panose="02070309020205020404" pitchFamily="49" charset="0"/>
                <a:cs typeface="Courier New" panose="02070309020205020404" pitchFamily="49" charset="0"/>
              </a:rPr>
              <a:t> </a:t>
            </a:r>
            <a:r>
              <a:rPr lang="fr-FR" sz="1200" dirty="0">
                <a:latin typeface="Courier New" panose="02070309020205020404" pitchFamily="49" charset="0"/>
                <a:cs typeface="Courier New" panose="02070309020205020404" pitchFamily="49" charset="0"/>
              </a:rPr>
              <a:t>factoriel</a:t>
            </a:r>
            <a:r>
              <a:rPr lang="fr-FR" sz="1200" b="1"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n :</a:t>
            </a:r>
            <a:r>
              <a:rPr lang="fr-FR" sz="1200" b="1" dirty="0">
                <a:latin typeface="Courier New" panose="02070309020205020404" pitchFamily="49" charset="0"/>
                <a:cs typeface="Courier New" panose="02070309020205020404" pitchFamily="49" charset="0"/>
              </a:rPr>
              <a:t> ENTIER) :ENTIER</a:t>
            </a:r>
            <a:br>
              <a:rPr lang="fr-FR" sz="1200" b="1" dirty="0">
                <a:latin typeface="Courier New" panose="02070309020205020404" pitchFamily="49" charset="0"/>
                <a:cs typeface="Courier New" panose="02070309020205020404" pitchFamily="49" charset="0"/>
              </a:rPr>
            </a:br>
            <a:r>
              <a:rPr lang="fr-FR" sz="1200" dirty="0" err="1">
                <a:latin typeface="Courier New" panose="02070309020205020404" pitchFamily="49" charset="0"/>
                <a:cs typeface="Courier New" panose="02070309020205020404" pitchFamily="49" charset="0"/>
              </a:rPr>
              <a:t>i,F</a:t>
            </a:r>
            <a:r>
              <a:rPr lang="fr-FR" sz="1200" dirty="0">
                <a:latin typeface="Courier New" panose="02070309020205020404" pitchFamily="49" charset="0"/>
                <a:cs typeface="Courier New" panose="02070309020205020404" pitchFamily="49" charset="0"/>
              </a:rPr>
              <a:t> </a:t>
            </a:r>
            <a:r>
              <a:rPr lang="fr-FR" sz="1200" b="1" dirty="0">
                <a:latin typeface="Courier New" panose="02070309020205020404" pitchFamily="49" charset="0"/>
                <a:cs typeface="Courier New" panose="02070309020205020404" pitchFamily="49" charset="0"/>
              </a:rPr>
              <a:t>: ENTIER</a:t>
            </a:r>
            <a:br>
              <a:rPr lang="fr-FR" sz="1200" b="1" dirty="0">
                <a:latin typeface="Courier New" panose="02070309020205020404" pitchFamily="49" charset="0"/>
                <a:cs typeface="Courier New" panose="02070309020205020404" pitchFamily="49" charset="0"/>
              </a:rPr>
            </a:br>
            <a:r>
              <a:rPr lang="fr-FR" sz="1200" b="1" dirty="0">
                <a:solidFill>
                  <a:schemeClr val="accent5">
                    <a:lumMod val="75000"/>
                  </a:schemeClr>
                </a:solidFill>
                <a:latin typeface="Courier New" panose="02070309020205020404" pitchFamily="49" charset="0"/>
                <a:cs typeface="Courier New" panose="02070309020205020404" pitchFamily="49" charset="0"/>
              </a:rPr>
              <a:t>DEBUT</a:t>
            </a:r>
            <a:br>
              <a:rPr lang="fr-FR" sz="1200" b="1" dirty="0">
                <a:solidFill>
                  <a:schemeClr val="accent5">
                    <a:lumMod val="75000"/>
                  </a:schemeClr>
                </a:solidFill>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F</a:t>
            </a:r>
            <a:r>
              <a:rPr lang="pt-BR" sz="1200" dirty="0">
                <a:latin typeface="Courier New" panose="02070309020205020404" pitchFamily="49" charset="0"/>
                <a:cs typeface="Courier New" panose="02070309020205020404" pitchFamily="49" charset="0"/>
              </a:rPr>
              <a:t> ← 1</a:t>
            </a:r>
            <a:br>
              <a:rPr lang="pt-BR" sz="1200" b="1" dirty="0">
                <a:latin typeface="Courier New" panose="02070309020205020404" pitchFamily="49" charset="0"/>
                <a:cs typeface="Courier New" panose="02070309020205020404" pitchFamily="49" charset="0"/>
              </a:rPr>
            </a:br>
            <a:r>
              <a:rPr lang="pt-BR" sz="1200" b="1" dirty="0">
                <a:solidFill>
                  <a:schemeClr val="accent5">
                    <a:lumMod val="75000"/>
                  </a:schemeClr>
                </a:solidFill>
                <a:latin typeface="Courier New" panose="02070309020205020404" pitchFamily="49" charset="0"/>
                <a:cs typeface="Courier New" panose="02070309020205020404" pitchFamily="49" charset="0"/>
              </a:rPr>
              <a:t>SI</a:t>
            </a:r>
            <a:r>
              <a:rPr lang="pt-BR" sz="1200" dirty="0">
                <a:latin typeface="Courier New" panose="02070309020205020404" pitchFamily="49" charset="0"/>
                <a:cs typeface="Courier New" panose="02070309020205020404" pitchFamily="49" charset="0"/>
              </a:rPr>
              <a:t>(n!=0) </a:t>
            </a:r>
            <a:r>
              <a:rPr lang="pt-BR" sz="1200" b="1" dirty="0">
                <a:solidFill>
                  <a:schemeClr val="accent5">
                    <a:lumMod val="75000"/>
                  </a:schemeClr>
                </a:solidFill>
                <a:latin typeface="Courier New" panose="02070309020205020404" pitchFamily="49" charset="0"/>
                <a:cs typeface="Courier New" panose="02070309020205020404" pitchFamily="49" charset="0"/>
              </a:rPr>
              <a:t>ALORS</a:t>
            </a:r>
            <a:br>
              <a:rPr lang="pt-BR" sz="1200" b="1" dirty="0">
                <a:latin typeface="Courier New" panose="02070309020205020404" pitchFamily="49" charset="0"/>
                <a:cs typeface="Courier New" panose="02070309020205020404" pitchFamily="49" charset="0"/>
              </a:rPr>
            </a:br>
            <a:r>
              <a:rPr lang="pt-BR" sz="1200" b="1" dirty="0">
                <a:latin typeface="Courier New" panose="02070309020205020404" pitchFamily="49" charset="0"/>
                <a:cs typeface="Courier New" panose="02070309020205020404" pitchFamily="49" charset="0"/>
              </a:rPr>
              <a:t> </a:t>
            </a:r>
            <a:r>
              <a:rPr lang="pt-BR" sz="1200" b="1" dirty="0">
                <a:solidFill>
                  <a:schemeClr val="accent5">
                    <a:lumMod val="75000"/>
                  </a:schemeClr>
                </a:solidFill>
                <a:latin typeface="Courier New" panose="02070309020205020404" pitchFamily="49" charset="0"/>
                <a:cs typeface="Courier New" panose="02070309020205020404" pitchFamily="49" charset="0"/>
              </a:rPr>
              <a:t>POUR</a:t>
            </a:r>
            <a:r>
              <a:rPr lang="pt-BR" sz="1200" dirty="0">
                <a:latin typeface="Courier New" panose="02070309020205020404" pitchFamily="49" charset="0"/>
                <a:cs typeface="Courier New" panose="02070309020205020404" pitchFamily="49" charset="0"/>
              </a:rPr>
              <a:t>(i </a:t>
            </a:r>
            <a:r>
              <a:rPr lang="pt-BR" sz="1100" dirty="0">
                <a:latin typeface="Courier New" panose="02070309020205020404" pitchFamily="49" charset="0"/>
                <a:cs typeface="Courier New" panose="02070309020205020404" pitchFamily="49" charset="0"/>
              </a:rPr>
              <a:t>← </a:t>
            </a:r>
            <a:r>
              <a:rPr lang="pt-BR" sz="1200" dirty="0">
                <a:latin typeface="Courier New" panose="02070309020205020404" pitchFamily="49" charset="0"/>
                <a:cs typeface="Courier New" panose="02070309020205020404" pitchFamily="49" charset="0"/>
              </a:rPr>
              <a:t>1, i&lt;=n, i ←i+1)</a:t>
            </a:r>
            <a:r>
              <a:rPr lang="pt-BR" sz="1200" b="1" dirty="0">
                <a:solidFill>
                  <a:schemeClr val="accent5">
                    <a:lumMod val="75000"/>
                  </a:schemeClr>
                </a:solidFill>
                <a:latin typeface="Courier New" panose="02070309020205020404" pitchFamily="49" charset="0"/>
                <a:cs typeface="Courier New" panose="02070309020205020404" pitchFamily="49" charset="0"/>
              </a:rPr>
              <a:t>FAIRE</a:t>
            </a:r>
            <a:br>
              <a:rPr lang="pt-BR" sz="1200" b="1" dirty="0">
                <a:solidFill>
                  <a:schemeClr val="accent5">
                    <a:lumMod val="75000"/>
                  </a:schemeClr>
                </a:solidFill>
                <a:latin typeface="Courier New" panose="02070309020205020404" pitchFamily="49" charset="0"/>
                <a:cs typeface="Courier New" panose="02070309020205020404" pitchFamily="49" charset="0"/>
              </a:rPr>
            </a:br>
            <a:r>
              <a:rPr lang="pt-BR" sz="1200" dirty="0">
                <a:solidFill>
                  <a:schemeClr val="accent5">
                    <a:lumMod val="75000"/>
                  </a:schemeClr>
                </a:solidFill>
                <a:latin typeface="Courier New" panose="02070309020205020404" pitchFamily="49" charset="0"/>
                <a:cs typeface="Courier New" panose="02070309020205020404" pitchFamily="49" charset="0"/>
              </a:rPr>
              <a:t>    </a:t>
            </a:r>
            <a:r>
              <a:rPr lang="fr-FR" sz="1200" dirty="0">
                <a:latin typeface="Courier New" panose="02070309020205020404" pitchFamily="49" charset="0"/>
                <a:cs typeface="Courier New" panose="02070309020205020404" pitchFamily="49" charset="0"/>
              </a:rPr>
              <a:t>F</a:t>
            </a:r>
            <a:r>
              <a:rPr lang="pt-BR" sz="1200" dirty="0">
                <a:latin typeface="Courier New" panose="02070309020205020404" pitchFamily="49" charset="0"/>
                <a:cs typeface="Courier New" panose="02070309020205020404" pitchFamily="49" charset="0"/>
              </a:rPr>
              <a:t> ← F*i</a:t>
            </a:r>
            <a:r>
              <a:rPr lang="pt-BR" sz="1200" dirty="0">
                <a:solidFill>
                  <a:schemeClr val="accent5">
                    <a:lumMod val="75000"/>
                  </a:schemeClr>
                </a:solidFill>
                <a:latin typeface="Courier New" panose="02070309020205020404" pitchFamily="49" charset="0"/>
                <a:cs typeface="Courier New" panose="02070309020205020404" pitchFamily="49" charset="0"/>
              </a:rPr>
              <a:t>   </a:t>
            </a:r>
            <a:br>
              <a:rPr lang="pt-BR" sz="1200" b="1" dirty="0">
                <a:latin typeface="Courier New" panose="02070309020205020404" pitchFamily="49" charset="0"/>
                <a:cs typeface="Courier New" panose="02070309020205020404" pitchFamily="49" charset="0"/>
              </a:rPr>
            </a:br>
            <a:r>
              <a:rPr lang="pt-BR" sz="1200" b="1" dirty="0">
                <a:latin typeface="Courier New" panose="02070309020205020404" pitchFamily="49" charset="0"/>
                <a:cs typeface="Courier New" panose="02070309020205020404" pitchFamily="49" charset="0"/>
              </a:rPr>
              <a:t> </a:t>
            </a:r>
            <a:r>
              <a:rPr lang="pt-BR" sz="1200" b="1" dirty="0">
                <a:solidFill>
                  <a:schemeClr val="accent5">
                    <a:lumMod val="75000"/>
                  </a:schemeClr>
                </a:solidFill>
                <a:latin typeface="Courier New" panose="02070309020205020404" pitchFamily="49" charset="0"/>
                <a:cs typeface="Courier New" panose="02070309020205020404" pitchFamily="49" charset="0"/>
              </a:rPr>
              <a:t>FINPOUR</a:t>
            </a:r>
            <a:br>
              <a:rPr lang="pt-BR" sz="1200" b="1" dirty="0">
                <a:solidFill>
                  <a:schemeClr val="accent5">
                    <a:lumMod val="75000"/>
                  </a:schemeClr>
                </a:solidFill>
                <a:latin typeface="Courier New" panose="02070309020205020404" pitchFamily="49" charset="0"/>
                <a:cs typeface="Courier New" panose="02070309020205020404" pitchFamily="49" charset="0"/>
              </a:rPr>
            </a:br>
            <a:r>
              <a:rPr lang="pt-BR" sz="1200" b="1" dirty="0">
                <a:solidFill>
                  <a:schemeClr val="accent5">
                    <a:lumMod val="75000"/>
                  </a:schemeClr>
                </a:solidFill>
                <a:latin typeface="Courier New" panose="02070309020205020404" pitchFamily="49" charset="0"/>
                <a:cs typeface="Courier New" panose="02070309020205020404" pitchFamily="49" charset="0"/>
              </a:rPr>
              <a:t>FINSI</a:t>
            </a:r>
            <a:br>
              <a:rPr lang="fr-FR" sz="1200" b="1" dirty="0">
                <a:latin typeface="Courier New" panose="02070309020205020404" pitchFamily="49" charset="0"/>
                <a:cs typeface="Courier New" panose="02070309020205020404" pitchFamily="49" charset="0"/>
              </a:rPr>
            </a:br>
            <a:r>
              <a:rPr lang="fr-FR" sz="1200" b="1" dirty="0">
                <a:solidFill>
                  <a:schemeClr val="accent5">
                    <a:lumMod val="75000"/>
                  </a:schemeClr>
                </a:solidFill>
                <a:latin typeface="Courier New" panose="02070309020205020404" pitchFamily="49" charset="0"/>
                <a:cs typeface="Courier New" panose="02070309020205020404" pitchFamily="49" charset="0"/>
              </a:rPr>
              <a:t>RETOURNER </a:t>
            </a:r>
            <a:r>
              <a:rPr lang="fr-FR" sz="1200" b="1"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F</a:t>
            </a:r>
            <a:r>
              <a:rPr lang="fr-FR" sz="1200" b="1" dirty="0">
                <a:latin typeface="Courier New" panose="02070309020205020404" pitchFamily="49" charset="0"/>
                <a:cs typeface="Courier New" panose="02070309020205020404" pitchFamily="49" charset="0"/>
              </a:rPr>
              <a:t>)</a:t>
            </a:r>
            <a:br>
              <a:rPr lang="fr-FR" sz="1200" b="1" dirty="0">
                <a:latin typeface="Courier New" panose="02070309020205020404" pitchFamily="49" charset="0"/>
                <a:cs typeface="Courier New" panose="02070309020205020404" pitchFamily="49" charset="0"/>
              </a:rPr>
            </a:br>
            <a:r>
              <a:rPr lang="fr-FR" sz="1200" b="1" dirty="0">
                <a:solidFill>
                  <a:schemeClr val="accent5">
                    <a:lumMod val="75000"/>
                  </a:schemeClr>
                </a:solidFill>
                <a:latin typeface="Courier New" panose="02070309020205020404" pitchFamily="49" charset="0"/>
                <a:cs typeface="Courier New" panose="02070309020205020404" pitchFamily="49" charset="0"/>
              </a:rPr>
              <a:t>FINFCT</a:t>
            </a:r>
          </a:p>
        </p:txBody>
      </p:sp>
      <p:sp>
        <p:nvSpPr>
          <p:cNvPr id="13" name="ZoneTexte 12">
            <a:extLst>
              <a:ext uri="{FF2B5EF4-FFF2-40B4-BE49-F238E27FC236}">
                <a16:creationId xmlns:a16="http://schemas.microsoft.com/office/drawing/2014/main" id="{AD914959-8381-4D5D-A487-8DA9CE589B53}"/>
              </a:ext>
            </a:extLst>
          </p:cNvPr>
          <p:cNvSpPr txBox="1"/>
          <p:nvPr/>
        </p:nvSpPr>
        <p:spPr>
          <a:xfrm>
            <a:off x="5906125" y="3429000"/>
            <a:ext cx="6096000" cy="2031325"/>
          </a:xfrm>
          <a:prstGeom prst="rect">
            <a:avLst/>
          </a:prstGeom>
          <a:noFill/>
        </p:spPr>
        <p:txBody>
          <a:bodyPr wrap="square">
            <a:spAutoFit/>
          </a:bodyPr>
          <a:lstStyle/>
          <a:p>
            <a:pPr algn="l" rtl="1"/>
            <a:endParaRPr lang="fr-FR" sz="1400" b="1" dirty="0">
              <a:solidFill>
                <a:schemeClr val="accent5">
                  <a:lumMod val="75000"/>
                </a:schemeClr>
              </a:solidFill>
              <a:latin typeface="Courier New" panose="02070309020205020404" pitchFamily="49" charset="0"/>
              <a:cs typeface="Courier New" panose="02070309020205020404" pitchFamily="49" charset="0"/>
            </a:endParaRPr>
          </a:p>
          <a:p>
            <a:pPr algn="l" rtl="1"/>
            <a:r>
              <a:rPr lang="fr-FR" sz="1400" b="1" dirty="0">
                <a:solidFill>
                  <a:schemeClr val="accent5">
                    <a:lumMod val="75000"/>
                  </a:schemeClr>
                </a:solidFill>
                <a:latin typeface="Courier New" panose="02070309020205020404" pitchFamily="49" charset="0"/>
                <a:cs typeface="Courier New" panose="02070309020205020404" pitchFamily="49" charset="0"/>
              </a:rPr>
              <a:t>ALGORITHME </a:t>
            </a:r>
            <a:r>
              <a:rPr lang="fr-FR" sz="1400" dirty="0">
                <a:latin typeface="Courier New" panose="02070309020205020404" pitchFamily="49" charset="0"/>
                <a:cs typeface="Courier New" panose="02070309020205020404" pitchFamily="49" charset="0"/>
              </a:rPr>
              <a:t>combinaison </a:t>
            </a:r>
            <a:r>
              <a:rPr lang="fr-FR" sz="1400" b="1" dirty="0">
                <a:solidFill>
                  <a:srgbClr val="00B050"/>
                </a:solidFill>
                <a:latin typeface="Courier New" panose="02070309020205020404" pitchFamily="49" charset="0"/>
                <a:cs typeface="Courier New" panose="02070309020205020404" pitchFamily="49" charset="0"/>
              </a:rPr>
              <a:t>/*L’algorithme principale*/</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dirty="0" err="1">
                <a:latin typeface="Courier New" panose="02070309020205020404" pitchFamily="49" charset="0"/>
                <a:cs typeface="Courier New" panose="02070309020205020404" pitchFamily="49" charset="0"/>
              </a:rPr>
              <a:t>n,f</a:t>
            </a:r>
            <a:r>
              <a:rPr lang="fr-FR" sz="1400" dirty="0">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 ENTIER</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DEBUT</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AFFICHER</a:t>
            </a:r>
            <a:r>
              <a:rPr lang="fr-FR" sz="1400" dirty="0">
                <a:latin typeface="Courier New" panose="02070309020205020404" pitchFamily="49" charset="0"/>
                <a:cs typeface="Courier New" panose="02070309020205020404" pitchFamily="49" charset="0"/>
              </a:rPr>
              <a:t>("donner un entier :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LIRE(n)</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f</a:t>
            </a:r>
            <a:r>
              <a:rPr lang="pt-BR" sz="1400" b="1" dirty="0">
                <a:solidFill>
                  <a:srgbClr val="FF0000"/>
                </a:solidFill>
                <a:latin typeface="Courier New" panose="02070309020205020404" pitchFamily="49" charset="0"/>
                <a:cs typeface="Courier New" panose="02070309020205020404" pitchFamily="49" charset="0"/>
              </a:rPr>
              <a:t> ← factoriel(n)</a:t>
            </a:r>
          </a:p>
          <a:p>
            <a:pPr algn="l" rtl="1"/>
            <a:r>
              <a:rPr lang="pt-BR" sz="1400" b="1" dirty="0">
                <a:solidFill>
                  <a:schemeClr val="accent5">
                    <a:lumMod val="75000"/>
                  </a:schemeClr>
                </a:solidFill>
                <a:latin typeface="Courier New" panose="02070309020205020404" pitchFamily="49" charset="0"/>
                <a:cs typeface="Courier New" panose="02070309020205020404" pitchFamily="49" charset="0"/>
              </a:rPr>
              <a:t> </a:t>
            </a:r>
            <a:r>
              <a:rPr lang="pt-BR" sz="1400" b="1" dirty="0">
                <a:latin typeface="Courier New" panose="02070309020205020404" pitchFamily="49" charset="0"/>
                <a:cs typeface="Courier New" panose="02070309020205020404" pitchFamily="49" charset="0"/>
              </a:rPr>
              <a:t>AFFICHER</a:t>
            </a:r>
            <a:r>
              <a:rPr lang="pt-BR" sz="1400" dirty="0">
                <a:solidFill>
                  <a:schemeClr val="tx2"/>
                </a:solidFill>
                <a:latin typeface="Courier New" panose="02070309020205020404" pitchFamily="49" charset="0"/>
                <a:cs typeface="Courier New" panose="02070309020205020404" pitchFamily="49" charset="0"/>
              </a:rPr>
              <a:t>("le focatoriel de votre entier est :",f)</a:t>
            </a:r>
            <a:br>
              <a:rPr lang="fr-FR" sz="1400" b="1" dirty="0">
                <a:solidFill>
                  <a:schemeClr val="accent5">
                    <a:lumMod val="75000"/>
                  </a:schemeClr>
                </a:solidFill>
                <a:latin typeface="Courier New" panose="02070309020205020404" pitchFamily="49" charset="0"/>
                <a:cs typeface="Courier New" panose="02070309020205020404" pitchFamily="49" charset="0"/>
              </a:rPr>
            </a:br>
            <a:r>
              <a:rPr lang="fr-FR" sz="1400" b="1" dirty="0">
                <a:solidFill>
                  <a:schemeClr val="accent5">
                    <a:lumMod val="75000"/>
                  </a:schemeClr>
                </a:solidFill>
                <a:latin typeface="Courier New" panose="02070309020205020404" pitchFamily="49" charset="0"/>
                <a:cs typeface="Courier New" panose="02070309020205020404" pitchFamily="49" charset="0"/>
              </a:rPr>
              <a:t>FIN</a:t>
            </a:r>
          </a:p>
        </p:txBody>
      </p:sp>
      <p:sp>
        <p:nvSpPr>
          <p:cNvPr id="14" name="Rounded Rectangle 1">
            <a:extLst>
              <a:ext uri="{FF2B5EF4-FFF2-40B4-BE49-F238E27FC236}">
                <a16:creationId xmlns:a16="http://schemas.microsoft.com/office/drawing/2014/main" id="{6C1C7569-FDCB-4EB1-A7FD-78DA8096CA3E}"/>
              </a:ext>
            </a:extLst>
          </p:cNvPr>
          <p:cNvSpPr/>
          <p:nvPr/>
        </p:nvSpPr>
        <p:spPr>
          <a:xfrm>
            <a:off x="225358" y="2633115"/>
            <a:ext cx="5391671"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
              </a:rPr>
              <a:t>La fonction</a:t>
            </a:r>
          </a:p>
        </p:txBody>
      </p:sp>
      <p:sp>
        <p:nvSpPr>
          <p:cNvPr id="16" name="Rounded Rectangle 1">
            <a:extLst>
              <a:ext uri="{FF2B5EF4-FFF2-40B4-BE49-F238E27FC236}">
                <a16:creationId xmlns:a16="http://schemas.microsoft.com/office/drawing/2014/main" id="{9ECEF327-3C6F-4619-8E09-FDAB0DC07FF5}"/>
              </a:ext>
            </a:extLst>
          </p:cNvPr>
          <p:cNvSpPr/>
          <p:nvPr/>
        </p:nvSpPr>
        <p:spPr>
          <a:xfrm>
            <a:off x="5906125" y="2619463"/>
            <a:ext cx="5391671"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
              </a:rPr>
              <a:t>L’appel de la fonction</a:t>
            </a:r>
          </a:p>
        </p:txBody>
      </p:sp>
    </p:spTree>
    <p:extLst>
      <p:ext uri="{BB962C8B-B14F-4D97-AF65-F5344CB8AC3E}">
        <p14:creationId xmlns:p14="http://schemas.microsoft.com/office/powerpoint/2010/main" val="163804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0CDE6-0E78-2825-7BA9-4A58CA71BE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5B1368F-D978-FAFC-42EF-E1725FE048A0}"/>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CARACTÉRISTIQUES D’UN ALGORITHME </a:t>
            </a:r>
            <a:endParaRPr lang="en-MA" sz="4000" b="1" dirty="0">
              <a:latin typeface="+mj-lt"/>
            </a:endParaRPr>
          </a:p>
        </p:txBody>
      </p:sp>
      <p:sp>
        <p:nvSpPr>
          <p:cNvPr id="5" name="AutoShape 3">
            <a:extLst>
              <a:ext uri="{FF2B5EF4-FFF2-40B4-BE49-F238E27FC236}">
                <a16:creationId xmlns:a16="http://schemas.microsoft.com/office/drawing/2014/main" id="{76D38510-DCA4-1836-9018-A7362AB31569}"/>
              </a:ext>
            </a:extLst>
          </p:cNvPr>
          <p:cNvSpPr>
            <a:spLocks noChangeAspect="1" noChangeArrowheads="1" noTextEdit="1"/>
          </p:cNvSpPr>
          <p:nvPr/>
        </p:nvSpPr>
        <p:spPr bwMode="auto">
          <a:xfrm>
            <a:off x="3933748" y="1716138"/>
            <a:ext cx="3637945" cy="3639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689C0011-C5F3-3883-977F-CEEEC63580DB}"/>
              </a:ext>
            </a:extLst>
          </p:cNvPr>
          <p:cNvSpPr>
            <a:spLocks/>
          </p:cNvSpPr>
          <p:nvPr/>
        </p:nvSpPr>
        <p:spPr bwMode="auto">
          <a:xfrm>
            <a:off x="4198038" y="3779305"/>
            <a:ext cx="652808" cy="1442025"/>
          </a:xfrm>
          <a:custGeom>
            <a:avLst/>
            <a:gdLst>
              <a:gd name="T0" fmla="*/ 536 w 536"/>
              <a:gd name="T1" fmla="*/ 0 h 1184"/>
              <a:gd name="T2" fmla="*/ 268 w 536"/>
              <a:gd name="T3" fmla="*/ 331 h 1184"/>
              <a:gd name="T4" fmla="*/ 0 w 536"/>
              <a:gd name="T5" fmla="*/ 3 h 1184"/>
              <a:gd name="T6" fmla="*/ 0 w 536"/>
              <a:gd name="T7" fmla="*/ 648 h 1184"/>
              <a:gd name="T8" fmla="*/ 536 w 536"/>
              <a:gd name="T9" fmla="*/ 1184 h 1184"/>
              <a:gd name="T10" fmla="*/ 0 w 536"/>
              <a:gd name="T11" fmla="*/ 648 h 1184"/>
              <a:gd name="T12" fmla="*/ 536 w 536"/>
              <a:gd name="T13" fmla="*/ 648 h 1184"/>
              <a:gd name="T14" fmla="*/ 536 w 536"/>
              <a:gd name="T15" fmla="*/ 0 h 1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6" h="1184">
                <a:moveTo>
                  <a:pt x="536" y="0"/>
                </a:moveTo>
                <a:lnTo>
                  <a:pt x="268" y="331"/>
                </a:lnTo>
                <a:lnTo>
                  <a:pt x="0" y="3"/>
                </a:lnTo>
                <a:lnTo>
                  <a:pt x="0" y="648"/>
                </a:lnTo>
                <a:lnTo>
                  <a:pt x="536" y="1184"/>
                </a:lnTo>
                <a:lnTo>
                  <a:pt x="0" y="648"/>
                </a:lnTo>
                <a:lnTo>
                  <a:pt x="536" y="648"/>
                </a:lnTo>
                <a:lnTo>
                  <a:pt x="536"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F01F865F-027F-B5A7-4457-7820069BBB1F}"/>
              </a:ext>
            </a:extLst>
          </p:cNvPr>
          <p:cNvSpPr>
            <a:spLocks/>
          </p:cNvSpPr>
          <p:nvPr/>
        </p:nvSpPr>
        <p:spPr bwMode="auto">
          <a:xfrm>
            <a:off x="4188295" y="3667256"/>
            <a:ext cx="652808" cy="1442025"/>
          </a:xfrm>
          <a:custGeom>
            <a:avLst/>
            <a:gdLst>
              <a:gd name="T0" fmla="*/ 536 w 536"/>
              <a:gd name="T1" fmla="*/ 0 h 1184"/>
              <a:gd name="T2" fmla="*/ 268 w 536"/>
              <a:gd name="T3" fmla="*/ 331 h 1184"/>
              <a:gd name="T4" fmla="*/ 0 w 536"/>
              <a:gd name="T5" fmla="*/ 3 h 1184"/>
              <a:gd name="T6" fmla="*/ 0 w 536"/>
              <a:gd name="T7" fmla="*/ 648 h 1184"/>
              <a:gd name="T8" fmla="*/ 536 w 536"/>
              <a:gd name="T9" fmla="*/ 1184 h 1184"/>
              <a:gd name="T10" fmla="*/ 0 w 536"/>
              <a:gd name="T11" fmla="*/ 648 h 1184"/>
              <a:gd name="T12" fmla="*/ 536 w 536"/>
              <a:gd name="T13" fmla="*/ 648 h 1184"/>
              <a:gd name="T14" fmla="*/ 536 w 536"/>
              <a:gd name="T15" fmla="*/ 0 h 1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6" h="1184">
                <a:moveTo>
                  <a:pt x="536" y="0"/>
                </a:moveTo>
                <a:lnTo>
                  <a:pt x="268" y="331"/>
                </a:lnTo>
                <a:lnTo>
                  <a:pt x="0" y="3"/>
                </a:lnTo>
                <a:lnTo>
                  <a:pt x="0" y="648"/>
                </a:lnTo>
                <a:lnTo>
                  <a:pt x="536" y="1184"/>
                </a:lnTo>
                <a:lnTo>
                  <a:pt x="0" y="648"/>
                </a:lnTo>
                <a:lnTo>
                  <a:pt x="536" y="648"/>
                </a:lnTo>
                <a:lnTo>
                  <a:pt x="53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109D7400-8D2A-5B44-0920-DE5136C1611C}"/>
              </a:ext>
            </a:extLst>
          </p:cNvPr>
          <p:cNvSpPr>
            <a:spLocks/>
          </p:cNvSpPr>
          <p:nvPr/>
        </p:nvSpPr>
        <p:spPr bwMode="auto">
          <a:xfrm>
            <a:off x="4837399" y="1970685"/>
            <a:ext cx="784344" cy="652809"/>
          </a:xfrm>
          <a:custGeom>
            <a:avLst/>
            <a:gdLst>
              <a:gd name="T0" fmla="*/ 644 w 644"/>
              <a:gd name="T1" fmla="*/ 0 h 536"/>
              <a:gd name="T2" fmla="*/ 0 w 644"/>
              <a:gd name="T3" fmla="*/ 0 h 536"/>
              <a:gd name="T4" fmla="*/ 0 w 644"/>
              <a:gd name="T5" fmla="*/ 536 h 536"/>
              <a:gd name="T6" fmla="*/ 644 w 644"/>
              <a:gd name="T7" fmla="*/ 536 h 536"/>
              <a:gd name="T8" fmla="*/ 317 w 644"/>
              <a:gd name="T9" fmla="*/ 268 h 536"/>
              <a:gd name="T10" fmla="*/ 644 w 644"/>
              <a:gd name="T11" fmla="*/ 0 h 536"/>
            </a:gdLst>
            <a:ahLst/>
            <a:cxnLst>
              <a:cxn ang="0">
                <a:pos x="T0" y="T1"/>
              </a:cxn>
              <a:cxn ang="0">
                <a:pos x="T2" y="T3"/>
              </a:cxn>
              <a:cxn ang="0">
                <a:pos x="T4" y="T5"/>
              </a:cxn>
              <a:cxn ang="0">
                <a:pos x="T6" y="T7"/>
              </a:cxn>
              <a:cxn ang="0">
                <a:pos x="T8" y="T9"/>
              </a:cxn>
              <a:cxn ang="0">
                <a:pos x="T10" y="T11"/>
              </a:cxn>
            </a:cxnLst>
            <a:rect l="0" t="0" r="r" b="b"/>
            <a:pathLst>
              <a:path w="644" h="536">
                <a:moveTo>
                  <a:pt x="644" y="0"/>
                </a:moveTo>
                <a:lnTo>
                  <a:pt x="0" y="0"/>
                </a:lnTo>
                <a:lnTo>
                  <a:pt x="0" y="536"/>
                </a:lnTo>
                <a:lnTo>
                  <a:pt x="644" y="536"/>
                </a:lnTo>
                <a:lnTo>
                  <a:pt x="317" y="268"/>
                </a:lnTo>
                <a:lnTo>
                  <a:pt x="644"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1C7ED1AF-624E-5B0D-4433-F4E1353C8703}"/>
              </a:ext>
            </a:extLst>
          </p:cNvPr>
          <p:cNvSpPr>
            <a:spLocks/>
          </p:cNvSpPr>
          <p:nvPr/>
        </p:nvSpPr>
        <p:spPr bwMode="auto">
          <a:xfrm>
            <a:off x="4841103" y="1970685"/>
            <a:ext cx="784344" cy="652809"/>
          </a:xfrm>
          <a:custGeom>
            <a:avLst/>
            <a:gdLst>
              <a:gd name="T0" fmla="*/ 644 w 644"/>
              <a:gd name="T1" fmla="*/ 0 h 536"/>
              <a:gd name="T2" fmla="*/ 0 w 644"/>
              <a:gd name="T3" fmla="*/ 0 h 536"/>
              <a:gd name="T4" fmla="*/ 0 w 644"/>
              <a:gd name="T5" fmla="*/ 536 h 536"/>
              <a:gd name="T6" fmla="*/ 644 w 644"/>
              <a:gd name="T7" fmla="*/ 536 h 536"/>
              <a:gd name="T8" fmla="*/ 317 w 644"/>
              <a:gd name="T9" fmla="*/ 268 h 536"/>
              <a:gd name="T10" fmla="*/ 644 w 644"/>
              <a:gd name="T11" fmla="*/ 0 h 536"/>
            </a:gdLst>
            <a:ahLst/>
            <a:cxnLst>
              <a:cxn ang="0">
                <a:pos x="T0" y="T1"/>
              </a:cxn>
              <a:cxn ang="0">
                <a:pos x="T2" y="T3"/>
              </a:cxn>
              <a:cxn ang="0">
                <a:pos x="T4" y="T5"/>
              </a:cxn>
              <a:cxn ang="0">
                <a:pos x="T6" y="T7"/>
              </a:cxn>
              <a:cxn ang="0">
                <a:pos x="T8" y="T9"/>
              </a:cxn>
              <a:cxn ang="0">
                <a:pos x="T10" y="T11"/>
              </a:cxn>
            </a:cxnLst>
            <a:rect l="0" t="0" r="r" b="b"/>
            <a:pathLst>
              <a:path w="644" h="536">
                <a:moveTo>
                  <a:pt x="644" y="0"/>
                </a:moveTo>
                <a:lnTo>
                  <a:pt x="0" y="0"/>
                </a:lnTo>
                <a:lnTo>
                  <a:pt x="0" y="536"/>
                </a:lnTo>
                <a:lnTo>
                  <a:pt x="644" y="536"/>
                </a:lnTo>
                <a:lnTo>
                  <a:pt x="317" y="268"/>
                </a:lnTo>
                <a:lnTo>
                  <a:pt x="64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4">
            <a:extLst>
              <a:ext uri="{FF2B5EF4-FFF2-40B4-BE49-F238E27FC236}">
                <a16:creationId xmlns:a16="http://schemas.microsoft.com/office/drawing/2014/main" id="{74F9F930-4BB0-33F0-EDCF-184EB18B8A32}"/>
              </a:ext>
            </a:extLst>
          </p:cNvPr>
          <p:cNvSpPr>
            <a:spLocks/>
          </p:cNvSpPr>
          <p:nvPr/>
        </p:nvSpPr>
        <p:spPr bwMode="auto">
          <a:xfrm>
            <a:off x="3937402" y="1970685"/>
            <a:ext cx="1153376" cy="2099705"/>
          </a:xfrm>
          <a:custGeom>
            <a:avLst/>
            <a:gdLst>
              <a:gd name="T0" fmla="*/ 742 w 947"/>
              <a:gd name="T1" fmla="*/ 0 h 1724"/>
              <a:gd name="T2" fmla="*/ 206 w 947"/>
              <a:gd name="T3" fmla="*/ 536 h 1724"/>
              <a:gd name="T4" fmla="*/ 206 w 947"/>
              <a:gd name="T5" fmla="*/ 1146 h 1724"/>
              <a:gd name="T6" fmla="*/ 0 w 947"/>
              <a:gd name="T7" fmla="*/ 1146 h 1724"/>
              <a:gd name="T8" fmla="*/ 474 w 947"/>
              <a:gd name="T9" fmla="*/ 1724 h 1724"/>
              <a:gd name="T10" fmla="*/ 947 w 947"/>
              <a:gd name="T11" fmla="*/ 1146 h 1724"/>
              <a:gd name="T12" fmla="*/ 742 w 947"/>
              <a:gd name="T13" fmla="*/ 1146 h 1724"/>
              <a:gd name="T14" fmla="*/ 742 w 947"/>
              <a:gd name="T15" fmla="*/ 0 h 17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1724">
                <a:moveTo>
                  <a:pt x="742" y="0"/>
                </a:moveTo>
                <a:lnTo>
                  <a:pt x="206" y="536"/>
                </a:lnTo>
                <a:lnTo>
                  <a:pt x="206" y="1146"/>
                </a:lnTo>
                <a:lnTo>
                  <a:pt x="0" y="1146"/>
                </a:lnTo>
                <a:lnTo>
                  <a:pt x="474" y="1724"/>
                </a:lnTo>
                <a:lnTo>
                  <a:pt x="947" y="1146"/>
                </a:lnTo>
                <a:lnTo>
                  <a:pt x="742" y="1146"/>
                </a:lnTo>
                <a:lnTo>
                  <a:pt x="74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5">
            <a:extLst>
              <a:ext uri="{FF2B5EF4-FFF2-40B4-BE49-F238E27FC236}">
                <a16:creationId xmlns:a16="http://schemas.microsoft.com/office/drawing/2014/main" id="{9A3600CC-7D3F-4AA9-C5C7-A60CB5EF8F4E}"/>
              </a:ext>
            </a:extLst>
          </p:cNvPr>
          <p:cNvSpPr>
            <a:spLocks/>
          </p:cNvSpPr>
          <p:nvPr/>
        </p:nvSpPr>
        <p:spPr bwMode="auto">
          <a:xfrm>
            <a:off x="3937402" y="1970685"/>
            <a:ext cx="1153376" cy="2099705"/>
          </a:xfrm>
          <a:custGeom>
            <a:avLst/>
            <a:gdLst>
              <a:gd name="T0" fmla="*/ 742 w 947"/>
              <a:gd name="T1" fmla="*/ 0 h 1724"/>
              <a:gd name="T2" fmla="*/ 206 w 947"/>
              <a:gd name="T3" fmla="*/ 536 h 1724"/>
              <a:gd name="T4" fmla="*/ 206 w 947"/>
              <a:gd name="T5" fmla="*/ 1146 h 1724"/>
              <a:gd name="T6" fmla="*/ 0 w 947"/>
              <a:gd name="T7" fmla="*/ 1146 h 1724"/>
              <a:gd name="T8" fmla="*/ 474 w 947"/>
              <a:gd name="T9" fmla="*/ 1724 h 1724"/>
              <a:gd name="T10" fmla="*/ 947 w 947"/>
              <a:gd name="T11" fmla="*/ 1146 h 1724"/>
              <a:gd name="T12" fmla="*/ 742 w 947"/>
              <a:gd name="T13" fmla="*/ 1146 h 1724"/>
              <a:gd name="T14" fmla="*/ 742 w 947"/>
              <a:gd name="T15" fmla="*/ 536 h 1724"/>
              <a:gd name="T16" fmla="*/ 742 w 947"/>
              <a:gd name="T17" fmla="*/ 0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7" h="1724">
                <a:moveTo>
                  <a:pt x="742" y="0"/>
                </a:moveTo>
                <a:lnTo>
                  <a:pt x="206" y="536"/>
                </a:lnTo>
                <a:lnTo>
                  <a:pt x="206" y="1146"/>
                </a:lnTo>
                <a:lnTo>
                  <a:pt x="0" y="1146"/>
                </a:lnTo>
                <a:lnTo>
                  <a:pt x="474" y="1724"/>
                </a:lnTo>
                <a:lnTo>
                  <a:pt x="947" y="1146"/>
                </a:lnTo>
                <a:lnTo>
                  <a:pt x="742" y="1146"/>
                </a:lnTo>
                <a:lnTo>
                  <a:pt x="742" y="536"/>
                </a:lnTo>
                <a:lnTo>
                  <a:pt x="742"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8F426D43-74D9-38BD-6CBC-62B9E31E4DF1}"/>
              </a:ext>
            </a:extLst>
          </p:cNvPr>
          <p:cNvSpPr>
            <a:spLocks/>
          </p:cNvSpPr>
          <p:nvPr/>
        </p:nvSpPr>
        <p:spPr bwMode="auto">
          <a:xfrm>
            <a:off x="3937402" y="1970685"/>
            <a:ext cx="1153376" cy="2099705"/>
          </a:xfrm>
          <a:custGeom>
            <a:avLst/>
            <a:gdLst>
              <a:gd name="T0" fmla="*/ 742 w 947"/>
              <a:gd name="T1" fmla="*/ 0 h 1724"/>
              <a:gd name="T2" fmla="*/ 206 w 947"/>
              <a:gd name="T3" fmla="*/ 536 h 1724"/>
              <a:gd name="T4" fmla="*/ 206 w 947"/>
              <a:gd name="T5" fmla="*/ 1146 h 1724"/>
              <a:gd name="T6" fmla="*/ 0 w 947"/>
              <a:gd name="T7" fmla="*/ 1146 h 1724"/>
              <a:gd name="T8" fmla="*/ 474 w 947"/>
              <a:gd name="T9" fmla="*/ 1724 h 1724"/>
              <a:gd name="T10" fmla="*/ 947 w 947"/>
              <a:gd name="T11" fmla="*/ 1146 h 1724"/>
              <a:gd name="T12" fmla="*/ 742 w 947"/>
              <a:gd name="T13" fmla="*/ 1146 h 1724"/>
              <a:gd name="T14" fmla="*/ 742 w 947"/>
              <a:gd name="T15" fmla="*/ 536 h 1724"/>
              <a:gd name="T16" fmla="*/ 742 w 947"/>
              <a:gd name="T17" fmla="*/ 0 h 1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7" h="1724">
                <a:moveTo>
                  <a:pt x="742" y="0"/>
                </a:moveTo>
                <a:lnTo>
                  <a:pt x="206" y="536"/>
                </a:lnTo>
                <a:lnTo>
                  <a:pt x="206" y="1146"/>
                </a:lnTo>
                <a:lnTo>
                  <a:pt x="0" y="1146"/>
                </a:lnTo>
                <a:lnTo>
                  <a:pt x="474" y="1724"/>
                </a:lnTo>
                <a:lnTo>
                  <a:pt x="947" y="1146"/>
                </a:lnTo>
                <a:lnTo>
                  <a:pt x="742" y="1146"/>
                </a:lnTo>
                <a:lnTo>
                  <a:pt x="742" y="536"/>
                </a:lnTo>
                <a:lnTo>
                  <a:pt x="74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9">
            <a:extLst>
              <a:ext uri="{FF2B5EF4-FFF2-40B4-BE49-F238E27FC236}">
                <a16:creationId xmlns:a16="http://schemas.microsoft.com/office/drawing/2014/main" id="{3DA99892-BEFF-9776-C549-5D9F9A0C173F}"/>
              </a:ext>
            </a:extLst>
          </p:cNvPr>
          <p:cNvSpPr>
            <a:spLocks/>
          </p:cNvSpPr>
          <p:nvPr/>
        </p:nvSpPr>
        <p:spPr bwMode="auto">
          <a:xfrm>
            <a:off x="6773952" y="2617354"/>
            <a:ext cx="652808" cy="784345"/>
          </a:xfrm>
          <a:custGeom>
            <a:avLst/>
            <a:gdLst>
              <a:gd name="T0" fmla="*/ 536 w 536"/>
              <a:gd name="T1" fmla="*/ 0 h 644"/>
              <a:gd name="T2" fmla="*/ 0 w 536"/>
              <a:gd name="T3" fmla="*/ 0 h 644"/>
              <a:gd name="T4" fmla="*/ 0 w 536"/>
              <a:gd name="T5" fmla="*/ 644 h 644"/>
              <a:gd name="T6" fmla="*/ 268 w 536"/>
              <a:gd name="T7" fmla="*/ 317 h 644"/>
              <a:gd name="T8" fmla="*/ 536 w 536"/>
              <a:gd name="T9" fmla="*/ 644 h 644"/>
              <a:gd name="T10" fmla="*/ 536 w 536"/>
              <a:gd name="T11" fmla="*/ 0 h 644"/>
            </a:gdLst>
            <a:ahLst/>
            <a:cxnLst>
              <a:cxn ang="0">
                <a:pos x="T0" y="T1"/>
              </a:cxn>
              <a:cxn ang="0">
                <a:pos x="T2" y="T3"/>
              </a:cxn>
              <a:cxn ang="0">
                <a:pos x="T4" y="T5"/>
              </a:cxn>
              <a:cxn ang="0">
                <a:pos x="T6" y="T7"/>
              </a:cxn>
              <a:cxn ang="0">
                <a:pos x="T8" y="T9"/>
              </a:cxn>
              <a:cxn ang="0">
                <a:pos x="T10" y="T11"/>
              </a:cxn>
            </a:cxnLst>
            <a:rect l="0" t="0" r="r" b="b"/>
            <a:pathLst>
              <a:path w="536" h="644">
                <a:moveTo>
                  <a:pt x="536" y="0"/>
                </a:moveTo>
                <a:lnTo>
                  <a:pt x="0" y="0"/>
                </a:lnTo>
                <a:lnTo>
                  <a:pt x="0" y="644"/>
                </a:lnTo>
                <a:lnTo>
                  <a:pt x="268" y="317"/>
                </a:lnTo>
                <a:lnTo>
                  <a:pt x="536" y="644"/>
                </a:lnTo>
                <a:lnTo>
                  <a:pt x="536" y="0"/>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0">
            <a:extLst>
              <a:ext uri="{FF2B5EF4-FFF2-40B4-BE49-F238E27FC236}">
                <a16:creationId xmlns:a16="http://schemas.microsoft.com/office/drawing/2014/main" id="{0D5995D1-9877-6757-7FCF-821FA3667539}"/>
              </a:ext>
            </a:extLst>
          </p:cNvPr>
          <p:cNvSpPr>
            <a:spLocks/>
          </p:cNvSpPr>
          <p:nvPr/>
        </p:nvSpPr>
        <p:spPr bwMode="auto">
          <a:xfrm>
            <a:off x="6672864" y="2623493"/>
            <a:ext cx="652808" cy="784345"/>
          </a:xfrm>
          <a:custGeom>
            <a:avLst/>
            <a:gdLst>
              <a:gd name="T0" fmla="*/ 536 w 536"/>
              <a:gd name="T1" fmla="*/ 0 h 644"/>
              <a:gd name="T2" fmla="*/ 0 w 536"/>
              <a:gd name="T3" fmla="*/ 0 h 644"/>
              <a:gd name="T4" fmla="*/ 0 w 536"/>
              <a:gd name="T5" fmla="*/ 644 h 644"/>
              <a:gd name="T6" fmla="*/ 268 w 536"/>
              <a:gd name="T7" fmla="*/ 317 h 644"/>
              <a:gd name="T8" fmla="*/ 536 w 536"/>
              <a:gd name="T9" fmla="*/ 644 h 644"/>
              <a:gd name="T10" fmla="*/ 536 w 536"/>
              <a:gd name="T11" fmla="*/ 0 h 644"/>
            </a:gdLst>
            <a:ahLst/>
            <a:cxnLst>
              <a:cxn ang="0">
                <a:pos x="T0" y="T1"/>
              </a:cxn>
              <a:cxn ang="0">
                <a:pos x="T2" y="T3"/>
              </a:cxn>
              <a:cxn ang="0">
                <a:pos x="T4" y="T5"/>
              </a:cxn>
              <a:cxn ang="0">
                <a:pos x="T6" y="T7"/>
              </a:cxn>
              <a:cxn ang="0">
                <a:pos x="T8" y="T9"/>
              </a:cxn>
              <a:cxn ang="0">
                <a:pos x="T10" y="T11"/>
              </a:cxn>
            </a:cxnLst>
            <a:rect l="0" t="0" r="r" b="b"/>
            <a:pathLst>
              <a:path w="536" h="644">
                <a:moveTo>
                  <a:pt x="536" y="0"/>
                </a:moveTo>
                <a:lnTo>
                  <a:pt x="0" y="0"/>
                </a:lnTo>
                <a:lnTo>
                  <a:pt x="0" y="644"/>
                </a:lnTo>
                <a:lnTo>
                  <a:pt x="268" y="317"/>
                </a:lnTo>
                <a:lnTo>
                  <a:pt x="536" y="644"/>
                </a:lnTo>
                <a:lnTo>
                  <a:pt x="53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2">
            <a:extLst>
              <a:ext uri="{FF2B5EF4-FFF2-40B4-BE49-F238E27FC236}">
                <a16:creationId xmlns:a16="http://schemas.microsoft.com/office/drawing/2014/main" id="{D4A58303-B33F-7D9D-7FE7-F6DE303AA66E}"/>
              </a:ext>
            </a:extLst>
          </p:cNvPr>
          <p:cNvSpPr>
            <a:spLocks/>
          </p:cNvSpPr>
          <p:nvPr/>
        </p:nvSpPr>
        <p:spPr bwMode="auto">
          <a:xfrm>
            <a:off x="5227186" y="1719792"/>
            <a:ext cx="2098487" cy="1154594"/>
          </a:xfrm>
          <a:custGeom>
            <a:avLst/>
            <a:gdLst>
              <a:gd name="T0" fmla="*/ 1723 w 1723"/>
              <a:gd name="T1" fmla="*/ 742 h 948"/>
              <a:gd name="T2" fmla="*/ 1187 w 1723"/>
              <a:gd name="T3" fmla="*/ 206 h 948"/>
              <a:gd name="T4" fmla="*/ 578 w 1723"/>
              <a:gd name="T5" fmla="*/ 206 h 948"/>
              <a:gd name="T6" fmla="*/ 578 w 1723"/>
              <a:gd name="T7" fmla="*/ 0 h 948"/>
              <a:gd name="T8" fmla="*/ 0 w 1723"/>
              <a:gd name="T9" fmla="*/ 474 h 948"/>
              <a:gd name="T10" fmla="*/ 578 w 1723"/>
              <a:gd name="T11" fmla="*/ 948 h 948"/>
              <a:gd name="T12" fmla="*/ 578 w 1723"/>
              <a:gd name="T13" fmla="*/ 742 h 948"/>
              <a:gd name="T14" fmla="*/ 1723 w 1723"/>
              <a:gd name="T15" fmla="*/ 742 h 9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3" h="948">
                <a:moveTo>
                  <a:pt x="1723" y="742"/>
                </a:moveTo>
                <a:lnTo>
                  <a:pt x="1187" y="206"/>
                </a:lnTo>
                <a:lnTo>
                  <a:pt x="578" y="206"/>
                </a:lnTo>
                <a:lnTo>
                  <a:pt x="578" y="0"/>
                </a:lnTo>
                <a:lnTo>
                  <a:pt x="0" y="474"/>
                </a:lnTo>
                <a:lnTo>
                  <a:pt x="578" y="948"/>
                </a:lnTo>
                <a:lnTo>
                  <a:pt x="578" y="742"/>
                </a:lnTo>
                <a:lnTo>
                  <a:pt x="1723" y="74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3">
            <a:extLst>
              <a:ext uri="{FF2B5EF4-FFF2-40B4-BE49-F238E27FC236}">
                <a16:creationId xmlns:a16="http://schemas.microsoft.com/office/drawing/2014/main" id="{D6BA83C5-B100-9904-502F-230FADB38962}"/>
              </a:ext>
            </a:extLst>
          </p:cNvPr>
          <p:cNvSpPr>
            <a:spLocks/>
          </p:cNvSpPr>
          <p:nvPr/>
        </p:nvSpPr>
        <p:spPr bwMode="auto">
          <a:xfrm>
            <a:off x="5330709" y="1719792"/>
            <a:ext cx="2098487" cy="1154594"/>
          </a:xfrm>
          <a:custGeom>
            <a:avLst/>
            <a:gdLst>
              <a:gd name="T0" fmla="*/ 578 w 1723"/>
              <a:gd name="T1" fmla="*/ 0 h 948"/>
              <a:gd name="T2" fmla="*/ 0 w 1723"/>
              <a:gd name="T3" fmla="*/ 474 h 948"/>
              <a:gd name="T4" fmla="*/ 578 w 1723"/>
              <a:gd name="T5" fmla="*/ 948 h 948"/>
              <a:gd name="T6" fmla="*/ 578 w 1723"/>
              <a:gd name="T7" fmla="*/ 742 h 948"/>
              <a:gd name="T8" fmla="*/ 1723 w 1723"/>
              <a:gd name="T9" fmla="*/ 742 h 948"/>
              <a:gd name="T10" fmla="*/ 1187 w 1723"/>
              <a:gd name="T11" fmla="*/ 206 h 948"/>
              <a:gd name="T12" fmla="*/ 578 w 1723"/>
              <a:gd name="T13" fmla="*/ 206 h 948"/>
              <a:gd name="T14" fmla="*/ 578 w 1723"/>
              <a:gd name="T15" fmla="*/ 0 h 9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3" h="948">
                <a:moveTo>
                  <a:pt x="578" y="0"/>
                </a:moveTo>
                <a:lnTo>
                  <a:pt x="0" y="474"/>
                </a:lnTo>
                <a:lnTo>
                  <a:pt x="578" y="948"/>
                </a:lnTo>
                <a:lnTo>
                  <a:pt x="578" y="742"/>
                </a:lnTo>
                <a:lnTo>
                  <a:pt x="1723" y="742"/>
                </a:lnTo>
                <a:lnTo>
                  <a:pt x="1187" y="206"/>
                </a:lnTo>
                <a:lnTo>
                  <a:pt x="578" y="206"/>
                </a:lnTo>
                <a:lnTo>
                  <a:pt x="578"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4">
            <a:extLst>
              <a:ext uri="{FF2B5EF4-FFF2-40B4-BE49-F238E27FC236}">
                <a16:creationId xmlns:a16="http://schemas.microsoft.com/office/drawing/2014/main" id="{C6987EB5-2398-9D81-503F-F1084705190D}"/>
              </a:ext>
            </a:extLst>
          </p:cNvPr>
          <p:cNvSpPr>
            <a:spLocks/>
          </p:cNvSpPr>
          <p:nvPr/>
        </p:nvSpPr>
        <p:spPr bwMode="auto">
          <a:xfrm>
            <a:off x="5227186" y="1719792"/>
            <a:ext cx="2098487" cy="1154594"/>
          </a:xfrm>
          <a:custGeom>
            <a:avLst/>
            <a:gdLst>
              <a:gd name="T0" fmla="*/ 578 w 1723"/>
              <a:gd name="T1" fmla="*/ 0 h 948"/>
              <a:gd name="T2" fmla="*/ 0 w 1723"/>
              <a:gd name="T3" fmla="*/ 474 h 948"/>
              <a:gd name="T4" fmla="*/ 578 w 1723"/>
              <a:gd name="T5" fmla="*/ 948 h 948"/>
              <a:gd name="T6" fmla="*/ 578 w 1723"/>
              <a:gd name="T7" fmla="*/ 742 h 948"/>
              <a:gd name="T8" fmla="*/ 1723 w 1723"/>
              <a:gd name="T9" fmla="*/ 742 h 948"/>
              <a:gd name="T10" fmla="*/ 1187 w 1723"/>
              <a:gd name="T11" fmla="*/ 206 h 948"/>
              <a:gd name="T12" fmla="*/ 578 w 1723"/>
              <a:gd name="T13" fmla="*/ 206 h 948"/>
              <a:gd name="T14" fmla="*/ 578 w 1723"/>
              <a:gd name="T15" fmla="*/ 0 h 9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3" h="948">
                <a:moveTo>
                  <a:pt x="578" y="0"/>
                </a:moveTo>
                <a:lnTo>
                  <a:pt x="0" y="474"/>
                </a:lnTo>
                <a:lnTo>
                  <a:pt x="578" y="948"/>
                </a:lnTo>
                <a:lnTo>
                  <a:pt x="578" y="742"/>
                </a:lnTo>
                <a:lnTo>
                  <a:pt x="1723" y="742"/>
                </a:lnTo>
                <a:lnTo>
                  <a:pt x="1187" y="206"/>
                </a:lnTo>
                <a:lnTo>
                  <a:pt x="578" y="206"/>
                </a:lnTo>
                <a:lnTo>
                  <a:pt x="57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7">
            <a:extLst>
              <a:ext uri="{FF2B5EF4-FFF2-40B4-BE49-F238E27FC236}">
                <a16:creationId xmlns:a16="http://schemas.microsoft.com/office/drawing/2014/main" id="{4901DCF7-1CD6-ADE0-F379-DF34FEE01DFC}"/>
              </a:ext>
            </a:extLst>
          </p:cNvPr>
          <p:cNvSpPr>
            <a:spLocks noEditPoints="1"/>
          </p:cNvSpPr>
          <p:nvPr/>
        </p:nvSpPr>
        <p:spPr bwMode="auto">
          <a:xfrm>
            <a:off x="5683908" y="4567304"/>
            <a:ext cx="1742852" cy="652809"/>
          </a:xfrm>
          <a:custGeom>
            <a:avLst/>
            <a:gdLst>
              <a:gd name="T0" fmla="*/ 0 w 1431"/>
              <a:gd name="T1" fmla="*/ 0 h 536"/>
              <a:gd name="T2" fmla="*/ 0 w 1431"/>
              <a:gd name="T3" fmla="*/ 0 h 536"/>
              <a:gd name="T4" fmla="*/ 0 w 1431"/>
              <a:gd name="T5" fmla="*/ 0 h 536"/>
              <a:gd name="T6" fmla="*/ 0 w 1431"/>
              <a:gd name="T7" fmla="*/ 0 h 536"/>
              <a:gd name="T8" fmla="*/ 0 w 1431"/>
              <a:gd name="T9" fmla="*/ 0 h 536"/>
              <a:gd name="T10" fmla="*/ 1431 w 1431"/>
              <a:gd name="T11" fmla="*/ 0 h 536"/>
              <a:gd name="T12" fmla="*/ 1431 w 1431"/>
              <a:gd name="T13" fmla="*/ 0 h 536"/>
              <a:gd name="T14" fmla="*/ 895 w 1431"/>
              <a:gd name="T15" fmla="*/ 536 h 536"/>
              <a:gd name="T16" fmla="*/ 895 w 1431"/>
              <a:gd name="T17" fmla="*/ 0 h 536"/>
              <a:gd name="T18" fmla="*/ 251 w 1431"/>
              <a:gd name="T19" fmla="*/ 0 h 536"/>
              <a:gd name="T20" fmla="*/ 578 w 1431"/>
              <a:gd name="T21" fmla="*/ 268 h 536"/>
              <a:gd name="T22" fmla="*/ 251 w 1431"/>
              <a:gd name="T23" fmla="*/ 536 h 536"/>
              <a:gd name="T24" fmla="*/ 895 w 1431"/>
              <a:gd name="T25" fmla="*/ 536 h 536"/>
              <a:gd name="T26" fmla="*/ 1431 w 143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1" h="536">
                <a:moveTo>
                  <a:pt x="0" y="0"/>
                </a:moveTo>
                <a:lnTo>
                  <a:pt x="0" y="0"/>
                </a:lnTo>
                <a:lnTo>
                  <a:pt x="0" y="0"/>
                </a:lnTo>
                <a:lnTo>
                  <a:pt x="0" y="0"/>
                </a:lnTo>
                <a:lnTo>
                  <a:pt x="0" y="0"/>
                </a:lnTo>
                <a:close/>
                <a:moveTo>
                  <a:pt x="1431" y="0"/>
                </a:moveTo>
                <a:lnTo>
                  <a:pt x="1431" y="0"/>
                </a:lnTo>
                <a:lnTo>
                  <a:pt x="895" y="536"/>
                </a:lnTo>
                <a:lnTo>
                  <a:pt x="895" y="0"/>
                </a:lnTo>
                <a:lnTo>
                  <a:pt x="251" y="0"/>
                </a:lnTo>
                <a:lnTo>
                  <a:pt x="578" y="268"/>
                </a:lnTo>
                <a:lnTo>
                  <a:pt x="251" y="536"/>
                </a:lnTo>
                <a:lnTo>
                  <a:pt x="895" y="536"/>
                </a:lnTo>
                <a:lnTo>
                  <a:pt x="1431" y="0"/>
                </a:lnTo>
                <a:close/>
              </a:path>
            </a:pathLst>
          </a:cu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1">
            <a:extLst>
              <a:ext uri="{FF2B5EF4-FFF2-40B4-BE49-F238E27FC236}">
                <a16:creationId xmlns:a16="http://schemas.microsoft.com/office/drawing/2014/main" id="{CBC90F05-7B15-0FAA-105D-D15C2CFA4D0E}"/>
              </a:ext>
            </a:extLst>
          </p:cNvPr>
          <p:cNvSpPr>
            <a:spLocks/>
          </p:cNvSpPr>
          <p:nvPr/>
        </p:nvSpPr>
        <p:spPr bwMode="auto">
          <a:xfrm>
            <a:off x="6525495" y="3109446"/>
            <a:ext cx="1153376" cy="2099705"/>
          </a:xfrm>
          <a:custGeom>
            <a:avLst/>
            <a:gdLst>
              <a:gd name="T0" fmla="*/ 473 w 947"/>
              <a:gd name="T1" fmla="*/ 0 h 1724"/>
              <a:gd name="T2" fmla="*/ 0 w 947"/>
              <a:gd name="T3" fmla="*/ 578 h 1724"/>
              <a:gd name="T4" fmla="*/ 205 w 947"/>
              <a:gd name="T5" fmla="*/ 578 h 1724"/>
              <a:gd name="T6" fmla="*/ 205 w 947"/>
              <a:gd name="T7" fmla="*/ 1724 h 1724"/>
              <a:gd name="T8" fmla="*/ 741 w 947"/>
              <a:gd name="T9" fmla="*/ 1188 h 1724"/>
              <a:gd name="T10" fmla="*/ 741 w 947"/>
              <a:gd name="T11" fmla="*/ 578 h 1724"/>
              <a:gd name="T12" fmla="*/ 947 w 947"/>
              <a:gd name="T13" fmla="*/ 578 h 1724"/>
              <a:gd name="T14" fmla="*/ 473 w 947"/>
              <a:gd name="T15" fmla="*/ 0 h 17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1724">
                <a:moveTo>
                  <a:pt x="473" y="0"/>
                </a:moveTo>
                <a:lnTo>
                  <a:pt x="0" y="578"/>
                </a:lnTo>
                <a:lnTo>
                  <a:pt x="205" y="578"/>
                </a:lnTo>
                <a:lnTo>
                  <a:pt x="205" y="1724"/>
                </a:lnTo>
                <a:lnTo>
                  <a:pt x="741" y="1188"/>
                </a:lnTo>
                <a:lnTo>
                  <a:pt x="741" y="578"/>
                </a:lnTo>
                <a:lnTo>
                  <a:pt x="947" y="578"/>
                </a:lnTo>
                <a:lnTo>
                  <a:pt x="473" y="0"/>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4">
            <a:extLst>
              <a:ext uri="{FF2B5EF4-FFF2-40B4-BE49-F238E27FC236}">
                <a16:creationId xmlns:a16="http://schemas.microsoft.com/office/drawing/2014/main" id="{902F9CE4-F29E-2B91-EFF1-939DAAD3FF3D}"/>
              </a:ext>
            </a:extLst>
          </p:cNvPr>
          <p:cNvSpPr>
            <a:spLocks/>
          </p:cNvSpPr>
          <p:nvPr/>
        </p:nvSpPr>
        <p:spPr bwMode="auto">
          <a:xfrm>
            <a:off x="4188295" y="4205579"/>
            <a:ext cx="2098487" cy="1154594"/>
          </a:xfrm>
          <a:custGeom>
            <a:avLst/>
            <a:gdLst>
              <a:gd name="T0" fmla="*/ 0 w 1723"/>
              <a:gd name="T1" fmla="*/ 206 h 948"/>
              <a:gd name="T2" fmla="*/ 536 w 1723"/>
              <a:gd name="T3" fmla="*/ 742 h 948"/>
              <a:gd name="T4" fmla="*/ 1145 w 1723"/>
              <a:gd name="T5" fmla="*/ 742 h 948"/>
              <a:gd name="T6" fmla="*/ 1145 w 1723"/>
              <a:gd name="T7" fmla="*/ 948 h 948"/>
              <a:gd name="T8" fmla="*/ 1723 w 1723"/>
              <a:gd name="T9" fmla="*/ 474 h 948"/>
              <a:gd name="T10" fmla="*/ 1145 w 1723"/>
              <a:gd name="T11" fmla="*/ 0 h 948"/>
              <a:gd name="T12" fmla="*/ 1145 w 1723"/>
              <a:gd name="T13" fmla="*/ 206 h 948"/>
              <a:gd name="T14" fmla="*/ 0 w 1723"/>
              <a:gd name="T15" fmla="*/ 206 h 9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3" h="948">
                <a:moveTo>
                  <a:pt x="0" y="206"/>
                </a:moveTo>
                <a:lnTo>
                  <a:pt x="536" y="742"/>
                </a:lnTo>
                <a:lnTo>
                  <a:pt x="1145" y="742"/>
                </a:lnTo>
                <a:lnTo>
                  <a:pt x="1145" y="948"/>
                </a:lnTo>
                <a:lnTo>
                  <a:pt x="1723" y="474"/>
                </a:lnTo>
                <a:lnTo>
                  <a:pt x="1145" y="0"/>
                </a:lnTo>
                <a:lnTo>
                  <a:pt x="1145" y="206"/>
                </a:lnTo>
                <a:lnTo>
                  <a:pt x="0" y="206"/>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5">
            <a:extLst>
              <a:ext uri="{FF2B5EF4-FFF2-40B4-BE49-F238E27FC236}">
                <a16:creationId xmlns:a16="http://schemas.microsoft.com/office/drawing/2014/main" id="{CC8A8936-98C8-0131-7126-B41B7E2E0F80}"/>
              </a:ext>
            </a:extLst>
          </p:cNvPr>
          <p:cNvSpPr>
            <a:spLocks/>
          </p:cNvSpPr>
          <p:nvPr/>
        </p:nvSpPr>
        <p:spPr bwMode="auto">
          <a:xfrm>
            <a:off x="4200474" y="4313975"/>
            <a:ext cx="2098487" cy="1154594"/>
          </a:xfrm>
          <a:custGeom>
            <a:avLst/>
            <a:gdLst>
              <a:gd name="T0" fmla="*/ 1145 w 1723"/>
              <a:gd name="T1" fmla="*/ 0 h 948"/>
              <a:gd name="T2" fmla="*/ 1145 w 1723"/>
              <a:gd name="T3" fmla="*/ 206 h 948"/>
              <a:gd name="T4" fmla="*/ 536 w 1723"/>
              <a:gd name="T5" fmla="*/ 206 h 948"/>
              <a:gd name="T6" fmla="*/ 0 w 1723"/>
              <a:gd name="T7" fmla="*/ 206 h 948"/>
              <a:gd name="T8" fmla="*/ 536 w 1723"/>
              <a:gd name="T9" fmla="*/ 742 h 948"/>
              <a:gd name="T10" fmla="*/ 1145 w 1723"/>
              <a:gd name="T11" fmla="*/ 742 h 948"/>
              <a:gd name="T12" fmla="*/ 1145 w 1723"/>
              <a:gd name="T13" fmla="*/ 948 h 948"/>
              <a:gd name="T14" fmla="*/ 1723 w 1723"/>
              <a:gd name="T15" fmla="*/ 474 h 948"/>
              <a:gd name="T16" fmla="*/ 1396 w 1723"/>
              <a:gd name="T17" fmla="*/ 206 h 948"/>
              <a:gd name="T18" fmla="*/ 1145 w 1723"/>
              <a:gd name="T19"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3" h="948">
                <a:moveTo>
                  <a:pt x="1145" y="0"/>
                </a:moveTo>
                <a:lnTo>
                  <a:pt x="1145" y="206"/>
                </a:lnTo>
                <a:lnTo>
                  <a:pt x="536" y="206"/>
                </a:lnTo>
                <a:lnTo>
                  <a:pt x="0" y="206"/>
                </a:lnTo>
                <a:lnTo>
                  <a:pt x="536" y="742"/>
                </a:lnTo>
                <a:lnTo>
                  <a:pt x="1145" y="742"/>
                </a:lnTo>
                <a:lnTo>
                  <a:pt x="1145" y="948"/>
                </a:lnTo>
                <a:lnTo>
                  <a:pt x="1723" y="474"/>
                </a:lnTo>
                <a:lnTo>
                  <a:pt x="1396" y="206"/>
                </a:lnTo>
                <a:lnTo>
                  <a:pt x="1145" y="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6">
            <a:extLst>
              <a:ext uri="{FF2B5EF4-FFF2-40B4-BE49-F238E27FC236}">
                <a16:creationId xmlns:a16="http://schemas.microsoft.com/office/drawing/2014/main" id="{EB851B8B-403C-2BDC-D02A-62E7FA231363}"/>
              </a:ext>
            </a:extLst>
          </p:cNvPr>
          <p:cNvSpPr>
            <a:spLocks/>
          </p:cNvSpPr>
          <p:nvPr/>
        </p:nvSpPr>
        <p:spPr bwMode="auto">
          <a:xfrm>
            <a:off x="4188295" y="4205579"/>
            <a:ext cx="2098487" cy="1154594"/>
          </a:xfrm>
          <a:custGeom>
            <a:avLst/>
            <a:gdLst>
              <a:gd name="T0" fmla="*/ 1145 w 1723"/>
              <a:gd name="T1" fmla="*/ 0 h 948"/>
              <a:gd name="T2" fmla="*/ 1145 w 1723"/>
              <a:gd name="T3" fmla="*/ 206 h 948"/>
              <a:gd name="T4" fmla="*/ 536 w 1723"/>
              <a:gd name="T5" fmla="*/ 206 h 948"/>
              <a:gd name="T6" fmla="*/ 0 w 1723"/>
              <a:gd name="T7" fmla="*/ 206 h 948"/>
              <a:gd name="T8" fmla="*/ 536 w 1723"/>
              <a:gd name="T9" fmla="*/ 742 h 948"/>
              <a:gd name="T10" fmla="*/ 1145 w 1723"/>
              <a:gd name="T11" fmla="*/ 742 h 948"/>
              <a:gd name="T12" fmla="*/ 1145 w 1723"/>
              <a:gd name="T13" fmla="*/ 948 h 948"/>
              <a:gd name="T14" fmla="*/ 1723 w 1723"/>
              <a:gd name="T15" fmla="*/ 474 h 948"/>
              <a:gd name="T16" fmla="*/ 1396 w 1723"/>
              <a:gd name="T17" fmla="*/ 206 h 948"/>
              <a:gd name="T18" fmla="*/ 1145 w 1723"/>
              <a:gd name="T19"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3" h="948">
                <a:moveTo>
                  <a:pt x="1145" y="0"/>
                </a:moveTo>
                <a:lnTo>
                  <a:pt x="1145" y="206"/>
                </a:lnTo>
                <a:lnTo>
                  <a:pt x="536" y="206"/>
                </a:lnTo>
                <a:lnTo>
                  <a:pt x="0" y="206"/>
                </a:lnTo>
                <a:lnTo>
                  <a:pt x="536" y="742"/>
                </a:lnTo>
                <a:lnTo>
                  <a:pt x="1145" y="742"/>
                </a:lnTo>
                <a:lnTo>
                  <a:pt x="1145" y="948"/>
                </a:lnTo>
                <a:lnTo>
                  <a:pt x="1723" y="474"/>
                </a:lnTo>
                <a:lnTo>
                  <a:pt x="1396" y="206"/>
                </a:lnTo>
                <a:lnTo>
                  <a:pt x="114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5" name="Straight Connector 24">
            <a:extLst>
              <a:ext uri="{FF2B5EF4-FFF2-40B4-BE49-F238E27FC236}">
                <a16:creationId xmlns:a16="http://schemas.microsoft.com/office/drawing/2014/main" id="{1AEE69F9-5D41-4CA2-5FCF-23000F3E819E}"/>
              </a:ext>
            </a:extLst>
          </p:cNvPr>
          <p:cNvCxnSpPr/>
          <p:nvPr/>
        </p:nvCxnSpPr>
        <p:spPr>
          <a:xfrm flipH="1">
            <a:off x="3665024" y="2621464"/>
            <a:ext cx="54475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reeform 6">
            <a:extLst>
              <a:ext uri="{FF2B5EF4-FFF2-40B4-BE49-F238E27FC236}">
                <a16:creationId xmlns:a16="http://schemas.microsoft.com/office/drawing/2014/main" id="{45D779D5-D5DD-0C11-9338-97A73D49971F}"/>
              </a:ext>
            </a:extLst>
          </p:cNvPr>
          <p:cNvSpPr>
            <a:spLocks noChangeAspect="1"/>
          </p:cNvSpPr>
          <p:nvPr/>
        </p:nvSpPr>
        <p:spPr bwMode="auto">
          <a:xfrm>
            <a:off x="2604204" y="2101017"/>
            <a:ext cx="1080796" cy="1080000"/>
          </a:xfrm>
          <a:custGeom>
            <a:avLst/>
            <a:gdLst>
              <a:gd name="T0" fmla="*/ 336 w 569"/>
              <a:gd name="T1" fmla="*/ 541 h 569"/>
              <a:gd name="T2" fmla="*/ 233 w 569"/>
              <a:gd name="T3" fmla="*/ 541 h 569"/>
              <a:gd name="T4" fmla="*/ 28 w 569"/>
              <a:gd name="T5" fmla="*/ 336 h 569"/>
              <a:gd name="T6" fmla="*/ 28 w 569"/>
              <a:gd name="T7" fmla="*/ 233 h 569"/>
              <a:gd name="T8" fmla="*/ 233 w 569"/>
              <a:gd name="T9" fmla="*/ 29 h 569"/>
              <a:gd name="T10" fmla="*/ 336 w 569"/>
              <a:gd name="T11" fmla="*/ 29 h 569"/>
              <a:gd name="T12" fmla="*/ 540 w 569"/>
              <a:gd name="T13" fmla="*/ 233 h 569"/>
              <a:gd name="T14" fmla="*/ 540 w 569"/>
              <a:gd name="T15" fmla="*/ 336 h 569"/>
              <a:gd name="T16" fmla="*/ 336 w 569"/>
              <a:gd name="T17" fmla="*/ 54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569">
                <a:moveTo>
                  <a:pt x="336" y="541"/>
                </a:moveTo>
                <a:cubicBezTo>
                  <a:pt x="307" y="569"/>
                  <a:pt x="261" y="569"/>
                  <a:pt x="233" y="541"/>
                </a:cubicBezTo>
                <a:cubicBezTo>
                  <a:pt x="28" y="336"/>
                  <a:pt x="28" y="336"/>
                  <a:pt x="28" y="336"/>
                </a:cubicBezTo>
                <a:cubicBezTo>
                  <a:pt x="0" y="308"/>
                  <a:pt x="0" y="262"/>
                  <a:pt x="28" y="233"/>
                </a:cubicBezTo>
                <a:cubicBezTo>
                  <a:pt x="233" y="29"/>
                  <a:pt x="233" y="29"/>
                  <a:pt x="233" y="29"/>
                </a:cubicBezTo>
                <a:cubicBezTo>
                  <a:pt x="261" y="0"/>
                  <a:pt x="307" y="0"/>
                  <a:pt x="336" y="29"/>
                </a:cubicBezTo>
                <a:cubicBezTo>
                  <a:pt x="540" y="233"/>
                  <a:pt x="540" y="233"/>
                  <a:pt x="540" y="233"/>
                </a:cubicBezTo>
                <a:cubicBezTo>
                  <a:pt x="569" y="262"/>
                  <a:pt x="569" y="308"/>
                  <a:pt x="540" y="336"/>
                </a:cubicBezTo>
                <a:lnTo>
                  <a:pt x="336" y="5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27" name="Freeform 6">
            <a:extLst>
              <a:ext uri="{FF2B5EF4-FFF2-40B4-BE49-F238E27FC236}">
                <a16:creationId xmlns:a16="http://schemas.microsoft.com/office/drawing/2014/main" id="{1B5C7201-0030-98BB-E9DC-E31422D3BB25}"/>
              </a:ext>
            </a:extLst>
          </p:cNvPr>
          <p:cNvSpPr>
            <a:spLocks noChangeAspect="1"/>
          </p:cNvSpPr>
          <p:nvPr/>
        </p:nvSpPr>
        <p:spPr bwMode="auto">
          <a:xfrm>
            <a:off x="2578062" y="4013319"/>
            <a:ext cx="1080796" cy="1080000"/>
          </a:xfrm>
          <a:custGeom>
            <a:avLst/>
            <a:gdLst>
              <a:gd name="T0" fmla="*/ 336 w 569"/>
              <a:gd name="T1" fmla="*/ 541 h 569"/>
              <a:gd name="T2" fmla="*/ 233 w 569"/>
              <a:gd name="T3" fmla="*/ 541 h 569"/>
              <a:gd name="T4" fmla="*/ 28 w 569"/>
              <a:gd name="T5" fmla="*/ 336 h 569"/>
              <a:gd name="T6" fmla="*/ 28 w 569"/>
              <a:gd name="T7" fmla="*/ 233 h 569"/>
              <a:gd name="T8" fmla="*/ 233 w 569"/>
              <a:gd name="T9" fmla="*/ 29 h 569"/>
              <a:gd name="T10" fmla="*/ 336 w 569"/>
              <a:gd name="T11" fmla="*/ 29 h 569"/>
              <a:gd name="T12" fmla="*/ 540 w 569"/>
              <a:gd name="T13" fmla="*/ 233 h 569"/>
              <a:gd name="T14" fmla="*/ 540 w 569"/>
              <a:gd name="T15" fmla="*/ 336 h 569"/>
              <a:gd name="T16" fmla="*/ 336 w 569"/>
              <a:gd name="T17" fmla="*/ 54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569">
                <a:moveTo>
                  <a:pt x="336" y="541"/>
                </a:moveTo>
                <a:cubicBezTo>
                  <a:pt x="307" y="569"/>
                  <a:pt x="261" y="569"/>
                  <a:pt x="233" y="541"/>
                </a:cubicBezTo>
                <a:cubicBezTo>
                  <a:pt x="28" y="336"/>
                  <a:pt x="28" y="336"/>
                  <a:pt x="28" y="336"/>
                </a:cubicBezTo>
                <a:cubicBezTo>
                  <a:pt x="0" y="308"/>
                  <a:pt x="0" y="262"/>
                  <a:pt x="28" y="233"/>
                </a:cubicBezTo>
                <a:cubicBezTo>
                  <a:pt x="233" y="29"/>
                  <a:pt x="233" y="29"/>
                  <a:pt x="233" y="29"/>
                </a:cubicBezTo>
                <a:cubicBezTo>
                  <a:pt x="261" y="0"/>
                  <a:pt x="307" y="0"/>
                  <a:pt x="336" y="29"/>
                </a:cubicBezTo>
                <a:cubicBezTo>
                  <a:pt x="540" y="233"/>
                  <a:pt x="540" y="233"/>
                  <a:pt x="540" y="233"/>
                </a:cubicBezTo>
                <a:cubicBezTo>
                  <a:pt x="569" y="262"/>
                  <a:pt x="569" y="308"/>
                  <a:pt x="540" y="336"/>
                </a:cubicBezTo>
                <a:lnTo>
                  <a:pt x="336" y="5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28" name="Straight Connector 27">
            <a:extLst>
              <a:ext uri="{FF2B5EF4-FFF2-40B4-BE49-F238E27FC236}">
                <a16:creationId xmlns:a16="http://schemas.microsoft.com/office/drawing/2014/main" id="{3576E8E1-A21E-F01F-A2AA-F06ACFC91F62}"/>
              </a:ext>
            </a:extLst>
          </p:cNvPr>
          <p:cNvCxnSpPr/>
          <p:nvPr/>
        </p:nvCxnSpPr>
        <p:spPr>
          <a:xfrm flipH="1">
            <a:off x="3643541" y="4557168"/>
            <a:ext cx="54475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6A343AE6-5955-246B-658A-1BC180C2CF4C}"/>
              </a:ext>
            </a:extLst>
          </p:cNvPr>
          <p:cNvSpPr>
            <a:spLocks noChangeAspect="1"/>
          </p:cNvSpPr>
          <p:nvPr/>
        </p:nvSpPr>
        <p:spPr bwMode="auto">
          <a:xfrm>
            <a:off x="7971514" y="2119985"/>
            <a:ext cx="1080796" cy="1080000"/>
          </a:xfrm>
          <a:custGeom>
            <a:avLst/>
            <a:gdLst>
              <a:gd name="T0" fmla="*/ 336 w 569"/>
              <a:gd name="T1" fmla="*/ 541 h 569"/>
              <a:gd name="T2" fmla="*/ 233 w 569"/>
              <a:gd name="T3" fmla="*/ 541 h 569"/>
              <a:gd name="T4" fmla="*/ 28 w 569"/>
              <a:gd name="T5" fmla="*/ 336 h 569"/>
              <a:gd name="T6" fmla="*/ 28 w 569"/>
              <a:gd name="T7" fmla="*/ 233 h 569"/>
              <a:gd name="T8" fmla="*/ 233 w 569"/>
              <a:gd name="T9" fmla="*/ 29 h 569"/>
              <a:gd name="T10" fmla="*/ 336 w 569"/>
              <a:gd name="T11" fmla="*/ 29 h 569"/>
              <a:gd name="T12" fmla="*/ 540 w 569"/>
              <a:gd name="T13" fmla="*/ 233 h 569"/>
              <a:gd name="T14" fmla="*/ 540 w 569"/>
              <a:gd name="T15" fmla="*/ 336 h 569"/>
              <a:gd name="T16" fmla="*/ 336 w 569"/>
              <a:gd name="T17" fmla="*/ 54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569">
                <a:moveTo>
                  <a:pt x="336" y="541"/>
                </a:moveTo>
                <a:cubicBezTo>
                  <a:pt x="307" y="569"/>
                  <a:pt x="261" y="569"/>
                  <a:pt x="233" y="541"/>
                </a:cubicBezTo>
                <a:cubicBezTo>
                  <a:pt x="28" y="336"/>
                  <a:pt x="28" y="336"/>
                  <a:pt x="28" y="336"/>
                </a:cubicBezTo>
                <a:cubicBezTo>
                  <a:pt x="0" y="308"/>
                  <a:pt x="0" y="262"/>
                  <a:pt x="28" y="233"/>
                </a:cubicBezTo>
                <a:cubicBezTo>
                  <a:pt x="233" y="29"/>
                  <a:pt x="233" y="29"/>
                  <a:pt x="233" y="29"/>
                </a:cubicBezTo>
                <a:cubicBezTo>
                  <a:pt x="261" y="0"/>
                  <a:pt x="307" y="0"/>
                  <a:pt x="336" y="29"/>
                </a:cubicBezTo>
                <a:cubicBezTo>
                  <a:pt x="540" y="233"/>
                  <a:pt x="540" y="233"/>
                  <a:pt x="540" y="233"/>
                </a:cubicBezTo>
                <a:cubicBezTo>
                  <a:pt x="569" y="262"/>
                  <a:pt x="569" y="308"/>
                  <a:pt x="540" y="336"/>
                </a:cubicBezTo>
                <a:lnTo>
                  <a:pt x="336" y="54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cxnSp>
        <p:nvCxnSpPr>
          <p:cNvPr id="30" name="Straight Connector 29">
            <a:extLst>
              <a:ext uri="{FF2B5EF4-FFF2-40B4-BE49-F238E27FC236}">
                <a16:creationId xmlns:a16="http://schemas.microsoft.com/office/drawing/2014/main" id="{7FD61812-D9BE-5779-3A30-E9EC811ADA02}"/>
              </a:ext>
            </a:extLst>
          </p:cNvPr>
          <p:cNvCxnSpPr/>
          <p:nvPr/>
        </p:nvCxnSpPr>
        <p:spPr>
          <a:xfrm flipH="1">
            <a:off x="7426760" y="2634490"/>
            <a:ext cx="54475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34ACE20C-5F27-F633-8A32-23B931C2C8E2}"/>
              </a:ext>
            </a:extLst>
          </p:cNvPr>
          <p:cNvSpPr>
            <a:spLocks noChangeAspect="1"/>
          </p:cNvSpPr>
          <p:nvPr/>
        </p:nvSpPr>
        <p:spPr bwMode="auto">
          <a:xfrm>
            <a:off x="7961431" y="3981893"/>
            <a:ext cx="1080796" cy="1080000"/>
          </a:xfrm>
          <a:custGeom>
            <a:avLst/>
            <a:gdLst>
              <a:gd name="T0" fmla="*/ 336 w 569"/>
              <a:gd name="T1" fmla="*/ 541 h 569"/>
              <a:gd name="T2" fmla="*/ 233 w 569"/>
              <a:gd name="T3" fmla="*/ 541 h 569"/>
              <a:gd name="T4" fmla="*/ 28 w 569"/>
              <a:gd name="T5" fmla="*/ 336 h 569"/>
              <a:gd name="T6" fmla="*/ 28 w 569"/>
              <a:gd name="T7" fmla="*/ 233 h 569"/>
              <a:gd name="T8" fmla="*/ 233 w 569"/>
              <a:gd name="T9" fmla="*/ 29 h 569"/>
              <a:gd name="T10" fmla="*/ 336 w 569"/>
              <a:gd name="T11" fmla="*/ 29 h 569"/>
              <a:gd name="T12" fmla="*/ 540 w 569"/>
              <a:gd name="T13" fmla="*/ 233 h 569"/>
              <a:gd name="T14" fmla="*/ 540 w 569"/>
              <a:gd name="T15" fmla="*/ 336 h 569"/>
              <a:gd name="T16" fmla="*/ 336 w 569"/>
              <a:gd name="T17" fmla="*/ 54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569">
                <a:moveTo>
                  <a:pt x="336" y="541"/>
                </a:moveTo>
                <a:cubicBezTo>
                  <a:pt x="307" y="569"/>
                  <a:pt x="261" y="569"/>
                  <a:pt x="233" y="541"/>
                </a:cubicBezTo>
                <a:cubicBezTo>
                  <a:pt x="28" y="336"/>
                  <a:pt x="28" y="336"/>
                  <a:pt x="28" y="336"/>
                </a:cubicBezTo>
                <a:cubicBezTo>
                  <a:pt x="0" y="308"/>
                  <a:pt x="0" y="262"/>
                  <a:pt x="28" y="233"/>
                </a:cubicBezTo>
                <a:cubicBezTo>
                  <a:pt x="233" y="29"/>
                  <a:pt x="233" y="29"/>
                  <a:pt x="233" y="29"/>
                </a:cubicBezTo>
                <a:cubicBezTo>
                  <a:pt x="261" y="0"/>
                  <a:pt x="307" y="0"/>
                  <a:pt x="336" y="29"/>
                </a:cubicBezTo>
                <a:cubicBezTo>
                  <a:pt x="540" y="233"/>
                  <a:pt x="540" y="233"/>
                  <a:pt x="540" y="233"/>
                </a:cubicBezTo>
                <a:cubicBezTo>
                  <a:pt x="569" y="262"/>
                  <a:pt x="569" y="308"/>
                  <a:pt x="540" y="336"/>
                </a:cubicBezTo>
                <a:lnTo>
                  <a:pt x="336" y="54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dirty="0"/>
          </a:p>
        </p:txBody>
      </p:sp>
      <p:cxnSp>
        <p:nvCxnSpPr>
          <p:cNvPr id="32" name="Straight Connector 31">
            <a:extLst>
              <a:ext uri="{FF2B5EF4-FFF2-40B4-BE49-F238E27FC236}">
                <a16:creationId xmlns:a16="http://schemas.microsoft.com/office/drawing/2014/main" id="{8B37C23B-2DB5-CCEC-AA81-94D3453B5668}"/>
              </a:ext>
            </a:extLst>
          </p:cNvPr>
          <p:cNvCxnSpPr/>
          <p:nvPr/>
        </p:nvCxnSpPr>
        <p:spPr>
          <a:xfrm flipH="1">
            <a:off x="7416677" y="4525582"/>
            <a:ext cx="54475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E08112E1-C6B0-0F75-8A47-AE442D96B1E0}"/>
              </a:ext>
            </a:extLst>
          </p:cNvPr>
          <p:cNvGrpSpPr/>
          <p:nvPr/>
        </p:nvGrpSpPr>
        <p:grpSpPr>
          <a:xfrm>
            <a:off x="2837753" y="2405256"/>
            <a:ext cx="578523" cy="528910"/>
            <a:chOff x="7343775" y="3219450"/>
            <a:chExt cx="608013" cy="609601"/>
          </a:xfrm>
          <a:solidFill>
            <a:schemeClr val="bg1"/>
          </a:solidFill>
        </p:grpSpPr>
        <p:sp>
          <p:nvSpPr>
            <p:cNvPr id="34" name="Freeform 141">
              <a:extLst>
                <a:ext uri="{FF2B5EF4-FFF2-40B4-BE49-F238E27FC236}">
                  <a16:creationId xmlns:a16="http://schemas.microsoft.com/office/drawing/2014/main" id="{11E5F756-2B45-8045-40D7-CC06D48AA98E}"/>
                </a:ext>
              </a:extLst>
            </p:cNvPr>
            <p:cNvSpPr>
              <a:spLocks noEditPoints="1"/>
            </p:cNvSpPr>
            <p:nvPr/>
          </p:nvSpPr>
          <p:spPr bwMode="auto">
            <a:xfrm>
              <a:off x="7669213" y="3219450"/>
              <a:ext cx="282575" cy="280988"/>
            </a:xfrm>
            <a:custGeom>
              <a:avLst/>
              <a:gdLst>
                <a:gd name="T0" fmla="*/ 51 w 85"/>
                <a:gd name="T1" fmla="*/ 83 h 84"/>
                <a:gd name="T2" fmla="*/ 28 w 85"/>
                <a:gd name="T3" fmla="*/ 72 h 84"/>
                <a:gd name="T4" fmla="*/ 18 w 85"/>
                <a:gd name="T5" fmla="*/ 79 h 84"/>
                <a:gd name="T6" fmla="*/ 6 w 85"/>
                <a:gd name="T7" fmla="*/ 64 h 84"/>
                <a:gd name="T8" fmla="*/ 9 w 85"/>
                <a:gd name="T9" fmla="*/ 43 h 84"/>
                <a:gd name="T10" fmla="*/ 1 w 85"/>
                <a:gd name="T11" fmla="*/ 33 h 84"/>
                <a:gd name="T12" fmla="*/ 8 w 85"/>
                <a:gd name="T13" fmla="*/ 16 h 84"/>
                <a:gd name="T14" fmla="*/ 20 w 85"/>
                <a:gd name="T15" fmla="*/ 19 h 84"/>
                <a:gd name="T16" fmla="*/ 38 w 85"/>
                <a:gd name="T17" fmla="*/ 1 h 84"/>
                <a:gd name="T18" fmla="*/ 57 w 85"/>
                <a:gd name="T19" fmla="*/ 3 h 84"/>
                <a:gd name="T20" fmla="*/ 58 w 85"/>
                <a:gd name="T21" fmla="*/ 15 h 84"/>
                <a:gd name="T22" fmla="*/ 80 w 85"/>
                <a:gd name="T23" fmla="*/ 27 h 84"/>
                <a:gd name="T24" fmla="*/ 85 w 85"/>
                <a:gd name="T25" fmla="*/ 43 h 84"/>
                <a:gd name="T26" fmla="*/ 83 w 85"/>
                <a:gd name="T27" fmla="*/ 47 h 84"/>
                <a:gd name="T28" fmla="*/ 65 w 85"/>
                <a:gd name="T29" fmla="*/ 65 h 84"/>
                <a:gd name="T30" fmla="*/ 68 w 85"/>
                <a:gd name="T31" fmla="*/ 76 h 84"/>
                <a:gd name="T32" fmla="*/ 52 w 85"/>
                <a:gd name="T33" fmla="*/ 84 h 84"/>
                <a:gd name="T34" fmla="*/ 47 w 85"/>
                <a:gd name="T35" fmla="*/ 72 h 84"/>
                <a:gd name="T36" fmla="*/ 65 w 85"/>
                <a:gd name="T37" fmla="*/ 74 h 84"/>
                <a:gd name="T38" fmla="*/ 62 w 85"/>
                <a:gd name="T39" fmla="*/ 63 h 84"/>
                <a:gd name="T40" fmla="*/ 71 w 85"/>
                <a:gd name="T41" fmla="*/ 46 h 84"/>
                <a:gd name="T42" fmla="*/ 81 w 85"/>
                <a:gd name="T43" fmla="*/ 43 h 84"/>
                <a:gd name="T44" fmla="*/ 69 w 85"/>
                <a:gd name="T45" fmla="*/ 31 h 84"/>
                <a:gd name="T46" fmla="*/ 55 w 85"/>
                <a:gd name="T47" fmla="*/ 18 h 84"/>
                <a:gd name="T48" fmla="*/ 54 w 85"/>
                <a:gd name="T49" fmla="*/ 6 h 84"/>
                <a:gd name="T50" fmla="*/ 41 w 85"/>
                <a:gd name="T51" fmla="*/ 4 h 84"/>
                <a:gd name="T52" fmla="*/ 37 w 85"/>
                <a:gd name="T53" fmla="*/ 15 h 84"/>
                <a:gd name="T54" fmla="*/ 20 w 85"/>
                <a:gd name="T55" fmla="*/ 23 h 84"/>
                <a:gd name="T56" fmla="*/ 4 w 85"/>
                <a:gd name="T57" fmla="*/ 31 h 84"/>
                <a:gd name="T58" fmla="*/ 13 w 85"/>
                <a:gd name="T59" fmla="*/ 38 h 84"/>
                <a:gd name="T60" fmla="*/ 16 w 85"/>
                <a:gd name="T61" fmla="*/ 56 h 84"/>
                <a:gd name="T62" fmla="*/ 10 w 85"/>
                <a:gd name="T63" fmla="*/ 66 h 84"/>
                <a:gd name="T64" fmla="*/ 27 w 85"/>
                <a:gd name="T65" fmla="*/ 69 h 84"/>
                <a:gd name="T66" fmla="*/ 42 w 85"/>
                <a:gd name="T67" fmla="*/ 71 h 84"/>
                <a:gd name="T68" fmla="*/ 46 w 85"/>
                <a:gd name="T6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84">
                  <a:moveTo>
                    <a:pt x="52" y="84"/>
                  </a:moveTo>
                  <a:cubicBezTo>
                    <a:pt x="51" y="84"/>
                    <a:pt x="51" y="84"/>
                    <a:pt x="51" y="83"/>
                  </a:cubicBezTo>
                  <a:cubicBezTo>
                    <a:pt x="45" y="75"/>
                    <a:pt x="45" y="75"/>
                    <a:pt x="45" y="75"/>
                  </a:cubicBezTo>
                  <a:cubicBezTo>
                    <a:pt x="39" y="75"/>
                    <a:pt x="34" y="75"/>
                    <a:pt x="28" y="72"/>
                  </a:cubicBezTo>
                  <a:cubicBezTo>
                    <a:pt x="20" y="79"/>
                    <a:pt x="20" y="79"/>
                    <a:pt x="20" y="79"/>
                  </a:cubicBezTo>
                  <a:cubicBezTo>
                    <a:pt x="20" y="79"/>
                    <a:pt x="19" y="79"/>
                    <a:pt x="18" y="79"/>
                  </a:cubicBezTo>
                  <a:cubicBezTo>
                    <a:pt x="13" y="76"/>
                    <a:pt x="9" y="71"/>
                    <a:pt x="6" y="66"/>
                  </a:cubicBezTo>
                  <a:cubicBezTo>
                    <a:pt x="5" y="66"/>
                    <a:pt x="5" y="65"/>
                    <a:pt x="6" y="64"/>
                  </a:cubicBezTo>
                  <a:cubicBezTo>
                    <a:pt x="12" y="56"/>
                    <a:pt x="12" y="56"/>
                    <a:pt x="12" y="56"/>
                  </a:cubicBezTo>
                  <a:cubicBezTo>
                    <a:pt x="10" y="52"/>
                    <a:pt x="9" y="47"/>
                    <a:pt x="9" y="43"/>
                  </a:cubicBezTo>
                  <a:cubicBezTo>
                    <a:pt x="9" y="42"/>
                    <a:pt x="9" y="40"/>
                    <a:pt x="10" y="39"/>
                  </a:cubicBezTo>
                  <a:cubicBezTo>
                    <a:pt x="1" y="33"/>
                    <a:pt x="1" y="33"/>
                    <a:pt x="1" y="33"/>
                  </a:cubicBezTo>
                  <a:cubicBezTo>
                    <a:pt x="0" y="33"/>
                    <a:pt x="0" y="32"/>
                    <a:pt x="0" y="31"/>
                  </a:cubicBezTo>
                  <a:cubicBezTo>
                    <a:pt x="2" y="26"/>
                    <a:pt x="4" y="20"/>
                    <a:pt x="8" y="16"/>
                  </a:cubicBezTo>
                  <a:cubicBezTo>
                    <a:pt x="9" y="15"/>
                    <a:pt x="10" y="15"/>
                    <a:pt x="10" y="15"/>
                  </a:cubicBezTo>
                  <a:cubicBezTo>
                    <a:pt x="20" y="19"/>
                    <a:pt x="20" y="19"/>
                    <a:pt x="20" y="19"/>
                  </a:cubicBezTo>
                  <a:cubicBezTo>
                    <a:pt x="24" y="15"/>
                    <a:pt x="30" y="12"/>
                    <a:pt x="35" y="11"/>
                  </a:cubicBezTo>
                  <a:cubicBezTo>
                    <a:pt x="38" y="1"/>
                    <a:pt x="38" y="1"/>
                    <a:pt x="38" y="1"/>
                  </a:cubicBezTo>
                  <a:cubicBezTo>
                    <a:pt x="38" y="0"/>
                    <a:pt x="39" y="0"/>
                    <a:pt x="40" y="0"/>
                  </a:cubicBezTo>
                  <a:cubicBezTo>
                    <a:pt x="46" y="0"/>
                    <a:pt x="52" y="1"/>
                    <a:pt x="57" y="3"/>
                  </a:cubicBezTo>
                  <a:cubicBezTo>
                    <a:pt x="58" y="3"/>
                    <a:pt x="58" y="4"/>
                    <a:pt x="58" y="5"/>
                  </a:cubicBezTo>
                  <a:cubicBezTo>
                    <a:pt x="58" y="15"/>
                    <a:pt x="58" y="15"/>
                    <a:pt x="58" y="15"/>
                  </a:cubicBezTo>
                  <a:cubicBezTo>
                    <a:pt x="63" y="18"/>
                    <a:pt x="67" y="22"/>
                    <a:pt x="70" y="27"/>
                  </a:cubicBezTo>
                  <a:cubicBezTo>
                    <a:pt x="80" y="27"/>
                    <a:pt x="80" y="27"/>
                    <a:pt x="80" y="27"/>
                  </a:cubicBezTo>
                  <a:cubicBezTo>
                    <a:pt x="81" y="27"/>
                    <a:pt x="82" y="27"/>
                    <a:pt x="82" y="28"/>
                  </a:cubicBezTo>
                  <a:cubicBezTo>
                    <a:pt x="84" y="33"/>
                    <a:pt x="85" y="38"/>
                    <a:pt x="85" y="43"/>
                  </a:cubicBezTo>
                  <a:cubicBezTo>
                    <a:pt x="85" y="44"/>
                    <a:pt x="85" y="44"/>
                    <a:pt x="85" y="45"/>
                  </a:cubicBezTo>
                  <a:cubicBezTo>
                    <a:pt x="84" y="46"/>
                    <a:pt x="84" y="47"/>
                    <a:pt x="83" y="47"/>
                  </a:cubicBezTo>
                  <a:cubicBezTo>
                    <a:pt x="73" y="49"/>
                    <a:pt x="73" y="49"/>
                    <a:pt x="73" y="49"/>
                  </a:cubicBezTo>
                  <a:cubicBezTo>
                    <a:pt x="72" y="55"/>
                    <a:pt x="69" y="60"/>
                    <a:pt x="65" y="65"/>
                  </a:cubicBezTo>
                  <a:cubicBezTo>
                    <a:pt x="69" y="74"/>
                    <a:pt x="69" y="74"/>
                    <a:pt x="69" y="74"/>
                  </a:cubicBezTo>
                  <a:cubicBezTo>
                    <a:pt x="69" y="75"/>
                    <a:pt x="69" y="76"/>
                    <a:pt x="68" y="76"/>
                  </a:cubicBezTo>
                  <a:cubicBezTo>
                    <a:pt x="64" y="80"/>
                    <a:pt x="58" y="83"/>
                    <a:pt x="53" y="84"/>
                  </a:cubicBezTo>
                  <a:cubicBezTo>
                    <a:pt x="52" y="84"/>
                    <a:pt x="52" y="84"/>
                    <a:pt x="52" y="84"/>
                  </a:cubicBezTo>
                  <a:moveTo>
                    <a:pt x="46" y="71"/>
                  </a:moveTo>
                  <a:cubicBezTo>
                    <a:pt x="47" y="71"/>
                    <a:pt x="47" y="71"/>
                    <a:pt x="47" y="72"/>
                  </a:cubicBezTo>
                  <a:cubicBezTo>
                    <a:pt x="53" y="80"/>
                    <a:pt x="53" y="80"/>
                    <a:pt x="53" y="80"/>
                  </a:cubicBezTo>
                  <a:cubicBezTo>
                    <a:pt x="57" y="79"/>
                    <a:pt x="61" y="77"/>
                    <a:pt x="65" y="74"/>
                  </a:cubicBezTo>
                  <a:cubicBezTo>
                    <a:pt x="61" y="65"/>
                    <a:pt x="61" y="65"/>
                    <a:pt x="61" y="65"/>
                  </a:cubicBezTo>
                  <a:cubicBezTo>
                    <a:pt x="61" y="64"/>
                    <a:pt x="61" y="63"/>
                    <a:pt x="62" y="63"/>
                  </a:cubicBezTo>
                  <a:cubicBezTo>
                    <a:pt x="66" y="59"/>
                    <a:pt x="69" y="53"/>
                    <a:pt x="70" y="48"/>
                  </a:cubicBezTo>
                  <a:cubicBezTo>
                    <a:pt x="70" y="47"/>
                    <a:pt x="70" y="46"/>
                    <a:pt x="71" y="46"/>
                  </a:cubicBezTo>
                  <a:cubicBezTo>
                    <a:pt x="81" y="44"/>
                    <a:pt x="81" y="44"/>
                    <a:pt x="81" y="44"/>
                  </a:cubicBezTo>
                  <a:cubicBezTo>
                    <a:pt x="81" y="43"/>
                    <a:pt x="81" y="43"/>
                    <a:pt x="81" y="43"/>
                  </a:cubicBezTo>
                  <a:cubicBezTo>
                    <a:pt x="81" y="39"/>
                    <a:pt x="80" y="34"/>
                    <a:pt x="79" y="30"/>
                  </a:cubicBezTo>
                  <a:cubicBezTo>
                    <a:pt x="69" y="31"/>
                    <a:pt x="69" y="31"/>
                    <a:pt x="69" y="31"/>
                  </a:cubicBezTo>
                  <a:cubicBezTo>
                    <a:pt x="68" y="31"/>
                    <a:pt x="67" y="30"/>
                    <a:pt x="67" y="30"/>
                  </a:cubicBezTo>
                  <a:cubicBezTo>
                    <a:pt x="64" y="25"/>
                    <a:pt x="60" y="20"/>
                    <a:pt x="55" y="18"/>
                  </a:cubicBezTo>
                  <a:cubicBezTo>
                    <a:pt x="54" y="17"/>
                    <a:pt x="54" y="17"/>
                    <a:pt x="54" y="16"/>
                  </a:cubicBezTo>
                  <a:cubicBezTo>
                    <a:pt x="54" y="6"/>
                    <a:pt x="54" y="6"/>
                    <a:pt x="54" y="6"/>
                  </a:cubicBezTo>
                  <a:cubicBezTo>
                    <a:pt x="50" y="4"/>
                    <a:pt x="46" y="4"/>
                    <a:pt x="42" y="4"/>
                  </a:cubicBezTo>
                  <a:cubicBezTo>
                    <a:pt x="41" y="4"/>
                    <a:pt x="41" y="4"/>
                    <a:pt x="41" y="4"/>
                  </a:cubicBezTo>
                  <a:cubicBezTo>
                    <a:pt x="39" y="13"/>
                    <a:pt x="39" y="13"/>
                    <a:pt x="39" y="13"/>
                  </a:cubicBezTo>
                  <a:cubicBezTo>
                    <a:pt x="38" y="14"/>
                    <a:pt x="38" y="15"/>
                    <a:pt x="37" y="15"/>
                  </a:cubicBezTo>
                  <a:cubicBezTo>
                    <a:pt x="31" y="16"/>
                    <a:pt x="26" y="18"/>
                    <a:pt x="22" y="22"/>
                  </a:cubicBezTo>
                  <a:cubicBezTo>
                    <a:pt x="21" y="23"/>
                    <a:pt x="20" y="23"/>
                    <a:pt x="20" y="23"/>
                  </a:cubicBezTo>
                  <a:cubicBezTo>
                    <a:pt x="10" y="19"/>
                    <a:pt x="10" y="19"/>
                    <a:pt x="10" y="19"/>
                  </a:cubicBezTo>
                  <a:cubicBezTo>
                    <a:pt x="8" y="23"/>
                    <a:pt x="6" y="27"/>
                    <a:pt x="4" y="31"/>
                  </a:cubicBezTo>
                  <a:cubicBezTo>
                    <a:pt x="13" y="37"/>
                    <a:pt x="13" y="37"/>
                    <a:pt x="13" y="37"/>
                  </a:cubicBezTo>
                  <a:cubicBezTo>
                    <a:pt x="13" y="37"/>
                    <a:pt x="14" y="38"/>
                    <a:pt x="13" y="38"/>
                  </a:cubicBezTo>
                  <a:cubicBezTo>
                    <a:pt x="13" y="40"/>
                    <a:pt x="13" y="41"/>
                    <a:pt x="13" y="43"/>
                  </a:cubicBezTo>
                  <a:cubicBezTo>
                    <a:pt x="13" y="47"/>
                    <a:pt x="14" y="52"/>
                    <a:pt x="16" y="56"/>
                  </a:cubicBezTo>
                  <a:cubicBezTo>
                    <a:pt x="16" y="56"/>
                    <a:pt x="16" y="57"/>
                    <a:pt x="16" y="58"/>
                  </a:cubicBezTo>
                  <a:cubicBezTo>
                    <a:pt x="10" y="66"/>
                    <a:pt x="10" y="66"/>
                    <a:pt x="10" y="66"/>
                  </a:cubicBezTo>
                  <a:cubicBezTo>
                    <a:pt x="12" y="69"/>
                    <a:pt x="15" y="72"/>
                    <a:pt x="19" y="75"/>
                  </a:cubicBezTo>
                  <a:cubicBezTo>
                    <a:pt x="27" y="69"/>
                    <a:pt x="27" y="69"/>
                    <a:pt x="27" y="69"/>
                  </a:cubicBezTo>
                  <a:cubicBezTo>
                    <a:pt x="28" y="68"/>
                    <a:pt x="28" y="68"/>
                    <a:pt x="29" y="68"/>
                  </a:cubicBezTo>
                  <a:cubicBezTo>
                    <a:pt x="33" y="70"/>
                    <a:pt x="37" y="71"/>
                    <a:pt x="42" y="71"/>
                  </a:cubicBezTo>
                  <a:cubicBezTo>
                    <a:pt x="43" y="71"/>
                    <a:pt x="44" y="71"/>
                    <a:pt x="46" y="71"/>
                  </a:cubicBezTo>
                  <a:cubicBezTo>
                    <a:pt x="46" y="71"/>
                    <a:pt x="46" y="71"/>
                    <a:pt x="46" y="7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142">
              <a:extLst>
                <a:ext uri="{FF2B5EF4-FFF2-40B4-BE49-F238E27FC236}">
                  <a16:creationId xmlns:a16="http://schemas.microsoft.com/office/drawing/2014/main" id="{727BB194-287F-D806-7D1B-04831AD87C02}"/>
                </a:ext>
              </a:extLst>
            </p:cNvPr>
            <p:cNvSpPr>
              <a:spLocks noEditPoints="1"/>
            </p:cNvSpPr>
            <p:nvPr/>
          </p:nvSpPr>
          <p:spPr bwMode="auto">
            <a:xfrm>
              <a:off x="7772400" y="3327400"/>
              <a:ext cx="69850" cy="69850"/>
            </a:xfrm>
            <a:custGeom>
              <a:avLst/>
              <a:gdLst>
                <a:gd name="T0" fmla="*/ 11 w 21"/>
                <a:gd name="T1" fmla="*/ 21 h 21"/>
                <a:gd name="T2" fmla="*/ 0 w 21"/>
                <a:gd name="T3" fmla="*/ 11 h 21"/>
                <a:gd name="T4" fmla="*/ 11 w 21"/>
                <a:gd name="T5" fmla="*/ 0 h 21"/>
                <a:gd name="T6" fmla="*/ 21 w 21"/>
                <a:gd name="T7" fmla="*/ 11 h 21"/>
                <a:gd name="T8" fmla="*/ 11 w 21"/>
                <a:gd name="T9" fmla="*/ 21 h 21"/>
                <a:gd name="T10" fmla="*/ 11 w 21"/>
                <a:gd name="T11" fmla="*/ 4 h 21"/>
                <a:gd name="T12" fmla="*/ 4 w 21"/>
                <a:gd name="T13" fmla="*/ 11 h 21"/>
                <a:gd name="T14" fmla="*/ 11 w 21"/>
                <a:gd name="T15" fmla="*/ 17 h 21"/>
                <a:gd name="T16" fmla="*/ 17 w 21"/>
                <a:gd name="T17" fmla="*/ 11 h 21"/>
                <a:gd name="T18" fmla="*/ 11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7"/>
                    <a:pt x="0" y="11"/>
                  </a:cubicBezTo>
                  <a:cubicBezTo>
                    <a:pt x="0" y="5"/>
                    <a:pt x="5" y="0"/>
                    <a:pt x="11" y="0"/>
                  </a:cubicBezTo>
                  <a:cubicBezTo>
                    <a:pt x="16" y="0"/>
                    <a:pt x="21" y="5"/>
                    <a:pt x="21" y="11"/>
                  </a:cubicBezTo>
                  <a:cubicBezTo>
                    <a:pt x="21" y="17"/>
                    <a:pt x="16" y="21"/>
                    <a:pt x="11" y="21"/>
                  </a:cubicBezTo>
                  <a:moveTo>
                    <a:pt x="11" y="4"/>
                  </a:moveTo>
                  <a:cubicBezTo>
                    <a:pt x="7" y="4"/>
                    <a:pt x="4" y="7"/>
                    <a:pt x="4" y="11"/>
                  </a:cubicBezTo>
                  <a:cubicBezTo>
                    <a:pt x="4" y="14"/>
                    <a:pt x="7" y="17"/>
                    <a:pt x="11" y="17"/>
                  </a:cubicBezTo>
                  <a:cubicBezTo>
                    <a:pt x="14" y="17"/>
                    <a:pt x="17" y="14"/>
                    <a:pt x="17" y="11"/>
                  </a:cubicBezTo>
                  <a:cubicBezTo>
                    <a:pt x="17" y="7"/>
                    <a:pt x="14" y="4"/>
                    <a:pt x="1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143">
              <a:extLst>
                <a:ext uri="{FF2B5EF4-FFF2-40B4-BE49-F238E27FC236}">
                  <a16:creationId xmlns:a16="http://schemas.microsoft.com/office/drawing/2014/main" id="{CBBB898A-71A5-2395-A48D-54E4BEB6704D}"/>
                </a:ext>
              </a:extLst>
            </p:cNvPr>
            <p:cNvSpPr>
              <a:spLocks noEditPoints="1"/>
            </p:cNvSpPr>
            <p:nvPr/>
          </p:nvSpPr>
          <p:spPr bwMode="auto">
            <a:xfrm>
              <a:off x="7343775" y="3367088"/>
              <a:ext cx="461963" cy="461963"/>
            </a:xfrm>
            <a:custGeom>
              <a:avLst/>
              <a:gdLst>
                <a:gd name="T0" fmla="*/ 69 w 139"/>
                <a:gd name="T1" fmla="*/ 139 h 139"/>
                <a:gd name="T2" fmla="*/ 63 w 139"/>
                <a:gd name="T3" fmla="*/ 122 h 139"/>
                <a:gd name="T4" fmla="*/ 30 w 139"/>
                <a:gd name="T5" fmla="*/ 125 h 139"/>
                <a:gd name="T6" fmla="*/ 15 w 139"/>
                <a:gd name="T7" fmla="*/ 112 h 139"/>
                <a:gd name="T8" fmla="*/ 24 w 139"/>
                <a:gd name="T9" fmla="*/ 97 h 139"/>
                <a:gd name="T10" fmla="*/ 1 w 139"/>
                <a:gd name="T11" fmla="*/ 72 h 139"/>
                <a:gd name="T12" fmla="*/ 0 w 139"/>
                <a:gd name="T13" fmla="*/ 69 h 139"/>
                <a:gd name="T14" fmla="*/ 4 w 139"/>
                <a:gd name="T15" fmla="*/ 50 h 139"/>
                <a:gd name="T16" fmla="*/ 31 w 139"/>
                <a:gd name="T17" fmla="*/ 32 h 139"/>
                <a:gd name="T18" fmla="*/ 25 w 139"/>
                <a:gd name="T19" fmla="*/ 15 h 139"/>
                <a:gd name="T20" fmla="*/ 43 w 139"/>
                <a:gd name="T21" fmla="*/ 6 h 139"/>
                <a:gd name="T22" fmla="*/ 70 w 139"/>
                <a:gd name="T23" fmla="*/ 15 h 139"/>
                <a:gd name="T24" fmla="*/ 82 w 139"/>
                <a:gd name="T25" fmla="*/ 1 h 139"/>
                <a:gd name="T26" fmla="*/ 102 w 139"/>
                <a:gd name="T27" fmla="*/ 7 h 139"/>
                <a:gd name="T28" fmla="*/ 100 w 139"/>
                <a:gd name="T29" fmla="*/ 25 h 139"/>
                <a:gd name="T30" fmla="*/ 130 w 139"/>
                <a:gd name="T31" fmla="*/ 37 h 139"/>
                <a:gd name="T32" fmla="*/ 138 w 139"/>
                <a:gd name="T33" fmla="*/ 56 h 139"/>
                <a:gd name="T34" fmla="*/ 123 w 139"/>
                <a:gd name="T35" fmla="*/ 65 h 139"/>
                <a:gd name="T36" fmla="*/ 121 w 139"/>
                <a:gd name="T37" fmla="*/ 85 h 139"/>
                <a:gd name="T38" fmla="*/ 133 w 139"/>
                <a:gd name="T39" fmla="*/ 98 h 139"/>
                <a:gd name="T40" fmla="*/ 121 w 139"/>
                <a:gd name="T41" fmla="*/ 114 h 139"/>
                <a:gd name="T42" fmla="*/ 90 w 139"/>
                <a:gd name="T43" fmla="*/ 118 h 139"/>
                <a:gd name="T44" fmla="*/ 88 w 139"/>
                <a:gd name="T45" fmla="*/ 136 h 139"/>
                <a:gd name="T46" fmla="*/ 43 w 139"/>
                <a:gd name="T47" fmla="*/ 111 h 139"/>
                <a:gd name="T48" fmla="*/ 64 w 139"/>
                <a:gd name="T49" fmla="*/ 118 h 139"/>
                <a:gd name="T50" fmla="*/ 70 w 139"/>
                <a:gd name="T51" fmla="*/ 135 h 139"/>
                <a:gd name="T52" fmla="*/ 86 w 139"/>
                <a:gd name="T53" fmla="*/ 117 h 139"/>
                <a:gd name="T54" fmla="*/ 104 w 139"/>
                <a:gd name="T55" fmla="*/ 104 h 139"/>
                <a:gd name="T56" fmla="*/ 121 w 139"/>
                <a:gd name="T57" fmla="*/ 110 h 139"/>
                <a:gd name="T58" fmla="*/ 117 w 139"/>
                <a:gd name="T59" fmla="*/ 87 h 139"/>
                <a:gd name="T60" fmla="*/ 119 w 139"/>
                <a:gd name="T61" fmla="*/ 69 h 139"/>
                <a:gd name="T62" fmla="*/ 120 w 139"/>
                <a:gd name="T63" fmla="*/ 62 h 139"/>
                <a:gd name="T64" fmla="*/ 129 w 139"/>
                <a:gd name="T65" fmla="*/ 40 h 139"/>
                <a:gd name="T66" fmla="*/ 112 w 139"/>
                <a:gd name="T67" fmla="*/ 42 h 139"/>
                <a:gd name="T68" fmla="*/ 96 w 139"/>
                <a:gd name="T69" fmla="*/ 25 h 139"/>
                <a:gd name="T70" fmla="*/ 85 w 139"/>
                <a:gd name="T71" fmla="*/ 4 h 139"/>
                <a:gd name="T72" fmla="*/ 75 w 139"/>
                <a:gd name="T73" fmla="*/ 19 h 139"/>
                <a:gd name="T74" fmla="*/ 54 w 139"/>
                <a:gd name="T75" fmla="*/ 22 h 139"/>
                <a:gd name="T76" fmla="*/ 41 w 139"/>
                <a:gd name="T77" fmla="*/ 9 h 139"/>
                <a:gd name="T78" fmla="*/ 35 w 139"/>
                <a:gd name="T79" fmla="*/ 32 h 139"/>
                <a:gd name="T80" fmla="*/ 23 w 139"/>
                <a:gd name="T81" fmla="*/ 52 h 139"/>
                <a:gd name="T82" fmla="*/ 5 w 139"/>
                <a:gd name="T83" fmla="*/ 54 h 139"/>
                <a:gd name="T84" fmla="*/ 19 w 139"/>
                <a:gd name="T85" fmla="*/ 73 h 139"/>
                <a:gd name="T86" fmla="*/ 28 w 139"/>
                <a:gd name="T87" fmla="*/ 96 h 139"/>
                <a:gd name="T88" fmla="*/ 19 w 139"/>
                <a:gd name="T89" fmla="*/ 111 h 139"/>
                <a:gd name="T90" fmla="*/ 42 w 139"/>
                <a:gd name="T91" fmla="*/ 1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 h="139">
                  <a:moveTo>
                    <a:pt x="70" y="139"/>
                  </a:moveTo>
                  <a:cubicBezTo>
                    <a:pt x="69" y="139"/>
                    <a:pt x="69" y="139"/>
                    <a:pt x="69" y="139"/>
                  </a:cubicBezTo>
                  <a:cubicBezTo>
                    <a:pt x="68" y="139"/>
                    <a:pt x="67" y="138"/>
                    <a:pt x="67" y="137"/>
                  </a:cubicBezTo>
                  <a:cubicBezTo>
                    <a:pt x="63" y="122"/>
                    <a:pt x="63" y="122"/>
                    <a:pt x="63" y="122"/>
                  </a:cubicBezTo>
                  <a:cubicBezTo>
                    <a:pt x="56" y="121"/>
                    <a:pt x="49" y="119"/>
                    <a:pt x="43" y="115"/>
                  </a:cubicBezTo>
                  <a:cubicBezTo>
                    <a:pt x="30" y="125"/>
                    <a:pt x="30" y="125"/>
                    <a:pt x="30" y="125"/>
                  </a:cubicBezTo>
                  <a:cubicBezTo>
                    <a:pt x="30" y="126"/>
                    <a:pt x="29" y="126"/>
                    <a:pt x="28" y="125"/>
                  </a:cubicBezTo>
                  <a:cubicBezTo>
                    <a:pt x="23" y="121"/>
                    <a:pt x="19" y="117"/>
                    <a:pt x="15" y="112"/>
                  </a:cubicBezTo>
                  <a:cubicBezTo>
                    <a:pt x="14" y="111"/>
                    <a:pt x="14" y="110"/>
                    <a:pt x="15" y="110"/>
                  </a:cubicBezTo>
                  <a:cubicBezTo>
                    <a:pt x="24" y="97"/>
                    <a:pt x="24" y="97"/>
                    <a:pt x="24" y="97"/>
                  </a:cubicBezTo>
                  <a:cubicBezTo>
                    <a:pt x="20" y="90"/>
                    <a:pt x="18" y="83"/>
                    <a:pt x="17" y="76"/>
                  </a:cubicBezTo>
                  <a:cubicBezTo>
                    <a:pt x="1" y="72"/>
                    <a:pt x="1" y="72"/>
                    <a:pt x="1" y="72"/>
                  </a:cubicBezTo>
                  <a:cubicBezTo>
                    <a:pt x="0" y="72"/>
                    <a:pt x="0" y="71"/>
                    <a:pt x="0" y="70"/>
                  </a:cubicBezTo>
                  <a:cubicBezTo>
                    <a:pt x="0" y="70"/>
                    <a:pt x="0" y="69"/>
                    <a:pt x="0" y="69"/>
                  </a:cubicBezTo>
                  <a:cubicBezTo>
                    <a:pt x="0" y="63"/>
                    <a:pt x="0" y="57"/>
                    <a:pt x="2" y="52"/>
                  </a:cubicBezTo>
                  <a:cubicBezTo>
                    <a:pt x="2" y="51"/>
                    <a:pt x="3" y="50"/>
                    <a:pt x="4" y="50"/>
                  </a:cubicBezTo>
                  <a:cubicBezTo>
                    <a:pt x="20" y="50"/>
                    <a:pt x="20" y="50"/>
                    <a:pt x="20" y="50"/>
                  </a:cubicBezTo>
                  <a:cubicBezTo>
                    <a:pt x="22" y="43"/>
                    <a:pt x="26" y="37"/>
                    <a:pt x="31" y="32"/>
                  </a:cubicBezTo>
                  <a:cubicBezTo>
                    <a:pt x="24" y="17"/>
                    <a:pt x="24" y="17"/>
                    <a:pt x="24" y="17"/>
                  </a:cubicBezTo>
                  <a:cubicBezTo>
                    <a:pt x="24" y="17"/>
                    <a:pt x="24" y="16"/>
                    <a:pt x="25" y="15"/>
                  </a:cubicBezTo>
                  <a:cubicBezTo>
                    <a:pt x="30" y="11"/>
                    <a:pt x="35" y="8"/>
                    <a:pt x="41" y="5"/>
                  </a:cubicBezTo>
                  <a:cubicBezTo>
                    <a:pt x="41" y="5"/>
                    <a:pt x="42" y="5"/>
                    <a:pt x="43" y="6"/>
                  </a:cubicBezTo>
                  <a:cubicBezTo>
                    <a:pt x="54" y="18"/>
                    <a:pt x="54" y="18"/>
                    <a:pt x="54" y="18"/>
                  </a:cubicBezTo>
                  <a:cubicBezTo>
                    <a:pt x="59" y="16"/>
                    <a:pt x="64" y="15"/>
                    <a:pt x="70" y="15"/>
                  </a:cubicBezTo>
                  <a:cubicBezTo>
                    <a:pt x="71" y="15"/>
                    <a:pt x="73" y="15"/>
                    <a:pt x="74" y="16"/>
                  </a:cubicBezTo>
                  <a:cubicBezTo>
                    <a:pt x="82" y="1"/>
                    <a:pt x="82" y="1"/>
                    <a:pt x="82" y="1"/>
                  </a:cubicBezTo>
                  <a:cubicBezTo>
                    <a:pt x="82" y="1"/>
                    <a:pt x="83" y="0"/>
                    <a:pt x="84" y="0"/>
                  </a:cubicBezTo>
                  <a:cubicBezTo>
                    <a:pt x="90" y="2"/>
                    <a:pt x="96" y="4"/>
                    <a:pt x="102" y="7"/>
                  </a:cubicBezTo>
                  <a:cubicBezTo>
                    <a:pt x="103" y="7"/>
                    <a:pt x="103" y="8"/>
                    <a:pt x="103" y="9"/>
                  </a:cubicBezTo>
                  <a:cubicBezTo>
                    <a:pt x="100" y="25"/>
                    <a:pt x="100" y="25"/>
                    <a:pt x="100" y="25"/>
                  </a:cubicBezTo>
                  <a:cubicBezTo>
                    <a:pt x="106" y="29"/>
                    <a:pt x="111" y="34"/>
                    <a:pt x="114" y="39"/>
                  </a:cubicBezTo>
                  <a:cubicBezTo>
                    <a:pt x="130" y="37"/>
                    <a:pt x="130" y="37"/>
                    <a:pt x="130" y="37"/>
                  </a:cubicBezTo>
                  <a:cubicBezTo>
                    <a:pt x="131" y="36"/>
                    <a:pt x="132" y="37"/>
                    <a:pt x="132" y="38"/>
                  </a:cubicBezTo>
                  <a:cubicBezTo>
                    <a:pt x="135" y="43"/>
                    <a:pt x="137" y="49"/>
                    <a:pt x="138" y="56"/>
                  </a:cubicBezTo>
                  <a:cubicBezTo>
                    <a:pt x="139" y="56"/>
                    <a:pt x="138" y="57"/>
                    <a:pt x="137" y="58"/>
                  </a:cubicBezTo>
                  <a:cubicBezTo>
                    <a:pt x="123" y="65"/>
                    <a:pt x="123" y="65"/>
                    <a:pt x="123" y="65"/>
                  </a:cubicBezTo>
                  <a:cubicBezTo>
                    <a:pt x="123" y="66"/>
                    <a:pt x="123" y="68"/>
                    <a:pt x="123" y="69"/>
                  </a:cubicBezTo>
                  <a:cubicBezTo>
                    <a:pt x="123" y="74"/>
                    <a:pt x="122" y="80"/>
                    <a:pt x="121" y="85"/>
                  </a:cubicBezTo>
                  <a:cubicBezTo>
                    <a:pt x="133" y="96"/>
                    <a:pt x="133" y="96"/>
                    <a:pt x="133" y="96"/>
                  </a:cubicBezTo>
                  <a:cubicBezTo>
                    <a:pt x="133" y="96"/>
                    <a:pt x="134" y="97"/>
                    <a:pt x="133" y="98"/>
                  </a:cubicBezTo>
                  <a:cubicBezTo>
                    <a:pt x="131" y="104"/>
                    <a:pt x="127" y="109"/>
                    <a:pt x="123" y="114"/>
                  </a:cubicBezTo>
                  <a:cubicBezTo>
                    <a:pt x="123" y="115"/>
                    <a:pt x="122" y="115"/>
                    <a:pt x="121" y="114"/>
                  </a:cubicBezTo>
                  <a:cubicBezTo>
                    <a:pt x="106" y="108"/>
                    <a:pt x="106" y="108"/>
                    <a:pt x="106" y="108"/>
                  </a:cubicBezTo>
                  <a:cubicBezTo>
                    <a:pt x="101" y="112"/>
                    <a:pt x="96" y="116"/>
                    <a:pt x="90" y="118"/>
                  </a:cubicBezTo>
                  <a:cubicBezTo>
                    <a:pt x="89" y="135"/>
                    <a:pt x="89" y="135"/>
                    <a:pt x="89" y="135"/>
                  </a:cubicBezTo>
                  <a:cubicBezTo>
                    <a:pt x="89" y="135"/>
                    <a:pt x="88" y="136"/>
                    <a:pt x="88" y="136"/>
                  </a:cubicBezTo>
                  <a:cubicBezTo>
                    <a:pt x="82" y="138"/>
                    <a:pt x="76" y="139"/>
                    <a:pt x="70" y="139"/>
                  </a:cubicBezTo>
                  <a:moveTo>
                    <a:pt x="43" y="111"/>
                  </a:moveTo>
                  <a:cubicBezTo>
                    <a:pt x="44" y="111"/>
                    <a:pt x="44" y="111"/>
                    <a:pt x="44" y="112"/>
                  </a:cubicBezTo>
                  <a:cubicBezTo>
                    <a:pt x="50" y="115"/>
                    <a:pt x="57" y="117"/>
                    <a:pt x="64" y="118"/>
                  </a:cubicBezTo>
                  <a:cubicBezTo>
                    <a:pt x="65" y="118"/>
                    <a:pt x="66" y="119"/>
                    <a:pt x="66" y="120"/>
                  </a:cubicBezTo>
                  <a:cubicBezTo>
                    <a:pt x="70" y="135"/>
                    <a:pt x="70" y="135"/>
                    <a:pt x="70" y="135"/>
                  </a:cubicBezTo>
                  <a:cubicBezTo>
                    <a:pt x="75" y="135"/>
                    <a:pt x="80" y="134"/>
                    <a:pt x="85" y="133"/>
                  </a:cubicBezTo>
                  <a:cubicBezTo>
                    <a:pt x="86" y="117"/>
                    <a:pt x="86" y="117"/>
                    <a:pt x="86" y="117"/>
                  </a:cubicBezTo>
                  <a:cubicBezTo>
                    <a:pt x="86" y="116"/>
                    <a:pt x="86" y="116"/>
                    <a:pt x="87" y="115"/>
                  </a:cubicBezTo>
                  <a:cubicBezTo>
                    <a:pt x="94" y="113"/>
                    <a:pt x="99" y="109"/>
                    <a:pt x="104" y="104"/>
                  </a:cubicBezTo>
                  <a:cubicBezTo>
                    <a:pt x="105" y="104"/>
                    <a:pt x="106" y="104"/>
                    <a:pt x="106" y="104"/>
                  </a:cubicBezTo>
                  <a:cubicBezTo>
                    <a:pt x="121" y="110"/>
                    <a:pt x="121" y="110"/>
                    <a:pt x="121" y="110"/>
                  </a:cubicBezTo>
                  <a:cubicBezTo>
                    <a:pt x="124" y="106"/>
                    <a:pt x="127" y="102"/>
                    <a:pt x="129" y="98"/>
                  </a:cubicBezTo>
                  <a:cubicBezTo>
                    <a:pt x="117" y="87"/>
                    <a:pt x="117" y="87"/>
                    <a:pt x="117" y="87"/>
                  </a:cubicBezTo>
                  <a:cubicBezTo>
                    <a:pt x="117" y="86"/>
                    <a:pt x="116" y="86"/>
                    <a:pt x="117" y="85"/>
                  </a:cubicBezTo>
                  <a:cubicBezTo>
                    <a:pt x="118" y="80"/>
                    <a:pt x="119" y="74"/>
                    <a:pt x="119" y="69"/>
                  </a:cubicBezTo>
                  <a:cubicBezTo>
                    <a:pt x="119" y="67"/>
                    <a:pt x="119" y="66"/>
                    <a:pt x="119" y="64"/>
                  </a:cubicBezTo>
                  <a:cubicBezTo>
                    <a:pt x="119" y="64"/>
                    <a:pt x="119" y="63"/>
                    <a:pt x="120" y="62"/>
                  </a:cubicBezTo>
                  <a:cubicBezTo>
                    <a:pt x="134" y="55"/>
                    <a:pt x="134" y="55"/>
                    <a:pt x="134" y="55"/>
                  </a:cubicBezTo>
                  <a:cubicBezTo>
                    <a:pt x="133" y="50"/>
                    <a:pt x="132" y="45"/>
                    <a:pt x="129" y="40"/>
                  </a:cubicBezTo>
                  <a:cubicBezTo>
                    <a:pt x="114" y="43"/>
                    <a:pt x="114" y="43"/>
                    <a:pt x="114" y="43"/>
                  </a:cubicBezTo>
                  <a:cubicBezTo>
                    <a:pt x="113" y="43"/>
                    <a:pt x="112" y="43"/>
                    <a:pt x="112" y="42"/>
                  </a:cubicBezTo>
                  <a:cubicBezTo>
                    <a:pt x="108" y="36"/>
                    <a:pt x="103" y="31"/>
                    <a:pt x="97" y="27"/>
                  </a:cubicBezTo>
                  <a:cubicBezTo>
                    <a:pt x="96" y="27"/>
                    <a:pt x="96" y="26"/>
                    <a:pt x="96" y="25"/>
                  </a:cubicBezTo>
                  <a:cubicBezTo>
                    <a:pt x="99" y="9"/>
                    <a:pt x="99" y="9"/>
                    <a:pt x="99" y="9"/>
                  </a:cubicBezTo>
                  <a:cubicBezTo>
                    <a:pt x="94" y="7"/>
                    <a:pt x="90" y="6"/>
                    <a:pt x="85" y="4"/>
                  </a:cubicBezTo>
                  <a:cubicBezTo>
                    <a:pt x="77" y="18"/>
                    <a:pt x="77" y="18"/>
                    <a:pt x="77" y="18"/>
                  </a:cubicBezTo>
                  <a:cubicBezTo>
                    <a:pt x="77" y="19"/>
                    <a:pt x="76" y="20"/>
                    <a:pt x="75" y="19"/>
                  </a:cubicBezTo>
                  <a:cubicBezTo>
                    <a:pt x="73" y="19"/>
                    <a:pt x="71" y="19"/>
                    <a:pt x="70" y="19"/>
                  </a:cubicBezTo>
                  <a:cubicBezTo>
                    <a:pt x="64" y="19"/>
                    <a:pt x="59" y="20"/>
                    <a:pt x="54" y="22"/>
                  </a:cubicBezTo>
                  <a:cubicBezTo>
                    <a:pt x="53" y="22"/>
                    <a:pt x="52" y="22"/>
                    <a:pt x="52" y="21"/>
                  </a:cubicBezTo>
                  <a:cubicBezTo>
                    <a:pt x="41" y="9"/>
                    <a:pt x="41" y="9"/>
                    <a:pt x="41" y="9"/>
                  </a:cubicBezTo>
                  <a:cubicBezTo>
                    <a:pt x="36" y="11"/>
                    <a:pt x="32" y="14"/>
                    <a:pt x="28" y="17"/>
                  </a:cubicBezTo>
                  <a:cubicBezTo>
                    <a:pt x="35" y="32"/>
                    <a:pt x="35" y="32"/>
                    <a:pt x="35" y="32"/>
                  </a:cubicBezTo>
                  <a:cubicBezTo>
                    <a:pt x="35" y="32"/>
                    <a:pt x="35" y="33"/>
                    <a:pt x="34" y="34"/>
                  </a:cubicBezTo>
                  <a:cubicBezTo>
                    <a:pt x="29" y="39"/>
                    <a:pt x="25" y="45"/>
                    <a:pt x="23" y="52"/>
                  </a:cubicBezTo>
                  <a:cubicBezTo>
                    <a:pt x="23" y="53"/>
                    <a:pt x="22" y="53"/>
                    <a:pt x="21" y="53"/>
                  </a:cubicBezTo>
                  <a:cubicBezTo>
                    <a:pt x="5" y="54"/>
                    <a:pt x="5" y="54"/>
                    <a:pt x="5" y="54"/>
                  </a:cubicBezTo>
                  <a:cubicBezTo>
                    <a:pt x="4" y="59"/>
                    <a:pt x="3" y="64"/>
                    <a:pt x="3" y="69"/>
                  </a:cubicBezTo>
                  <a:cubicBezTo>
                    <a:pt x="19" y="73"/>
                    <a:pt x="19" y="73"/>
                    <a:pt x="19" y="73"/>
                  </a:cubicBezTo>
                  <a:cubicBezTo>
                    <a:pt x="20" y="73"/>
                    <a:pt x="20" y="74"/>
                    <a:pt x="20" y="75"/>
                  </a:cubicBezTo>
                  <a:cubicBezTo>
                    <a:pt x="21" y="82"/>
                    <a:pt x="24" y="89"/>
                    <a:pt x="28" y="96"/>
                  </a:cubicBezTo>
                  <a:cubicBezTo>
                    <a:pt x="28" y="96"/>
                    <a:pt x="28" y="97"/>
                    <a:pt x="28" y="98"/>
                  </a:cubicBezTo>
                  <a:cubicBezTo>
                    <a:pt x="19" y="111"/>
                    <a:pt x="19" y="111"/>
                    <a:pt x="19" y="111"/>
                  </a:cubicBezTo>
                  <a:cubicBezTo>
                    <a:pt x="22" y="115"/>
                    <a:pt x="25" y="118"/>
                    <a:pt x="29" y="121"/>
                  </a:cubicBezTo>
                  <a:cubicBezTo>
                    <a:pt x="42" y="112"/>
                    <a:pt x="42" y="112"/>
                    <a:pt x="42" y="112"/>
                  </a:cubicBezTo>
                  <a:cubicBezTo>
                    <a:pt x="43" y="111"/>
                    <a:pt x="43" y="111"/>
                    <a:pt x="43" y="1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44">
              <a:extLst>
                <a:ext uri="{FF2B5EF4-FFF2-40B4-BE49-F238E27FC236}">
                  <a16:creationId xmlns:a16="http://schemas.microsoft.com/office/drawing/2014/main" id="{01D4AC12-7331-5C90-F0F0-3D8A5562EFBE}"/>
                </a:ext>
              </a:extLst>
            </p:cNvPr>
            <p:cNvSpPr>
              <a:spLocks noEditPoints="1"/>
            </p:cNvSpPr>
            <p:nvPr/>
          </p:nvSpPr>
          <p:spPr bwMode="auto">
            <a:xfrm>
              <a:off x="7516813" y="3536950"/>
              <a:ext cx="115888" cy="115888"/>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4 h 35"/>
                <a:gd name="T12" fmla="*/ 4 w 35"/>
                <a:gd name="T13" fmla="*/ 18 h 35"/>
                <a:gd name="T14" fmla="*/ 18 w 35"/>
                <a:gd name="T15" fmla="*/ 32 h 35"/>
                <a:gd name="T16" fmla="*/ 31 w 35"/>
                <a:gd name="T17" fmla="*/ 18 h 35"/>
                <a:gd name="T18" fmla="*/ 18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7" y="0"/>
                    <a:pt x="35" y="8"/>
                    <a:pt x="35" y="18"/>
                  </a:cubicBezTo>
                  <a:cubicBezTo>
                    <a:pt x="35" y="27"/>
                    <a:pt x="27" y="35"/>
                    <a:pt x="18" y="35"/>
                  </a:cubicBezTo>
                  <a:moveTo>
                    <a:pt x="18" y="4"/>
                  </a:moveTo>
                  <a:cubicBezTo>
                    <a:pt x="10" y="4"/>
                    <a:pt x="4" y="10"/>
                    <a:pt x="4" y="18"/>
                  </a:cubicBezTo>
                  <a:cubicBezTo>
                    <a:pt x="4" y="25"/>
                    <a:pt x="10" y="32"/>
                    <a:pt x="18" y="32"/>
                  </a:cubicBezTo>
                  <a:cubicBezTo>
                    <a:pt x="25" y="32"/>
                    <a:pt x="31" y="25"/>
                    <a:pt x="31" y="18"/>
                  </a:cubicBezTo>
                  <a:cubicBezTo>
                    <a:pt x="31" y="10"/>
                    <a:pt x="25" y="4"/>
                    <a:pt x="1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 name="Freeform 227">
            <a:extLst>
              <a:ext uri="{FF2B5EF4-FFF2-40B4-BE49-F238E27FC236}">
                <a16:creationId xmlns:a16="http://schemas.microsoft.com/office/drawing/2014/main" id="{EEF4F8EA-7A25-A7A1-8D6D-AFC010F79078}"/>
              </a:ext>
            </a:extLst>
          </p:cNvPr>
          <p:cNvSpPr>
            <a:spLocks noEditPoints="1"/>
          </p:cNvSpPr>
          <p:nvPr/>
        </p:nvSpPr>
        <p:spPr bwMode="auto">
          <a:xfrm>
            <a:off x="2905277" y="4330275"/>
            <a:ext cx="447675" cy="446088"/>
          </a:xfrm>
          <a:custGeom>
            <a:avLst/>
            <a:gdLst>
              <a:gd name="T0" fmla="*/ 778 w 793"/>
              <a:gd name="T1" fmla="*/ 287 h 792"/>
              <a:gd name="T2" fmla="*/ 451 w 793"/>
              <a:gd name="T3" fmla="*/ 4 h 792"/>
              <a:gd name="T4" fmla="*/ 381 w 793"/>
              <a:gd name="T5" fmla="*/ 1 h 792"/>
              <a:gd name="T6" fmla="*/ 175 w 793"/>
              <a:gd name="T7" fmla="*/ 69 h 792"/>
              <a:gd name="T8" fmla="*/ 14 w 793"/>
              <a:gd name="T9" fmla="*/ 296 h 792"/>
              <a:gd name="T10" fmla="*/ 98 w 793"/>
              <a:gd name="T11" fmla="*/ 655 h 792"/>
              <a:gd name="T12" fmla="*/ 559 w 793"/>
              <a:gd name="T13" fmla="*/ 632 h 792"/>
              <a:gd name="T14" fmla="*/ 689 w 793"/>
              <a:gd name="T15" fmla="*/ 598 h 792"/>
              <a:gd name="T16" fmla="*/ 248 w 793"/>
              <a:gd name="T17" fmla="*/ 721 h 792"/>
              <a:gd name="T18" fmla="*/ 185 w 793"/>
              <a:gd name="T19" fmla="*/ 559 h 792"/>
              <a:gd name="T20" fmla="*/ 74 w 793"/>
              <a:gd name="T21" fmla="*/ 389 h 792"/>
              <a:gd name="T22" fmla="*/ 150 w 793"/>
              <a:gd name="T23" fmla="*/ 519 h 792"/>
              <a:gd name="T24" fmla="*/ 162 w 793"/>
              <a:gd name="T25" fmla="*/ 436 h 792"/>
              <a:gd name="T26" fmla="*/ 30 w 793"/>
              <a:gd name="T27" fmla="*/ 293 h 792"/>
              <a:gd name="T28" fmla="*/ 247 w 793"/>
              <a:gd name="T29" fmla="*/ 144 h 792"/>
              <a:gd name="T30" fmla="*/ 71 w 793"/>
              <a:gd name="T31" fmla="*/ 334 h 792"/>
              <a:gd name="T32" fmla="*/ 351 w 793"/>
              <a:gd name="T33" fmla="*/ 539 h 792"/>
              <a:gd name="T34" fmla="*/ 249 w 793"/>
              <a:gd name="T35" fmla="*/ 127 h 792"/>
              <a:gd name="T36" fmla="*/ 431 w 793"/>
              <a:gd name="T37" fmla="*/ 16 h 792"/>
              <a:gd name="T38" fmla="*/ 378 w 793"/>
              <a:gd name="T39" fmla="*/ 91 h 792"/>
              <a:gd name="T40" fmla="*/ 397 w 793"/>
              <a:gd name="T41" fmla="*/ 14 h 792"/>
              <a:gd name="T42" fmla="*/ 681 w 793"/>
              <a:gd name="T43" fmla="*/ 497 h 792"/>
              <a:gd name="T44" fmla="*/ 570 w 793"/>
              <a:gd name="T45" fmla="*/ 554 h 792"/>
              <a:gd name="T46" fmla="*/ 478 w 793"/>
              <a:gd name="T47" fmla="*/ 273 h 792"/>
              <a:gd name="T48" fmla="*/ 553 w 793"/>
              <a:gd name="T49" fmla="*/ 263 h 792"/>
              <a:gd name="T50" fmla="*/ 658 w 793"/>
              <a:gd name="T51" fmla="*/ 302 h 792"/>
              <a:gd name="T52" fmla="*/ 568 w 793"/>
              <a:gd name="T53" fmla="*/ 203 h 792"/>
              <a:gd name="T54" fmla="*/ 502 w 793"/>
              <a:gd name="T55" fmla="*/ 234 h 792"/>
              <a:gd name="T56" fmla="*/ 486 w 793"/>
              <a:gd name="T57" fmla="*/ 198 h 792"/>
              <a:gd name="T58" fmla="*/ 779 w 793"/>
              <a:gd name="T59" fmla="*/ 389 h 792"/>
              <a:gd name="T60" fmla="*/ 272 w 793"/>
              <a:gd name="T61" fmla="*/ 648 h 792"/>
              <a:gd name="T62" fmla="*/ 368 w 793"/>
              <a:gd name="T63" fmla="*/ 519 h 792"/>
              <a:gd name="T64" fmla="*/ 266 w 793"/>
              <a:gd name="T65" fmla="*/ 144 h 792"/>
              <a:gd name="T66" fmla="*/ 516 w 793"/>
              <a:gd name="T67" fmla="*/ 107 h 792"/>
              <a:gd name="T68" fmla="*/ 404 w 793"/>
              <a:gd name="T69" fmla="*/ 99 h 792"/>
              <a:gd name="T70" fmla="*/ 458 w 793"/>
              <a:gd name="T71" fmla="*/ 252 h 792"/>
              <a:gd name="T72" fmla="*/ 476 w 793"/>
              <a:gd name="T73" fmla="*/ 160 h 792"/>
              <a:gd name="T74" fmla="*/ 424 w 793"/>
              <a:gd name="T75" fmla="*/ 389 h 792"/>
              <a:gd name="T76" fmla="*/ 220 w 793"/>
              <a:gd name="T77" fmla="*/ 273 h 792"/>
              <a:gd name="T78" fmla="*/ 488 w 793"/>
              <a:gd name="T79" fmla="*/ 175 h 792"/>
              <a:gd name="T80" fmla="*/ 458 w 793"/>
              <a:gd name="T81" fmla="*/ 159 h 792"/>
              <a:gd name="T82" fmla="*/ 532 w 793"/>
              <a:gd name="T83" fmla="*/ 164 h 792"/>
              <a:gd name="T84" fmla="*/ 390 w 793"/>
              <a:gd name="T85" fmla="*/ 103 h 792"/>
              <a:gd name="T86" fmla="*/ 169 w 793"/>
              <a:gd name="T87" fmla="*/ 273 h 792"/>
              <a:gd name="T88" fmla="*/ 137 w 793"/>
              <a:gd name="T89" fmla="*/ 314 h 792"/>
              <a:gd name="T90" fmla="*/ 404 w 793"/>
              <a:gd name="T91" fmla="*/ 403 h 792"/>
              <a:gd name="T92" fmla="*/ 404 w 793"/>
              <a:gd name="T93" fmla="*/ 519 h 792"/>
              <a:gd name="T94" fmla="*/ 562 w 793"/>
              <a:gd name="T95" fmla="*/ 247 h 792"/>
              <a:gd name="T96" fmla="*/ 571 w 793"/>
              <a:gd name="T97" fmla="*/ 255 h 792"/>
              <a:gd name="T98" fmla="*/ 596 w 793"/>
              <a:gd name="T99" fmla="*/ 253 h 792"/>
              <a:gd name="T100" fmla="*/ 661 w 793"/>
              <a:gd name="T101" fmla="*/ 287 h 792"/>
              <a:gd name="T102" fmla="*/ 529 w 793"/>
              <a:gd name="T103" fmla="*/ 96 h 792"/>
              <a:gd name="T104" fmla="*/ 404 w 793"/>
              <a:gd name="T105" fmla="*/ 662 h 792"/>
              <a:gd name="T106" fmla="*/ 556 w 793"/>
              <a:gd name="T107" fmla="*/ 570 h 792"/>
              <a:gd name="T108" fmla="*/ 712 w 793"/>
              <a:gd name="T109" fmla="*/ 533 h 792"/>
              <a:gd name="T110" fmla="*/ 697 w 793"/>
              <a:gd name="T111" fmla="*/ 486 h 792"/>
              <a:gd name="T112" fmla="*/ 222 w 793"/>
              <a:gd name="T113" fmla="*/ 723 h 792"/>
              <a:gd name="T114" fmla="*/ 547 w 793"/>
              <a:gd name="T115" fmla="*/ 66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792">
                <a:moveTo>
                  <a:pt x="771" y="527"/>
                </a:moveTo>
                <a:cubicBezTo>
                  <a:pt x="785" y="486"/>
                  <a:pt x="793" y="442"/>
                  <a:pt x="793" y="396"/>
                </a:cubicBezTo>
                <a:cubicBezTo>
                  <a:pt x="793" y="371"/>
                  <a:pt x="790" y="346"/>
                  <a:pt x="786" y="321"/>
                </a:cubicBezTo>
                <a:cubicBezTo>
                  <a:pt x="786" y="321"/>
                  <a:pt x="786" y="321"/>
                  <a:pt x="786" y="321"/>
                </a:cubicBezTo>
                <a:cubicBezTo>
                  <a:pt x="786" y="321"/>
                  <a:pt x="786" y="320"/>
                  <a:pt x="786" y="320"/>
                </a:cubicBezTo>
                <a:cubicBezTo>
                  <a:pt x="785" y="315"/>
                  <a:pt x="783" y="310"/>
                  <a:pt x="782" y="305"/>
                </a:cubicBezTo>
                <a:cubicBezTo>
                  <a:pt x="782" y="303"/>
                  <a:pt x="782" y="302"/>
                  <a:pt x="781" y="301"/>
                </a:cubicBezTo>
                <a:cubicBezTo>
                  <a:pt x="780" y="296"/>
                  <a:pt x="779" y="292"/>
                  <a:pt x="778" y="287"/>
                </a:cubicBezTo>
                <a:cubicBezTo>
                  <a:pt x="777" y="285"/>
                  <a:pt x="777" y="283"/>
                  <a:pt x="776" y="281"/>
                </a:cubicBezTo>
                <a:cubicBezTo>
                  <a:pt x="775" y="278"/>
                  <a:pt x="774" y="275"/>
                  <a:pt x="773" y="273"/>
                </a:cubicBezTo>
                <a:cubicBezTo>
                  <a:pt x="772" y="269"/>
                  <a:pt x="771" y="265"/>
                  <a:pt x="769" y="261"/>
                </a:cubicBezTo>
                <a:cubicBezTo>
                  <a:pt x="769" y="260"/>
                  <a:pt x="769" y="259"/>
                  <a:pt x="768" y="258"/>
                </a:cubicBezTo>
                <a:cubicBezTo>
                  <a:pt x="742" y="186"/>
                  <a:pt x="694" y="123"/>
                  <a:pt x="631" y="77"/>
                </a:cubicBezTo>
                <a:cubicBezTo>
                  <a:pt x="631" y="77"/>
                  <a:pt x="630" y="76"/>
                  <a:pt x="630" y="76"/>
                </a:cubicBezTo>
                <a:cubicBezTo>
                  <a:pt x="578" y="38"/>
                  <a:pt x="517" y="13"/>
                  <a:pt x="451" y="4"/>
                </a:cubicBezTo>
                <a:cubicBezTo>
                  <a:pt x="451" y="4"/>
                  <a:pt x="451" y="4"/>
                  <a:pt x="451" y="4"/>
                </a:cubicBezTo>
                <a:cubicBezTo>
                  <a:pt x="450" y="4"/>
                  <a:pt x="450" y="4"/>
                  <a:pt x="450" y="4"/>
                </a:cubicBezTo>
                <a:cubicBezTo>
                  <a:pt x="442" y="3"/>
                  <a:pt x="433" y="2"/>
                  <a:pt x="425" y="1"/>
                </a:cubicBezTo>
                <a:cubicBezTo>
                  <a:pt x="424" y="1"/>
                  <a:pt x="423" y="1"/>
                  <a:pt x="423" y="1"/>
                </a:cubicBezTo>
                <a:cubicBezTo>
                  <a:pt x="419" y="1"/>
                  <a:pt x="416" y="1"/>
                  <a:pt x="412" y="1"/>
                </a:cubicBezTo>
                <a:cubicBezTo>
                  <a:pt x="411" y="1"/>
                  <a:pt x="410" y="1"/>
                  <a:pt x="410" y="1"/>
                </a:cubicBezTo>
                <a:cubicBezTo>
                  <a:pt x="405" y="0"/>
                  <a:pt x="401" y="0"/>
                  <a:pt x="397" y="0"/>
                </a:cubicBezTo>
                <a:cubicBezTo>
                  <a:pt x="394" y="0"/>
                  <a:pt x="390" y="0"/>
                  <a:pt x="387" y="0"/>
                </a:cubicBezTo>
                <a:cubicBezTo>
                  <a:pt x="385" y="1"/>
                  <a:pt x="383" y="1"/>
                  <a:pt x="381" y="1"/>
                </a:cubicBezTo>
                <a:cubicBezTo>
                  <a:pt x="380" y="1"/>
                  <a:pt x="378" y="1"/>
                  <a:pt x="376" y="1"/>
                </a:cubicBezTo>
                <a:cubicBezTo>
                  <a:pt x="374" y="1"/>
                  <a:pt x="371" y="1"/>
                  <a:pt x="369" y="1"/>
                </a:cubicBezTo>
                <a:cubicBezTo>
                  <a:pt x="368" y="1"/>
                  <a:pt x="367" y="1"/>
                  <a:pt x="366" y="2"/>
                </a:cubicBezTo>
                <a:cubicBezTo>
                  <a:pt x="363" y="2"/>
                  <a:pt x="360" y="2"/>
                  <a:pt x="357" y="2"/>
                </a:cubicBezTo>
                <a:cubicBezTo>
                  <a:pt x="357" y="2"/>
                  <a:pt x="357" y="2"/>
                  <a:pt x="357" y="2"/>
                </a:cubicBezTo>
                <a:cubicBezTo>
                  <a:pt x="310" y="7"/>
                  <a:pt x="265" y="20"/>
                  <a:pt x="223" y="41"/>
                </a:cubicBezTo>
                <a:cubicBezTo>
                  <a:pt x="223" y="41"/>
                  <a:pt x="222" y="41"/>
                  <a:pt x="222" y="41"/>
                </a:cubicBezTo>
                <a:cubicBezTo>
                  <a:pt x="206" y="49"/>
                  <a:pt x="190" y="58"/>
                  <a:pt x="175" y="69"/>
                </a:cubicBezTo>
                <a:cubicBezTo>
                  <a:pt x="175" y="69"/>
                  <a:pt x="175" y="69"/>
                  <a:pt x="175" y="69"/>
                </a:cubicBezTo>
                <a:cubicBezTo>
                  <a:pt x="109" y="114"/>
                  <a:pt x="58" y="177"/>
                  <a:pt x="29" y="251"/>
                </a:cubicBezTo>
                <a:cubicBezTo>
                  <a:pt x="29" y="251"/>
                  <a:pt x="29" y="252"/>
                  <a:pt x="28" y="253"/>
                </a:cubicBezTo>
                <a:cubicBezTo>
                  <a:pt x="27" y="258"/>
                  <a:pt x="25" y="262"/>
                  <a:pt x="23" y="267"/>
                </a:cubicBezTo>
                <a:cubicBezTo>
                  <a:pt x="22" y="269"/>
                  <a:pt x="22" y="271"/>
                  <a:pt x="21" y="273"/>
                </a:cubicBezTo>
                <a:cubicBezTo>
                  <a:pt x="20" y="277"/>
                  <a:pt x="19" y="280"/>
                  <a:pt x="18" y="283"/>
                </a:cubicBezTo>
                <a:cubicBezTo>
                  <a:pt x="17" y="286"/>
                  <a:pt x="16" y="289"/>
                  <a:pt x="15" y="292"/>
                </a:cubicBezTo>
                <a:cubicBezTo>
                  <a:pt x="15" y="293"/>
                  <a:pt x="15" y="295"/>
                  <a:pt x="14" y="296"/>
                </a:cubicBezTo>
                <a:cubicBezTo>
                  <a:pt x="14" y="296"/>
                  <a:pt x="14" y="296"/>
                  <a:pt x="14" y="296"/>
                </a:cubicBezTo>
                <a:cubicBezTo>
                  <a:pt x="6" y="327"/>
                  <a:pt x="2" y="359"/>
                  <a:pt x="2" y="392"/>
                </a:cubicBezTo>
                <a:cubicBezTo>
                  <a:pt x="1" y="393"/>
                  <a:pt x="0" y="394"/>
                  <a:pt x="0" y="396"/>
                </a:cubicBezTo>
                <a:cubicBezTo>
                  <a:pt x="0" y="397"/>
                  <a:pt x="1" y="399"/>
                  <a:pt x="2" y="400"/>
                </a:cubicBezTo>
                <a:cubicBezTo>
                  <a:pt x="2" y="444"/>
                  <a:pt x="10" y="486"/>
                  <a:pt x="23" y="525"/>
                </a:cubicBezTo>
                <a:cubicBezTo>
                  <a:pt x="23" y="525"/>
                  <a:pt x="23" y="525"/>
                  <a:pt x="23" y="526"/>
                </a:cubicBezTo>
                <a:cubicBezTo>
                  <a:pt x="23" y="528"/>
                  <a:pt x="24" y="529"/>
                  <a:pt x="25" y="531"/>
                </a:cubicBezTo>
                <a:cubicBezTo>
                  <a:pt x="42" y="577"/>
                  <a:pt x="67" y="619"/>
                  <a:pt x="98" y="655"/>
                </a:cubicBezTo>
                <a:cubicBezTo>
                  <a:pt x="98" y="655"/>
                  <a:pt x="98" y="655"/>
                  <a:pt x="98" y="655"/>
                </a:cubicBezTo>
                <a:cubicBezTo>
                  <a:pt x="98" y="659"/>
                  <a:pt x="101" y="662"/>
                  <a:pt x="105" y="662"/>
                </a:cubicBezTo>
                <a:cubicBezTo>
                  <a:pt x="177" y="742"/>
                  <a:pt x="281" y="792"/>
                  <a:pt x="397" y="792"/>
                </a:cubicBezTo>
                <a:cubicBezTo>
                  <a:pt x="569" y="792"/>
                  <a:pt x="715" y="682"/>
                  <a:pt x="770" y="529"/>
                </a:cubicBezTo>
                <a:cubicBezTo>
                  <a:pt x="770" y="528"/>
                  <a:pt x="771" y="527"/>
                  <a:pt x="771" y="527"/>
                </a:cubicBezTo>
                <a:moveTo>
                  <a:pt x="684" y="648"/>
                </a:moveTo>
                <a:cubicBezTo>
                  <a:pt x="553" y="648"/>
                  <a:pt x="553" y="648"/>
                  <a:pt x="553" y="648"/>
                </a:cubicBezTo>
                <a:cubicBezTo>
                  <a:pt x="555" y="643"/>
                  <a:pt x="557" y="637"/>
                  <a:pt x="559" y="632"/>
                </a:cubicBezTo>
                <a:cubicBezTo>
                  <a:pt x="560" y="634"/>
                  <a:pt x="562" y="636"/>
                  <a:pt x="563" y="638"/>
                </a:cubicBezTo>
                <a:cubicBezTo>
                  <a:pt x="569" y="644"/>
                  <a:pt x="577" y="647"/>
                  <a:pt x="587" y="647"/>
                </a:cubicBezTo>
                <a:cubicBezTo>
                  <a:pt x="587" y="647"/>
                  <a:pt x="587" y="647"/>
                  <a:pt x="587" y="647"/>
                </a:cubicBezTo>
                <a:cubicBezTo>
                  <a:pt x="594" y="647"/>
                  <a:pt x="600" y="646"/>
                  <a:pt x="608" y="644"/>
                </a:cubicBezTo>
                <a:cubicBezTo>
                  <a:pt x="661" y="630"/>
                  <a:pt x="680" y="578"/>
                  <a:pt x="689" y="533"/>
                </a:cubicBezTo>
                <a:cubicBezTo>
                  <a:pt x="695" y="533"/>
                  <a:pt x="695" y="533"/>
                  <a:pt x="695" y="533"/>
                </a:cubicBezTo>
                <a:cubicBezTo>
                  <a:pt x="688" y="546"/>
                  <a:pt x="684" y="564"/>
                  <a:pt x="683" y="564"/>
                </a:cubicBezTo>
                <a:cubicBezTo>
                  <a:pt x="679" y="583"/>
                  <a:pt x="681" y="594"/>
                  <a:pt x="689" y="598"/>
                </a:cubicBezTo>
                <a:cubicBezTo>
                  <a:pt x="691" y="599"/>
                  <a:pt x="693" y="600"/>
                  <a:pt x="695" y="600"/>
                </a:cubicBezTo>
                <a:cubicBezTo>
                  <a:pt x="695" y="600"/>
                  <a:pt x="695" y="600"/>
                  <a:pt x="695" y="600"/>
                </a:cubicBezTo>
                <a:cubicBezTo>
                  <a:pt x="713" y="600"/>
                  <a:pt x="723" y="562"/>
                  <a:pt x="725" y="544"/>
                </a:cubicBezTo>
                <a:cubicBezTo>
                  <a:pt x="726" y="540"/>
                  <a:pt x="726" y="536"/>
                  <a:pt x="726" y="533"/>
                </a:cubicBezTo>
                <a:cubicBezTo>
                  <a:pt x="754" y="533"/>
                  <a:pt x="754" y="533"/>
                  <a:pt x="754" y="533"/>
                </a:cubicBezTo>
                <a:cubicBezTo>
                  <a:pt x="737" y="575"/>
                  <a:pt x="713" y="614"/>
                  <a:pt x="684" y="648"/>
                </a:cubicBezTo>
                <a:moveTo>
                  <a:pt x="244" y="710"/>
                </a:moveTo>
                <a:cubicBezTo>
                  <a:pt x="248" y="717"/>
                  <a:pt x="248" y="720"/>
                  <a:pt x="248" y="721"/>
                </a:cubicBezTo>
                <a:cubicBezTo>
                  <a:pt x="248" y="721"/>
                  <a:pt x="247" y="721"/>
                  <a:pt x="246" y="721"/>
                </a:cubicBezTo>
                <a:cubicBezTo>
                  <a:pt x="242" y="721"/>
                  <a:pt x="236" y="718"/>
                  <a:pt x="233" y="714"/>
                </a:cubicBezTo>
                <a:cubicBezTo>
                  <a:pt x="224" y="704"/>
                  <a:pt x="221" y="684"/>
                  <a:pt x="221" y="662"/>
                </a:cubicBezTo>
                <a:cubicBezTo>
                  <a:pt x="245" y="662"/>
                  <a:pt x="245" y="662"/>
                  <a:pt x="245" y="662"/>
                </a:cubicBezTo>
                <a:cubicBezTo>
                  <a:pt x="237" y="678"/>
                  <a:pt x="234" y="694"/>
                  <a:pt x="244" y="710"/>
                </a:cubicBezTo>
                <a:moveTo>
                  <a:pt x="41" y="533"/>
                </a:moveTo>
                <a:cubicBezTo>
                  <a:pt x="159" y="533"/>
                  <a:pt x="159" y="533"/>
                  <a:pt x="159" y="533"/>
                </a:cubicBezTo>
                <a:cubicBezTo>
                  <a:pt x="166" y="543"/>
                  <a:pt x="176" y="552"/>
                  <a:pt x="185" y="559"/>
                </a:cubicBezTo>
                <a:cubicBezTo>
                  <a:pt x="190" y="564"/>
                  <a:pt x="196" y="569"/>
                  <a:pt x="199" y="573"/>
                </a:cubicBezTo>
                <a:cubicBezTo>
                  <a:pt x="206" y="582"/>
                  <a:pt x="206" y="608"/>
                  <a:pt x="206" y="634"/>
                </a:cubicBezTo>
                <a:cubicBezTo>
                  <a:pt x="206" y="638"/>
                  <a:pt x="206" y="643"/>
                  <a:pt x="206" y="648"/>
                </a:cubicBezTo>
                <a:cubicBezTo>
                  <a:pt x="111" y="648"/>
                  <a:pt x="111" y="648"/>
                  <a:pt x="111" y="648"/>
                </a:cubicBezTo>
                <a:cubicBezTo>
                  <a:pt x="81" y="614"/>
                  <a:pt x="57" y="575"/>
                  <a:pt x="41" y="533"/>
                </a:cubicBezTo>
                <a:moveTo>
                  <a:pt x="23" y="319"/>
                </a:moveTo>
                <a:cubicBezTo>
                  <a:pt x="30" y="332"/>
                  <a:pt x="34" y="343"/>
                  <a:pt x="35" y="351"/>
                </a:cubicBezTo>
                <a:cubicBezTo>
                  <a:pt x="38" y="365"/>
                  <a:pt x="55" y="377"/>
                  <a:pt x="74" y="389"/>
                </a:cubicBezTo>
                <a:cubicBezTo>
                  <a:pt x="16" y="389"/>
                  <a:pt x="16" y="389"/>
                  <a:pt x="16" y="389"/>
                </a:cubicBezTo>
                <a:cubicBezTo>
                  <a:pt x="16" y="365"/>
                  <a:pt x="19" y="341"/>
                  <a:pt x="23" y="319"/>
                </a:cubicBezTo>
                <a:moveTo>
                  <a:pt x="97" y="403"/>
                </a:moveTo>
                <a:cubicBezTo>
                  <a:pt x="109" y="411"/>
                  <a:pt x="119" y="419"/>
                  <a:pt x="120" y="425"/>
                </a:cubicBezTo>
                <a:cubicBezTo>
                  <a:pt x="120" y="443"/>
                  <a:pt x="136" y="444"/>
                  <a:pt x="144" y="444"/>
                </a:cubicBezTo>
                <a:cubicBezTo>
                  <a:pt x="146" y="444"/>
                  <a:pt x="149" y="444"/>
                  <a:pt x="151" y="444"/>
                </a:cubicBezTo>
                <a:cubicBezTo>
                  <a:pt x="151" y="445"/>
                  <a:pt x="151" y="447"/>
                  <a:pt x="150" y="450"/>
                </a:cubicBezTo>
                <a:cubicBezTo>
                  <a:pt x="140" y="480"/>
                  <a:pt x="142" y="502"/>
                  <a:pt x="150" y="519"/>
                </a:cubicBezTo>
                <a:cubicBezTo>
                  <a:pt x="36" y="519"/>
                  <a:pt x="36" y="519"/>
                  <a:pt x="36" y="519"/>
                </a:cubicBezTo>
                <a:cubicBezTo>
                  <a:pt x="23" y="482"/>
                  <a:pt x="16" y="443"/>
                  <a:pt x="16" y="403"/>
                </a:cubicBezTo>
                <a:lnTo>
                  <a:pt x="97" y="403"/>
                </a:lnTo>
                <a:close/>
                <a:moveTo>
                  <a:pt x="220" y="634"/>
                </a:moveTo>
                <a:cubicBezTo>
                  <a:pt x="220" y="603"/>
                  <a:pt x="220" y="577"/>
                  <a:pt x="210" y="564"/>
                </a:cubicBezTo>
                <a:cubicBezTo>
                  <a:pt x="206" y="559"/>
                  <a:pt x="200" y="554"/>
                  <a:pt x="194" y="549"/>
                </a:cubicBezTo>
                <a:cubicBezTo>
                  <a:pt x="171" y="529"/>
                  <a:pt x="146" y="507"/>
                  <a:pt x="163" y="454"/>
                </a:cubicBezTo>
                <a:cubicBezTo>
                  <a:pt x="165" y="449"/>
                  <a:pt x="167" y="442"/>
                  <a:pt x="162" y="436"/>
                </a:cubicBezTo>
                <a:cubicBezTo>
                  <a:pt x="158" y="430"/>
                  <a:pt x="150" y="430"/>
                  <a:pt x="144" y="430"/>
                </a:cubicBezTo>
                <a:cubicBezTo>
                  <a:pt x="134" y="429"/>
                  <a:pt x="134" y="428"/>
                  <a:pt x="134" y="425"/>
                </a:cubicBezTo>
                <a:cubicBezTo>
                  <a:pt x="133" y="412"/>
                  <a:pt x="120" y="401"/>
                  <a:pt x="103" y="390"/>
                </a:cubicBezTo>
                <a:cubicBezTo>
                  <a:pt x="103" y="390"/>
                  <a:pt x="103" y="390"/>
                  <a:pt x="103" y="390"/>
                </a:cubicBezTo>
                <a:cubicBezTo>
                  <a:pt x="98" y="387"/>
                  <a:pt x="94" y="384"/>
                  <a:pt x="89" y="382"/>
                </a:cubicBezTo>
                <a:cubicBezTo>
                  <a:pt x="72" y="371"/>
                  <a:pt x="51" y="358"/>
                  <a:pt x="49" y="349"/>
                </a:cubicBezTo>
                <a:cubicBezTo>
                  <a:pt x="47" y="336"/>
                  <a:pt x="40" y="319"/>
                  <a:pt x="29" y="297"/>
                </a:cubicBezTo>
                <a:cubicBezTo>
                  <a:pt x="29" y="296"/>
                  <a:pt x="29" y="295"/>
                  <a:pt x="30" y="293"/>
                </a:cubicBezTo>
                <a:cubicBezTo>
                  <a:pt x="30" y="291"/>
                  <a:pt x="31" y="288"/>
                  <a:pt x="32" y="285"/>
                </a:cubicBezTo>
                <a:cubicBezTo>
                  <a:pt x="33" y="282"/>
                  <a:pt x="34" y="279"/>
                  <a:pt x="35" y="276"/>
                </a:cubicBezTo>
                <a:cubicBezTo>
                  <a:pt x="36" y="274"/>
                  <a:pt x="36" y="273"/>
                  <a:pt x="37" y="271"/>
                </a:cubicBezTo>
                <a:cubicBezTo>
                  <a:pt x="38" y="266"/>
                  <a:pt x="40" y="262"/>
                  <a:pt x="42" y="257"/>
                </a:cubicBezTo>
                <a:cubicBezTo>
                  <a:pt x="42" y="257"/>
                  <a:pt x="42" y="256"/>
                  <a:pt x="42" y="256"/>
                </a:cubicBezTo>
                <a:cubicBezTo>
                  <a:pt x="70" y="186"/>
                  <a:pt x="118" y="126"/>
                  <a:pt x="178" y="84"/>
                </a:cubicBezTo>
                <a:cubicBezTo>
                  <a:pt x="208" y="107"/>
                  <a:pt x="230" y="127"/>
                  <a:pt x="246" y="144"/>
                </a:cubicBezTo>
                <a:cubicBezTo>
                  <a:pt x="246" y="144"/>
                  <a:pt x="247" y="144"/>
                  <a:pt x="247" y="144"/>
                </a:cubicBezTo>
                <a:cubicBezTo>
                  <a:pt x="271" y="168"/>
                  <a:pt x="281" y="184"/>
                  <a:pt x="279" y="191"/>
                </a:cubicBezTo>
                <a:cubicBezTo>
                  <a:pt x="279" y="193"/>
                  <a:pt x="276" y="194"/>
                  <a:pt x="273" y="195"/>
                </a:cubicBezTo>
                <a:cubicBezTo>
                  <a:pt x="212" y="206"/>
                  <a:pt x="173" y="230"/>
                  <a:pt x="158" y="263"/>
                </a:cubicBezTo>
                <a:cubicBezTo>
                  <a:pt x="150" y="280"/>
                  <a:pt x="152" y="297"/>
                  <a:pt x="154" y="309"/>
                </a:cubicBezTo>
                <a:cubicBezTo>
                  <a:pt x="154" y="312"/>
                  <a:pt x="155" y="317"/>
                  <a:pt x="154" y="319"/>
                </a:cubicBezTo>
                <a:cubicBezTo>
                  <a:pt x="153" y="319"/>
                  <a:pt x="152" y="319"/>
                  <a:pt x="150" y="311"/>
                </a:cubicBezTo>
                <a:cubicBezTo>
                  <a:pt x="148" y="300"/>
                  <a:pt x="143" y="282"/>
                  <a:pt x="117" y="282"/>
                </a:cubicBezTo>
                <a:cubicBezTo>
                  <a:pt x="83" y="282"/>
                  <a:pt x="71" y="310"/>
                  <a:pt x="71" y="334"/>
                </a:cubicBezTo>
                <a:cubicBezTo>
                  <a:pt x="71" y="344"/>
                  <a:pt x="75" y="354"/>
                  <a:pt x="83" y="361"/>
                </a:cubicBezTo>
                <a:cubicBezTo>
                  <a:pt x="91" y="369"/>
                  <a:pt x="103" y="374"/>
                  <a:pt x="116" y="374"/>
                </a:cubicBezTo>
                <a:cubicBezTo>
                  <a:pt x="124" y="374"/>
                  <a:pt x="127" y="384"/>
                  <a:pt x="131" y="399"/>
                </a:cubicBezTo>
                <a:cubicBezTo>
                  <a:pt x="134" y="411"/>
                  <a:pt x="138" y="424"/>
                  <a:pt x="150" y="424"/>
                </a:cubicBezTo>
                <a:cubicBezTo>
                  <a:pt x="154" y="424"/>
                  <a:pt x="160" y="422"/>
                  <a:pt x="168" y="421"/>
                </a:cubicBezTo>
                <a:cubicBezTo>
                  <a:pt x="179" y="418"/>
                  <a:pt x="192" y="415"/>
                  <a:pt x="207" y="415"/>
                </a:cubicBezTo>
                <a:cubicBezTo>
                  <a:pt x="219" y="415"/>
                  <a:pt x="229" y="417"/>
                  <a:pt x="239" y="422"/>
                </a:cubicBezTo>
                <a:cubicBezTo>
                  <a:pt x="290" y="444"/>
                  <a:pt x="370" y="494"/>
                  <a:pt x="351" y="539"/>
                </a:cubicBezTo>
                <a:cubicBezTo>
                  <a:pt x="342" y="559"/>
                  <a:pt x="320" y="581"/>
                  <a:pt x="298" y="602"/>
                </a:cubicBezTo>
                <a:cubicBezTo>
                  <a:pt x="282" y="617"/>
                  <a:pt x="266" y="633"/>
                  <a:pt x="254" y="648"/>
                </a:cubicBezTo>
                <a:cubicBezTo>
                  <a:pt x="220" y="648"/>
                  <a:pt x="220" y="648"/>
                  <a:pt x="220" y="648"/>
                </a:cubicBezTo>
                <a:cubicBezTo>
                  <a:pt x="220" y="643"/>
                  <a:pt x="220" y="638"/>
                  <a:pt x="220" y="634"/>
                </a:cubicBezTo>
                <a:moveTo>
                  <a:pt x="226" y="55"/>
                </a:moveTo>
                <a:cubicBezTo>
                  <a:pt x="261" y="68"/>
                  <a:pt x="262" y="75"/>
                  <a:pt x="262" y="75"/>
                </a:cubicBezTo>
                <a:cubicBezTo>
                  <a:pt x="262" y="80"/>
                  <a:pt x="264" y="87"/>
                  <a:pt x="267" y="94"/>
                </a:cubicBezTo>
                <a:cubicBezTo>
                  <a:pt x="261" y="104"/>
                  <a:pt x="255" y="115"/>
                  <a:pt x="249" y="127"/>
                </a:cubicBezTo>
                <a:cubicBezTo>
                  <a:pt x="234" y="112"/>
                  <a:pt x="214" y="94"/>
                  <a:pt x="190" y="75"/>
                </a:cubicBezTo>
                <a:cubicBezTo>
                  <a:pt x="202" y="68"/>
                  <a:pt x="214" y="61"/>
                  <a:pt x="226" y="55"/>
                </a:cubicBezTo>
                <a:moveTo>
                  <a:pt x="397" y="14"/>
                </a:moveTo>
                <a:cubicBezTo>
                  <a:pt x="401" y="14"/>
                  <a:pt x="405" y="14"/>
                  <a:pt x="408" y="14"/>
                </a:cubicBezTo>
                <a:cubicBezTo>
                  <a:pt x="409" y="15"/>
                  <a:pt x="410" y="15"/>
                  <a:pt x="411" y="15"/>
                </a:cubicBezTo>
                <a:cubicBezTo>
                  <a:pt x="414" y="15"/>
                  <a:pt x="417" y="15"/>
                  <a:pt x="419" y="15"/>
                </a:cubicBezTo>
                <a:cubicBezTo>
                  <a:pt x="420" y="15"/>
                  <a:pt x="421" y="15"/>
                  <a:pt x="422" y="15"/>
                </a:cubicBezTo>
                <a:cubicBezTo>
                  <a:pt x="425" y="15"/>
                  <a:pt x="428" y="16"/>
                  <a:pt x="431" y="16"/>
                </a:cubicBezTo>
                <a:cubicBezTo>
                  <a:pt x="432" y="16"/>
                  <a:pt x="432" y="16"/>
                  <a:pt x="433" y="16"/>
                </a:cubicBezTo>
                <a:cubicBezTo>
                  <a:pt x="436" y="16"/>
                  <a:pt x="439" y="17"/>
                  <a:pt x="443" y="17"/>
                </a:cubicBezTo>
                <a:cubicBezTo>
                  <a:pt x="443" y="17"/>
                  <a:pt x="443" y="17"/>
                  <a:pt x="444" y="17"/>
                </a:cubicBezTo>
                <a:cubicBezTo>
                  <a:pt x="444" y="19"/>
                  <a:pt x="444" y="20"/>
                  <a:pt x="444" y="21"/>
                </a:cubicBezTo>
                <a:cubicBezTo>
                  <a:pt x="444" y="21"/>
                  <a:pt x="444" y="21"/>
                  <a:pt x="444" y="21"/>
                </a:cubicBezTo>
                <a:cubicBezTo>
                  <a:pt x="443" y="25"/>
                  <a:pt x="442" y="27"/>
                  <a:pt x="441" y="27"/>
                </a:cubicBezTo>
                <a:cubicBezTo>
                  <a:pt x="432" y="31"/>
                  <a:pt x="413" y="40"/>
                  <a:pt x="412" y="71"/>
                </a:cubicBezTo>
                <a:cubicBezTo>
                  <a:pt x="411" y="84"/>
                  <a:pt x="399" y="87"/>
                  <a:pt x="378" y="91"/>
                </a:cubicBezTo>
                <a:cubicBezTo>
                  <a:pt x="371" y="92"/>
                  <a:pt x="364" y="93"/>
                  <a:pt x="358" y="95"/>
                </a:cubicBezTo>
                <a:cubicBezTo>
                  <a:pt x="345" y="99"/>
                  <a:pt x="340" y="108"/>
                  <a:pt x="335" y="115"/>
                </a:cubicBezTo>
                <a:cubicBezTo>
                  <a:pt x="331" y="122"/>
                  <a:pt x="328" y="127"/>
                  <a:pt x="319" y="127"/>
                </a:cubicBezTo>
                <a:cubicBezTo>
                  <a:pt x="318" y="127"/>
                  <a:pt x="318" y="127"/>
                  <a:pt x="318" y="127"/>
                </a:cubicBezTo>
                <a:cubicBezTo>
                  <a:pt x="318" y="127"/>
                  <a:pt x="318" y="127"/>
                  <a:pt x="318" y="127"/>
                </a:cubicBezTo>
                <a:cubicBezTo>
                  <a:pt x="299" y="127"/>
                  <a:pt x="276" y="90"/>
                  <a:pt x="276" y="75"/>
                </a:cubicBezTo>
                <a:cubicBezTo>
                  <a:pt x="276" y="68"/>
                  <a:pt x="272" y="59"/>
                  <a:pt x="244" y="47"/>
                </a:cubicBezTo>
                <a:cubicBezTo>
                  <a:pt x="291" y="26"/>
                  <a:pt x="343" y="14"/>
                  <a:pt x="397" y="14"/>
                </a:cubicBezTo>
                <a:moveTo>
                  <a:pt x="761" y="281"/>
                </a:moveTo>
                <a:cubicBezTo>
                  <a:pt x="762" y="283"/>
                  <a:pt x="763" y="286"/>
                  <a:pt x="764" y="289"/>
                </a:cubicBezTo>
                <a:cubicBezTo>
                  <a:pt x="765" y="293"/>
                  <a:pt x="766" y="297"/>
                  <a:pt x="767" y="301"/>
                </a:cubicBezTo>
                <a:cubicBezTo>
                  <a:pt x="767" y="302"/>
                  <a:pt x="767" y="303"/>
                  <a:pt x="768" y="304"/>
                </a:cubicBezTo>
                <a:cubicBezTo>
                  <a:pt x="769" y="309"/>
                  <a:pt x="770" y="314"/>
                  <a:pt x="771" y="318"/>
                </a:cubicBezTo>
                <a:cubicBezTo>
                  <a:pt x="771" y="319"/>
                  <a:pt x="771" y="319"/>
                  <a:pt x="771" y="319"/>
                </a:cubicBezTo>
                <a:cubicBezTo>
                  <a:pt x="709" y="355"/>
                  <a:pt x="688" y="454"/>
                  <a:pt x="683" y="484"/>
                </a:cubicBezTo>
                <a:cubicBezTo>
                  <a:pt x="682" y="488"/>
                  <a:pt x="681" y="492"/>
                  <a:pt x="681" y="497"/>
                </a:cubicBezTo>
                <a:cubicBezTo>
                  <a:pt x="679" y="505"/>
                  <a:pt x="678" y="514"/>
                  <a:pt x="676" y="524"/>
                </a:cubicBezTo>
                <a:cubicBezTo>
                  <a:pt x="676" y="524"/>
                  <a:pt x="676" y="524"/>
                  <a:pt x="676" y="524"/>
                </a:cubicBezTo>
                <a:cubicBezTo>
                  <a:pt x="668" y="567"/>
                  <a:pt x="652" y="618"/>
                  <a:pt x="605" y="631"/>
                </a:cubicBezTo>
                <a:cubicBezTo>
                  <a:pt x="598" y="632"/>
                  <a:pt x="592" y="633"/>
                  <a:pt x="587" y="633"/>
                </a:cubicBezTo>
                <a:cubicBezTo>
                  <a:pt x="581" y="633"/>
                  <a:pt x="577" y="632"/>
                  <a:pt x="574" y="629"/>
                </a:cubicBezTo>
                <a:cubicBezTo>
                  <a:pt x="567" y="621"/>
                  <a:pt x="568" y="604"/>
                  <a:pt x="569" y="589"/>
                </a:cubicBezTo>
                <a:cubicBezTo>
                  <a:pt x="570" y="582"/>
                  <a:pt x="570" y="576"/>
                  <a:pt x="570" y="570"/>
                </a:cubicBezTo>
                <a:cubicBezTo>
                  <a:pt x="570" y="565"/>
                  <a:pt x="570" y="560"/>
                  <a:pt x="570" y="554"/>
                </a:cubicBezTo>
                <a:cubicBezTo>
                  <a:pt x="569" y="517"/>
                  <a:pt x="569" y="463"/>
                  <a:pt x="547" y="438"/>
                </a:cubicBezTo>
                <a:cubicBezTo>
                  <a:pt x="541" y="431"/>
                  <a:pt x="533" y="428"/>
                  <a:pt x="524" y="428"/>
                </a:cubicBezTo>
                <a:cubicBezTo>
                  <a:pt x="517" y="428"/>
                  <a:pt x="511" y="429"/>
                  <a:pt x="504" y="431"/>
                </a:cubicBezTo>
                <a:cubicBezTo>
                  <a:pt x="498" y="433"/>
                  <a:pt x="491" y="435"/>
                  <a:pt x="485" y="435"/>
                </a:cubicBezTo>
                <a:cubicBezTo>
                  <a:pt x="478" y="435"/>
                  <a:pt x="469" y="433"/>
                  <a:pt x="458" y="420"/>
                </a:cubicBezTo>
                <a:cubicBezTo>
                  <a:pt x="437" y="395"/>
                  <a:pt x="429" y="369"/>
                  <a:pt x="432" y="345"/>
                </a:cubicBezTo>
                <a:cubicBezTo>
                  <a:pt x="438" y="305"/>
                  <a:pt x="474" y="279"/>
                  <a:pt x="474" y="279"/>
                </a:cubicBezTo>
                <a:cubicBezTo>
                  <a:pt x="477" y="278"/>
                  <a:pt x="478" y="275"/>
                  <a:pt x="478" y="273"/>
                </a:cubicBezTo>
                <a:cubicBezTo>
                  <a:pt x="477" y="271"/>
                  <a:pt x="477" y="269"/>
                  <a:pt x="477" y="266"/>
                </a:cubicBezTo>
                <a:cubicBezTo>
                  <a:pt x="477" y="266"/>
                  <a:pt x="477" y="266"/>
                  <a:pt x="477" y="266"/>
                </a:cubicBezTo>
                <a:cubicBezTo>
                  <a:pt x="478" y="266"/>
                  <a:pt x="493" y="268"/>
                  <a:pt x="506" y="268"/>
                </a:cubicBezTo>
                <a:cubicBezTo>
                  <a:pt x="506" y="268"/>
                  <a:pt x="506" y="268"/>
                  <a:pt x="506" y="268"/>
                </a:cubicBezTo>
                <a:cubicBezTo>
                  <a:pt x="514" y="268"/>
                  <a:pt x="520" y="267"/>
                  <a:pt x="524" y="265"/>
                </a:cubicBezTo>
                <a:cubicBezTo>
                  <a:pt x="529" y="262"/>
                  <a:pt x="542" y="258"/>
                  <a:pt x="550" y="258"/>
                </a:cubicBezTo>
                <a:cubicBezTo>
                  <a:pt x="552" y="258"/>
                  <a:pt x="553" y="258"/>
                  <a:pt x="554" y="258"/>
                </a:cubicBezTo>
                <a:cubicBezTo>
                  <a:pt x="554" y="259"/>
                  <a:pt x="553" y="261"/>
                  <a:pt x="553" y="263"/>
                </a:cubicBezTo>
                <a:cubicBezTo>
                  <a:pt x="552" y="271"/>
                  <a:pt x="549" y="288"/>
                  <a:pt x="573" y="295"/>
                </a:cubicBezTo>
                <a:cubicBezTo>
                  <a:pt x="577" y="296"/>
                  <a:pt x="580" y="297"/>
                  <a:pt x="583" y="297"/>
                </a:cubicBezTo>
                <a:cubicBezTo>
                  <a:pt x="583" y="297"/>
                  <a:pt x="583" y="297"/>
                  <a:pt x="583" y="297"/>
                </a:cubicBezTo>
                <a:cubicBezTo>
                  <a:pt x="587" y="298"/>
                  <a:pt x="590" y="298"/>
                  <a:pt x="594" y="298"/>
                </a:cubicBezTo>
                <a:cubicBezTo>
                  <a:pt x="601" y="298"/>
                  <a:pt x="607" y="297"/>
                  <a:pt x="612" y="296"/>
                </a:cubicBezTo>
                <a:cubicBezTo>
                  <a:pt x="616" y="295"/>
                  <a:pt x="620" y="294"/>
                  <a:pt x="624" y="294"/>
                </a:cubicBezTo>
                <a:cubicBezTo>
                  <a:pt x="627" y="295"/>
                  <a:pt x="631" y="296"/>
                  <a:pt x="636" y="297"/>
                </a:cubicBezTo>
                <a:cubicBezTo>
                  <a:pt x="643" y="299"/>
                  <a:pt x="651" y="302"/>
                  <a:pt x="658" y="302"/>
                </a:cubicBezTo>
                <a:cubicBezTo>
                  <a:pt x="664" y="302"/>
                  <a:pt x="668" y="300"/>
                  <a:pt x="671" y="297"/>
                </a:cubicBezTo>
                <a:cubicBezTo>
                  <a:pt x="675" y="293"/>
                  <a:pt x="676" y="288"/>
                  <a:pt x="676" y="281"/>
                </a:cubicBezTo>
                <a:cubicBezTo>
                  <a:pt x="675" y="260"/>
                  <a:pt x="658" y="258"/>
                  <a:pt x="648" y="256"/>
                </a:cubicBezTo>
                <a:cubicBezTo>
                  <a:pt x="643" y="255"/>
                  <a:pt x="638" y="255"/>
                  <a:pt x="636" y="252"/>
                </a:cubicBezTo>
                <a:cubicBezTo>
                  <a:pt x="633" y="249"/>
                  <a:pt x="630" y="247"/>
                  <a:pt x="626" y="247"/>
                </a:cubicBezTo>
                <a:cubicBezTo>
                  <a:pt x="620" y="247"/>
                  <a:pt x="617" y="252"/>
                  <a:pt x="614" y="256"/>
                </a:cubicBezTo>
                <a:cubicBezTo>
                  <a:pt x="612" y="253"/>
                  <a:pt x="610" y="249"/>
                  <a:pt x="608" y="246"/>
                </a:cubicBezTo>
                <a:cubicBezTo>
                  <a:pt x="594" y="223"/>
                  <a:pt x="582" y="204"/>
                  <a:pt x="568" y="203"/>
                </a:cubicBezTo>
                <a:cubicBezTo>
                  <a:pt x="568" y="203"/>
                  <a:pt x="567" y="202"/>
                  <a:pt x="567" y="202"/>
                </a:cubicBezTo>
                <a:cubicBezTo>
                  <a:pt x="563" y="202"/>
                  <a:pt x="560" y="204"/>
                  <a:pt x="558" y="207"/>
                </a:cubicBezTo>
                <a:cubicBezTo>
                  <a:pt x="556" y="210"/>
                  <a:pt x="556" y="214"/>
                  <a:pt x="557" y="218"/>
                </a:cubicBezTo>
                <a:cubicBezTo>
                  <a:pt x="554" y="216"/>
                  <a:pt x="551" y="215"/>
                  <a:pt x="547" y="215"/>
                </a:cubicBezTo>
                <a:cubicBezTo>
                  <a:pt x="541" y="214"/>
                  <a:pt x="536" y="214"/>
                  <a:pt x="533" y="214"/>
                </a:cubicBezTo>
                <a:cubicBezTo>
                  <a:pt x="526" y="214"/>
                  <a:pt x="522" y="215"/>
                  <a:pt x="516" y="217"/>
                </a:cubicBezTo>
                <a:cubicBezTo>
                  <a:pt x="513" y="218"/>
                  <a:pt x="513" y="218"/>
                  <a:pt x="513" y="218"/>
                </a:cubicBezTo>
                <a:cubicBezTo>
                  <a:pt x="501" y="221"/>
                  <a:pt x="502" y="230"/>
                  <a:pt x="502" y="234"/>
                </a:cubicBezTo>
                <a:cubicBezTo>
                  <a:pt x="503" y="236"/>
                  <a:pt x="503" y="237"/>
                  <a:pt x="502" y="240"/>
                </a:cubicBezTo>
                <a:cubicBezTo>
                  <a:pt x="501" y="242"/>
                  <a:pt x="494" y="244"/>
                  <a:pt x="490" y="245"/>
                </a:cubicBezTo>
                <a:cubicBezTo>
                  <a:pt x="484" y="246"/>
                  <a:pt x="477" y="248"/>
                  <a:pt x="473" y="253"/>
                </a:cubicBezTo>
                <a:cubicBezTo>
                  <a:pt x="472" y="249"/>
                  <a:pt x="471" y="246"/>
                  <a:pt x="469" y="244"/>
                </a:cubicBezTo>
                <a:cubicBezTo>
                  <a:pt x="469" y="242"/>
                  <a:pt x="470" y="239"/>
                  <a:pt x="473" y="235"/>
                </a:cubicBezTo>
                <a:cubicBezTo>
                  <a:pt x="477" y="231"/>
                  <a:pt x="481" y="229"/>
                  <a:pt x="484" y="229"/>
                </a:cubicBezTo>
                <a:cubicBezTo>
                  <a:pt x="492" y="229"/>
                  <a:pt x="498" y="223"/>
                  <a:pt x="499" y="216"/>
                </a:cubicBezTo>
                <a:cubicBezTo>
                  <a:pt x="499" y="209"/>
                  <a:pt x="495" y="201"/>
                  <a:pt x="486" y="198"/>
                </a:cubicBezTo>
                <a:cubicBezTo>
                  <a:pt x="495" y="192"/>
                  <a:pt x="511" y="184"/>
                  <a:pt x="526" y="182"/>
                </a:cubicBezTo>
                <a:cubicBezTo>
                  <a:pt x="535" y="180"/>
                  <a:pt x="541" y="176"/>
                  <a:pt x="545" y="169"/>
                </a:cubicBezTo>
                <a:cubicBezTo>
                  <a:pt x="551" y="156"/>
                  <a:pt x="541" y="136"/>
                  <a:pt x="529" y="116"/>
                </a:cubicBezTo>
                <a:cubicBezTo>
                  <a:pt x="528" y="114"/>
                  <a:pt x="528" y="114"/>
                  <a:pt x="528" y="113"/>
                </a:cubicBezTo>
                <a:cubicBezTo>
                  <a:pt x="531" y="108"/>
                  <a:pt x="547" y="99"/>
                  <a:pt x="625" y="90"/>
                </a:cubicBezTo>
                <a:cubicBezTo>
                  <a:pt x="686" y="135"/>
                  <a:pt x="733" y="199"/>
                  <a:pt x="759" y="273"/>
                </a:cubicBezTo>
                <a:cubicBezTo>
                  <a:pt x="759" y="276"/>
                  <a:pt x="760" y="278"/>
                  <a:pt x="761" y="281"/>
                </a:cubicBezTo>
                <a:moveTo>
                  <a:pt x="779" y="389"/>
                </a:moveTo>
                <a:cubicBezTo>
                  <a:pt x="728" y="389"/>
                  <a:pt x="728" y="389"/>
                  <a:pt x="728" y="389"/>
                </a:cubicBezTo>
                <a:cubicBezTo>
                  <a:pt x="741" y="364"/>
                  <a:pt x="756" y="345"/>
                  <a:pt x="774" y="334"/>
                </a:cubicBezTo>
                <a:cubicBezTo>
                  <a:pt x="777" y="352"/>
                  <a:pt x="779" y="370"/>
                  <a:pt x="779" y="389"/>
                </a:cubicBezTo>
                <a:moveTo>
                  <a:pt x="364" y="544"/>
                </a:moveTo>
                <a:cubicBezTo>
                  <a:pt x="366" y="540"/>
                  <a:pt x="367" y="536"/>
                  <a:pt x="367" y="533"/>
                </a:cubicBezTo>
                <a:cubicBezTo>
                  <a:pt x="390" y="533"/>
                  <a:pt x="390" y="533"/>
                  <a:pt x="390" y="533"/>
                </a:cubicBezTo>
                <a:cubicBezTo>
                  <a:pt x="390" y="648"/>
                  <a:pt x="390" y="648"/>
                  <a:pt x="390" y="648"/>
                </a:cubicBezTo>
                <a:cubicBezTo>
                  <a:pt x="272" y="648"/>
                  <a:pt x="272" y="648"/>
                  <a:pt x="272" y="648"/>
                </a:cubicBezTo>
                <a:cubicBezTo>
                  <a:pt x="282" y="636"/>
                  <a:pt x="295" y="624"/>
                  <a:pt x="308" y="612"/>
                </a:cubicBezTo>
                <a:cubicBezTo>
                  <a:pt x="331" y="590"/>
                  <a:pt x="354" y="567"/>
                  <a:pt x="364" y="544"/>
                </a:cubicBezTo>
                <a:moveTo>
                  <a:pt x="368" y="519"/>
                </a:moveTo>
                <a:cubicBezTo>
                  <a:pt x="360" y="462"/>
                  <a:pt x="258" y="415"/>
                  <a:pt x="245" y="409"/>
                </a:cubicBezTo>
                <a:cubicBezTo>
                  <a:pt x="239" y="406"/>
                  <a:pt x="232" y="404"/>
                  <a:pt x="225" y="403"/>
                </a:cubicBezTo>
                <a:cubicBezTo>
                  <a:pt x="390" y="403"/>
                  <a:pt x="390" y="403"/>
                  <a:pt x="390" y="403"/>
                </a:cubicBezTo>
                <a:cubicBezTo>
                  <a:pt x="390" y="519"/>
                  <a:pt x="390" y="519"/>
                  <a:pt x="390" y="519"/>
                </a:cubicBezTo>
                <a:lnTo>
                  <a:pt x="368" y="519"/>
                </a:lnTo>
                <a:close/>
                <a:moveTo>
                  <a:pt x="266" y="144"/>
                </a:moveTo>
                <a:cubicBezTo>
                  <a:pt x="390" y="144"/>
                  <a:pt x="390" y="144"/>
                  <a:pt x="390" y="144"/>
                </a:cubicBezTo>
                <a:cubicBezTo>
                  <a:pt x="390" y="259"/>
                  <a:pt x="390" y="259"/>
                  <a:pt x="390" y="259"/>
                </a:cubicBezTo>
                <a:cubicBezTo>
                  <a:pt x="222" y="259"/>
                  <a:pt x="222" y="259"/>
                  <a:pt x="222" y="259"/>
                </a:cubicBezTo>
                <a:cubicBezTo>
                  <a:pt x="225" y="246"/>
                  <a:pt x="228" y="233"/>
                  <a:pt x="231" y="221"/>
                </a:cubicBezTo>
                <a:cubicBezTo>
                  <a:pt x="244" y="216"/>
                  <a:pt x="259" y="212"/>
                  <a:pt x="276" y="208"/>
                </a:cubicBezTo>
                <a:cubicBezTo>
                  <a:pt x="288" y="206"/>
                  <a:pt x="292" y="200"/>
                  <a:pt x="293" y="194"/>
                </a:cubicBezTo>
                <a:cubicBezTo>
                  <a:pt x="296" y="183"/>
                  <a:pt x="287" y="167"/>
                  <a:pt x="266" y="144"/>
                </a:cubicBezTo>
                <a:moveTo>
                  <a:pt x="292" y="130"/>
                </a:moveTo>
                <a:cubicBezTo>
                  <a:pt x="263" y="130"/>
                  <a:pt x="263" y="130"/>
                  <a:pt x="263" y="130"/>
                </a:cubicBezTo>
                <a:cubicBezTo>
                  <a:pt x="267" y="122"/>
                  <a:pt x="271" y="115"/>
                  <a:pt x="274" y="109"/>
                </a:cubicBezTo>
                <a:cubicBezTo>
                  <a:pt x="279" y="116"/>
                  <a:pt x="285" y="124"/>
                  <a:pt x="292" y="130"/>
                </a:cubicBezTo>
                <a:moveTo>
                  <a:pt x="447" y="40"/>
                </a:moveTo>
                <a:cubicBezTo>
                  <a:pt x="450" y="38"/>
                  <a:pt x="453" y="36"/>
                  <a:pt x="454" y="33"/>
                </a:cubicBezTo>
                <a:cubicBezTo>
                  <a:pt x="477" y="48"/>
                  <a:pt x="499" y="72"/>
                  <a:pt x="518" y="104"/>
                </a:cubicBezTo>
                <a:cubicBezTo>
                  <a:pt x="517" y="105"/>
                  <a:pt x="516" y="106"/>
                  <a:pt x="516" y="107"/>
                </a:cubicBezTo>
                <a:cubicBezTo>
                  <a:pt x="514" y="111"/>
                  <a:pt x="513" y="116"/>
                  <a:pt x="517" y="123"/>
                </a:cubicBezTo>
                <a:cubicBezTo>
                  <a:pt x="518" y="125"/>
                  <a:pt x="519" y="127"/>
                  <a:pt x="520" y="130"/>
                </a:cubicBezTo>
                <a:cubicBezTo>
                  <a:pt x="496" y="130"/>
                  <a:pt x="496" y="130"/>
                  <a:pt x="496" y="130"/>
                </a:cubicBezTo>
                <a:cubicBezTo>
                  <a:pt x="492" y="129"/>
                  <a:pt x="488" y="128"/>
                  <a:pt x="483" y="127"/>
                </a:cubicBezTo>
                <a:cubicBezTo>
                  <a:pt x="482" y="127"/>
                  <a:pt x="482" y="127"/>
                  <a:pt x="481" y="127"/>
                </a:cubicBezTo>
                <a:cubicBezTo>
                  <a:pt x="477" y="127"/>
                  <a:pt x="475" y="128"/>
                  <a:pt x="473" y="130"/>
                </a:cubicBezTo>
                <a:cubicBezTo>
                  <a:pt x="404" y="130"/>
                  <a:pt x="404" y="130"/>
                  <a:pt x="404" y="130"/>
                </a:cubicBezTo>
                <a:cubicBezTo>
                  <a:pt x="404" y="99"/>
                  <a:pt x="404" y="99"/>
                  <a:pt x="404" y="99"/>
                </a:cubicBezTo>
                <a:cubicBezTo>
                  <a:pt x="416" y="94"/>
                  <a:pt x="425" y="87"/>
                  <a:pt x="426" y="72"/>
                </a:cubicBezTo>
                <a:cubicBezTo>
                  <a:pt x="426" y="49"/>
                  <a:pt x="438" y="44"/>
                  <a:pt x="447" y="40"/>
                </a:cubicBezTo>
                <a:moveTo>
                  <a:pt x="477" y="210"/>
                </a:moveTo>
                <a:cubicBezTo>
                  <a:pt x="482" y="211"/>
                  <a:pt x="484" y="212"/>
                  <a:pt x="484" y="213"/>
                </a:cubicBezTo>
                <a:cubicBezTo>
                  <a:pt x="485" y="214"/>
                  <a:pt x="485" y="214"/>
                  <a:pt x="485" y="214"/>
                </a:cubicBezTo>
                <a:cubicBezTo>
                  <a:pt x="485" y="215"/>
                  <a:pt x="485" y="215"/>
                  <a:pt x="484" y="215"/>
                </a:cubicBezTo>
                <a:cubicBezTo>
                  <a:pt x="473" y="215"/>
                  <a:pt x="462" y="225"/>
                  <a:pt x="457" y="234"/>
                </a:cubicBezTo>
                <a:cubicBezTo>
                  <a:pt x="453" y="244"/>
                  <a:pt x="455" y="249"/>
                  <a:pt x="458" y="252"/>
                </a:cubicBezTo>
                <a:cubicBezTo>
                  <a:pt x="459" y="253"/>
                  <a:pt x="460" y="256"/>
                  <a:pt x="461" y="259"/>
                </a:cubicBezTo>
                <a:cubicBezTo>
                  <a:pt x="404" y="259"/>
                  <a:pt x="404" y="259"/>
                  <a:pt x="404" y="259"/>
                </a:cubicBezTo>
                <a:cubicBezTo>
                  <a:pt x="404" y="144"/>
                  <a:pt x="404" y="144"/>
                  <a:pt x="404" y="144"/>
                </a:cubicBezTo>
                <a:cubicBezTo>
                  <a:pt x="447" y="144"/>
                  <a:pt x="447" y="144"/>
                  <a:pt x="447" y="144"/>
                </a:cubicBezTo>
                <a:cubicBezTo>
                  <a:pt x="445" y="147"/>
                  <a:pt x="444" y="151"/>
                  <a:pt x="444" y="154"/>
                </a:cubicBezTo>
                <a:cubicBezTo>
                  <a:pt x="443" y="165"/>
                  <a:pt x="448" y="174"/>
                  <a:pt x="457" y="176"/>
                </a:cubicBezTo>
                <a:cubicBezTo>
                  <a:pt x="458" y="176"/>
                  <a:pt x="459" y="176"/>
                  <a:pt x="460" y="176"/>
                </a:cubicBezTo>
                <a:cubicBezTo>
                  <a:pt x="468" y="176"/>
                  <a:pt x="475" y="170"/>
                  <a:pt x="476" y="160"/>
                </a:cubicBezTo>
                <a:cubicBezTo>
                  <a:pt x="477" y="158"/>
                  <a:pt x="477" y="155"/>
                  <a:pt x="477" y="153"/>
                </a:cubicBezTo>
                <a:cubicBezTo>
                  <a:pt x="478" y="155"/>
                  <a:pt x="480" y="156"/>
                  <a:pt x="482" y="158"/>
                </a:cubicBezTo>
                <a:cubicBezTo>
                  <a:pt x="482" y="159"/>
                  <a:pt x="481" y="159"/>
                  <a:pt x="481" y="160"/>
                </a:cubicBezTo>
                <a:cubicBezTo>
                  <a:pt x="476" y="167"/>
                  <a:pt x="470" y="176"/>
                  <a:pt x="474" y="183"/>
                </a:cubicBezTo>
                <a:cubicBezTo>
                  <a:pt x="475" y="184"/>
                  <a:pt x="476" y="185"/>
                  <a:pt x="478" y="187"/>
                </a:cubicBezTo>
                <a:cubicBezTo>
                  <a:pt x="471" y="191"/>
                  <a:pt x="467" y="196"/>
                  <a:pt x="467" y="201"/>
                </a:cubicBezTo>
                <a:cubicBezTo>
                  <a:pt x="467" y="202"/>
                  <a:pt x="468" y="209"/>
                  <a:pt x="477" y="210"/>
                </a:cubicBezTo>
                <a:moveTo>
                  <a:pt x="424" y="389"/>
                </a:moveTo>
                <a:cubicBezTo>
                  <a:pt x="404" y="389"/>
                  <a:pt x="404" y="389"/>
                  <a:pt x="404" y="389"/>
                </a:cubicBezTo>
                <a:cubicBezTo>
                  <a:pt x="404" y="273"/>
                  <a:pt x="404" y="273"/>
                  <a:pt x="404" y="273"/>
                </a:cubicBezTo>
                <a:cubicBezTo>
                  <a:pt x="459" y="273"/>
                  <a:pt x="459" y="273"/>
                  <a:pt x="459" y="273"/>
                </a:cubicBezTo>
                <a:cubicBezTo>
                  <a:pt x="447" y="284"/>
                  <a:pt x="423" y="308"/>
                  <a:pt x="418" y="343"/>
                </a:cubicBezTo>
                <a:cubicBezTo>
                  <a:pt x="416" y="358"/>
                  <a:pt x="418" y="374"/>
                  <a:pt x="424" y="389"/>
                </a:cubicBezTo>
                <a:moveTo>
                  <a:pt x="390" y="389"/>
                </a:moveTo>
                <a:cubicBezTo>
                  <a:pt x="210" y="389"/>
                  <a:pt x="210" y="389"/>
                  <a:pt x="210" y="389"/>
                </a:cubicBezTo>
                <a:cubicBezTo>
                  <a:pt x="210" y="350"/>
                  <a:pt x="214" y="311"/>
                  <a:pt x="220" y="273"/>
                </a:cubicBezTo>
                <a:cubicBezTo>
                  <a:pt x="390" y="273"/>
                  <a:pt x="390" y="273"/>
                  <a:pt x="390" y="273"/>
                </a:cubicBezTo>
                <a:lnTo>
                  <a:pt x="390" y="389"/>
                </a:lnTo>
                <a:close/>
                <a:moveTo>
                  <a:pt x="494" y="144"/>
                </a:moveTo>
                <a:cubicBezTo>
                  <a:pt x="493" y="145"/>
                  <a:pt x="493" y="146"/>
                  <a:pt x="493" y="147"/>
                </a:cubicBezTo>
                <a:cubicBezTo>
                  <a:pt x="492" y="147"/>
                  <a:pt x="492" y="147"/>
                  <a:pt x="491" y="147"/>
                </a:cubicBezTo>
                <a:cubicBezTo>
                  <a:pt x="490" y="147"/>
                  <a:pt x="489" y="145"/>
                  <a:pt x="487" y="144"/>
                </a:cubicBezTo>
                <a:lnTo>
                  <a:pt x="494" y="144"/>
                </a:lnTo>
                <a:close/>
                <a:moveTo>
                  <a:pt x="488" y="175"/>
                </a:moveTo>
                <a:cubicBezTo>
                  <a:pt x="489" y="172"/>
                  <a:pt x="491" y="170"/>
                  <a:pt x="492" y="168"/>
                </a:cubicBezTo>
                <a:cubicBezTo>
                  <a:pt x="493" y="167"/>
                  <a:pt x="494" y="166"/>
                  <a:pt x="494" y="165"/>
                </a:cubicBezTo>
                <a:cubicBezTo>
                  <a:pt x="496" y="168"/>
                  <a:pt x="498" y="170"/>
                  <a:pt x="500" y="172"/>
                </a:cubicBezTo>
                <a:cubicBezTo>
                  <a:pt x="498" y="173"/>
                  <a:pt x="494" y="174"/>
                  <a:pt x="488" y="175"/>
                </a:cubicBezTo>
                <a:moveTo>
                  <a:pt x="463" y="158"/>
                </a:moveTo>
                <a:cubicBezTo>
                  <a:pt x="462" y="160"/>
                  <a:pt x="461" y="162"/>
                  <a:pt x="460" y="162"/>
                </a:cubicBezTo>
                <a:cubicBezTo>
                  <a:pt x="460" y="162"/>
                  <a:pt x="460" y="162"/>
                  <a:pt x="460" y="162"/>
                </a:cubicBezTo>
                <a:cubicBezTo>
                  <a:pt x="459" y="162"/>
                  <a:pt x="458" y="160"/>
                  <a:pt x="458" y="159"/>
                </a:cubicBezTo>
                <a:cubicBezTo>
                  <a:pt x="457" y="154"/>
                  <a:pt x="459" y="149"/>
                  <a:pt x="460" y="149"/>
                </a:cubicBezTo>
                <a:cubicBezTo>
                  <a:pt x="462" y="149"/>
                  <a:pt x="463" y="153"/>
                  <a:pt x="463" y="158"/>
                </a:cubicBezTo>
                <a:moveTo>
                  <a:pt x="516" y="170"/>
                </a:moveTo>
                <a:cubicBezTo>
                  <a:pt x="515" y="165"/>
                  <a:pt x="512" y="161"/>
                  <a:pt x="508" y="160"/>
                </a:cubicBezTo>
                <a:cubicBezTo>
                  <a:pt x="506" y="158"/>
                  <a:pt x="506" y="152"/>
                  <a:pt x="507" y="150"/>
                </a:cubicBezTo>
                <a:cubicBezTo>
                  <a:pt x="508" y="148"/>
                  <a:pt x="509" y="146"/>
                  <a:pt x="509" y="144"/>
                </a:cubicBezTo>
                <a:cubicBezTo>
                  <a:pt x="528" y="144"/>
                  <a:pt x="528" y="144"/>
                  <a:pt x="528" y="144"/>
                </a:cubicBezTo>
                <a:cubicBezTo>
                  <a:pt x="531" y="152"/>
                  <a:pt x="534" y="159"/>
                  <a:pt x="532" y="164"/>
                </a:cubicBezTo>
                <a:cubicBezTo>
                  <a:pt x="531" y="166"/>
                  <a:pt x="528" y="167"/>
                  <a:pt x="523" y="168"/>
                </a:cubicBezTo>
                <a:cubicBezTo>
                  <a:pt x="521" y="168"/>
                  <a:pt x="519" y="169"/>
                  <a:pt x="516" y="170"/>
                </a:cubicBezTo>
                <a:moveTo>
                  <a:pt x="390" y="130"/>
                </a:moveTo>
                <a:cubicBezTo>
                  <a:pt x="342" y="130"/>
                  <a:pt x="342" y="130"/>
                  <a:pt x="342" y="130"/>
                </a:cubicBezTo>
                <a:cubicBezTo>
                  <a:pt x="344" y="127"/>
                  <a:pt x="346" y="125"/>
                  <a:pt x="347" y="122"/>
                </a:cubicBezTo>
                <a:cubicBezTo>
                  <a:pt x="351" y="116"/>
                  <a:pt x="354" y="111"/>
                  <a:pt x="362" y="108"/>
                </a:cubicBezTo>
                <a:cubicBezTo>
                  <a:pt x="367" y="107"/>
                  <a:pt x="374" y="105"/>
                  <a:pt x="380" y="104"/>
                </a:cubicBezTo>
                <a:cubicBezTo>
                  <a:pt x="383" y="104"/>
                  <a:pt x="387" y="103"/>
                  <a:pt x="390" y="103"/>
                </a:cubicBezTo>
                <a:lnTo>
                  <a:pt x="390" y="130"/>
                </a:lnTo>
                <a:close/>
                <a:moveTo>
                  <a:pt x="208" y="259"/>
                </a:moveTo>
                <a:cubicBezTo>
                  <a:pt x="176" y="259"/>
                  <a:pt x="176" y="259"/>
                  <a:pt x="176" y="259"/>
                </a:cubicBezTo>
                <a:cubicBezTo>
                  <a:pt x="184" y="247"/>
                  <a:pt x="197" y="237"/>
                  <a:pt x="215" y="228"/>
                </a:cubicBezTo>
                <a:cubicBezTo>
                  <a:pt x="212" y="238"/>
                  <a:pt x="210" y="249"/>
                  <a:pt x="208" y="259"/>
                </a:cubicBezTo>
                <a:moveTo>
                  <a:pt x="165" y="328"/>
                </a:moveTo>
                <a:cubicBezTo>
                  <a:pt x="170" y="323"/>
                  <a:pt x="169" y="316"/>
                  <a:pt x="167" y="307"/>
                </a:cubicBezTo>
                <a:cubicBezTo>
                  <a:pt x="166" y="297"/>
                  <a:pt x="165" y="286"/>
                  <a:pt x="169" y="273"/>
                </a:cubicBezTo>
                <a:cubicBezTo>
                  <a:pt x="206" y="273"/>
                  <a:pt x="206" y="273"/>
                  <a:pt x="206" y="273"/>
                </a:cubicBezTo>
                <a:cubicBezTo>
                  <a:pt x="200" y="311"/>
                  <a:pt x="196" y="350"/>
                  <a:pt x="196" y="389"/>
                </a:cubicBezTo>
                <a:cubicBezTo>
                  <a:pt x="143" y="389"/>
                  <a:pt x="143" y="389"/>
                  <a:pt x="143" y="389"/>
                </a:cubicBezTo>
                <a:cubicBezTo>
                  <a:pt x="139" y="375"/>
                  <a:pt x="133" y="360"/>
                  <a:pt x="116" y="360"/>
                </a:cubicBezTo>
                <a:cubicBezTo>
                  <a:pt x="107" y="360"/>
                  <a:pt x="98" y="357"/>
                  <a:pt x="92" y="351"/>
                </a:cubicBezTo>
                <a:cubicBezTo>
                  <a:pt x="89" y="348"/>
                  <a:pt x="85" y="342"/>
                  <a:pt x="85" y="335"/>
                </a:cubicBezTo>
                <a:cubicBezTo>
                  <a:pt x="85" y="325"/>
                  <a:pt x="88" y="296"/>
                  <a:pt x="117" y="296"/>
                </a:cubicBezTo>
                <a:cubicBezTo>
                  <a:pt x="132" y="296"/>
                  <a:pt x="134" y="303"/>
                  <a:pt x="137" y="314"/>
                </a:cubicBezTo>
                <a:cubicBezTo>
                  <a:pt x="139" y="321"/>
                  <a:pt x="142" y="333"/>
                  <a:pt x="154" y="333"/>
                </a:cubicBezTo>
                <a:cubicBezTo>
                  <a:pt x="159" y="333"/>
                  <a:pt x="162" y="331"/>
                  <a:pt x="165" y="328"/>
                </a:cubicBezTo>
                <a:moveTo>
                  <a:pt x="186" y="403"/>
                </a:moveTo>
                <a:cubicBezTo>
                  <a:pt x="178" y="404"/>
                  <a:pt x="171" y="406"/>
                  <a:pt x="165" y="407"/>
                </a:cubicBezTo>
                <a:cubicBezTo>
                  <a:pt x="159" y="409"/>
                  <a:pt x="153" y="410"/>
                  <a:pt x="150" y="410"/>
                </a:cubicBezTo>
                <a:cubicBezTo>
                  <a:pt x="149" y="409"/>
                  <a:pt x="148" y="406"/>
                  <a:pt x="147" y="403"/>
                </a:cubicBezTo>
                <a:lnTo>
                  <a:pt x="186" y="403"/>
                </a:lnTo>
                <a:close/>
                <a:moveTo>
                  <a:pt x="404" y="403"/>
                </a:moveTo>
                <a:cubicBezTo>
                  <a:pt x="430" y="403"/>
                  <a:pt x="430" y="403"/>
                  <a:pt x="430" y="403"/>
                </a:cubicBezTo>
                <a:cubicBezTo>
                  <a:pt x="434" y="412"/>
                  <a:pt x="440" y="420"/>
                  <a:pt x="447" y="429"/>
                </a:cubicBezTo>
                <a:cubicBezTo>
                  <a:pt x="458" y="442"/>
                  <a:pt x="470" y="449"/>
                  <a:pt x="485" y="449"/>
                </a:cubicBezTo>
                <a:cubicBezTo>
                  <a:pt x="493" y="449"/>
                  <a:pt x="501" y="446"/>
                  <a:pt x="508" y="445"/>
                </a:cubicBezTo>
                <a:cubicBezTo>
                  <a:pt x="514" y="443"/>
                  <a:pt x="519" y="442"/>
                  <a:pt x="524" y="442"/>
                </a:cubicBezTo>
                <a:cubicBezTo>
                  <a:pt x="529" y="442"/>
                  <a:pt x="533" y="443"/>
                  <a:pt x="537" y="448"/>
                </a:cubicBezTo>
                <a:cubicBezTo>
                  <a:pt x="549" y="462"/>
                  <a:pt x="553" y="491"/>
                  <a:pt x="555" y="519"/>
                </a:cubicBezTo>
                <a:cubicBezTo>
                  <a:pt x="404" y="519"/>
                  <a:pt x="404" y="519"/>
                  <a:pt x="404" y="519"/>
                </a:cubicBezTo>
                <a:lnTo>
                  <a:pt x="404" y="403"/>
                </a:lnTo>
                <a:close/>
                <a:moveTo>
                  <a:pt x="516" y="232"/>
                </a:moveTo>
                <a:cubicBezTo>
                  <a:pt x="516" y="232"/>
                  <a:pt x="516" y="231"/>
                  <a:pt x="516" y="231"/>
                </a:cubicBezTo>
                <a:cubicBezTo>
                  <a:pt x="516" y="231"/>
                  <a:pt x="517" y="231"/>
                  <a:pt x="517" y="231"/>
                </a:cubicBezTo>
                <a:cubicBezTo>
                  <a:pt x="520" y="230"/>
                  <a:pt x="520" y="230"/>
                  <a:pt x="520" y="230"/>
                </a:cubicBezTo>
                <a:cubicBezTo>
                  <a:pt x="529" y="227"/>
                  <a:pt x="530" y="227"/>
                  <a:pt x="546" y="228"/>
                </a:cubicBezTo>
                <a:cubicBezTo>
                  <a:pt x="552" y="229"/>
                  <a:pt x="555" y="234"/>
                  <a:pt x="559" y="241"/>
                </a:cubicBezTo>
                <a:cubicBezTo>
                  <a:pt x="560" y="243"/>
                  <a:pt x="561" y="245"/>
                  <a:pt x="562" y="247"/>
                </a:cubicBezTo>
                <a:cubicBezTo>
                  <a:pt x="559" y="245"/>
                  <a:pt x="555" y="244"/>
                  <a:pt x="550" y="244"/>
                </a:cubicBezTo>
                <a:cubicBezTo>
                  <a:pt x="539" y="244"/>
                  <a:pt x="523" y="249"/>
                  <a:pt x="517" y="253"/>
                </a:cubicBezTo>
                <a:cubicBezTo>
                  <a:pt x="517" y="253"/>
                  <a:pt x="515" y="254"/>
                  <a:pt x="506" y="254"/>
                </a:cubicBezTo>
                <a:cubicBezTo>
                  <a:pt x="505" y="254"/>
                  <a:pt x="505" y="254"/>
                  <a:pt x="505" y="254"/>
                </a:cubicBezTo>
                <a:cubicBezTo>
                  <a:pt x="509" y="252"/>
                  <a:pt x="512" y="250"/>
                  <a:pt x="514" y="246"/>
                </a:cubicBezTo>
                <a:cubicBezTo>
                  <a:pt x="517" y="240"/>
                  <a:pt x="517" y="235"/>
                  <a:pt x="516" y="232"/>
                </a:cubicBezTo>
                <a:moveTo>
                  <a:pt x="567" y="252"/>
                </a:moveTo>
                <a:cubicBezTo>
                  <a:pt x="568" y="254"/>
                  <a:pt x="569" y="255"/>
                  <a:pt x="571" y="255"/>
                </a:cubicBezTo>
                <a:cubicBezTo>
                  <a:pt x="573" y="264"/>
                  <a:pt x="574" y="272"/>
                  <a:pt x="576" y="281"/>
                </a:cubicBezTo>
                <a:cubicBezTo>
                  <a:pt x="565" y="278"/>
                  <a:pt x="566" y="273"/>
                  <a:pt x="567" y="265"/>
                </a:cubicBezTo>
                <a:cubicBezTo>
                  <a:pt x="568" y="261"/>
                  <a:pt x="568" y="256"/>
                  <a:pt x="567" y="252"/>
                </a:cubicBezTo>
                <a:moveTo>
                  <a:pt x="590" y="284"/>
                </a:moveTo>
                <a:cubicBezTo>
                  <a:pt x="589" y="273"/>
                  <a:pt x="587" y="262"/>
                  <a:pt x="585" y="251"/>
                </a:cubicBezTo>
                <a:cubicBezTo>
                  <a:pt x="587" y="245"/>
                  <a:pt x="583" y="239"/>
                  <a:pt x="578" y="228"/>
                </a:cubicBezTo>
                <a:cubicBezTo>
                  <a:pt x="577" y="226"/>
                  <a:pt x="575" y="224"/>
                  <a:pt x="574" y="221"/>
                </a:cubicBezTo>
                <a:cubicBezTo>
                  <a:pt x="582" y="229"/>
                  <a:pt x="591" y="245"/>
                  <a:pt x="596" y="253"/>
                </a:cubicBezTo>
                <a:cubicBezTo>
                  <a:pt x="601" y="261"/>
                  <a:pt x="604" y="266"/>
                  <a:pt x="607" y="269"/>
                </a:cubicBezTo>
                <a:cubicBezTo>
                  <a:pt x="609" y="272"/>
                  <a:pt x="612" y="272"/>
                  <a:pt x="614" y="272"/>
                </a:cubicBezTo>
                <a:cubicBezTo>
                  <a:pt x="614" y="272"/>
                  <a:pt x="614" y="272"/>
                  <a:pt x="614" y="272"/>
                </a:cubicBezTo>
                <a:cubicBezTo>
                  <a:pt x="620" y="272"/>
                  <a:pt x="623" y="267"/>
                  <a:pt x="625" y="264"/>
                </a:cubicBezTo>
                <a:cubicBezTo>
                  <a:pt x="626" y="263"/>
                  <a:pt x="626" y="263"/>
                  <a:pt x="626" y="262"/>
                </a:cubicBezTo>
                <a:cubicBezTo>
                  <a:pt x="632" y="268"/>
                  <a:pt x="639" y="269"/>
                  <a:pt x="646" y="270"/>
                </a:cubicBezTo>
                <a:cubicBezTo>
                  <a:pt x="658" y="272"/>
                  <a:pt x="662" y="273"/>
                  <a:pt x="662" y="282"/>
                </a:cubicBezTo>
                <a:cubicBezTo>
                  <a:pt x="662" y="285"/>
                  <a:pt x="662" y="286"/>
                  <a:pt x="661" y="287"/>
                </a:cubicBezTo>
                <a:cubicBezTo>
                  <a:pt x="661" y="288"/>
                  <a:pt x="660" y="288"/>
                  <a:pt x="658" y="288"/>
                </a:cubicBezTo>
                <a:cubicBezTo>
                  <a:pt x="653" y="288"/>
                  <a:pt x="646" y="286"/>
                  <a:pt x="640" y="284"/>
                </a:cubicBezTo>
                <a:cubicBezTo>
                  <a:pt x="635" y="282"/>
                  <a:pt x="630" y="281"/>
                  <a:pt x="626" y="280"/>
                </a:cubicBezTo>
                <a:cubicBezTo>
                  <a:pt x="625" y="280"/>
                  <a:pt x="623" y="280"/>
                  <a:pt x="622" y="280"/>
                </a:cubicBezTo>
                <a:cubicBezTo>
                  <a:pt x="617" y="280"/>
                  <a:pt x="612" y="281"/>
                  <a:pt x="608" y="282"/>
                </a:cubicBezTo>
                <a:cubicBezTo>
                  <a:pt x="604" y="283"/>
                  <a:pt x="599" y="284"/>
                  <a:pt x="594" y="284"/>
                </a:cubicBezTo>
                <a:cubicBezTo>
                  <a:pt x="593" y="284"/>
                  <a:pt x="592" y="284"/>
                  <a:pt x="590" y="284"/>
                </a:cubicBezTo>
                <a:moveTo>
                  <a:pt x="529" y="96"/>
                </a:moveTo>
                <a:cubicBezTo>
                  <a:pt x="509" y="62"/>
                  <a:pt x="485" y="35"/>
                  <a:pt x="460" y="19"/>
                </a:cubicBezTo>
                <a:cubicBezTo>
                  <a:pt x="514" y="28"/>
                  <a:pt x="564" y="49"/>
                  <a:pt x="608" y="78"/>
                </a:cubicBezTo>
                <a:cubicBezTo>
                  <a:pt x="568" y="83"/>
                  <a:pt x="543" y="88"/>
                  <a:pt x="529" y="96"/>
                </a:cubicBezTo>
                <a:moveTo>
                  <a:pt x="390" y="662"/>
                </a:moveTo>
                <a:cubicBezTo>
                  <a:pt x="390" y="777"/>
                  <a:pt x="390" y="777"/>
                  <a:pt x="390" y="777"/>
                </a:cubicBezTo>
                <a:cubicBezTo>
                  <a:pt x="343" y="774"/>
                  <a:pt x="297" y="732"/>
                  <a:pt x="263" y="662"/>
                </a:cubicBezTo>
                <a:lnTo>
                  <a:pt x="390" y="662"/>
                </a:lnTo>
                <a:close/>
                <a:moveTo>
                  <a:pt x="404" y="662"/>
                </a:moveTo>
                <a:cubicBezTo>
                  <a:pt x="531" y="662"/>
                  <a:pt x="531" y="662"/>
                  <a:pt x="531" y="662"/>
                </a:cubicBezTo>
                <a:cubicBezTo>
                  <a:pt x="498" y="732"/>
                  <a:pt x="453" y="774"/>
                  <a:pt x="404" y="777"/>
                </a:cubicBezTo>
                <a:lnTo>
                  <a:pt x="404" y="662"/>
                </a:lnTo>
                <a:close/>
                <a:moveTo>
                  <a:pt x="404" y="648"/>
                </a:moveTo>
                <a:cubicBezTo>
                  <a:pt x="404" y="533"/>
                  <a:pt x="404" y="533"/>
                  <a:pt x="404" y="533"/>
                </a:cubicBezTo>
                <a:cubicBezTo>
                  <a:pt x="555" y="533"/>
                  <a:pt x="555" y="533"/>
                  <a:pt x="555" y="533"/>
                </a:cubicBezTo>
                <a:cubicBezTo>
                  <a:pt x="555" y="540"/>
                  <a:pt x="556" y="547"/>
                  <a:pt x="556" y="554"/>
                </a:cubicBezTo>
                <a:cubicBezTo>
                  <a:pt x="556" y="560"/>
                  <a:pt x="556" y="566"/>
                  <a:pt x="556" y="570"/>
                </a:cubicBezTo>
                <a:cubicBezTo>
                  <a:pt x="556" y="575"/>
                  <a:pt x="556" y="582"/>
                  <a:pt x="555" y="588"/>
                </a:cubicBezTo>
                <a:cubicBezTo>
                  <a:pt x="555" y="593"/>
                  <a:pt x="554" y="598"/>
                  <a:pt x="554" y="603"/>
                </a:cubicBezTo>
                <a:cubicBezTo>
                  <a:pt x="549" y="619"/>
                  <a:pt x="544" y="634"/>
                  <a:pt x="538" y="648"/>
                </a:cubicBezTo>
                <a:lnTo>
                  <a:pt x="404" y="648"/>
                </a:lnTo>
                <a:close/>
                <a:moveTo>
                  <a:pt x="704" y="572"/>
                </a:moveTo>
                <a:cubicBezTo>
                  <a:pt x="700" y="580"/>
                  <a:pt x="697" y="584"/>
                  <a:pt x="695" y="585"/>
                </a:cubicBezTo>
                <a:cubicBezTo>
                  <a:pt x="695" y="582"/>
                  <a:pt x="695" y="574"/>
                  <a:pt x="699" y="561"/>
                </a:cubicBezTo>
                <a:cubicBezTo>
                  <a:pt x="703" y="547"/>
                  <a:pt x="708" y="537"/>
                  <a:pt x="712" y="533"/>
                </a:cubicBezTo>
                <a:cubicBezTo>
                  <a:pt x="712" y="540"/>
                  <a:pt x="710" y="557"/>
                  <a:pt x="704" y="572"/>
                </a:cubicBezTo>
                <a:moveTo>
                  <a:pt x="720" y="519"/>
                </a:moveTo>
                <a:cubicBezTo>
                  <a:pt x="719" y="518"/>
                  <a:pt x="718" y="517"/>
                  <a:pt x="716" y="517"/>
                </a:cubicBezTo>
                <a:cubicBezTo>
                  <a:pt x="715" y="517"/>
                  <a:pt x="715" y="517"/>
                  <a:pt x="714" y="517"/>
                </a:cubicBezTo>
                <a:cubicBezTo>
                  <a:pt x="711" y="517"/>
                  <a:pt x="709" y="517"/>
                  <a:pt x="707" y="519"/>
                </a:cubicBezTo>
                <a:cubicBezTo>
                  <a:pt x="691" y="519"/>
                  <a:pt x="691" y="519"/>
                  <a:pt x="691" y="519"/>
                </a:cubicBezTo>
                <a:cubicBezTo>
                  <a:pt x="693" y="512"/>
                  <a:pt x="694" y="505"/>
                  <a:pt x="695" y="499"/>
                </a:cubicBezTo>
                <a:cubicBezTo>
                  <a:pt x="695" y="494"/>
                  <a:pt x="696" y="490"/>
                  <a:pt x="697" y="486"/>
                </a:cubicBezTo>
                <a:cubicBezTo>
                  <a:pt x="699" y="473"/>
                  <a:pt x="706" y="438"/>
                  <a:pt x="721" y="404"/>
                </a:cubicBezTo>
                <a:cubicBezTo>
                  <a:pt x="721" y="404"/>
                  <a:pt x="721" y="403"/>
                  <a:pt x="721" y="403"/>
                </a:cubicBezTo>
                <a:cubicBezTo>
                  <a:pt x="779" y="403"/>
                  <a:pt x="779" y="403"/>
                  <a:pt x="779" y="403"/>
                </a:cubicBezTo>
                <a:cubicBezTo>
                  <a:pt x="778" y="443"/>
                  <a:pt x="771" y="482"/>
                  <a:pt x="759" y="519"/>
                </a:cubicBezTo>
                <a:lnTo>
                  <a:pt x="720" y="519"/>
                </a:lnTo>
                <a:close/>
                <a:moveTo>
                  <a:pt x="124" y="662"/>
                </a:moveTo>
                <a:cubicBezTo>
                  <a:pt x="207" y="662"/>
                  <a:pt x="207" y="662"/>
                  <a:pt x="207" y="662"/>
                </a:cubicBezTo>
                <a:cubicBezTo>
                  <a:pt x="207" y="687"/>
                  <a:pt x="210" y="710"/>
                  <a:pt x="222" y="723"/>
                </a:cubicBezTo>
                <a:cubicBezTo>
                  <a:pt x="228" y="730"/>
                  <a:pt x="237" y="735"/>
                  <a:pt x="246" y="735"/>
                </a:cubicBezTo>
                <a:cubicBezTo>
                  <a:pt x="252" y="735"/>
                  <a:pt x="257" y="732"/>
                  <a:pt x="260" y="728"/>
                </a:cubicBezTo>
                <a:cubicBezTo>
                  <a:pt x="263" y="722"/>
                  <a:pt x="262" y="713"/>
                  <a:pt x="256" y="703"/>
                </a:cubicBezTo>
                <a:cubicBezTo>
                  <a:pt x="251" y="695"/>
                  <a:pt x="251" y="685"/>
                  <a:pt x="254" y="676"/>
                </a:cubicBezTo>
                <a:cubicBezTo>
                  <a:pt x="277" y="721"/>
                  <a:pt x="304" y="753"/>
                  <a:pt x="334" y="772"/>
                </a:cubicBezTo>
                <a:cubicBezTo>
                  <a:pt x="253" y="759"/>
                  <a:pt x="179" y="719"/>
                  <a:pt x="124" y="662"/>
                </a:cubicBezTo>
                <a:moveTo>
                  <a:pt x="460" y="773"/>
                </a:moveTo>
                <a:cubicBezTo>
                  <a:pt x="493" y="751"/>
                  <a:pt x="523" y="714"/>
                  <a:pt x="547" y="662"/>
                </a:cubicBezTo>
                <a:cubicBezTo>
                  <a:pt x="671" y="662"/>
                  <a:pt x="671" y="662"/>
                  <a:pt x="671" y="662"/>
                </a:cubicBezTo>
                <a:cubicBezTo>
                  <a:pt x="615" y="719"/>
                  <a:pt x="542" y="759"/>
                  <a:pt x="460" y="77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129">
            <a:extLst>
              <a:ext uri="{FF2B5EF4-FFF2-40B4-BE49-F238E27FC236}">
                <a16:creationId xmlns:a16="http://schemas.microsoft.com/office/drawing/2014/main" id="{AD5B433F-BC4A-94F4-2A90-C78B37949FF9}"/>
              </a:ext>
            </a:extLst>
          </p:cNvPr>
          <p:cNvSpPr>
            <a:spLocks noEditPoints="1"/>
          </p:cNvSpPr>
          <p:nvPr/>
        </p:nvSpPr>
        <p:spPr bwMode="auto">
          <a:xfrm>
            <a:off x="8287940" y="2410251"/>
            <a:ext cx="472450" cy="485005"/>
          </a:xfrm>
          <a:custGeom>
            <a:avLst/>
            <a:gdLst>
              <a:gd name="T0" fmla="*/ 404 w 574"/>
              <a:gd name="T1" fmla="*/ 0 h 581"/>
              <a:gd name="T2" fmla="*/ 234 w 574"/>
              <a:gd name="T3" fmla="*/ 63 h 581"/>
              <a:gd name="T4" fmla="*/ 170 w 574"/>
              <a:gd name="T5" fmla="*/ 206 h 581"/>
              <a:gd name="T6" fmla="*/ 0 w 574"/>
              <a:gd name="T7" fmla="*/ 268 h 581"/>
              <a:gd name="T8" fmla="*/ 52 w 574"/>
              <a:gd name="T9" fmla="*/ 565 h 581"/>
              <a:gd name="T10" fmla="*/ 288 w 574"/>
              <a:gd name="T11" fmla="*/ 565 h 581"/>
              <a:gd name="T12" fmla="*/ 340 w 574"/>
              <a:gd name="T13" fmla="*/ 467 h 581"/>
              <a:gd name="T14" fmla="*/ 522 w 574"/>
              <a:gd name="T15" fmla="*/ 455 h 581"/>
              <a:gd name="T16" fmla="*/ 574 w 574"/>
              <a:gd name="T17" fmla="*/ 63 h 581"/>
              <a:gd name="T18" fmla="*/ 560 w 574"/>
              <a:gd name="T19" fmla="*/ 329 h 581"/>
              <a:gd name="T20" fmla="*/ 340 w 574"/>
              <a:gd name="T21" fmla="*/ 372 h 581"/>
              <a:gd name="T22" fmla="*/ 404 w 574"/>
              <a:gd name="T23" fmla="*/ 305 h 581"/>
              <a:gd name="T24" fmla="*/ 560 w 574"/>
              <a:gd name="T25" fmla="*/ 269 h 581"/>
              <a:gd name="T26" fmla="*/ 326 w 574"/>
              <a:gd name="T27" fmla="*/ 294 h 581"/>
              <a:gd name="T28" fmla="*/ 170 w 574"/>
              <a:gd name="T29" fmla="*/ 406 h 581"/>
              <a:gd name="T30" fmla="*/ 14 w 574"/>
              <a:gd name="T31" fmla="*/ 294 h 581"/>
              <a:gd name="T32" fmla="*/ 170 w 574"/>
              <a:gd name="T33" fmla="*/ 331 h 581"/>
              <a:gd name="T34" fmla="*/ 326 w 574"/>
              <a:gd name="T35" fmla="*/ 294 h 581"/>
              <a:gd name="T36" fmla="*/ 52 w 574"/>
              <a:gd name="T37" fmla="*/ 403 h 581"/>
              <a:gd name="T38" fmla="*/ 288 w 574"/>
              <a:gd name="T39" fmla="*/ 403 h 581"/>
              <a:gd name="T40" fmla="*/ 326 w 574"/>
              <a:gd name="T41" fmla="*/ 438 h 581"/>
              <a:gd name="T42" fmla="*/ 14 w 574"/>
              <a:gd name="T43" fmla="*/ 438 h 581"/>
              <a:gd name="T44" fmla="*/ 560 w 574"/>
              <a:gd name="T45" fmla="*/ 158 h 581"/>
              <a:gd name="T46" fmla="*/ 248 w 574"/>
              <a:gd name="T47" fmla="*/ 158 h 581"/>
              <a:gd name="T48" fmla="*/ 287 w 574"/>
              <a:gd name="T49" fmla="*/ 108 h 581"/>
              <a:gd name="T50" fmla="*/ 522 w 574"/>
              <a:gd name="T51" fmla="*/ 108 h 581"/>
              <a:gd name="T52" fmla="*/ 560 w 574"/>
              <a:gd name="T53" fmla="*/ 158 h 581"/>
              <a:gd name="T54" fmla="*/ 560 w 574"/>
              <a:gd name="T55" fmla="*/ 63 h 581"/>
              <a:gd name="T56" fmla="*/ 248 w 574"/>
              <a:gd name="T57" fmla="*/ 63 h 581"/>
              <a:gd name="T58" fmla="*/ 248 w 574"/>
              <a:gd name="T59" fmla="*/ 183 h 581"/>
              <a:gd name="T60" fmla="*/ 404 w 574"/>
              <a:gd name="T61" fmla="*/ 220 h 581"/>
              <a:gd name="T62" fmla="*/ 560 w 574"/>
              <a:gd name="T63" fmla="*/ 183 h 581"/>
              <a:gd name="T64" fmla="*/ 404 w 574"/>
              <a:gd name="T65" fmla="*/ 291 h 581"/>
              <a:gd name="T66" fmla="*/ 340 w 574"/>
              <a:gd name="T67" fmla="*/ 268 h 581"/>
              <a:gd name="T68" fmla="*/ 248 w 574"/>
              <a:gd name="T69" fmla="*/ 213 h 581"/>
              <a:gd name="T70" fmla="*/ 170 w 574"/>
              <a:gd name="T71" fmla="*/ 220 h 581"/>
              <a:gd name="T72" fmla="*/ 240 w 574"/>
              <a:gd name="T73" fmla="*/ 226 h 581"/>
              <a:gd name="T74" fmla="*/ 170 w 574"/>
              <a:gd name="T75" fmla="*/ 317 h 581"/>
              <a:gd name="T76" fmla="*/ 170 w 574"/>
              <a:gd name="T77" fmla="*/ 220 h 581"/>
              <a:gd name="T78" fmla="*/ 14 w 574"/>
              <a:gd name="T79" fmla="*/ 519 h 581"/>
              <a:gd name="T80" fmla="*/ 52 w 574"/>
              <a:gd name="T81" fmla="*/ 484 h 581"/>
              <a:gd name="T82" fmla="*/ 288 w 574"/>
              <a:gd name="T83" fmla="*/ 484 h 581"/>
              <a:gd name="T84" fmla="*/ 326 w 574"/>
              <a:gd name="T85" fmla="*/ 519 h 581"/>
              <a:gd name="T86" fmla="*/ 404 w 574"/>
              <a:gd name="T87" fmla="*/ 458 h 581"/>
              <a:gd name="T88" fmla="*/ 340 w 574"/>
              <a:gd name="T89" fmla="*/ 387 h 581"/>
              <a:gd name="T90" fmla="*/ 522 w 574"/>
              <a:gd name="T91" fmla="*/ 374 h 581"/>
              <a:gd name="T92" fmla="*/ 560 w 574"/>
              <a:gd name="T93" fmla="*/ 41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130">
            <a:extLst>
              <a:ext uri="{FF2B5EF4-FFF2-40B4-BE49-F238E27FC236}">
                <a16:creationId xmlns:a16="http://schemas.microsoft.com/office/drawing/2014/main" id="{F7866751-ED50-C067-70A8-2DE2C08895D6}"/>
              </a:ext>
            </a:extLst>
          </p:cNvPr>
          <p:cNvSpPr>
            <a:spLocks noEditPoints="1"/>
          </p:cNvSpPr>
          <p:nvPr/>
        </p:nvSpPr>
        <p:spPr bwMode="auto">
          <a:xfrm>
            <a:off x="8208504" y="4343621"/>
            <a:ext cx="586650" cy="363922"/>
          </a:xfrm>
          <a:custGeom>
            <a:avLst/>
            <a:gdLst>
              <a:gd name="T0" fmla="*/ 751 w 773"/>
              <a:gd name="T1" fmla="*/ 6 h 445"/>
              <a:gd name="T2" fmla="*/ 751 w 773"/>
              <a:gd name="T3" fmla="*/ 5 h 445"/>
              <a:gd name="T4" fmla="*/ 750 w 773"/>
              <a:gd name="T5" fmla="*/ 3 h 445"/>
              <a:gd name="T6" fmla="*/ 749 w 773"/>
              <a:gd name="T7" fmla="*/ 2 h 445"/>
              <a:gd name="T8" fmla="*/ 747 w 773"/>
              <a:gd name="T9" fmla="*/ 1 h 445"/>
              <a:gd name="T10" fmla="*/ 747 w 773"/>
              <a:gd name="T11" fmla="*/ 1 h 445"/>
              <a:gd name="T12" fmla="*/ 745 w 773"/>
              <a:gd name="T13" fmla="*/ 0 h 445"/>
              <a:gd name="T14" fmla="*/ 744 w 773"/>
              <a:gd name="T15" fmla="*/ 0 h 445"/>
              <a:gd name="T16" fmla="*/ 742 w 773"/>
              <a:gd name="T17" fmla="*/ 1 h 445"/>
              <a:gd name="T18" fmla="*/ 740 w 773"/>
              <a:gd name="T19" fmla="*/ 2 h 445"/>
              <a:gd name="T20" fmla="*/ 626 w 773"/>
              <a:gd name="T21" fmla="*/ 87 h 445"/>
              <a:gd name="T22" fmla="*/ 634 w 773"/>
              <a:gd name="T23" fmla="*/ 99 h 445"/>
              <a:gd name="T24" fmla="*/ 649 w 773"/>
              <a:gd name="T25" fmla="*/ 211 h 445"/>
              <a:gd name="T26" fmla="*/ 581 w 773"/>
              <a:gd name="T27" fmla="*/ 234 h 445"/>
              <a:gd name="T28" fmla="*/ 484 w 773"/>
              <a:gd name="T29" fmla="*/ 165 h 445"/>
              <a:gd name="T30" fmla="*/ 374 w 773"/>
              <a:gd name="T31" fmla="*/ 165 h 445"/>
              <a:gd name="T32" fmla="*/ 331 w 773"/>
              <a:gd name="T33" fmla="*/ 338 h 445"/>
              <a:gd name="T34" fmla="*/ 281 w 773"/>
              <a:gd name="T35" fmla="*/ 345 h 445"/>
              <a:gd name="T36" fmla="*/ 205 w 773"/>
              <a:gd name="T37" fmla="*/ 210 h 445"/>
              <a:gd name="T38" fmla="*/ 95 w 773"/>
              <a:gd name="T39" fmla="*/ 210 h 445"/>
              <a:gd name="T40" fmla="*/ 2 w 773"/>
              <a:gd name="T41" fmla="*/ 385 h 445"/>
              <a:gd name="T42" fmla="*/ 8 w 773"/>
              <a:gd name="T43" fmla="*/ 397 h 445"/>
              <a:gd name="T44" fmla="*/ 120 w 773"/>
              <a:gd name="T45" fmla="*/ 256 h 445"/>
              <a:gd name="T46" fmla="*/ 181 w 773"/>
              <a:gd name="T47" fmla="*/ 255 h 445"/>
              <a:gd name="T48" fmla="*/ 258 w 773"/>
              <a:gd name="T49" fmla="*/ 390 h 445"/>
              <a:gd name="T50" fmla="*/ 368 w 773"/>
              <a:gd name="T51" fmla="*/ 390 h 445"/>
              <a:gd name="T52" fmla="*/ 406 w 773"/>
              <a:gd name="T53" fmla="*/ 215 h 445"/>
              <a:gd name="T54" fmla="*/ 478 w 773"/>
              <a:gd name="T55" fmla="*/ 191 h 445"/>
              <a:gd name="T56" fmla="*/ 573 w 773"/>
              <a:gd name="T57" fmla="*/ 261 h 445"/>
              <a:gd name="T58" fmla="*/ 683 w 773"/>
              <a:gd name="T59" fmla="*/ 261 h 445"/>
              <a:gd name="T60" fmla="*/ 741 w 773"/>
              <a:gd name="T61" fmla="*/ 33 h 445"/>
              <a:gd name="T62" fmla="*/ 765 w 773"/>
              <a:gd name="T63" fmla="*/ 160 h 445"/>
              <a:gd name="T64" fmla="*/ 772 w 773"/>
              <a:gd name="T65" fmla="*/ 152 h 445"/>
              <a:gd name="T66" fmla="*/ 150 w 773"/>
              <a:gd name="T67" fmla="*/ 169 h 445"/>
              <a:gd name="T68" fmla="*/ 177 w 773"/>
              <a:gd name="T69" fmla="*/ 240 h 445"/>
              <a:gd name="T70" fmla="*/ 177 w 773"/>
              <a:gd name="T71" fmla="*/ 240 h 445"/>
              <a:gd name="T72" fmla="*/ 109 w 773"/>
              <a:gd name="T73" fmla="*/ 210 h 445"/>
              <a:gd name="T74" fmla="*/ 313 w 773"/>
              <a:gd name="T75" fmla="*/ 431 h 445"/>
              <a:gd name="T76" fmla="*/ 313 w 773"/>
              <a:gd name="T77" fmla="*/ 349 h 445"/>
              <a:gd name="T78" fmla="*/ 429 w 773"/>
              <a:gd name="T79" fmla="*/ 206 h 445"/>
              <a:gd name="T80" fmla="*/ 429 w 773"/>
              <a:gd name="T81" fmla="*/ 124 h 445"/>
              <a:gd name="T82" fmla="*/ 429 w 773"/>
              <a:gd name="T83" fmla="*/ 206 h 445"/>
              <a:gd name="T84" fmla="*/ 628 w 773"/>
              <a:gd name="T85" fmla="*/ 302 h 445"/>
              <a:gd name="T86" fmla="*/ 628 w 773"/>
              <a:gd name="T87" fmla="*/ 22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3" h="445">
                <a:moveTo>
                  <a:pt x="772" y="152"/>
                </a:moveTo>
                <a:cubicBezTo>
                  <a:pt x="751" y="6"/>
                  <a:pt x="751" y="6"/>
                  <a:pt x="751" y="6"/>
                </a:cubicBezTo>
                <a:cubicBezTo>
                  <a:pt x="751" y="6"/>
                  <a:pt x="751" y="6"/>
                  <a:pt x="751" y="6"/>
                </a:cubicBezTo>
                <a:cubicBezTo>
                  <a:pt x="751" y="6"/>
                  <a:pt x="751" y="5"/>
                  <a:pt x="751" y="5"/>
                </a:cubicBezTo>
                <a:cubicBezTo>
                  <a:pt x="751" y="5"/>
                  <a:pt x="751" y="4"/>
                  <a:pt x="751" y="4"/>
                </a:cubicBezTo>
                <a:cubicBezTo>
                  <a:pt x="750" y="4"/>
                  <a:pt x="750" y="4"/>
                  <a:pt x="750" y="3"/>
                </a:cubicBezTo>
                <a:cubicBezTo>
                  <a:pt x="750" y="3"/>
                  <a:pt x="750" y="3"/>
                  <a:pt x="750" y="3"/>
                </a:cubicBezTo>
                <a:cubicBezTo>
                  <a:pt x="749" y="3"/>
                  <a:pt x="749" y="2"/>
                  <a:pt x="749" y="2"/>
                </a:cubicBezTo>
                <a:cubicBezTo>
                  <a:pt x="749" y="2"/>
                  <a:pt x="749" y="2"/>
                  <a:pt x="749" y="2"/>
                </a:cubicBezTo>
                <a:cubicBezTo>
                  <a:pt x="748" y="1"/>
                  <a:pt x="748" y="1"/>
                  <a:pt x="747" y="1"/>
                </a:cubicBezTo>
                <a:cubicBezTo>
                  <a:pt x="747" y="1"/>
                  <a:pt x="747" y="1"/>
                  <a:pt x="747" y="1"/>
                </a:cubicBezTo>
                <a:cubicBezTo>
                  <a:pt x="747" y="1"/>
                  <a:pt x="747" y="1"/>
                  <a:pt x="747" y="1"/>
                </a:cubicBezTo>
                <a:cubicBezTo>
                  <a:pt x="747" y="1"/>
                  <a:pt x="747" y="1"/>
                  <a:pt x="747" y="1"/>
                </a:cubicBezTo>
                <a:cubicBezTo>
                  <a:pt x="746" y="1"/>
                  <a:pt x="746" y="1"/>
                  <a:pt x="745" y="0"/>
                </a:cubicBezTo>
                <a:cubicBezTo>
                  <a:pt x="745" y="0"/>
                  <a:pt x="745" y="0"/>
                  <a:pt x="745" y="0"/>
                </a:cubicBezTo>
                <a:cubicBezTo>
                  <a:pt x="745" y="0"/>
                  <a:pt x="744" y="0"/>
                  <a:pt x="744" y="0"/>
                </a:cubicBezTo>
                <a:cubicBezTo>
                  <a:pt x="744" y="0"/>
                  <a:pt x="743" y="0"/>
                  <a:pt x="743" y="0"/>
                </a:cubicBezTo>
                <a:cubicBezTo>
                  <a:pt x="743" y="1"/>
                  <a:pt x="742" y="1"/>
                  <a:pt x="742" y="1"/>
                </a:cubicBezTo>
                <a:cubicBezTo>
                  <a:pt x="742" y="1"/>
                  <a:pt x="742" y="1"/>
                  <a:pt x="742" y="1"/>
                </a:cubicBezTo>
                <a:cubicBezTo>
                  <a:pt x="741" y="1"/>
                  <a:pt x="741" y="1"/>
                  <a:pt x="740" y="2"/>
                </a:cubicBezTo>
                <a:cubicBezTo>
                  <a:pt x="740" y="2"/>
                  <a:pt x="740" y="2"/>
                  <a:pt x="740" y="2"/>
                </a:cubicBezTo>
                <a:cubicBezTo>
                  <a:pt x="626" y="87"/>
                  <a:pt x="626" y="87"/>
                  <a:pt x="626" y="87"/>
                </a:cubicBezTo>
                <a:cubicBezTo>
                  <a:pt x="623" y="90"/>
                  <a:pt x="622" y="94"/>
                  <a:pt x="625" y="97"/>
                </a:cubicBezTo>
                <a:cubicBezTo>
                  <a:pt x="627" y="100"/>
                  <a:pt x="631" y="101"/>
                  <a:pt x="634" y="99"/>
                </a:cubicBezTo>
                <a:cubicBezTo>
                  <a:pt x="728" y="29"/>
                  <a:pt x="728" y="29"/>
                  <a:pt x="728" y="29"/>
                </a:cubicBezTo>
                <a:cubicBezTo>
                  <a:pt x="649" y="211"/>
                  <a:pt x="649" y="211"/>
                  <a:pt x="649" y="211"/>
                </a:cubicBezTo>
                <a:cubicBezTo>
                  <a:pt x="643" y="208"/>
                  <a:pt x="636" y="206"/>
                  <a:pt x="628" y="206"/>
                </a:cubicBezTo>
                <a:cubicBezTo>
                  <a:pt x="608" y="206"/>
                  <a:pt x="590" y="218"/>
                  <a:pt x="581" y="234"/>
                </a:cubicBezTo>
                <a:cubicBezTo>
                  <a:pt x="482" y="177"/>
                  <a:pt x="482" y="177"/>
                  <a:pt x="482" y="177"/>
                </a:cubicBezTo>
                <a:cubicBezTo>
                  <a:pt x="483" y="173"/>
                  <a:pt x="484" y="169"/>
                  <a:pt x="484" y="165"/>
                </a:cubicBezTo>
                <a:cubicBezTo>
                  <a:pt x="484" y="135"/>
                  <a:pt x="459" y="110"/>
                  <a:pt x="429" y="110"/>
                </a:cubicBezTo>
                <a:cubicBezTo>
                  <a:pt x="398" y="110"/>
                  <a:pt x="374" y="135"/>
                  <a:pt x="374" y="165"/>
                </a:cubicBezTo>
                <a:cubicBezTo>
                  <a:pt x="374" y="183"/>
                  <a:pt x="382" y="198"/>
                  <a:pt x="394" y="208"/>
                </a:cubicBezTo>
                <a:cubicBezTo>
                  <a:pt x="331" y="338"/>
                  <a:pt x="331" y="338"/>
                  <a:pt x="331" y="338"/>
                </a:cubicBezTo>
                <a:cubicBezTo>
                  <a:pt x="325" y="336"/>
                  <a:pt x="319" y="335"/>
                  <a:pt x="313" y="335"/>
                </a:cubicBezTo>
                <a:cubicBezTo>
                  <a:pt x="301" y="335"/>
                  <a:pt x="290" y="338"/>
                  <a:pt x="281" y="345"/>
                </a:cubicBezTo>
                <a:cubicBezTo>
                  <a:pt x="192" y="245"/>
                  <a:pt x="192" y="245"/>
                  <a:pt x="192" y="245"/>
                </a:cubicBezTo>
                <a:cubicBezTo>
                  <a:pt x="200" y="236"/>
                  <a:pt x="205" y="223"/>
                  <a:pt x="205" y="210"/>
                </a:cubicBezTo>
                <a:cubicBezTo>
                  <a:pt x="205" y="180"/>
                  <a:pt x="180" y="155"/>
                  <a:pt x="150" y="155"/>
                </a:cubicBezTo>
                <a:cubicBezTo>
                  <a:pt x="119" y="155"/>
                  <a:pt x="95" y="180"/>
                  <a:pt x="95" y="210"/>
                </a:cubicBezTo>
                <a:cubicBezTo>
                  <a:pt x="95" y="224"/>
                  <a:pt x="100" y="237"/>
                  <a:pt x="109" y="247"/>
                </a:cubicBezTo>
                <a:cubicBezTo>
                  <a:pt x="2" y="385"/>
                  <a:pt x="2" y="385"/>
                  <a:pt x="2" y="385"/>
                </a:cubicBezTo>
                <a:cubicBezTo>
                  <a:pt x="0" y="388"/>
                  <a:pt x="1" y="393"/>
                  <a:pt x="4" y="395"/>
                </a:cubicBezTo>
                <a:cubicBezTo>
                  <a:pt x="5" y="396"/>
                  <a:pt x="7" y="397"/>
                  <a:pt x="8" y="397"/>
                </a:cubicBezTo>
                <a:cubicBezTo>
                  <a:pt x="10" y="397"/>
                  <a:pt x="12" y="396"/>
                  <a:pt x="14" y="394"/>
                </a:cubicBezTo>
                <a:cubicBezTo>
                  <a:pt x="120" y="256"/>
                  <a:pt x="120" y="256"/>
                  <a:pt x="120" y="256"/>
                </a:cubicBezTo>
                <a:cubicBezTo>
                  <a:pt x="128" y="262"/>
                  <a:pt x="139" y="265"/>
                  <a:pt x="150" y="265"/>
                </a:cubicBezTo>
                <a:cubicBezTo>
                  <a:pt x="161" y="265"/>
                  <a:pt x="172" y="261"/>
                  <a:pt x="181" y="255"/>
                </a:cubicBezTo>
                <a:cubicBezTo>
                  <a:pt x="271" y="354"/>
                  <a:pt x="271" y="354"/>
                  <a:pt x="271" y="354"/>
                </a:cubicBezTo>
                <a:cubicBezTo>
                  <a:pt x="263" y="364"/>
                  <a:pt x="258" y="376"/>
                  <a:pt x="258" y="390"/>
                </a:cubicBezTo>
                <a:cubicBezTo>
                  <a:pt x="258" y="420"/>
                  <a:pt x="283" y="445"/>
                  <a:pt x="313" y="445"/>
                </a:cubicBezTo>
                <a:cubicBezTo>
                  <a:pt x="343" y="445"/>
                  <a:pt x="368" y="420"/>
                  <a:pt x="368" y="390"/>
                </a:cubicBezTo>
                <a:cubicBezTo>
                  <a:pt x="368" y="371"/>
                  <a:pt x="358" y="354"/>
                  <a:pt x="344" y="344"/>
                </a:cubicBezTo>
                <a:cubicBezTo>
                  <a:pt x="406" y="215"/>
                  <a:pt x="406" y="215"/>
                  <a:pt x="406" y="215"/>
                </a:cubicBezTo>
                <a:cubicBezTo>
                  <a:pt x="413" y="219"/>
                  <a:pt x="421" y="220"/>
                  <a:pt x="429" y="220"/>
                </a:cubicBezTo>
                <a:cubicBezTo>
                  <a:pt x="450" y="220"/>
                  <a:pt x="468" y="208"/>
                  <a:pt x="478" y="191"/>
                </a:cubicBezTo>
                <a:cubicBezTo>
                  <a:pt x="575" y="247"/>
                  <a:pt x="575" y="247"/>
                  <a:pt x="575" y="247"/>
                </a:cubicBezTo>
                <a:cubicBezTo>
                  <a:pt x="574" y="252"/>
                  <a:pt x="573" y="256"/>
                  <a:pt x="573" y="261"/>
                </a:cubicBezTo>
                <a:cubicBezTo>
                  <a:pt x="573" y="292"/>
                  <a:pt x="598" y="316"/>
                  <a:pt x="628" y="316"/>
                </a:cubicBezTo>
                <a:cubicBezTo>
                  <a:pt x="659" y="316"/>
                  <a:pt x="683" y="292"/>
                  <a:pt x="683" y="261"/>
                </a:cubicBezTo>
                <a:cubicBezTo>
                  <a:pt x="683" y="244"/>
                  <a:pt x="675" y="228"/>
                  <a:pt x="662" y="218"/>
                </a:cubicBezTo>
                <a:cubicBezTo>
                  <a:pt x="741" y="33"/>
                  <a:pt x="741" y="33"/>
                  <a:pt x="741" y="33"/>
                </a:cubicBezTo>
                <a:cubicBezTo>
                  <a:pt x="758" y="154"/>
                  <a:pt x="758" y="154"/>
                  <a:pt x="758" y="154"/>
                </a:cubicBezTo>
                <a:cubicBezTo>
                  <a:pt x="759" y="158"/>
                  <a:pt x="762" y="160"/>
                  <a:pt x="765" y="160"/>
                </a:cubicBezTo>
                <a:cubicBezTo>
                  <a:pt x="766" y="160"/>
                  <a:pt x="766" y="160"/>
                  <a:pt x="766" y="160"/>
                </a:cubicBezTo>
                <a:cubicBezTo>
                  <a:pt x="770" y="160"/>
                  <a:pt x="773" y="156"/>
                  <a:pt x="772" y="152"/>
                </a:cubicBezTo>
                <a:moveTo>
                  <a:pt x="109" y="210"/>
                </a:moveTo>
                <a:cubicBezTo>
                  <a:pt x="109" y="187"/>
                  <a:pt x="127" y="169"/>
                  <a:pt x="150" y="169"/>
                </a:cubicBezTo>
                <a:cubicBezTo>
                  <a:pt x="172" y="169"/>
                  <a:pt x="191" y="187"/>
                  <a:pt x="191" y="210"/>
                </a:cubicBezTo>
                <a:cubicBezTo>
                  <a:pt x="191" y="222"/>
                  <a:pt x="186" y="233"/>
                  <a:pt x="177" y="240"/>
                </a:cubicBezTo>
                <a:cubicBezTo>
                  <a:pt x="177" y="240"/>
                  <a:pt x="177" y="240"/>
                  <a:pt x="177" y="240"/>
                </a:cubicBezTo>
                <a:cubicBezTo>
                  <a:pt x="177" y="240"/>
                  <a:pt x="177" y="240"/>
                  <a:pt x="177" y="240"/>
                </a:cubicBezTo>
                <a:cubicBezTo>
                  <a:pt x="170" y="247"/>
                  <a:pt x="160" y="251"/>
                  <a:pt x="150" y="251"/>
                </a:cubicBezTo>
                <a:cubicBezTo>
                  <a:pt x="127" y="251"/>
                  <a:pt x="109" y="232"/>
                  <a:pt x="109" y="210"/>
                </a:cubicBezTo>
                <a:moveTo>
                  <a:pt x="354" y="390"/>
                </a:moveTo>
                <a:cubicBezTo>
                  <a:pt x="354" y="412"/>
                  <a:pt x="336" y="431"/>
                  <a:pt x="313" y="431"/>
                </a:cubicBezTo>
                <a:cubicBezTo>
                  <a:pt x="290" y="431"/>
                  <a:pt x="272" y="412"/>
                  <a:pt x="272" y="390"/>
                </a:cubicBezTo>
                <a:cubicBezTo>
                  <a:pt x="272" y="367"/>
                  <a:pt x="290" y="349"/>
                  <a:pt x="313" y="349"/>
                </a:cubicBezTo>
                <a:cubicBezTo>
                  <a:pt x="336" y="349"/>
                  <a:pt x="354" y="367"/>
                  <a:pt x="354" y="390"/>
                </a:cubicBezTo>
                <a:moveTo>
                  <a:pt x="429" y="206"/>
                </a:moveTo>
                <a:cubicBezTo>
                  <a:pt x="406" y="206"/>
                  <a:pt x="388" y="188"/>
                  <a:pt x="388" y="165"/>
                </a:cubicBezTo>
                <a:cubicBezTo>
                  <a:pt x="388" y="143"/>
                  <a:pt x="406" y="124"/>
                  <a:pt x="429" y="124"/>
                </a:cubicBezTo>
                <a:cubicBezTo>
                  <a:pt x="451" y="124"/>
                  <a:pt x="470" y="143"/>
                  <a:pt x="470" y="165"/>
                </a:cubicBezTo>
                <a:cubicBezTo>
                  <a:pt x="470" y="188"/>
                  <a:pt x="451" y="206"/>
                  <a:pt x="429" y="206"/>
                </a:cubicBezTo>
                <a:moveTo>
                  <a:pt x="669" y="261"/>
                </a:moveTo>
                <a:cubicBezTo>
                  <a:pt x="669" y="284"/>
                  <a:pt x="651" y="302"/>
                  <a:pt x="628" y="302"/>
                </a:cubicBezTo>
                <a:cubicBezTo>
                  <a:pt x="606" y="302"/>
                  <a:pt x="587" y="284"/>
                  <a:pt x="587" y="261"/>
                </a:cubicBezTo>
                <a:cubicBezTo>
                  <a:pt x="587" y="239"/>
                  <a:pt x="606" y="220"/>
                  <a:pt x="628" y="220"/>
                </a:cubicBezTo>
                <a:cubicBezTo>
                  <a:pt x="651" y="220"/>
                  <a:pt x="669" y="239"/>
                  <a:pt x="669" y="26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288450BA-5CF4-3B60-EF42-B14F5E9C8406}"/>
              </a:ext>
            </a:extLst>
          </p:cNvPr>
          <p:cNvSpPr txBox="1"/>
          <p:nvPr/>
        </p:nvSpPr>
        <p:spPr>
          <a:xfrm>
            <a:off x="251463" y="1937477"/>
            <a:ext cx="2300282" cy="584775"/>
          </a:xfrm>
          <a:prstGeom prst="rect">
            <a:avLst/>
          </a:prstGeom>
          <a:noFill/>
        </p:spPr>
        <p:txBody>
          <a:bodyPr wrap="square" rtlCol="0">
            <a:spAutoFit/>
          </a:bodyPr>
          <a:lstStyle/>
          <a:p>
            <a:pPr algn="r"/>
            <a:r>
              <a:rPr lang="id-ID" sz="1600" b="1" dirty="0"/>
              <a:t>La </a:t>
            </a:r>
            <a:r>
              <a:rPr lang="id-ID" sz="1600" b="1" dirty="0" err="1"/>
              <a:t>modularité</a:t>
            </a:r>
            <a:r>
              <a:rPr lang="id-ID" sz="1600" b="1" dirty="0"/>
              <a:t> </a:t>
            </a:r>
          </a:p>
          <a:p>
            <a:pPr algn="r"/>
            <a:r>
              <a:rPr lang="id-ID" sz="1600" b="1" dirty="0" err="1"/>
              <a:t>et</a:t>
            </a:r>
            <a:r>
              <a:rPr lang="id-ID" sz="1600" b="1" dirty="0"/>
              <a:t> </a:t>
            </a:r>
            <a:r>
              <a:rPr lang="id-ID" sz="1600" b="1" dirty="0" err="1"/>
              <a:t>la</a:t>
            </a:r>
            <a:r>
              <a:rPr lang="id-ID" sz="1600" b="1" dirty="0"/>
              <a:t> </a:t>
            </a:r>
            <a:r>
              <a:rPr lang="id-ID" sz="1600" b="1" dirty="0" err="1"/>
              <a:t>réutilisabilité</a:t>
            </a:r>
            <a:endParaRPr lang="id-ID" sz="1600" b="1" dirty="0"/>
          </a:p>
        </p:txBody>
      </p:sp>
      <p:sp>
        <p:nvSpPr>
          <p:cNvPr id="42" name="TextBox 41">
            <a:extLst>
              <a:ext uri="{FF2B5EF4-FFF2-40B4-BE49-F238E27FC236}">
                <a16:creationId xmlns:a16="http://schemas.microsoft.com/office/drawing/2014/main" id="{CDBB8CBD-42F7-AB51-108F-BE8EAC6A227E}"/>
              </a:ext>
            </a:extLst>
          </p:cNvPr>
          <p:cNvSpPr txBox="1"/>
          <p:nvPr/>
        </p:nvSpPr>
        <p:spPr>
          <a:xfrm>
            <a:off x="32667" y="4159298"/>
            <a:ext cx="2438000" cy="830997"/>
          </a:xfrm>
          <a:prstGeom prst="rect">
            <a:avLst/>
          </a:prstGeom>
          <a:noFill/>
        </p:spPr>
        <p:txBody>
          <a:bodyPr wrap="square" rtlCol="0">
            <a:spAutoFit/>
          </a:bodyPr>
          <a:lstStyle/>
          <a:p>
            <a:pPr algn="r"/>
            <a:r>
              <a:rPr lang="id-ID" sz="1600" b="1" dirty="0"/>
              <a:t>La </a:t>
            </a:r>
            <a:r>
              <a:rPr lang="id-ID" sz="1600" b="1" dirty="0" err="1"/>
              <a:t>clarté</a:t>
            </a:r>
            <a:r>
              <a:rPr lang="id-ID" sz="1600" b="1" dirty="0"/>
              <a:t> </a:t>
            </a:r>
            <a:r>
              <a:rPr lang="id-ID" sz="1600" b="1" dirty="0" err="1"/>
              <a:t>et</a:t>
            </a:r>
            <a:r>
              <a:rPr lang="id-ID" sz="1600" b="1" dirty="0"/>
              <a:t> </a:t>
            </a:r>
            <a:r>
              <a:rPr lang="id-ID" sz="1600" b="1" dirty="0" err="1"/>
              <a:t>la</a:t>
            </a:r>
            <a:r>
              <a:rPr lang="id-ID" sz="1600" b="1" dirty="0"/>
              <a:t>  </a:t>
            </a:r>
            <a:r>
              <a:rPr lang="id-ID" sz="1600" b="1" dirty="0" err="1"/>
              <a:t>compréhensibilité</a:t>
            </a:r>
            <a:r>
              <a:rPr lang="id-ID" sz="1600" b="1" dirty="0"/>
              <a:t> </a:t>
            </a:r>
          </a:p>
          <a:p>
            <a:pPr algn="r"/>
            <a:r>
              <a:rPr lang="id-ID" sz="1600" b="1" dirty="0"/>
              <a:t> </a:t>
            </a:r>
            <a:r>
              <a:rPr lang="id-ID" sz="1600" b="1" dirty="0" err="1"/>
              <a:t>de</a:t>
            </a:r>
            <a:r>
              <a:rPr lang="id-ID" sz="1600" b="1" dirty="0"/>
              <a:t> </a:t>
            </a:r>
            <a:r>
              <a:rPr lang="id-ID" sz="1600" b="1" dirty="0" err="1"/>
              <a:t>l’algorithme</a:t>
            </a:r>
            <a:r>
              <a:rPr lang="id-ID" sz="1600" b="1" dirty="0"/>
              <a:t> </a:t>
            </a:r>
          </a:p>
        </p:txBody>
      </p:sp>
      <p:sp>
        <p:nvSpPr>
          <p:cNvPr id="43" name="TextBox 42">
            <a:extLst>
              <a:ext uri="{FF2B5EF4-FFF2-40B4-BE49-F238E27FC236}">
                <a16:creationId xmlns:a16="http://schemas.microsoft.com/office/drawing/2014/main" id="{9D9EE4F9-4E0B-D4C1-4873-438E99148F2D}"/>
              </a:ext>
            </a:extLst>
          </p:cNvPr>
          <p:cNvSpPr txBox="1"/>
          <p:nvPr/>
        </p:nvSpPr>
        <p:spPr>
          <a:xfrm>
            <a:off x="9104770" y="1716609"/>
            <a:ext cx="3040150" cy="584775"/>
          </a:xfrm>
          <a:prstGeom prst="rect">
            <a:avLst/>
          </a:prstGeom>
          <a:noFill/>
        </p:spPr>
        <p:txBody>
          <a:bodyPr wrap="square" rtlCol="0">
            <a:spAutoFit/>
          </a:bodyPr>
          <a:lstStyle/>
          <a:p>
            <a:r>
              <a:rPr lang="id-ID" sz="1600" b="1" dirty="0" err="1"/>
              <a:t>L’organisation</a:t>
            </a:r>
            <a:r>
              <a:rPr lang="id-ID" sz="1600" b="1" dirty="0"/>
              <a:t> </a:t>
            </a:r>
            <a:r>
              <a:rPr lang="id-ID" sz="1600" b="1" dirty="0" err="1"/>
              <a:t>des</a:t>
            </a:r>
            <a:r>
              <a:rPr lang="id-ID" sz="1600" b="1" dirty="0"/>
              <a:t> </a:t>
            </a:r>
            <a:r>
              <a:rPr lang="id-ID" sz="1600" b="1" dirty="0" err="1"/>
              <a:t>données</a:t>
            </a:r>
            <a:r>
              <a:rPr lang="id-ID" sz="1600" b="1" dirty="0"/>
              <a:t> </a:t>
            </a:r>
            <a:r>
              <a:rPr lang="id-ID" sz="1600" b="1" dirty="0" err="1"/>
              <a:t>et</a:t>
            </a:r>
            <a:r>
              <a:rPr lang="id-ID" sz="1600" b="1" dirty="0"/>
              <a:t> </a:t>
            </a:r>
            <a:r>
              <a:rPr lang="id-ID" sz="1600" b="1" dirty="0" err="1"/>
              <a:t>utilisation</a:t>
            </a:r>
            <a:r>
              <a:rPr lang="id-ID" sz="1600" b="1" dirty="0"/>
              <a:t> </a:t>
            </a:r>
            <a:r>
              <a:rPr lang="id-ID" sz="1600" b="1" dirty="0" err="1"/>
              <a:t>de</a:t>
            </a:r>
            <a:r>
              <a:rPr lang="id-ID" sz="1600" b="1" dirty="0"/>
              <a:t> </a:t>
            </a:r>
            <a:r>
              <a:rPr lang="id-ID" sz="1600" b="1" dirty="0" err="1"/>
              <a:t>ressources</a:t>
            </a:r>
            <a:r>
              <a:rPr lang="id-ID" sz="1600" b="1" dirty="0"/>
              <a:t> </a:t>
            </a:r>
          </a:p>
        </p:txBody>
      </p:sp>
      <p:sp>
        <p:nvSpPr>
          <p:cNvPr id="44" name="TextBox 43">
            <a:extLst>
              <a:ext uri="{FF2B5EF4-FFF2-40B4-BE49-F238E27FC236}">
                <a16:creationId xmlns:a16="http://schemas.microsoft.com/office/drawing/2014/main" id="{34602C1C-1C8B-08E1-6846-1FC343234EE5}"/>
              </a:ext>
            </a:extLst>
          </p:cNvPr>
          <p:cNvSpPr txBox="1"/>
          <p:nvPr/>
        </p:nvSpPr>
        <p:spPr>
          <a:xfrm>
            <a:off x="9076816" y="4284869"/>
            <a:ext cx="2892500" cy="861774"/>
          </a:xfrm>
          <a:prstGeom prst="rect">
            <a:avLst/>
          </a:prstGeom>
          <a:noFill/>
        </p:spPr>
        <p:txBody>
          <a:bodyPr wrap="square" rtlCol="0">
            <a:spAutoFit/>
          </a:bodyPr>
          <a:lstStyle/>
          <a:p>
            <a:r>
              <a:rPr lang="id-ID" sz="1600" b="1" dirty="0" err="1"/>
              <a:t>Nombre</a:t>
            </a:r>
            <a:r>
              <a:rPr lang="id-ID" sz="1600" b="1" dirty="0"/>
              <a:t> </a:t>
            </a:r>
            <a:r>
              <a:rPr lang="id-ID" sz="1600" b="1" dirty="0" err="1"/>
              <a:t>de</a:t>
            </a:r>
            <a:r>
              <a:rPr lang="id-ID" sz="1600" b="1" dirty="0"/>
              <a:t> </a:t>
            </a:r>
            <a:r>
              <a:rPr lang="id-ID" sz="1600" b="1" dirty="0" err="1"/>
              <a:t>calculs</a:t>
            </a:r>
            <a:r>
              <a:rPr lang="id-ID" sz="1600" b="1" dirty="0"/>
              <a:t>, </a:t>
            </a:r>
            <a:r>
              <a:rPr lang="id-ID" sz="1600" b="1" dirty="0" err="1"/>
              <a:t>temps</a:t>
            </a:r>
            <a:r>
              <a:rPr lang="id-ID" sz="1600" b="1" dirty="0"/>
              <a:t> </a:t>
            </a:r>
            <a:r>
              <a:rPr lang="id-ID" sz="1600" b="1" dirty="0" err="1"/>
              <a:t>d’exécution</a:t>
            </a:r>
            <a:r>
              <a:rPr lang="id-ID" sz="1600" b="1" dirty="0"/>
              <a:t>, </a:t>
            </a:r>
            <a:r>
              <a:rPr lang="id-ID" sz="1600" b="1" dirty="0" err="1"/>
              <a:t>complexité</a:t>
            </a:r>
            <a:endParaRPr lang="id-ID" sz="1600" b="1" dirty="0"/>
          </a:p>
          <a:p>
            <a:endParaRPr lang="id-ID" sz="1600" b="1" dirty="0" err="1"/>
          </a:p>
        </p:txBody>
      </p:sp>
      <p:sp>
        <p:nvSpPr>
          <p:cNvPr id="50" name="TextBox 49">
            <a:extLst>
              <a:ext uri="{FF2B5EF4-FFF2-40B4-BE49-F238E27FC236}">
                <a16:creationId xmlns:a16="http://schemas.microsoft.com/office/drawing/2014/main" id="{50D7EE4D-246B-9E77-B4F3-5025C8B9606C}"/>
              </a:ext>
            </a:extLst>
          </p:cNvPr>
          <p:cNvSpPr txBox="1"/>
          <p:nvPr/>
        </p:nvSpPr>
        <p:spPr>
          <a:xfrm>
            <a:off x="9076816" y="4869565"/>
            <a:ext cx="2605395" cy="954107"/>
          </a:xfrm>
          <a:prstGeom prst="rect">
            <a:avLst/>
          </a:prstGeom>
          <a:noFill/>
        </p:spPr>
        <p:txBody>
          <a:bodyPr wrap="square" rtlCol="0">
            <a:spAutoFit/>
          </a:bodyPr>
          <a:lstStyle/>
          <a:p>
            <a:r>
              <a:rPr lang="fr-FR" sz="1400" dirty="0"/>
              <a:t>Il s’agit de l’évaluation du temps que peut prendre l’exécution d’un algorithme lorsqu’il est traduit en programme. </a:t>
            </a:r>
          </a:p>
        </p:txBody>
      </p:sp>
      <p:sp>
        <p:nvSpPr>
          <p:cNvPr id="51" name="TextBox 50">
            <a:extLst>
              <a:ext uri="{FF2B5EF4-FFF2-40B4-BE49-F238E27FC236}">
                <a16:creationId xmlns:a16="http://schemas.microsoft.com/office/drawing/2014/main" id="{40414BD3-EA50-69EC-DD07-72416ACB0D0C}"/>
              </a:ext>
            </a:extLst>
          </p:cNvPr>
          <p:cNvSpPr txBox="1"/>
          <p:nvPr/>
        </p:nvSpPr>
        <p:spPr>
          <a:xfrm>
            <a:off x="164314" y="4990295"/>
            <a:ext cx="2325061" cy="1600438"/>
          </a:xfrm>
          <a:prstGeom prst="rect">
            <a:avLst/>
          </a:prstGeom>
          <a:noFill/>
        </p:spPr>
        <p:txBody>
          <a:bodyPr wrap="square" rtlCol="0">
            <a:spAutoFit/>
          </a:bodyPr>
          <a:lstStyle/>
          <a:p>
            <a:pPr algn="r"/>
            <a:r>
              <a:rPr lang="en-US" sz="1400" dirty="0"/>
              <a:t>La </a:t>
            </a:r>
            <a:r>
              <a:rPr lang="en-US" sz="1400" dirty="0" err="1"/>
              <a:t>clarté</a:t>
            </a:r>
            <a:r>
              <a:rPr lang="en-US" sz="1400" dirty="0"/>
              <a:t> des instructions et </a:t>
            </a:r>
            <a:r>
              <a:rPr lang="en-US" sz="1400" dirty="0" err="1"/>
              <a:t>leur</a:t>
            </a:r>
            <a:r>
              <a:rPr lang="en-US" sz="1400" dirty="0"/>
              <a:t> </a:t>
            </a:r>
            <a:r>
              <a:rPr lang="en-US" sz="1400" dirty="0" err="1"/>
              <a:t>enchainement</a:t>
            </a:r>
            <a:r>
              <a:rPr lang="en-US" sz="1400" dirty="0"/>
              <a:t>. </a:t>
            </a:r>
          </a:p>
          <a:p>
            <a:pPr algn="r"/>
            <a:r>
              <a:rPr lang="en-US" sz="1400" dirty="0" err="1"/>
              <a:t>L’accompagnement</a:t>
            </a:r>
            <a:r>
              <a:rPr lang="en-US" sz="1400" dirty="0"/>
              <a:t> par des </a:t>
            </a:r>
            <a:r>
              <a:rPr lang="en-US" sz="1400" dirty="0" err="1"/>
              <a:t>commentaire</a:t>
            </a:r>
            <a:r>
              <a:rPr lang="en-US" sz="1400" dirty="0"/>
              <a:t>. </a:t>
            </a:r>
          </a:p>
          <a:p>
            <a:pPr algn="r"/>
            <a:r>
              <a:rPr lang="en-US" sz="1400" dirty="0"/>
              <a:t>Le choix </a:t>
            </a:r>
            <a:r>
              <a:rPr lang="en-US" sz="1400" dirty="0" err="1"/>
              <a:t>significatif</a:t>
            </a:r>
            <a:r>
              <a:rPr lang="en-US" sz="1400" dirty="0"/>
              <a:t> des </a:t>
            </a:r>
            <a:r>
              <a:rPr lang="en-US" sz="1400" dirty="0" err="1"/>
              <a:t>noms</a:t>
            </a:r>
            <a:r>
              <a:rPr lang="en-US" sz="1400" dirty="0"/>
              <a:t> de variables.</a:t>
            </a:r>
          </a:p>
          <a:p>
            <a:pPr algn="r"/>
            <a:endParaRPr lang="en-US" sz="1400" dirty="0"/>
          </a:p>
        </p:txBody>
      </p:sp>
      <p:sp>
        <p:nvSpPr>
          <p:cNvPr id="52" name="TextBox 51">
            <a:extLst>
              <a:ext uri="{FF2B5EF4-FFF2-40B4-BE49-F238E27FC236}">
                <a16:creationId xmlns:a16="http://schemas.microsoft.com/office/drawing/2014/main" id="{CA397786-E6C5-1953-AB1B-5AC5BC565FD6}"/>
              </a:ext>
            </a:extLst>
          </p:cNvPr>
          <p:cNvSpPr txBox="1"/>
          <p:nvPr/>
        </p:nvSpPr>
        <p:spPr>
          <a:xfrm>
            <a:off x="141523" y="2532472"/>
            <a:ext cx="2438000" cy="954107"/>
          </a:xfrm>
          <a:prstGeom prst="rect">
            <a:avLst/>
          </a:prstGeom>
          <a:noFill/>
        </p:spPr>
        <p:txBody>
          <a:bodyPr wrap="square" rtlCol="0">
            <a:spAutoFit/>
          </a:bodyPr>
          <a:lstStyle/>
          <a:p>
            <a:pPr algn="r"/>
            <a:r>
              <a:rPr lang="en-US" sz="1400" dirty="0" err="1"/>
              <a:t>une</a:t>
            </a:r>
            <a:r>
              <a:rPr lang="en-US" sz="1400" dirty="0"/>
              <a:t> </a:t>
            </a:r>
            <a:r>
              <a:rPr lang="en-US" sz="1400" dirty="0" err="1"/>
              <a:t>écriture</a:t>
            </a:r>
            <a:r>
              <a:rPr lang="en-US" sz="1400" dirty="0"/>
              <a:t> </a:t>
            </a:r>
            <a:r>
              <a:rPr lang="en-US" sz="1400" dirty="0" err="1"/>
              <a:t>modulaire</a:t>
            </a:r>
            <a:r>
              <a:rPr lang="en-US" sz="1400" dirty="0"/>
              <a:t> par </a:t>
            </a:r>
            <a:r>
              <a:rPr lang="en-US" sz="1400" dirty="0" err="1"/>
              <a:t>décomposition</a:t>
            </a:r>
            <a:r>
              <a:rPr lang="en-US" sz="1400" dirty="0"/>
              <a:t> de </a:t>
            </a:r>
            <a:r>
              <a:rPr lang="en-US" sz="1400" dirty="0" err="1"/>
              <a:t>tâches</a:t>
            </a:r>
            <a:r>
              <a:rPr lang="en-US" sz="1400" dirty="0"/>
              <a:t> </a:t>
            </a:r>
            <a:r>
              <a:rPr lang="en-US" sz="1400" dirty="0" err="1"/>
              <a:t>peut</a:t>
            </a:r>
            <a:r>
              <a:rPr lang="en-US" sz="1400" dirty="0"/>
              <a:t> </a:t>
            </a:r>
            <a:r>
              <a:rPr lang="en-US" sz="1400" dirty="0" err="1"/>
              <a:t>rendre</a:t>
            </a:r>
            <a:r>
              <a:rPr lang="en-US" sz="1400" dirty="0"/>
              <a:t> des parties </a:t>
            </a:r>
            <a:r>
              <a:rPr lang="en-US" sz="1400" dirty="0" err="1"/>
              <a:t>réutilisables</a:t>
            </a:r>
            <a:r>
              <a:rPr lang="en-US" sz="1400" dirty="0"/>
              <a:t> dans </a:t>
            </a:r>
            <a:r>
              <a:rPr lang="en-US" sz="1400" dirty="0" err="1"/>
              <a:t>d’autres</a:t>
            </a:r>
            <a:r>
              <a:rPr lang="en-US" sz="1400" dirty="0"/>
              <a:t> </a:t>
            </a:r>
            <a:r>
              <a:rPr lang="en-US" sz="1400" dirty="0" err="1"/>
              <a:t>contextes</a:t>
            </a:r>
            <a:r>
              <a:rPr lang="en-US" sz="1400" dirty="0"/>
              <a:t>.</a:t>
            </a:r>
          </a:p>
        </p:txBody>
      </p:sp>
      <p:sp>
        <p:nvSpPr>
          <p:cNvPr id="54" name="TextBox 53">
            <a:extLst>
              <a:ext uri="{FF2B5EF4-FFF2-40B4-BE49-F238E27FC236}">
                <a16:creationId xmlns:a16="http://schemas.microsoft.com/office/drawing/2014/main" id="{3C44845A-F562-AC68-F36C-8B71678B556C}"/>
              </a:ext>
            </a:extLst>
          </p:cNvPr>
          <p:cNvSpPr txBox="1"/>
          <p:nvPr/>
        </p:nvSpPr>
        <p:spPr>
          <a:xfrm>
            <a:off x="9103845" y="2288449"/>
            <a:ext cx="3040151" cy="1815882"/>
          </a:xfrm>
          <a:prstGeom prst="rect">
            <a:avLst/>
          </a:prstGeom>
          <a:noFill/>
        </p:spPr>
        <p:txBody>
          <a:bodyPr wrap="square">
            <a:spAutoFit/>
          </a:bodyPr>
          <a:lstStyle/>
          <a:p>
            <a:pPr marL="0" indent="0">
              <a:buNone/>
            </a:pPr>
            <a:r>
              <a:rPr lang="fr-FR" altLang="fr-FR" sz="1400" dirty="0">
                <a:solidFill>
                  <a:schemeClr val="tx1">
                    <a:lumMod val="75000"/>
                    <a:lumOff val="25000"/>
                  </a:schemeClr>
                </a:solidFill>
              </a:rPr>
              <a:t>La plupart des algorithmes compromettent une organisation optimisée des données et des ressources impliqué dans les calculs.</a:t>
            </a:r>
          </a:p>
          <a:p>
            <a:pPr marL="0" indent="0">
              <a:buNone/>
            </a:pPr>
            <a:r>
              <a:rPr lang="fr-FR" altLang="fr-FR" sz="1400" dirty="0">
                <a:solidFill>
                  <a:schemeClr val="tx1">
                    <a:lumMod val="75000"/>
                    <a:lumOff val="25000"/>
                  </a:schemeClr>
                </a:solidFill>
              </a:rPr>
              <a:t>Cette organisation mène à des structures de données qui sont également des objets d’étude centraux en informatique.</a:t>
            </a:r>
          </a:p>
        </p:txBody>
      </p:sp>
      <p:sp>
        <p:nvSpPr>
          <p:cNvPr id="55" name="Date Placeholder 54">
            <a:extLst>
              <a:ext uri="{FF2B5EF4-FFF2-40B4-BE49-F238E27FC236}">
                <a16:creationId xmlns:a16="http://schemas.microsoft.com/office/drawing/2014/main" id="{3BE9A8C1-A88B-A995-EF2B-01849EA12F53}"/>
              </a:ext>
            </a:extLst>
          </p:cNvPr>
          <p:cNvSpPr>
            <a:spLocks noGrp="1"/>
          </p:cNvSpPr>
          <p:nvPr>
            <p:ph type="dt" sz="half" idx="10"/>
          </p:nvPr>
        </p:nvSpPr>
        <p:spPr/>
        <p:txBody>
          <a:bodyPr/>
          <a:lstStyle/>
          <a:p>
            <a:fld id="{9A78E302-C4E7-6E45-BD9F-0AB3D64F37FB}" type="datetime1">
              <a:rPr lang="en-US" smtClean="0"/>
              <a:t>10/19/2024</a:t>
            </a:fld>
            <a:endParaRPr lang="en-MA"/>
          </a:p>
        </p:txBody>
      </p:sp>
      <p:sp>
        <p:nvSpPr>
          <p:cNvPr id="56" name="Slide Number Placeholder 55">
            <a:extLst>
              <a:ext uri="{FF2B5EF4-FFF2-40B4-BE49-F238E27FC236}">
                <a16:creationId xmlns:a16="http://schemas.microsoft.com/office/drawing/2014/main" id="{CD272176-723B-46BE-7799-D4272C776D18}"/>
              </a:ext>
            </a:extLst>
          </p:cNvPr>
          <p:cNvSpPr>
            <a:spLocks noGrp="1"/>
          </p:cNvSpPr>
          <p:nvPr>
            <p:ph type="sldNum" sz="quarter" idx="12"/>
          </p:nvPr>
        </p:nvSpPr>
        <p:spPr/>
        <p:txBody>
          <a:bodyPr/>
          <a:lstStyle/>
          <a:p>
            <a:fld id="{68870FDC-C944-644D-8649-251A4BA46F23}" type="slidenum">
              <a:rPr lang="en-MA" smtClean="0"/>
              <a:t>6</a:t>
            </a:fld>
            <a:endParaRPr lang="en-MA"/>
          </a:p>
        </p:txBody>
      </p:sp>
    </p:spTree>
    <p:extLst>
      <p:ext uri="{BB962C8B-B14F-4D97-AF65-F5344CB8AC3E}">
        <p14:creationId xmlns:p14="http://schemas.microsoft.com/office/powerpoint/2010/main" val="240601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0EEAE-80A3-AF22-C8D0-02F4E49149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5632925-DD8F-3683-FD0C-01A1AA937D5D}"/>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MISE EN FORME D’UN ALGORITHME </a:t>
            </a:r>
            <a:endParaRPr lang="en-MA" sz="4000" b="1" dirty="0">
              <a:latin typeface="+mj-lt"/>
            </a:endParaRPr>
          </a:p>
        </p:txBody>
      </p:sp>
      <p:sp>
        <p:nvSpPr>
          <p:cNvPr id="2" name="Rounded Rectangle 1">
            <a:extLst>
              <a:ext uri="{FF2B5EF4-FFF2-40B4-BE49-F238E27FC236}">
                <a16:creationId xmlns:a16="http://schemas.microsoft.com/office/drawing/2014/main" id="{6938B9BE-7EB4-EE30-A7D0-696034E400B6}"/>
              </a:ext>
            </a:extLst>
          </p:cNvPr>
          <p:cNvSpPr/>
          <p:nvPr/>
        </p:nvSpPr>
        <p:spPr>
          <a:xfrm>
            <a:off x="321012" y="1292468"/>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MA" sz="2000" dirty="0">
                <a:latin typeface=""/>
              </a:rPr>
              <a:t>Le Modèle à respecter</a:t>
            </a:r>
          </a:p>
        </p:txBody>
      </p:sp>
      <p:sp>
        <p:nvSpPr>
          <p:cNvPr id="3" name="Espace réservé du contenu 4">
            <a:extLst>
              <a:ext uri="{FF2B5EF4-FFF2-40B4-BE49-F238E27FC236}">
                <a16:creationId xmlns:a16="http://schemas.microsoft.com/office/drawing/2014/main" id="{FDBD47DF-F902-C0EC-7792-D5FD27EB3BFB}"/>
              </a:ext>
            </a:extLst>
          </p:cNvPr>
          <p:cNvSpPr txBox="1">
            <a:spLocks/>
          </p:cNvSpPr>
          <p:nvPr/>
        </p:nvSpPr>
        <p:spPr>
          <a:xfrm>
            <a:off x="6423499" y="2431646"/>
            <a:ext cx="5447489" cy="2665647"/>
          </a:xfrm>
          <a:prstGeom prst="rect">
            <a:avLst/>
          </a:prstGeom>
          <a:solidFill>
            <a:schemeClr val="bg1"/>
          </a:solidFill>
          <a:ln w="19050">
            <a:solidFill>
              <a:schemeClr val="accent1">
                <a:shade val="15000"/>
              </a:schemeClr>
            </a:solidFill>
          </a:ln>
          <a:effectLst>
            <a:outerShdw blurRad="50800" dist="38100" dir="2700000" algn="tl" rotWithShape="0">
              <a:prstClr val="black">
                <a:alpha val="40000"/>
              </a:prstClr>
            </a:outerShdw>
          </a:effectLst>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400" b="1" dirty="0">
                <a:solidFill>
                  <a:srgbClr val="0070C0"/>
                </a:solidFill>
                <a:latin typeface="Courier New" panose="02070309020205020404" pitchFamily="49" charset="0"/>
                <a:cs typeface="Courier New" panose="02070309020205020404" pitchFamily="49" charset="0"/>
              </a:rPr>
              <a:t>ALGORITHME</a:t>
            </a:r>
            <a:r>
              <a:rPr lang="fr-FR" sz="2400" dirty="0">
                <a:latin typeface="Courier New" panose="02070309020205020404" pitchFamily="49" charset="0"/>
                <a:cs typeface="Courier New" panose="02070309020205020404" pitchFamily="49" charset="0"/>
              </a:rPr>
              <a:t> &lt;</a:t>
            </a:r>
            <a:r>
              <a:rPr lang="fr-FR" sz="2400" dirty="0" err="1">
                <a:latin typeface="Courier New" panose="02070309020205020404" pitchFamily="49" charset="0"/>
                <a:cs typeface="Courier New" panose="02070309020205020404" pitchFamily="49" charset="0"/>
              </a:rPr>
              <a:t>nom_algorithme</a:t>
            </a:r>
            <a:r>
              <a:rPr lang="fr-FR" sz="2400"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fr-FR" sz="2400" dirty="0">
                <a:latin typeface="Courier New" panose="02070309020205020404" pitchFamily="49" charset="0"/>
                <a:cs typeface="Courier New" panose="02070309020205020404" pitchFamily="49" charset="0"/>
              </a:rPr>
              <a:t>  &lt;</a:t>
            </a:r>
            <a:r>
              <a:rPr lang="fr-FR" sz="2400" dirty="0" err="1">
                <a:latin typeface="Courier New" panose="02070309020205020404" pitchFamily="49" charset="0"/>
                <a:cs typeface="Courier New" panose="02070309020205020404" pitchFamily="49" charset="0"/>
              </a:rPr>
              <a:t>déclarations_variables</a:t>
            </a:r>
            <a:r>
              <a:rPr lang="fr-FR" sz="2400"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fr-FR" sz="2400" b="1" dirty="0">
                <a:solidFill>
                  <a:srgbClr val="0070C0"/>
                </a:solidFill>
                <a:latin typeface="Courier New" panose="02070309020205020404" pitchFamily="49" charset="0"/>
                <a:cs typeface="Courier New" panose="02070309020205020404" pitchFamily="49" charset="0"/>
              </a:rPr>
              <a:t>DEBUT</a:t>
            </a:r>
          </a:p>
          <a:p>
            <a:pPr marL="0" indent="0">
              <a:buFont typeface="Arial" panose="020B0604020202020204" pitchFamily="34" charset="0"/>
              <a:buNone/>
            </a:pPr>
            <a:r>
              <a:rPr lang="fr-FR" sz="2400" dirty="0">
                <a:latin typeface="Courier New" panose="02070309020205020404" pitchFamily="49" charset="0"/>
                <a:cs typeface="Courier New" panose="02070309020205020404" pitchFamily="49" charset="0"/>
              </a:rPr>
              <a:t>  &lt;instructions&gt;</a:t>
            </a:r>
          </a:p>
          <a:p>
            <a:pPr marL="0" indent="0">
              <a:buFont typeface="Arial" panose="020B0604020202020204" pitchFamily="34" charset="0"/>
              <a:buNone/>
            </a:pPr>
            <a:r>
              <a:rPr lang="fr-FR" sz="2400" b="1" dirty="0">
                <a:solidFill>
                  <a:srgbClr val="0070C0"/>
                </a:solidFill>
                <a:latin typeface="Courier New" panose="02070309020205020404" pitchFamily="49" charset="0"/>
                <a:cs typeface="Courier New" panose="02070309020205020404" pitchFamily="49" charset="0"/>
              </a:rPr>
              <a:t>FIN</a:t>
            </a:r>
          </a:p>
        </p:txBody>
      </p:sp>
      <p:sp>
        <p:nvSpPr>
          <p:cNvPr id="10" name="Espace réservé du texte 6">
            <a:extLst>
              <a:ext uri="{FF2B5EF4-FFF2-40B4-BE49-F238E27FC236}">
                <a16:creationId xmlns:a16="http://schemas.microsoft.com/office/drawing/2014/main" id="{847A5B40-D31B-A226-9987-F97F358E9B2A}"/>
              </a:ext>
            </a:extLst>
          </p:cNvPr>
          <p:cNvSpPr txBox="1">
            <a:spLocks/>
          </p:cNvSpPr>
          <p:nvPr/>
        </p:nvSpPr>
        <p:spPr>
          <a:xfrm>
            <a:off x="321012" y="1942554"/>
            <a:ext cx="5557736" cy="4008218"/>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Un algorithme </a:t>
            </a:r>
            <a:r>
              <a:rPr lang="fr-FR" altLang="fr-FR" sz="2000" b="1" dirty="0">
                <a:solidFill>
                  <a:srgbClr val="FF0000"/>
                </a:solidFill>
                <a:latin typeface="Calibri" panose="020F0502020204030204" pitchFamily="34" charset="0"/>
                <a:cs typeface="Calibri" panose="020F0502020204030204" pitchFamily="34" charset="0"/>
              </a:rPr>
              <a:t>doit porter un nom </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(il est désirable qu’il soit significatif et réduit).</a:t>
            </a:r>
          </a:p>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Juste après la déclaration de variables pour stocker les données.</a:t>
            </a:r>
          </a:p>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Les mots clés </a:t>
            </a:r>
            <a:r>
              <a:rPr lang="fr-FR" altLang="fr-FR" sz="2000" b="1" dirty="0">
                <a:solidFill>
                  <a:srgbClr val="FF0000"/>
                </a:solidFill>
                <a:latin typeface="Calibri" panose="020F0502020204030204" pitchFamily="34" charset="0"/>
                <a:cs typeface="Calibri" panose="020F0502020204030204" pitchFamily="34" charset="0"/>
              </a:rPr>
              <a:t>doivent être écrits en majuscule</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a:t>
            </a:r>
          </a:p>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Entre </a:t>
            </a:r>
            <a:r>
              <a:rPr lang="fr-FR" altLang="fr-FR" sz="2000" b="1" dirty="0">
                <a:solidFill>
                  <a:srgbClr val="FF0000"/>
                </a:solidFill>
                <a:latin typeface="Calibri" panose="020F0502020204030204" pitchFamily="34" charset="0"/>
                <a:cs typeface="Calibri" panose="020F0502020204030204" pitchFamily="34" charset="0"/>
              </a:rPr>
              <a:t>DEBUT</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et </a:t>
            </a:r>
            <a:r>
              <a:rPr lang="fr-FR" altLang="fr-FR" sz="2000" b="1" dirty="0">
                <a:solidFill>
                  <a:srgbClr val="FF0000"/>
                </a:solidFill>
                <a:latin typeface="Calibri" panose="020F0502020204030204" pitchFamily="34" charset="0"/>
                <a:cs typeface="Calibri" panose="020F0502020204030204" pitchFamily="34" charset="0"/>
              </a:rPr>
              <a:t>FIN</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nous mettons l’ensemble des instructions qui résous le problème.</a:t>
            </a:r>
          </a:p>
          <a:p>
            <a:pPr algn="l">
              <a:lnSpc>
                <a:spcPct val="150000"/>
              </a:lnSpc>
            </a:pPr>
            <a:endParaRPr lang="fr-FR" altLang="fr-FR" sz="2000" dirty="0">
              <a:solidFill>
                <a:schemeClr val="tx1">
                  <a:lumMod val="75000"/>
                  <a:lumOff val="25000"/>
                </a:schemeClr>
              </a:solidFill>
            </a:endParaRPr>
          </a:p>
        </p:txBody>
      </p:sp>
      <p:sp>
        <p:nvSpPr>
          <p:cNvPr id="11" name="Date Placeholder 10">
            <a:extLst>
              <a:ext uri="{FF2B5EF4-FFF2-40B4-BE49-F238E27FC236}">
                <a16:creationId xmlns:a16="http://schemas.microsoft.com/office/drawing/2014/main" id="{4A0D51CB-B9E8-158E-78CA-AE69B5F2F4AA}"/>
              </a:ext>
            </a:extLst>
          </p:cNvPr>
          <p:cNvSpPr>
            <a:spLocks noGrp="1"/>
          </p:cNvSpPr>
          <p:nvPr>
            <p:ph type="dt" sz="half" idx="10"/>
          </p:nvPr>
        </p:nvSpPr>
        <p:spPr/>
        <p:txBody>
          <a:bodyPr/>
          <a:lstStyle/>
          <a:p>
            <a:fld id="{86094FFD-D9D8-CB47-8CAB-123FFF8C8FA7}" type="datetime1">
              <a:rPr lang="en-US" smtClean="0"/>
              <a:t>10/19/2024</a:t>
            </a:fld>
            <a:endParaRPr lang="en-MA"/>
          </a:p>
        </p:txBody>
      </p:sp>
      <p:sp>
        <p:nvSpPr>
          <p:cNvPr id="45" name="Slide Number Placeholder 44">
            <a:extLst>
              <a:ext uri="{FF2B5EF4-FFF2-40B4-BE49-F238E27FC236}">
                <a16:creationId xmlns:a16="http://schemas.microsoft.com/office/drawing/2014/main" id="{1569E1D4-2DBD-ABBE-5D4B-64BD96811E54}"/>
              </a:ext>
            </a:extLst>
          </p:cNvPr>
          <p:cNvSpPr>
            <a:spLocks noGrp="1"/>
          </p:cNvSpPr>
          <p:nvPr>
            <p:ph type="sldNum" sz="quarter" idx="12"/>
          </p:nvPr>
        </p:nvSpPr>
        <p:spPr/>
        <p:txBody>
          <a:bodyPr/>
          <a:lstStyle/>
          <a:p>
            <a:fld id="{68870FDC-C944-644D-8649-251A4BA46F23}" type="slidenum">
              <a:rPr lang="en-MA" smtClean="0"/>
              <a:t>7</a:t>
            </a:fld>
            <a:endParaRPr lang="en-MA"/>
          </a:p>
        </p:txBody>
      </p:sp>
    </p:spTree>
    <p:extLst>
      <p:ext uri="{BB962C8B-B14F-4D97-AF65-F5344CB8AC3E}">
        <p14:creationId xmlns:p14="http://schemas.microsoft.com/office/powerpoint/2010/main" val="225629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5CC18-DB36-9503-3662-80FFCCB710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F149FE-B1F2-6538-746E-199B4A4D7C7F}"/>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VARIABLES 1/3</a:t>
            </a:r>
            <a:endParaRPr lang="en-MA" sz="4000" b="1" dirty="0">
              <a:latin typeface="+mj-lt"/>
            </a:endParaRPr>
          </a:p>
        </p:txBody>
      </p:sp>
      <p:sp>
        <p:nvSpPr>
          <p:cNvPr id="2" name="Rounded Rectangle 1">
            <a:extLst>
              <a:ext uri="{FF2B5EF4-FFF2-40B4-BE49-F238E27FC236}">
                <a16:creationId xmlns:a16="http://schemas.microsoft.com/office/drawing/2014/main" id="{3D685209-E0D3-46DB-BE2D-C80DB3A67C2D}"/>
              </a:ext>
            </a:extLst>
          </p:cNvPr>
          <p:cNvSpPr/>
          <p:nvPr/>
        </p:nvSpPr>
        <p:spPr>
          <a:xfrm>
            <a:off x="321012" y="1292468"/>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MA" sz="2000" dirty="0">
                <a:latin typeface=""/>
              </a:rPr>
              <a:t>Définition des variables</a:t>
            </a:r>
          </a:p>
        </p:txBody>
      </p:sp>
      <p:sp>
        <p:nvSpPr>
          <p:cNvPr id="10" name="Espace réservé du texte 6">
            <a:extLst>
              <a:ext uri="{FF2B5EF4-FFF2-40B4-BE49-F238E27FC236}">
                <a16:creationId xmlns:a16="http://schemas.microsoft.com/office/drawing/2014/main" id="{B7EE6C3B-C614-D969-4472-C2D8451A999D}"/>
              </a:ext>
            </a:extLst>
          </p:cNvPr>
          <p:cNvSpPr txBox="1">
            <a:spLocks/>
          </p:cNvSpPr>
          <p:nvPr/>
        </p:nvSpPr>
        <p:spPr>
          <a:xfrm>
            <a:off x="321012" y="1785414"/>
            <a:ext cx="11391091" cy="2211157"/>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Une variables est définie par :</a:t>
            </a:r>
          </a:p>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Un identificateur : suite quelconque de caractères.</a:t>
            </a:r>
          </a:p>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Un type : Booléen, numérique (entier ou réel), caractère ou chaîne de caractères.</a:t>
            </a:r>
          </a:p>
          <a:p>
            <a:pPr marL="285750" indent="-285750" algn="just">
              <a:lnSpc>
                <a:spcPct val="150000"/>
              </a:lnSpc>
              <a:buFont typeface="Wingdings" pitchFamily="2" charset="2"/>
              <a:buChar char="v"/>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Une valeur : c'est le contenu de l'objet</a:t>
            </a:r>
          </a:p>
          <a:p>
            <a:pPr marL="285750" indent="-285750" algn="just">
              <a:lnSpc>
                <a:spcPct val="150000"/>
              </a:lnSpc>
              <a:buFont typeface="Wingdings" pitchFamily="2" charset="2"/>
              <a:buChar char="v"/>
            </a:pPr>
            <a:endParaRPr lang="fr-FR" altLang="fr-F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 name="Rounded Rectangle 4">
            <a:extLst>
              <a:ext uri="{FF2B5EF4-FFF2-40B4-BE49-F238E27FC236}">
                <a16:creationId xmlns:a16="http://schemas.microsoft.com/office/drawing/2014/main" id="{2192CADD-A566-AACD-51C9-719A77664C4F}"/>
              </a:ext>
            </a:extLst>
          </p:cNvPr>
          <p:cNvSpPr/>
          <p:nvPr/>
        </p:nvSpPr>
        <p:spPr>
          <a:xfrm>
            <a:off x="321012" y="4103920"/>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MA" sz="2000" dirty="0">
                <a:latin typeface=""/>
              </a:rPr>
              <a:t>Déclaration</a:t>
            </a:r>
          </a:p>
        </p:txBody>
      </p:sp>
      <p:sp>
        <p:nvSpPr>
          <p:cNvPr id="6" name="Espace réservé du texte 6">
            <a:extLst>
              <a:ext uri="{FF2B5EF4-FFF2-40B4-BE49-F238E27FC236}">
                <a16:creationId xmlns:a16="http://schemas.microsoft.com/office/drawing/2014/main" id="{4BEFA910-287A-8CDB-7B15-115092939B3F}"/>
              </a:ext>
            </a:extLst>
          </p:cNvPr>
          <p:cNvSpPr txBox="1">
            <a:spLocks/>
          </p:cNvSpPr>
          <p:nvPr/>
        </p:nvSpPr>
        <p:spPr>
          <a:xfrm>
            <a:off x="410514" y="4721052"/>
            <a:ext cx="9210142" cy="252000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ltLang="fr-FR" dirty="0">
                <a:solidFill>
                  <a:schemeClr val="tx1">
                    <a:lumMod val="75000"/>
                    <a:lumOff val="25000"/>
                  </a:schemeClr>
                </a:solidFill>
                <a:latin typeface="Calibri" panose="020F0502020204030204" pitchFamily="34" charset="0"/>
                <a:cs typeface="Calibri" panose="020F0502020204030204" pitchFamily="34" charset="0"/>
              </a:rPr>
              <a:t>La déclaration des variables :</a:t>
            </a:r>
          </a:p>
          <a:p>
            <a:pPr marL="0" indent="0">
              <a:buFont typeface="Arial" panose="020B0604020202020204" pitchFamily="34" charset="0"/>
              <a:buNone/>
            </a:pPr>
            <a:r>
              <a:rPr lang="fr-FR" altLang="fr-FR" b="1" dirty="0">
                <a:solidFill>
                  <a:srgbClr val="FF0000"/>
                </a:solidFill>
                <a:latin typeface="Courier New" panose="02070309020205020404" pitchFamily="49" charset="0"/>
                <a:cs typeface="Courier New" panose="02070309020205020404" pitchFamily="49" charset="0"/>
              </a:rPr>
              <a:t>&lt;id1&gt;  </a:t>
            </a:r>
            <a:r>
              <a:rPr lang="fr-FR" altLang="fr-FR" dirty="0">
                <a:solidFill>
                  <a:schemeClr val="tx1">
                    <a:lumMod val="75000"/>
                    <a:lumOff val="25000"/>
                  </a:schemeClr>
                </a:solidFill>
                <a:latin typeface="Courier New" panose="02070309020205020404" pitchFamily="49" charset="0"/>
                <a:cs typeface="Courier New" panose="02070309020205020404" pitchFamily="49" charset="0"/>
              </a:rPr>
              <a:t>: </a:t>
            </a:r>
            <a:r>
              <a:rPr lang="fr-FR" altLang="fr-FR" b="1" dirty="0">
                <a:solidFill>
                  <a:schemeClr val="accent5">
                    <a:lumMod val="75000"/>
                  </a:schemeClr>
                </a:solidFill>
                <a:latin typeface="Courier New" panose="02070309020205020404" pitchFamily="49" charset="0"/>
                <a:cs typeface="Courier New" panose="02070309020205020404" pitchFamily="49" charset="0"/>
              </a:rPr>
              <a:t>TYPE</a:t>
            </a:r>
          </a:p>
          <a:p>
            <a:pPr marL="0" indent="0">
              <a:buNone/>
            </a:pPr>
            <a:r>
              <a:rPr lang="fr-FR" altLang="fr-FR" dirty="0">
                <a:solidFill>
                  <a:schemeClr val="tx1">
                    <a:lumMod val="75000"/>
                    <a:lumOff val="25000"/>
                  </a:schemeClr>
                </a:solidFill>
                <a:latin typeface="Calibri" panose="020F0502020204030204" pitchFamily="34" charset="0"/>
                <a:cs typeface="Calibri" panose="020F0502020204030204" pitchFamily="34" charset="0"/>
              </a:rPr>
              <a:t>Si plusieurs variables ont le même type nous pouvons les regrouper :</a:t>
            </a:r>
            <a:endParaRPr lang="fr-FR" altLang="fr-FR"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r>
              <a:rPr lang="fr-FR" altLang="fr-FR" b="1" dirty="0">
                <a:solidFill>
                  <a:srgbClr val="FF0000"/>
                </a:solidFill>
                <a:latin typeface="Courier New" panose="02070309020205020404" pitchFamily="49" charset="0"/>
                <a:cs typeface="Courier New" panose="02070309020205020404" pitchFamily="49" charset="0"/>
              </a:rPr>
              <a:t>&lt;id2&gt;,&lt;id3&gt;… </a:t>
            </a:r>
            <a:r>
              <a:rPr lang="fr-FR" altLang="fr-FR" dirty="0">
                <a:solidFill>
                  <a:schemeClr val="tx1">
                    <a:lumMod val="75000"/>
                    <a:lumOff val="25000"/>
                  </a:schemeClr>
                </a:solidFill>
                <a:latin typeface="Courier New" panose="02070309020205020404" pitchFamily="49" charset="0"/>
                <a:cs typeface="Courier New" panose="02070309020205020404" pitchFamily="49" charset="0"/>
              </a:rPr>
              <a:t>: </a:t>
            </a:r>
            <a:r>
              <a:rPr lang="fr-FR" altLang="fr-FR" b="1" dirty="0">
                <a:solidFill>
                  <a:schemeClr val="accent5">
                    <a:lumMod val="75000"/>
                  </a:schemeClr>
                </a:solidFill>
                <a:latin typeface="Courier New" panose="02070309020205020404" pitchFamily="49" charset="0"/>
                <a:cs typeface="Courier New" panose="02070309020205020404" pitchFamily="49" charset="0"/>
              </a:rPr>
              <a:t>TYPE</a:t>
            </a:r>
          </a:p>
        </p:txBody>
      </p:sp>
      <p:sp>
        <p:nvSpPr>
          <p:cNvPr id="7" name="Date Placeholder 6">
            <a:extLst>
              <a:ext uri="{FF2B5EF4-FFF2-40B4-BE49-F238E27FC236}">
                <a16:creationId xmlns:a16="http://schemas.microsoft.com/office/drawing/2014/main" id="{62127C25-EDD5-9299-5E0A-272D09A5C2D4}"/>
              </a:ext>
            </a:extLst>
          </p:cNvPr>
          <p:cNvSpPr>
            <a:spLocks noGrp="1"/>
          </p:cNvSpPr>
          <p:nvPr>
            <p:ph type="dt" sz="half" idx="10"/>
          </p:nvPr>
        </p:nvSpPr>
        <p:spPr/>
        <p:txBody>
          <a:bodyPr/>
          <a:lstStyle/>
          <a:p>
            <a:fld id="{89D81A9C-C32C-FC4E-869A-475E316BE632}" type="datetime1">
              <a:rPr lang="en-US" smtClean="0"/>
              <a:t>10/19/2024</a:t>
            </a:fld>
            <a:endParaRPr lang="en-MA"/>
          </a:p>
        </p:txBody>
      </p:sp>
      <p:sp>
        <p:nvSpPr>
          <p:cNvPr id="8" name="Slide Number Placeholder 7">
            <a:extLst>
              <a:ext uri="{FF2B5EF4-FFF2-40B4-BE49-F238E27FC236}">
                <a16:creationId xmlns:a16="http://schemas.microsoft.com/office/drawing/2014/main" id="{D161341E-E122-BD11-DB9E-D15089368D4F}"/>
              </a:ext>
            </a:extLst>
          </p:cNvPr>
          <p:cNvSpPr>
            <a:spLocks noGrp="1"/>
          </p:cNvSpPr>
          <p:nvPr>
            <p:ph type="sldNum" sz="quarter" idx="12"/>
          </p:nvPr>
        </p:nvSpPr>
        <p:spPr/>
        <p:txBody>
          <a:bodyPr/>
          <a:lstStyle/>
          <a:p>
            <a:fld id="{68870FDC-C944-644D-8649-251A4BA46F23}" type="slidenum">
              <a:rPr lang="en-MA" smtClean="0"/>
              <a:t>8</a:t>
            </a:fld>
            <a:endParaRPr lang="en-MA"/>
          </a:p>
        </p:txBody>
      </p:sp>
    </p:spTree>
    <p:extLst>
      <p:ext uri="{BB962C8B-B14F-4D97-AF65-F5344CB8AC3E}">
        <p14:creationId xmlns:p14="http://schemas.microsoft.com/office/powerpoint/2010/main" val="72063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1C39F-9A7E-62A5-E6F2-C99DE2B7A1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62320D4-DC6A-176E-BDCD-A73E1C639634}"/>
              </a:ext>
            </a:extLst>
          </p:cNvPr>
          <p:cNvSpPr txBox="1"/>
          <p:nvPr/>
        </p:nvSpPr>
        <p:spPr>
          <a:xfrm>
            <a:off x="225358" y="320093"/>
            <a:ext cx="10515599" cy="707886"/>
          </a:xfrm>
          <a:prstGeom prst="rect">
            <a:avLst/>
          </a:prstGeom>
          <a:noFill/>
        </p:spPr>
        <p:txBody>
          <a:bodyPr wrap="square" rtlCol="0">
            <a:spAutoFit/>
          </a:bodyPr>
          <a:lstStyle/>
          <a:p>
            <a:r>
              <a:rPr lang="en-US" sz="4000" b="1" dirty="0">
                <a:latin typeface="+mj-lt"/>
              </a:rPr>
              <a:t>LES VARIABLES 2/3</a:t>
            </a:r>
            <a:endParaRPr lang="en-MA" sz="4000" b="1" dirty="0">
              <a:latin typeface="+mj-lt"/>
            </a:endParaRPr>
          </a:p>
        </p:txBody>
      </p:sp>
      <p:sp>
        <p:nvSpPr>
          <p:cNvPr id="2" name="Rounded Rectangle 1">
            <a:extLst>
              <a:ext uri="{FF2B5EF4-FFF2-40B4-BE49-F238E27FC236}">
                <a16:creationId xmlns:a16="http://schemas.microsoft.com/office/drawing/2014/main" id="{A713F1B9-F7A1-107D-79B9-8457BF46F057}"/>
              </a:ext>
            </a:extLst>
          </p:cNvPr>
          <p:cNvSpPr/>
          <p:nvPr/>
        </p:nvSpPr>
        <p:spPr>
          <a:xfrm>
            <a:off x="321012" y="1292468"/>
            <a:ext cx="4931923" cy="385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
              </a:rPr>
              <a:t>Les types de variables</a:t>
            </a:r>
          </a:p>
        </p:txBody>
      </p:sp>
      <p:sp>
        <p:nvSpPr>
          <p:cNvPr id="10" name="Espace réservé du texte 6">
            <a:extLst>
              <a:ext uri="{FF2B5EF4-FFF2-40B4-BE49-F238E27FC236}">
                <a16:creationId xmlns:a16="http://schemas.microsoft.com/office/drawing/2014/main" id="{530364F9-364F-E659-62C7-3611458EC7A4}"/>
              </a:ext>
            </a:extLst>
          </p:cNvPr>
          <p:cNvSpPr txBox="1">
            <a:spLocks/>
          </p:cNvSpPr>
          <p:nvPr/>
        </p:nvSpPr>
        <p:spPr>
          <a:xfrm>
            <a:off x="225358" y="2323421"/>
            <a:ext cx="4823297" cy="2211157"/>
          </a:xfrm>
          <a:prstGeom prst="rect">
            <a:avLst/>
          </a:prstGeom>
        </p:spPr>
        <p:txBody>
          <a:bodyPr vert="horz" lIns="91440" tIns="45720" rIns="91440" bIns="45720" rtlCol="0" anchor="ctr"/>
          <a:lstStyle>
            <a:defPPr>
              <a:defRPr lang="en-MA"/>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Types possibles de variables :</a:t>
            </a:r>
          </a:p>
          <a:p>
            <a:pPr marL="342900" indent="-342900" algn="just">
              <a:lnSpc>
                <a:spcPct val="150000"/>
              </a:lnSpc>
              <a:buFont typeface="Wingdings" pitchFamily="2" charset="2"/>
              <a:buChar char="v"/>
            </a:pPr>
            <a:r>
              <a:rPr lang="fr-FR" altLang="fr-FR" sz="2000" b="1" dirty="0">
                <a:solidFill>
                  <a:srgbClr val="FF0000"/>
                </a:solidFill>
                <a:latin typeface="Calibri" panose="020F0502020204030204" pitchFamily="34" charset="0"/>
                <a:cs typeface="Calibri" panose="020F0502020204030204" pitchFamily="34" charset="0"/>
              </a:rPr>
              <a:t>ENTIER</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(ex : 14, -138)</a:t>
            </a:r>
          </a:p>
          <a:p>
            <a:pPr marL="342900" indent="-342900" algn="just">
              <a:lnSpc>
                <a:spcPct val="150000"/>
              </a:lnSpc>
              <a:buFont typeface="Wingdings" pitchFamily="2" charset="2"/>
              <a:buChar char="v"/>
            </a:pPr>
            <a:r>
              <a:rPr lang="fr-FR" altLang="fr-FR" sz="2000" b="1" dirty="0">
                <a:solidFill>
                  <a:srgbClr val="FF0000"/>
                </a:solidFill>
                <a:latin typeface="Calibri" panose="020F0502020204030204" pitchFamily="34" charset="0"/>
                <a:cs typeface="Calibri" panose="020F0502020204030204" pitchFamily="34" charset="0"/>
              </a:rPr>
              <a:t>REEL</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(ex : 3.14, 126.45)</a:t>
            </a:r>
          </a:p>
          <a:p>
            <a:pPr marL="342900" indent="-342900" algn="just">
              <a:lnSpc>
                <a:spcPct val="150000"/>
              </a:lnSpc>
              <a:buFont typeface="Wingdings" pitchFamily="2" charset="2"/>
              <a:buChar char="v"/>
            </a:pPr>
            <a:r>
              <a:rPr lang="fr-FR" altLang="fr-FR" sz="2000" b="1" dirty="0">
                <a:solidFill>
                  <a:srgbClr val="FF0000"/>
                </a:solidFill>
                <a:latin typeface="Calibri" panose="020F0502020204030204" pitchFamily="34" charset="0"/>
                <a:cs typeface="Calibri" panose="020F0502020204030204" pitchFamily="34" charset="0"/>
              </a:rPr>
              <a:t>BOOLEEN</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(Vrai/Faux ou </a:t>
            </a:r>
            <a:r>
              <a:rPr lang="fr-FR" altLang="fr-FR" sz="2000" dirty="0" err="1">
                <a:solidFill>
                  <a:schemeClr val="tx1">
                    <a:lumMod val="75000"/>
                    <a:lumOff val="25000"/>
                  </a:schemeClr>
                </a:solidFill>
                <a:latin typeface="Calibri" panose="020F0502020204030204" pitchFamily="34" charset="0"/>
                <a:cs typeface="Calibri" panose="020F0502020204030204" pitchFamily="34" charset="0"/>
              </a:rPr>
              <a:t>True</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/False)</a:t>
            </a:r>
          </a:p>
          <a:p>
            <a:pPr marL="342900" indent="-342900" algn="just">
              <a:lnSpc>
                <a:spcPct val="150000"/>
              </a:lnSpc>
              <a:buFont typeface="Wingdings" pitchFamily="2" charset="2"/>
              <a:buChar char="v"/>
            </a:pPr>
            <a:r>
              <a:rPr lang="fr-FR" altLang="fr-FR" sz="2000" b="1" dirty="0">
                <a:solidFill>
                  <a:srgbClr val="FF0000"/>
                </a:solidFill>
                <a:latin typeface="Calibri" panose="020F0502020204030204" pitchFamily="34" charset="0"/>
                <a:cs typeface="Calibri" panose="020F0502020204030204" pitchFamily="34" charset="0"/>
              </a:rPr>
              <a:t>CARACTERE</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(ex : ‘1', 'H')</a:t>
            </a:r>
          </a:p>
          <a:p>
            <a:pPr marL="342900" indent="-342900" algn="just">
              <a:lnSpc>
                <a:spcPct val="150000"/>
              </a:lnSpc>
              <a:buFont typeface="Wingdings" pitchFamily="2" charset="2"/>
              <a:buChar char="v"/>
            </a:pPr>
            <a:r>
              <a:rPr lang="fr-FR" altLang="fr-FR" sz="2000" b="1" dirty="0">
                <a:solidFill>
                  <a:srgbClr val="FF0000"/>
                </a:solidFill>
                <a:latin typeface="Calibri" panose="020F0502020204030204" pitchFamily="34" charset="0"/>
                <a:cs typeface="Calibri" panose="020F0502020204030204" pitchFamily="34" charset="0"/>
              </a:rPr>
              <a:t>CHAINE</a:t>
            </a:r>
            <a:r>
              <a:rPr lang="fr-FR" altLang="fr-FR" sz="2000" dirty="0">
                <a:solidFill>
                  <a:schemeClr val="tx1">
                    <a:lumMod val="75000"/>
                    <a:lumOff val="25000"/>
                  </a:schemeClr>
                </a:solidFill>
                <a:latin typeface="Calibri" panose="020F0502020204030204" pitchFamily="34" charset="0"/>
                <a:cs typeface="Calibri" panose="020F0502020204030204" pitchFamily="34" charset="0"/>
              </a:rPr>
              <a:t> (ex : ''Bonjour'')</a:t>
            </a:r>
          </a:p>
          <a:p>
            <a:pPr algn="just">
              <a:lnSpc>
                <a:spcPct val="150000"/>
              </a:lnSpc>
            </a:pPr>
            <a:endParaRPr lang="fr-FR" altLang="fr-FR"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Espace réservé du contenu 4">
            <a:extLst>
              <a:ext uri="{FF2B5EF4-FFF2-40B4-BE49-F238E27FC236}">
                <a16:creationId xmlns:a16="http://schemas.microsoft.com/office/drawing/2014/main" id="{01274EEC-AE32-90BF-AABC-007E0EA1B97A}"/>
              </a:ext>
            </a:extLst>
          </p:cNvPr>
          <p:cNvSpPr txBox="1">
            <a:spLocks/>
          </p:cNvSpPr>
          <p:nvPr/>
        </p:nvSpPr>
        <p:spPr>
          <a:xfrm>
            <a:off x="6212309" y="1866705"/>
            <a:ext cx="5314968" cy="4295679"/>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fr-FR" altLang="fr-FR" sz="2000" b="1" dirty="0">
                <a:solidFill>
                  <a:srgbClr val="0070C0"/>
                </a:solidFill>
                <a:latin typeface="Courier New" panose="02070309020205020404" pitchFamily="49" charset="0"/>
                <a:cs typeface="Courier New" panose="02070309020205020404" pitchFamily="49" charset="0"/>
              </a:rPr>
              <a:t>ALGORITHME </a:t>
            </a:r>
            <a:r>
              <a:rPr lang="fr-FR" altLang="fr-FR" sz="2000" dirty="0">
                <a:latin typeface="Courier New" panose="02070309020205020404" pitchFamily="49" charset="0"/>
                <a:cs typeface="Courier New" panose="02070309020205020404" pitchFamily="49" charset="0"/>
              </a:rPr>
              <a:t>: </a:t>
            </a:r>
            <a:r>
              <a:rPr lang="fr-FR" altLang="fr-FR" sz="2000" b="1" dirty="0" err="1">
                <a:latin typeface="Courier New" panose="02070309020205020404" pitchFamily="49" charset="0"/>
                <a:cs typeface="Courier New" panose="02070309020205020404" pitchFamily="49" charset="0"/>
              </a:rPr>
              <a:t>PrixDuPain</a:t>
            </a:r>
            <a:endParaRPr lang="fr-FR" altLang="fr-FR" sz="2000" b="1" dirty="0">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2000" dirty="0">
                <a:latin typeface="Courier New" panose="02070309020205020404" pitchFamily="49" charset="0"/>
                <a:cs typeface="Courier New" panose="02070309020205020404" pitchFamily="49" charset="0"/>
              </a:rPr>
              <a:t>Nom : </a:t>
            </a:r>
            <a:r>
              <a:rPr lang="fr-FR" altLang="fr-FR" sz="2000" b="1" dirty="0">
                <a:solidFill>
                  <a:srgbClr val="0070C0"/>
                </a:solidFill>
                <a:latin typeface="Courier New" panose="02070309020205020404" pitchFamily="49" charset="0"/>
                <a:cs typeface="Courier New" panose="02070309020205020404" pitchFamily="49" charset="0"/>
              </a:rPr>
              <a:t>CHAINE</a:t>
            </a:r>
          </a:p>
          <a:p>
            <a:pPr>
              <a:buFont typeface="Arial" panose="020B0604020202020204" pitchFamily="34" charset="0"/>
              <a:buNone/>
            </a:pPr>
            <a:r>
              <a:rPr lang="fr-FR" altLang="fr-FR" sz="2000" dirty="0">
                <a:latin typeface="Courier New" panose="02070309020205020404" pitchFamily="49" charset="0"/>
                <a:cs typeface="Courier New" panose="02070309020205020404" pitchFamily="49" charset="0"/>
              </a:rPr>
              <a:t>Nb : </a:t>
            </a:r>
            <a:r>
              <a:rPr lang="fr-FR" altLang="fr-FR" sz="2000" b="1" dirty="0">
                <a:solidFill>
                  <a:srgbClr val="0070C0"/>
                </a:solidFill>
                <a:latin typeface="Courier New" panose="02070309020205020404" pitchFamily="49" charset="0"/>
                <a:cs typeface="Courier New" panose="02070309020205020404" pitchFamily="49" charset="0"/>
              </a:rPr>
              <a:t>ENTIER</a:t>
            </a:r>
          </a:p>
          <a:p>
            <a:pPr>
              <a:buFont typeface="Arial" panose="020B0604020202020204" pitchFamily="34" charset="0"/>
              <a:buNone/>
            </a:pPr>
            <a:r>
              <a:rPr lang="fr-FR" altLang="fr-FR" sz="2000" dirty="0" err="1">
                <a:latin typeface="Courier New" panose="02070309020205020404" pitchFamily="49" charset="0"/>
                <a:cs typeface="Courier New" panose="02070309020205020404" pitchFamily="49" charset="0"/>
              </a:rPr>
              <a:t>Prx</a:t>
            </a:r>
            <a:r>
              <a:rPr lang="fr-FR" altLang="fr-FR" sz="2000" dirty="0">
                <a:latin typeface="Courier New" panose="02070309020205020404" pitchFamily="49" charset="0"/>
                <a:cs typeface="Courier New" panose="02070309020205020404" pitchFamily="49" charset="0"/>
              </a:rPr>
              <a:t>, Qt, </a:t>
            </a:r>
            <a:r>
              <a:rPr lang="fr-FR" altLang="fr-FR" sz="2000" dirty="0" err="1">
                <a:latin typeface="Courier New" panose="02070309020205020404" pitchFamily="49" charset="0"/>
                <a:cs typeface="Courier New" panose="02070309020205020404" pitchFamily="49" charset="0"/>
              </a:rPr>
              <a:t>Tot</a:t>
            </a:r>
            <a:r>
              <a:rPr lang="fr-FR" altLang="fr-FR" sz="2000" dirty="0">
                <a:latin typeface="Courier New" panose="02070309020205020404" pitchFamily="49" charset="0"/>
                <a:cs typeface="Courier New" panose="02070309020205020404" pitchFamily="49" charset="0"/>
              </a:rPr>
              <a:t> : </a:t>
            </a:r>
            <a:r>
              <a:rPr lang="fr-FR" altLang="fr-FR" sz="2000" b="1" dirty="0">
                <a:solidFill>
                  <a:srgbClr val="0070C0"/>
                </a:solidFill>
                <a:latin typeface="Courier New" panose="02070309020205020404" pitchFamily="49" charset="0"/>
                <a:cs typeface="Courier New" panose="02070309020205020404" pitchFamily="49" charset="0"/>
              </a:rPr>
              <a:t>REEL</a:t>
            </a:r>
          </a:p>
          <a:p>
            <a:pPr>
              <a:buFont typeface="Arial" panose="020B0604020202020204" pitchFamily="34" charset="0"/>
              <a:buNone/>
            </a:pPr>
            <a:r>
              <a:rPr lang="fr-FR" altLang="fr-FR" sz="2000" b="1" dirty="0">
                <a:solidFill>
                  <a:srgbClr val="0070C0"/>
                </a:solidFill>
                <a:latin typeface="Courier New" panose="02070309020205020404" pitchFamily="49" charset="0"/>
                <a:cs typeface="Courier New" panose="02070309020205020404" pitchFamily="49" charset="0"/>
              </a:rPr>
              <a:t>DEBUT</a:t>
            </a:r>
            <a:endParaRPr lang="fr-FR" altLang="fr-FR" sz="2000" dirty="0">
              <a:solidFill>
                <a:schemeClr val="tx1">
                  <a:lumMod val="95000"/>
                  <a:lumOff val="5000"/>
                </a:schemeClr>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rPr>
              <a:t>  Instruction1</a:t>
            </a:r>
          </a:p>
          <a:p>
            <a:pPr>
              <a:buFont typeface="Arial" panose="020B0604020202020204" pitchFamily="34" charset="0"/>
              <a:buNone/>
            </a:pPr>
            <a:r>
              <a:rPr lang="fr-FR" altLang="fr-FR" sz="2000" dirty="0">
                <a:solidFill>
                  <a:schemeClr val="tx1">
                    <a:lumMod val="95000"/>
                    <a:lumOff val="5000"/>
                  </a:schemeClr>
                </a:solidFill>
                <a:latin typeface="Courier New" panose="02070309020205020404" pitchFamily="49" charset="0"/>
                <a:cs typeface="Courier New" panose="02070309020205020404" pitchFamily="49" charset="0"/>
              </a:rPr>
              <a:t>	Instruction2</a:t>
            </a:r>
          </a:p>
          <a:p>
            <a:pPr>
              <a:buFont typeface="Arial" panose="020B0604020202020204" pitchFamily="34" charset="0"/>
              <a:buNone/>
            </a:pPr>
            <a:r>
              <a:rPr lang="fr-FR" altLang="fr-FR" sz="2000" b="1" dirty="0">
                <a:solidFill>
                  <a:srgbClr val="0070C0"/>
                </a:solidFill>
                <a:latin typeface="Courier New" panose="02070309020205020404" pitchFamily="49" charset="0"/>
                <a:cs typeface="Courier New" panose="02070309020205020404" pitchFamily="49" charset="0"/>
              </a:rPr>
              <a:t>FIN</a:t>
            </a:r>
          </a:p>
        </p:txBody>
      </p:sp>
      <p:sp>
        <p:nvSpPr>
          <p:cNvPr id="7" name="TextBox 6">
            <a:extLst>
              <a:ext uri="{FF2B5EF4-FFF2-40B4-BE49-F238E27FC236}">
                <a16:creationId xmlns:a16="http://schemas.microsoft.com/office/drawing/2014/main" id="{01CB506E-B233-6596-17D5-55A194C7B57B}"/>
              </a:ext>
            </a:extLst>
          </p:cNvPr>
          <p:cNvSpPr txBox="1"/>
          <p:nvPr/>
        </p:nvSpPr>
        <p:spPr>
          <a:xfrm>
            <a:off x="7091261" y="1391056"/>
            <a:ext cx="3557064" cy="369332"/>
          </a:xfrm>
          <a:prstGeom prst="rect">
            <a:avLst/>
          </a:prstGeom>
          <a:noFill/>
        </p:spPr>
        <p:txBody>
          <a:bodyPr wrap="none" rtlCol="0">
            <a:spAutoFit/>
          </a:bodyPr>
          <a:lstStyle/>
          <a:p>
            <a:r>
              <a:rPr lang="en-US" dirty="0" err="1"/>
              <a:t>Exemple</a:t>
            </a:r>
            <a:r>
              <a:rPr lang="en-US" dirty="0"/>
              <a:t> de </a:t>
            </a:r>
            <a:r>
              <a:rPr lang="en-US" dirty="0" err="1"/>
              <a:t>déclaration</a:t>
            </a:r>
            <a:r>
              <a:rPr lang="en-US" dirty="0"/>
              <a:t> de variables</a:t>
            </a:r>
          </a:p>
        </p:txBody>
      </p:sp>
      <p:sp>
        <p:nvSpPr>
          <p:cNvPr id="8" name="Date Placeholder 7">
            <a:extLst>
              <a:ext uri="{FF2B5EF4-FFF2-40B4-BE49-F238E27FC236}">
                <a16:creationId xmlns:a16="http://schemas.microsoft.com/office/drawing/2014/main" id="{5E01B153-DD96-800D-A2AE-20AE95F76F00}"/>
              </a:ext>
            </a:extLst>
          </p:cNvPr>
          <p:cNvSpPr>
            <a:spLocks noGrp="1"/>
          </p:cNvSpPr>
          <p:nvPr>
            <p:ph type="dt" sz="half" idx="10"/>
          </p:nvPr>
        </p:nvSpPr>
        <p:spPr/>
        <p:txBody>
          <a:bodyPr/>
          <a:lstStyle/>
          <a:p>
            <a:fld id="{8226E8E3-ECDA-2F4F-9C6A-A4DF5AE31AF8}" type="datetime1">
              <a:rPr lang="en-US" smtClean="0"/>
              <a:t>10/19/2024</a:t>
            </a:fld>
            <a:endParaRPr lang="en-MA"/>
          </a:p>
        </p:txBody>
      </p:sp>
      <p:sp>
        <p:nvSpPr>
          <p:cNvPr id="9" name="Slide Number Placeholder 8">
            <a:extLst>
              <a:ext uri="{FF2B5EF4-FFF2-40B4-BE49-F238E27FC236}">
                <a16:creationId xmlns:a16="http://schemas.microsoft.com/office/drawing/2014/main" id="{BAFF0D37-7ABE-2E29-EF88-0FE3215CCF9B}"/>
              </a:ext>
            </a:extLst>
          </p:cNvPr>
          <p:cNvSpPr>
            <a:spLocks noGrp="1"/>
          </p:cNvSpPr>
          <p:nvPr>
            <p:ph type="sldNum" sz="quarter" idx="12"/>
          </p:nvPr>
        </p:nvSpPr>
        <p:spPr/>
        <p:txBody>
          <a:bodyPr/>
          <a:lstStyle/>
          <a:p>
            <a:fld id="{68870FDC-C944-644D-8649-251A4BA46F23}" type="slidenum">
              <a:rPr lang="en-MA" smtClean="0"/>
              <a:t>9</a:t>
            </a:fld>
            <a:endParaRPr lang="en-MA"/>
          </a:p>
        </p:txBody>
      </p:sp>
    </p:spTree>
    <p:extLst>
      <p:ext uri="{BB962C8B-B14F-4D97-AF65-F5344CB8AC3E}">
        <p14:creationId xmlns:p14="http://schemas.microsoft.com/office/powerpoint/2010/main" val="317458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TotalTime>
  <Words>7975</Words>
  <Application>Microsoft Office PowerPoint</Application>
  <PresentationFormat>Grand écran</PresentationFormat>
  <Paragraphs>993</Paragraphs>
  <Slides>54</Slides>
  <Notes>42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54</vt:i4>
      </vt:variant>
    </vt:vector>
  </HeadingPairs>
  <TitlesOfParts>
    <vt:vector size="62" baseType="lpstr">
      <vt:lpstr>Arial</vt:lpstr>
      <vt:lpstr>Calibri</vt:lpstr>
      <vt:lpstr>Calibri Light</vt:lpstr>
      <vt:lpstr>Courier New</vt:lpstr>
      <vt:lpstr>Courier-Bold</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JADLI AISSAM</dc:creator>
  <cp:lastModifiedBy>Mohammed</cp:lastModifiedBy>
  <cp:revision>75</cp:revision>
  <dcterms:created xsi:type="dcterms:W3CDTF">2024-10-06T14:03:38Z</dcterms:created>
  <dcterms:modified xsi:type="dcterms:W3CDTF">2024-10-19T22:10:14Z</dcterms:modified>
</cp:coreProperties>
</file>