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0" r:id="rId3"/>
    <p:sldId id="291" r:id="rId4"/>
    <p:sldId id="292" r:id="rId5"/>
    <p:sldId id="296" r:id="rId6"/>
    <p:sldId id="294" r:id="rId7"/>
    <p:sldId id="293" r:id="rId8"/>
    <p:sldId id="297" r:id="rId9"/>
    <p:sldId id="298" r:id="rId10"/>
    <p:sldId id="289" r:id="rId11"/>
    <p:sldId id="300" r:id="rId12"/>
    <p:sldId id="311" r:id="rId13"/>
    <p:sldId id="312" r:id="rId14"/>
    <p:sldId id="328" r:id="rId15"/>
    <p:sldId id="314" r:id="rId16"/>
    <p:sldId id="299" r:id="rId17"/>
    <p:sldId id="318" r:id="rId18"/>
    <p:sldId id="319" r:id="rId19"/>
    <p:sldId id="339" r:id="rId20"/>
    <p:sldId id="321" r:id="rId21"/>
    <p:sldId id="322" r:id="rId22"/>
    <p:sldId id="323" r:id="rId23"/>
    <p:sldId id="324" r:id="rId24"/>
    <p:sldId id="345" r:id="rId25"/>
    <p:sldId id="302" r:id="rId26"/>
    <p:sldId id="303" r:id="rId27"/>
    <p:sldId id="325" r:id="rId28"/>
    <p:sldId id="346" r:id="rId29"/>
    <p:sldId id="326" r:id="rId30"/>
    <p:sldId id="305" r:id="rId31"/>
    <p:sldId id="313" r:id="rId32"/>
    <p:sldId id="315" r:id="rId33"/>
    <p:sldId id="316" r:id="rId34"/>
    <p:sldId id="344" r:id="rId35"/>
    <p:sldId id="317" r:id="rId36"/>
    <p:sldId id="329" r:id="rId37"/>
    <p:sldId id="331" r:id="rId38"/>
    <p:sldId id="343" r:id="rId39"/>
    <p:sldId id="330" r:id="rId40"/>
    <p:sldId id="332" r:id="rId41"/>
    <p:sldId id="347" r:id="rId42"/>
    <p:sldId id="340" r:id="rId43"/>
    <p:sldId id="341" r:id="rId44"/>
    <p:sldId id="342" r:id="rId45"/>
    <p:sldId id="336" r:id="rId46"/>
    <p:sldId id="337" r:id="rId47"/>
    <p:sldId id="338" r:id="rId48"/>
    <p:sldId id="333" r:id="rId49"/>
    <p:sldId id="334" r:id="rId50"/>
    <p:sldId id="335" r:id="rId51"/>
    <p:sldId id="306" r:id="rId52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sam jadli" initials="aj" lastIdx="1" clrIdx="0">
    <p:extLst>
      <p:ext uri="{19B8F6BF-5375-455C-9EA6-DF929625EA0E}">
        <p15:presenceInfo xmlns:p15="http://schemas.microsoft.com/office/powerpoint/2012/main" userId="96e7d18aae743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B33"/>
    <a:srgbClr val="44B78B"/>
    <a:srgbClr val="FF2D20"/>
    <a:srgbClr val="E84B20"/>
    <a:srgbClr val="FFFFFF"/>
    <a:srgbClr val="37709F"/>
    <a:srgbClr val="FF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323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F292491-B591-4E90-B1FA-C6F8CB336D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78883" y="354800"/>
            <a:ext cx="3645108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fr-FR" dirty="0"/>
              <a:t>Formation Django – Session I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3E028E-085E-4CA4-AAD2-E6AF33A7B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34550" y="35480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A0D342E-79C5-429E-B2A8-B3D2C82E4179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4A24C8-F2FC-45C8-A783-3CF507939B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78882" y="93663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fr-FR" dirty="0"/>
              <a:t>jadliaissam@gmail.com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1099D9-8A77-4103-9276-102A6156EF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646756" y="9346583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A04F67C-B9D8-4269-85FA-7154E3EBF80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e l'en-tête 1">
            <a:extLst>
              <a:ext uri="{FF2B5EF4-FFF2-40B4-BE49-F238E27FC236}">
                <a16:creationId xmlns:a16="http://schemas.microsoft.com/office/drawing/2014/main" id="{0B989CD5-A9D4-4E13-BFA5-79C6E349B1A8}"/>
              </a:ext>
            </a:extLst>
          </p:cNvPr>
          <p:cNvSpPr txBox="1">
            <a:spLocks/>
          </p:cNvSpPr>
          <p:nvPr/>
        </p:nvSpPr>
        <p:spPr>
          <a:xfrm>
            <a:off x="378883" y="4683153"/>
            <a:ext cx="3645108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Jadli Aissam</a:t>
            </a:r>
          </a:p>
        </p:txBody>
      </p:sp>
    </p:spTree>
    <p:extLst>
      <p:ext uri="{BB962C8B-B14F-4D97-AF65-F5344CB8AC3E}">
        <p14:creationId xmlns:p14="http://schemas.microsoft.com/office/powerpoint/2010/main" val="3200834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4C718BE-697A-44E6-8E9E-16D0195645B7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0B1FFF5-A5F9-4C33-A900-A2B8DFB7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27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A305-958D-4B37-A441-DC5A113A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6D377F-C63D-4525-BC7F-95FE3B1A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1A64F-DF15-4C81-A850-5BA7E151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7CC-D03C-4AF3-8173-7D0BE3F7ABA0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EEB14-DA49-4332-8767-29CE0848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0D68B-8C9D-4860-9719-37C4061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ED0F8-009F-46A2-9265-6C471E89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6572D4-534F-4919-AAFB-8CFC114D9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8FE361-A071-4BD8-B82A-4A889E86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DD16-D1A3-45EE-A9F0-30E94067089B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FA833-D79E-4F80-AC66-D2AE0588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1139F-1927-4CDB-8185-F101E068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6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E6D84C-894B-4229-A151-F313F6EF7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F2A33E-C7A2-43BA-8526-F3C5DC2B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3F7FF-0F37-461F-9E83-37C7F81E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D43A-4B9B-46F9-8308-F67C766D835D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CB0F1A-E033-4986-9518-23B8731B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C6D7B-46C3-4E08-A213-6F384945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71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20C3F-6A0A-481B-9D8E-1C9E6200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18" y="817708"/>
            <a:ext cx="10515600" cy="872548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7525E0-AD81-45AE-834A-2F94C0261708}"/>
              </a:ext>
            </a:extLst>
          </p:cNvPr>
          <p:cNvSpPr txBox="1"/>
          <p:nvPr userDrawn="1"/>
        </p:nvSpPr>
        <p:spPr>
          <a:xfrm>
            <a:off x="677718" y="1810327"/>
            <a:ext cx="10836564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95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0BF46-6618-433F-9962-594611F2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D52-69E6-4AAA-A06E-330F7FE1DFB5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F15EA-C7B5-4FAB-A316-2322E39F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7C6AC7-F8C5-4B34-87AD-031A90A8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7F4742-C14A-41A4-A34F-F35A43AE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C276EF4-8845-4139-AA19-4EDECA39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0" y="1935907"/>
            <a:ext cx="11039504" cy="438326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8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B148A-DA69-438E-8C72-CA8F4F5C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612CD-2042-41C1-AE4A-200C75BD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01FA48-0C02-4061-A3DD-B12377AA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B8BC-5C8E-42C5-BDFA-FD94215FC714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6AB56-A628-4528-87E1-46BA9AA2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E2406-F34A-497B-907C-3BE92AFC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16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121A5-9F1F-458A-A331-F1F29A4E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0670B-46B0-4149-B249-A35945A8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F1B89-BDAE-4957-B2FD-4B0B2A25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0FA864-8617-43F4-9FF7-7AA2A0AF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CC9-18C6-436D-871C-ABBFF32050C1}" type="datetime1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DF6559-89B7-4053-8E20-8E52ACEF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B12E38-61B7-4592-96F9-0C6F2F89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2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76134-B5BF-43B5-95EE-BB35853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F64685-C104-4805-859E-E1CF0AD7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BAEDDC-6069-4289-BC86-417F34D4C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C7C17C-B6FE-4CE9-AB7D-106EAD3C6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AA737D-3148-4E52-8438-836C6D947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24DAA8-C9AA-4CF6-8E3B-7B5CC2D4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3F0B-7971-4E0A-BD28-D60FA21AB818}" type="datetime1">
              <a:rPr lang="fr-FR" smtClean="0"/>
              <a:t>29/08/2021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D47095-7F37-4839-B4E7-0585115A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239C45-E938-417C-A805-BA4DAF23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1942F-3976-4B61-81D5-4289C834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A4C31C-AE80-4221-88C2-5110161F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EA3F-9DB9-493C-8BDF-632FE054BE3C}" type="datetime1">
              <a:rPr lang="fr-FR" smtClean="0"/>
              <a:t>29/08/2021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808951-8C87-486D-B8E3-710B5EA3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5619D-1641-47BC-99AC-4BD97432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97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37431B-41FC-4AF4-91C9-73B03818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302-3966-4FF1-AA62-FBC603D17B74}" type="datetime1">
              <a:rPr lang="fr-FR" smtClean="0"/>
              <a:t>29/08/2021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70C055-31A0-45DD-931A-E846E4E8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7A3108-51DB-46DD-86E8-917C11CF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40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27741-C7D4-4046-9638-5E5EF8CB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16A66-701D-4D6F-BEE8-641B271F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FC7945-C9A2-4A98-AE9A-BF20329D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29D27D-A037-40C7-A78B-E3CCC353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E3D0-20FC-4944-9D5C-C8CAD49B8DDB}" type="datetime1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E9860F-9D4F-45DB-A44F-47FC272F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D1CB8A-250B-4FC3-94FD-09221A15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6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EFCE5-FF77-47B7-BFF9-E58D7492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572D7E-187E-4282-ACEC-F908D8A7B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3EBFE-E5C5-4CF6-A5B8-858A1480D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5F5F66-7C5B-48B8-80B4-9A781367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F1E6-5B33-4F77-A8B6-65B5636BEBBE}" type="datetime1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B99CFB-2127-4406-BB27-8DC9C8CA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E8FAC-B12A-40C6-8BC6-FCDEB543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3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484C24-8DBB-4C81-8E08-7DEFA19A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61EFD4-D7C5-4921-9836-9D55169B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C35AA-9733-442E-80C0-6DBBF8EDC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CCF0-2BE6-40C6-A0DD-F0BD3544F8DD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2C6493-A786-4CAB-B049-2B10F9243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D199B-65FE-438D-A028-A8B9052DA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680C-1431-4D90-81F9-869B5384F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5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1E7B7-6075-40AF-B888-F7BBA0078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499359"/>
          </a:xfrm>
          <a:solidFill>
            <a:srgbClr val="0C4B3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Formation Django</a:t>
            </a:r>
            <a:br>
              <a:rPr lang="fr-FR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fr-FR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Session I</a:t>
            </a:r>
            <a:endParaRPr lang="fr-FR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306DD4C-08A1-4B5C-B3D2-D20C1D00C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919" y="5358745"/>
            <a:ext cx="9144000" cy="1655762"/>
          </a:xfrm>
        </p:spPr>
        <p:txBody>
          <a:bodyPr/>
          <a:lstStyle/>
          <a:p>
            <a:r>
              <a:rPr lang="fr-FR" dirty="0"/>
              <a:t>Présenté par :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JADLI AISSAM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90095DC-80DD-40B7-A815-98B63A947B23}"/>
              </a:ext>
            </a:extLst>
          </p:cNvPr>
          <p:cNvGrpSpPr/>
          <p:nvPr/>
        </p:nvGrpSpPr>
        <p:grpSpPr>
          <a:xfrm>
            <a:off x="9416875" y="6211063"/>
            <a:ext cx="2539151" cy="470183"/>
            <a:chOff x="696167" y="4986222"/>
            <a:chExt cx="2941557" cy="405108"/>
          </a:xfrm>
        </p:grpSpPr>
        <p:pic>
          <p:nvPicPr>
            <p:cNvPr id="6" name="Picture 2" descr="https://ssl.gstatic.com/ui/v1/icons/mail/rfr/logo_gmail_lockup_default_1x.png">
              <a:extLst>
                <a:ext uri="{FF2B5EF4-FFF2-40B4-BE49-F238E27FC236}">
                  <a16:creationId xmlns:a16="http://schemas.microsoft.com/office/drawing/2014/main" id="{F5CAB313-1D10-4EDB-A736-E623DB13BF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66" b="6812"/>
            <a:stretch/>
          </p:blipFill>
          <p:spPr bwMode="auto">
            <a:xfrm>
              <a:off x="696167" y="5004308"/>
              <a:ext cx="450817" cy="38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9299B6-9C4F-4825-B783-C51F41E959F5}"/>
                </a:ext>
              </a:extLst>
            </p:cNvPr>
            <p:cNvSpPr txBox="1"/>
            <p:nvPr/>
          </p:nvSpPr>
          <p:spPr>
            <a:xfrm>
              <a:off x="1213361" y="4986222"/>
              <a:ext cx="2424363" cy="31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Bahnschrift Condensed" panose="020B0502040204020203" pitchFamily="34" charset="0"/>
                </a:rPr>
                <a:t>jadliaissam@gmail.com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40A0E8-CA02-41A1-9851-142D3870ACE1}"/>
              </a:ext>
            </a:extLst>
          </p:cNvPr>
          <p:cNvGrpSpPr/>
          <p:nvPr/>
        </p:nvGrpSpPr>
        <p:grpSpPr>
          <a:xfrm>
            <a:off x="235974" y="6311914"/>
            <a:ext cx="3268006" cy="369332"/>
            <a:chOff x="8252295" y="6236963"/>
            <a:chExt cx="3392556" cy="3531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641372-83E8-4D60-B3B4-DF1D98D87943}"/>
                </a:ext>
              </a:extLst>
            </p:cNvPr>
            <p:cNvSpPr/>
            <p:nvPr/>
          </p:nvSpPr>
          <p:spPr>
            <a:xfrm>
              <a:off x="9318111" y="6236963"/>
              <a:ext cx="2326740" cy="3531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latin typeface="Bahnschrift Condensed" panose="020B0502040204020203" pitchFamily="34" charset="0"/>
                </a:rPr>
                <a:t>/in/jadli-aissam-86a69843</a:t>
              </a:r>
            </a:p>
          </p:txBody>
        </p:sp>
        <p:pic>
          <p:nvPicPr>
            <p:cNvPr id="10" name="Picture 6" descr="Résultat de recherche d'images pour &quot;https://www.linkedin png&quot;">
              <a:extLst>
                <a:ext uri="{FF2B5EF4-FFF2-40B4-BE49-F238E27FC236}">
                  <a16:creationId xmlns:a16="http://schemas.microsoft.com/office/drawing/2014/main" id="{0DEE6370-A0C1-43FA-A8E1-CD005971C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295" y="6261382"/>
              <a:ext cx="1065816" cy="31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Getting Started with Django - Knoldus Blogs">
            <a:extLst>
              <a:ext uri="{FF2B5EF4-FFF2-40B4-BE49-F238E27FC236}">
                <a16:creationId xmlns:a16="http://schemas.microsoft.com/office/drawing/2014/main" id="{C5FB23CF-2A92-4709-BAC6-1F1F9F2E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778" y="3128754"/>
            <a:ext cx="5374443" cy="1791480"/>
          </a:xfrm>
          <a:prstGeom prst="rect">
            <a:avLst/>
          </a:prstGeom>
          <a:noFill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B77122A-AF58-43FF-B554-E047AB6A58FC}"/>
              </a:ext>
            </a:extLst>
          </p:cNvPr>
          <p:cNvSpPr txBox="1"/>
          <p:nvPr/>
        </p:nvSpPr>
        <p:spPr>
          <a:xfrm>
            <a:off x="3841786" y="6238797"/>
            <a:ext cx="4941435" cy="369332"/>
          </a:xfrm>
          <a:prstGeom prst="rect">
            <a:avLst/>
          </a:prstGeom>
          <a:solidFill>
            <a:srgbClr val="44B78B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Architecture de Django + Système ORM</a:t>
            </a:r>
          </a:p>
        </p:txBody>
      </p:sp>
    </p:spTree>
    <p:extLst>
      <p:ext uri="{BB962C8B-B14F-4D97-AF65-F5344CB8AC3E}">
        <p14:creationId xmlns:p14="http://schemas.microsoft.com/office/powerpoint/2010/main" val="156281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10</a:t>
            </a:fld>
            <a:endParaRPr lang="fr-FR" dirty="0"/>
          </a:p>
        </p:txBody>
      </p:sp>
      <p:pic>
        <p:nvPicPr>
          <p:cNvPr id="20" name="Picture 2" descr="How To Install PyCharm For Python On Ubuntu | Tutorials24x7">
            <a:extLst>
              <a:ext uri="{FF2B5EF4-FFF2-40B4-BE49-F238E27FC236}">
                <a16:creationId xmlns:a16="http://schemas.microsoft.com/office/drawing/2014/main" id="{C6929D16-1B05-435C-92FE-CD5E9CCE3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1233F"/>
              </a:clrFrom>
              <a:clrTo>
                <a:srgbClr val="01233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9" t="20835" r="51621" b="20150"/>
          <a:stretch/>
        </p:blipFill>
        <p:spPr bwMode="auto">
          <a:xfrm>
            <a:off x="838200" y="2700642"/>
            <a:ext cx="2747864" cy="22164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5030A4E-78B8-40D9-AB9C-9C5BE0C3F313}"/>
              </a:ext>
            </a:extLst>
          </p:cNvPr>
          <p:cNvSpPr txBox="1"/>
          <p:nvPr/>
        </p:nvSpPr>
        <p:spPr>
          <a:xfrm>
            <a:off x="0" y="67895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FFCA39"/>
                </a:solidFill>
                <a:latin typeface="Arial Rounded MT Bold" panose="020F0704030504030204" pitchFamily="34" charset="0"/>
              </a:rPr>
              <a:t>TRAVAUX</a:t>
            </a:r>
            <a:r>
              <a:rPr lang="fr-FR" sz="5400" b="1" dirty="0">
                <a:solidFill>
                  <a:srgbClr val="36739E"/>
                </a:solidFill>
                <a:latin typeface="Arial Rounded MT Bold" panose="020F0704030504030204" pitchFamily="34" charset="0"/>
              </a:rPr>
              <a:t> </a:t>
            </a:r>
            <a:r>
              <a:rPr lang="fr-FR" sz="5400" b="1" dirty="0">
                <a:solidFill>
                  <a:srgbClr val="37709F"/>
                </a:solidFill>
                <a:latin typeface="Arial Rounded MT Bold" panose="020F0704030504030204" pitchFamily="34" charset="0"/>
              </a:rPr>
              <a:t>PRATIQUES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5001EDEF-8EF9-4A4E-BCC8-515D1722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85" y="2924130"/>
            <a:ext cx="1769494" cy="17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Road Map — How To Become A Python Developer? | by Aayushi Johari |  Edureka | Medium">
            <a:extLst>
              <a:ext uri="{FF2B5EF4-FFF2-40B4-BE49-F238E27FC236}">
                <a16:creationId xmlns:a16="http://schemas.microsoft.com/office/drawing/2014/main" id="{667CC8F5-8588-4178-BDF8-0D80FB62F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2"/>
          <a:stretch/>
        </p:blipFill>
        <p:spPr bwMode="auto">
          <a:xfrm>
            <a:off x="3394363" y="2036746"/>
            <a:ext cx="540327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Les Modèles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8" y="1773382"/>
            <a:ext cx="10986394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Un modèle est la source d’information unique et définitive pour vos données. Il contient les champs essentiels et le comportement attendu des données que vous stockerez.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6864C7E-AB85-49AB-8599-477375A1D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" r="1493" b="2624"/>
          <a:stretch/>
        </p:blipFill>
        <p:spPr>
          <a:xfrm>
            <a:off x="2909455" y="3065009"/>
            <a:ext cx="6336146" cy="310488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61D0EB5F-FDC0-4767-92BB-69DCA6F147C7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8DCCAE9-088F-47DC-BA57-459A358DB10B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3418A533-E463-4C90-B8AF-DA067B87F056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FB469949-37B1-4E1C-9C7A-BAD22D3D561F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7" name="Rectangle à coins arrondis 18">
                    <a:extLst>
                      <a:ext uri="{FF2B5EF4-FFF2-40B4-BE49-F238E27FC236}">
                        <a16:creationId xmlns:a16="http://schemas.microsoft.com/office/drawing/2014/main" id="{5FF43414-CAD6-4C29-9D5C-A4592087697A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8" name="Rectangle à coins arrondis 19">
                    <a:extLst>
                      <a:ext uri="{FF2B5EF4-FFF2-40B4-BE49-F238E27FC236}">
                        <a16:creationId xmlns:a16="http://schemas.microsoft.com/office/drawing/2014/main" id="{29CB9A31-56AA-4360-AAD2-99FB6A27DA45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6" name="Rectangle à coins arrondis 19">
                  <a:extLst>
                    <a:ext uri="{FF2B5EF4-FFF2-40B4-BE49-F238E27FC236}">
                      <a16:creationId xmlns:a16="http://schemas.microsoft.com/office/drawing/2014/main" id="{82CD8BED-B3E8-4CF5-BB85-330557012779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4" name="Rectangle à coins arrondis 18">
                <a:extLst>
                  <a:ext uri="{FF2B5EF4-FFF2-40B4-BE49-F238E27FC236}">
                    <a16:creationId xmlns:a16="http://schemas.microsoft.com/office/drawing/2014/main" id="{405C0B14-1737-45C9-BBD8-53546A82224C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2" name="Rectangle à coins arrondis 19">
              <a:extLst>
                <a:ext uri="{FF2B5EF4-FFF2-40B4-BE49-F238E27FC236}">
                  <a16:creationId xmlns:a16="http://schemas.microsoft.com/office/drawing/2014/main" id="{6E7D9296-9CCC-471A-9125-8665F228155B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229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Les Champs (Fields)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9" y="1724197"/>
            <a:ext cx="10921482" cy="372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Un champs dans un modèle Django représente généralement une colonne dans la table du modèle. Plusieurs Types existent pour répondre à tous les besoins: </a:t>
            </a:r>
          </a:p>
          <a:p>
            <a:pPr algn="just">
              <a:lnSpc>
                <a:spcPct val="150000"/>
              </a:lnSpc>
            </a:pPr>
            <a:endParaRPr lang="fr-FR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 Les Types Numériques</a:t>
            </a:r>
          </a:p>
          <a:p>
            <a:pPr marL="534988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AutoField</a:t>
            </a:r>
            <a:r>
              <a:rPr lang="fr-FR" sz="2400" dirty="0"/>
              <a:t> :  Stocke un entier qui incrémente auto </a:t>
            </a:r>
            <a:r>
              <a:rPr lang="fr-FR" sz="2400" b="1" dirty="0">
                <a:solidFill>
                  <a:schemeClr val="accent2"/>
                </a:solidFill>
              </a:rPr>
              <a:t>(INT+AUTO_INCREMENT)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</a:p>
          <a:p>
            <a:pPr marL="534988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IntegerField</a:t>
            </a:r>
            <a:r>
              <a:rPr lang="fr-FR" sz="2400" dirty="0"/>
              <a:t> :  Stocke un entier </a:t>
            </a:r>
            <a:r>
              <a:rPr lang="fr-FR" sz="2400" b="1" dirty="0">
                <a:solidFill>
                  <a:schemeClr val="accent2"/>
                </a:solidFill>
              </a:rPr>
              <a:t>(INT) </a:t>
            </a:r>
            <a:endParaRPr lang="fr-FR" sz="2400" b="1" dirty="0">
              <a:solidFill>
                <a:srgbClr val="FF0000"/>
              </a:solidFill>
            </a:endParaRPr>
          </a:p>
          <a:p>
            <a:pPr marL="534988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FloatField</a:t>
            </a:r>
            <a:r>
              <a:rPr lang="fr-FR" sz="2400" dirty="0"/>
              <a:t> :  Stocke un entier qui incrémente auto </a:t>
            </a:r>
            <a:r>
              <a:rPr lang="fr-FR" sz="2400" b="1" dirty="0">
                <a:solidFill>
                  <a:schemeClr val="accent2"/>
                </a:solidFill>
              </a:rPr>
              <a:t>(FLOAT)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493458D-BA13-4A05-8147-05D6F2C9CBC5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9D628D5-F365-4417-9884-604AC1A09AEC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07AD1802-7588-46EC-A91E-137924F38F76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3A2C2E7C-6C34-40FC-83DB-C5A576EB9B2F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5" name="Rectangle à coins arrondis 18">
                    <a:extLst>
                      <a:ext uri="{FF2B5EF4-FFF2-40B4-BE49-F238E27FC236}">
                        <a16:creationId xmlns:a16="http://schemas.microsoft.com/office/drawing/2014/main" id="{2E66A043-0A87-4590-8C36-82B7E334C13F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6" name="Rectangle à coins arrondis 19">
                    <a:extLst>
                      <a:ext uri="{FF2B5EF4-FFF2-40B4-BE49-F238E27FC236}">
                        <a16:creationId xmlns:a16="http://schemas.microsoft.com/office/drawing/2014/main" id="{EB607907-FDB7-4068-94B2-210B29C4AD56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4" name="Rectangle à coins arrondis 19">
                  <a:extLst>
                    <a:ext uri="{FF2B5EF4-FFF2-40B4-BE49-F238E27FC236}">
                      <a16:creationId xmlns:a16="http://schemas.microsoft.com/office/drawing/2014/main" id="{7DF6EC59-4DAB-4FA9-92AF-06E0C2F6E9C1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2" name="Rectangle à coins arrondis 18">
                <a:extLst>
                  <a:ext uri="{FF2B5EF4-FFF2-40B4-BE49-F238E27FC236}">
                    <a16:creationId xmlns:a16="http://schemas.microsoft.com/office/drawing/2014/main" id="{80AEB81B-E0A4-4A78-AED5-8CF806B6C6DC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9" name="Rectangle à coins arrondis 19">
              <a:extLst>
                <a:ext uri="{FF2B5EF4-FFF2-40B4-BE49-F238E27FC236}">
                  <a16:creationId xmlns:a16="http://schemas.microsoft.com/office/drawing/2014/main" id="{DB93DDA8-DA3E-4C3A-AAEC-8EFA93D5503A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0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Les Champs (Fields)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9" y="1724197"/>
            <a:ext cx="10921482" cy="428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 Les Types String</a:t>
            </a:r>
          </a:p>
          <a:p>
            <a:pPr marL="442913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TextField</a:t>
            </a:r>
            <a:r>
              <a:rPr lang="fr-FR" sz="2400" dirty="0"/>
              <a:t>  : Stocke un Texte de taille quelconque. </a:t>
            </a:r>
            <a:r>
              <a:rPr lang="fr-FR" sz="2400" b="1" dirty="0">
                <a:solidFill>
                  <a:schemeClr val="accent2"/>
                </a:solidFill>
              </a:rPr>
              <a:t>(TEXT)</a:t>
            </a:r>
          </a:p>
          <a:p>
            <a:pPr marL="442913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CharField</a:t>
            </a:r>
            <a:r>
              <a:rPr lang="fr-FR" sz="2400" dirty="0"/>
              <a:t> : pour le stockage des chaînes de caractères à taille variable. Possède un 	         argument obligatoire qui est la taille maximale (</a:t>
            </a:r>
            <a:r>
              <a:rPr lang="fr-FR" sz="2400" b="1" dirty="0">
                <a:solidFill>
                  <a:srgbClr val="C00000"/>
                </a:solidFill>
              </a:rPr>
              <a:t>max_length</a:t>
            </a:r>
            <a:r>
              <a:rPr lang="fr-FR" sz="2400" b="1" dirty="0"/>
              <a:t>)</a:t>
            </a:r>
            <a:r>
              <a:rPr lang="fr-FR" sz="2400" b="1" dirty="0">
                <a:solidFill>
                  <a:srgbClr val="C00000"/>
                </a:solidFill>
              </a:rPr>
              <a:t>. </a:t>
            </a:r>
            <a:r>
              <a:rPr lang="fr-FR" sz="2400" dirty="0"/>
              <a:t> </a:t>
            </a:r>
            <a:r>
              <a:rPr lang="fr-FR" sz="2400" b="1" dirty="0">
                <a:solidFill>
                  <a:schemeClr val="accent2"/>
                </a:solidFill>
              </a:rPr>
              <a:t>(VARCHAR)</a:t>
            </a:r>
          </a:p>
          <a:p>
            <a:pPr marL="442913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EmailField</a:t>
            </a:r>
            <a:r>
              <a:rPr lang="fr-FR" sz="2400" dirty="0"/>
              <a:t>  : Stocke un E-mail (après validation). </a:t>
            </a:r>
            <a:r>
              <a:rPr lang="fr-FR" sz="2400" b="1" dirty="0">
                <a:solidFill>
                  <a:schemeClr val="accent2"/>
                </a:solidFill>
              </a:rPr>
              <a:t>(VARCHAR)</a:t>
            </a:r>
          </a:p>
          <a:p>
            <a:pPr marL="442913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URLField</a:t>
            </a:r>
            <a:r>
              <a:rPr lang="fr-FR" sz="2400" dirty="0"/>
              <a:t>  : Stocke un Texte de taille quelconque. </a:t>
            </a:r>
            <a:r>
              <a:rPr lang="fr-FR" sz="2400" b="1" dirty="0">
                <a:solidFill>
                  <a:schemeClr val="accent2"/>
                </a:solidFill>
              </a:rPr>
              <a:t>(VARCHAR)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 Le Type Boolean</a:t>
            </a:r>
          </a:p>
          <a:p>
            <a:pPr marL="51911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BooleanField</a:t>
            </a:r>
            <a:r>
              <a:rPr lang="fr-FR" sz="2400" dirty="0"/>
              <a:t> : Stocke True/False (convenable pour les </a:t>
            </a:r>
            <a:r>
              <a:rPr lang="fr-FR" sz="2400" dirty="0" err="1"/>
              <a:t>checkboxes</a:t>
            </a:r>
            <a:r>
              <a:rPr lang="fr-FR" sz="2400" dirty="0"/>
              <a:t>) </a:t>
            </a:r>
            <a:r>
              <a:rPr lang="fr-FR" sz="2400" b="1" dirty="0">
                <a:solidFill>
                  <a:schemeClr val="accent2"/>
                </a:solidFill>
              </a:rPr>
              <a:t>(BOOLEAN)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BD9734C-BDA0-418A-83D6-4642A04C3797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D931FBE-492F-403B-8D24-1C875CD80D4A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67E696A-056D-4CCD-8FB0-FE0D016BB1BF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EB95D9EC-D92B-4443-AE4C-0C6D5EF02DCC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5" name="Rectangle à coins arrondis 18">
                    <a:extLst>
                      <a:ext uri="{FF2B5EF4-FFF2-40B4-BE49-F238E27FC236}">
                        <a16:creationId xmlns:a16="http://schemas.microsoft.com/office/drawing/2014/main" id="{68A43486-6C8D-4EDB-8590-B44FDBA0E435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6" name="Rectangle à coins arrondis 19">
                    <a:extLst>
                      <a:ext uri="{FF2B5EF4-FFF2-40B4-BE49-F238E27FC236}">
                        <a16:creationId xmlns:a16="http://schemas.microsoft.com/office/drawing/2014/main" id="{7CBB1E93-697B-4B65-A6EB-91EFDCE0D53D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4" name="Rectangle à coins arrondis 19">
                  <a:extLst>
                    <a:ext uri="{FF2B5EF4-FFF2-40B4-BE49-F238E27FC236}">
                      <a16:creationId xmlns:a16="http://schemas.microsoft.com/office/drawing/2014/main" id="{06808705-70DD-4B9C-B54F-0CCB4430008A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2" name="Rectangle à coins arrondis 18">
                <a:extLst>
                  <a:ext uri="{FF2B5EF4-FFF2-40B4-BE49-F238E27FC236}">
                    <a16:creationId xmlns:a16="http://schemas.microsoft.com/office/drawing/2014/main" id="{2477FFD6-496C-4EC7-A4E6-462B384B0F90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9" name="Rectangle à coins arrondis 19">
              <a:extLst>
                <a:ext uri="{FF2B5EF4-FFF2-40B4-BE49-F238E27FC236}">
                  <a16:creationId xmlns:a16="http://schemas.microsoft.com/office/drawing/2014/main" id="{7DCEB15C-8286-4BB4-868D-5EA166CA0A75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52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Les Champs (Fields)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14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9" y="1724197"/>
            <a:ext cx="10921482" cy="419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 Les Types File</a:t>
            </a:r>
          </a:p>
          <a:p>
            <a:pPr marL="442913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FileField</a:t>
            </a:r>
            <a:r>
              <a:rPr lang="fr-FR" sz="2400" dirty="0"/>
              <a:t>  : Stocke le chemin d’un Fichier de nature quelconque. </a:t>
            </a:r>
            <a:r>
              <a:rPr lang="fr-FR" sz="2400" b="1" dirty="0">
                <a:solidFill>
                  <a:schemeClr val="accent2"/>
                </a:solidFill>
              </a:rPr>
              <a:t>(VARCHAR)</a:t>
            </a:r>
          </a:p>
          <a:p>
            <a:pPr marL="442913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ImageField</a:t>
            </a:r>
            <a:r>
              <a:rPr lang="fr-FR" sz="2400" dirty="0"/>
              <a:t> : Stocke le chemin d’un fichier Image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dirty="0"/>
              <a:t> </a:t>
            </a:r>
            <a:r>
              <a:rPr lang="fr-FR" sz="2400" b="1" dirty="0">
                <a:solidFill>
                  <a:schemeClr val="accent2"/>
                </a:solidFill>
              </a:rPr>
              <a:t>(VARCHAR)</a:t>
            </a:r>
          </a:p>
          <a:p>
            <a:pPr algn="just">
              <a:lnSpc>
                <a:spcPct val="150000"/>
              </a:lnSpc>
            </a:pPr>
            <a:endParaRPr lang="fr-FR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 Les Types date/Time</a:t>
            </a:r>
          </a:p>
          <a:p>
            <a:pPr marL="534988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DateField</a:t>
            </a: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/>
              <a:t>: Stock une instance de type date </a:t>
            </a:r>
            <a:r>
              <a:rPr lang="fr-FR" sz="2400" b="1" dirty="0">
                <a:solidFill>
                  <a:schemeClr val="accent2"/>
                </a:solidFill>
              </a:rPr>
              <a:t>(DATE)</a:t>
            </a:r>
          </a:p>
          <a:p>
            <a:pPr marL="534988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DateTimeField</a:t>
            </a: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/>
              <a:t>: Stocke une instance de type datetime. </a:t>
            </a:r>
            <a:r>
              <a:rPr lang="fr-FR" sz="2400" b="1" dirty="0">
                <a:solidFill>
                  <a:schemeClr val="accent2"/>
                </a:solidFill>
              </a:rPr>
              <a:t>(DATETIME)</a:t>
            </a:r>
          </a:p>
          <a:p>
            <a:pPr marL="176213" algn="just">
              <a:lnSpc>
                <a:spcPct val="150000"/>
              </a:lnSpc>
            </a:pPr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E19D88C-05DB-4341-850F-11BEDDD406EE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D887F2E5-2CF2-40C0-B716-AD7EC56A8B8C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E5635170-4C4E-4041-B276-752781D2C6B9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55EA8775-9A31-42B5-A256-31FA9551F9A8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5" name="Rectangle à coins arrondis 18">
                    <a:extLst>
                      <a:ext uri="{FF2B5EF4-FFF2-40B4-BE49-F238E27FC236}">
                        <a16:creationId xmlns:a16="http://schemas.microsoft.com/office/drawing/2014/main" id="{1179F217-B9F1-4CEB-9433-DFEE4CFACA6F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6" name="Rectangle à coins arrondis 19">
                    <a:extLst>
                      <a:ext uri="{FF2B5EF4-FFF2-40B4-BE49-F238E27FC236}">
                        <a16:creationId xmlns:a16="http://schemas.microsoft.com/office/drawing/2014/main" id="{D79A7CA6-4C1A-45E1-B901-63E0DD2713C1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4" name="Rectangle à coins arrondis 19">
                  <a:extLst>
                    <a:ext uri="{FF2B5EF4-FFF2-40B4-BE49-F238E27FC236}">
                      <a16:creationId xmlns:a16="http://schemas.microsoft.com/office/drawing/2014/main" id="{E3DA3C21-5DF3-4D02-A132-C9F67A8192CD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2" name="Rectangle à coins arrondis 18">
                <a:extLst>
                  <a:ext uri="{FF2B5EF4-FFF2-40B4-BE49-F238E27FC236}">
                    <a16:creationId xmlns:a16="http://schemas.microsoft.com/office/drawing/2014/main" id="{DBCC2FB3-BE9E-4465-B400-4B65E9A55708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9" name="Rectangle à coins arrondis 19">
              <a:extLst>
                <a:ext uri="{FF2B5EF4-FFF2-40B4-BE49-F238E27FC236}">
                  <a16:creationId xmlns:a16="http://schemas.microsoft.com/office/drawing/2014/main" id="{DC1AD09F-5D11-4D07-A7CB-766557C745B4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49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Options des Champs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9" y="1604125"/>
            <a:ext cx="109214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Les options de champ sont utilisées pour personnaliser et mettre des contraintes sur les lignes de la table. Chaque champ prend certains arguments spécifiques au champ.</a:t>
            </a:r>
          </a:p>
          <a:p>
            <a:pPr algn="just">
              <a:lnSpc>
                <a:spcPct val="150000"/>
              </a:lnSpc>
            </a:pPr>
            <a:r>
              <a:rPr lang="fr-FR" sz="2400" b="1" i="1" u="sng" dirty="0"/>
              <a:t>Exemples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max_length </a:t>
            </a:r>
            <a:r>
              <a:rPr lang="fr-FR" sz="2400" dirty="0"/>
              <a:t>:  spécifie la taille du champ CharField.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fr-FR" sz="2400" dirty="0"/>
              <a:t> : Pour stocker des valeurs NULL dans la base de données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blank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/>
              <a:t>: Si </a:t>
            </a:r>
            <a:r>
              <a:rPr lang="fr-FR" sz="2400" b="1" dirty="0">
                <a:solidFill>
                  <a:srgbClr val="FF0000"/>
                </a:solidFill>
              </a:rPr>
              <a:t>True</a:t>
            </a:r>
            <a:r>
              <a:rPr lang="fr-FR" sz="2400" dirty="0"/>
              <a:t>, le champ peut être vide. La valeur par défaut est Faux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default</a:t>
            </a:r>
            <a:r>
              <a:rPr lang="fr-FR" sz="2400" dirty="0"/>
              <a:t> : stocke la valeur par défaut d'un champ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Unique </a:t>
            </a:r>
            <a:r>
              <a:rPr lang="fr-FR" sz="2400" dirty="0"/>
              <a:t>: Si </a:t>
            </a:r>
            <a:r>
              <a:rPr lang="fr-FR" sz="2400" b="1" dirty="0">
                <a:solidFill>
                  <a:srgbClr val="FF0000"/>
                </a:solidFill>
              </a:rPr>
              <a:t>True</a:t>
            </a:r>
            <a:r>
              <a:rPr lang="fr-FR" sz="2400" dirty="0"/>
              <a:t>, Met une contrainte de clé unique pour une colonne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db_column </a:t>
            </a:r>
            <a:r>
              <a:rPr lang="en-US" sz="2400" dirty="0"/>
              <a:t>: spécifie le nom de la colonne dans la BD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FBA55E-52E0-4036-963F-F031E3D1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01" y="5617685"/>
            <a:ext cx="4782217" cy="695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91653B9-DFE3-4617-867E-00441453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640" y="4620438"/>
            <a:ext cx="2019305" cy="1543138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C58FE031-91EC-45CF-B8FC-B1638A0D1D44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F4D6FA4-4793-4498-884D-3428FF16077B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B783904-91AC-4404-B090-D50CDAF47419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9E8B3094-ADEF-4AF5-A9F8-087CF6F446CD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A1819162-AD30-404A-AD57-419A0E0E49C7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2337517B-725F-478B-98F9-F0C1022F1390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05112D6B-D73E-407E-8A79-6D215750738A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0D20ED72-CFDB-45A6-A73C-FD0AC49B678A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8688936C-9DE1-49C3-AE96-5E3AB48D7695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52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Activation des modèles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16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743942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Pour inclure une application et ses modèles dans un projet, nous avons besoin d’ajouter une référence à sa classe de configuration dans le réglage </a:t>
            </a:r>
            <a:r>
              <a:rPr lang="fr-FR" sz="2400" b="1" dirty="0">
                <a:solidFill>
                  <a:srgbClr val="FF0000"/>
                </a:solidFill>
              </a:rPr>
              <a:t>INSTALLED_APPS</a:t>
            </a:r>
            <a:r>
              <a:rPr lang="fr-FR" sz="2400" dirty="0"/>
              <a:t>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0AB6FC-9ABA-4FEC-BF15-0644836F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38979"/>
            <a:ext cx="4114800" cy="299484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7041E29-E107-44DC-BE22-DD99C5572E21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44BE43D-22DB-42F8-868E-24C435351849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9673AABB-1707-42AF-9A8A-7085E5EB3954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4A86725C-DE78-4A90-BA0C-60616944CADA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7" name="Rectangle à coins arrondis 18">
                    <a:extLst>
                      <a:ext uri="{FF2B5EF4-FFF2-40B4-BE49-F238E27FC236}">
                        <a16:creationId xmlns:a16="http://schemas.microsoft.com/office/drawing/2014/main" id="{DB594E17-B0EE-4CE8-91C2-B56B4229600D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8" name="Rectangle à coins arrondis 19">
                    <a:extLst>
                      <a:ext uri="{FF2B5EF4-FFF2-40B4-BE49-F238E27FC236}">
                        <a16:creationId xmlns:a16="http://schemas.microsoft.com/office/drawing/2014/main" id="{6D0CA257-090E-4572-888F-7C5EBC90C10B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6" name="Rectangle à coins arrondis 19">
                  <a:extLst>
                    <a:ext uri="{FF2B5EF4-FFF2-40B4-BE49-F238E27FC236}">
                      <a16:creationId xmlns:a16="http://schemas.microsoft.com/office/drawing/2014/main" id="{6AAA4CFC-ADCA-4D04-975A-3442C49AAD77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3" name="Rectangle à coins arrondis 18">
                <a:extLst>
                  <a:ext uri="{FF2B5EF4-FFF2-40B4-BE49-F238E27FC236}">
                    <a16:creationId xmlns:a16="http://schemas.microsoft.com/office/drawing/2014/main" id="{3EDCC8A6-51DA-4B74-BAB0-455CE662DA10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0" name="Rectangle à coins arrondis 19">
              <a:extLst>
                <a:ext uri="{FF2B5EF4-FFF2-40B4-BE49-F238E27FC236}">
                  <a16:creationId xmlns:a16="http://schemas.microsoft.com/office/drawing/2014/main" id="{BC78CF64-3539-418C-9786-52A5941C4B1D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86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Les Migrations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9" y="1662545"/>
            <a:ext cx="10743942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Les migrations sont la manière par laquelle Django </a:t>
            </a:r>
            <a:r>
              <a:rPr lang="fr-FR" sz="2400" b="1" dirty="0">
                <a:solidFill>
                  <a:srgbClr val="C00000"/>
                </a:solidFill>
              </a:rPr>
              <a:t>propage des modifications que vous apportez à des modèles</a:t>
            </a:r>
            <a:r>
              <a:rPr lang="fr-FR" sz="2400" dirty="0"/>
              <a:t> (ajout d’un champ, suppression d’un modèle, etc.) dans un schéma de base de données. Elles sont conçues pour être quasiment automatiques.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171459-2BD5-4FE8-9A1F-D43C0DE7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9" y="4241490"/>
            <a:ext cx="5158655" cy="1528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835834-28EA-42A9-8FFE-081D1106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34" y="3879990"/>
            <a:ext cx="5221054" cy="22510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69E59A4B-3748-4911-962B-C094FACDEA66}"/>
              </a:ext>
            </a:extLst>
          </p:cNvPr>
          <p:cNvGrpSpPr/>
          <p:nvPr/>
        </p:nvGrpSpPr>
        <p:grpSpPr>
          <a:xfrm>
            <a:off x="520865" y="276983"/>
            <a:ext cx="11142405" cy="453855"/>
            <a:chOff x="400793" y="240041"/>
            <a:chExt cx="11142405" cy="4538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46340DA-4D1A-4105-B912-764F421D8F11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FAB86C51-98B4-4556-8F9B-5BC1D7DC1ACD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4059D807-FE83-4C2F-8581-C31A39F878D4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60516E19-55CC-4F5F-881E-F8E543039E98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B8431AE1-8E49-481D-B762-1C26115B121D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850034AC-1AD0-440D-AC11-87F0B88CC946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83FFF538-439C-4340-9B0D-FE84D7D9F273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3DAE4F44-CAA3-4EE4-9493-ED25A1961080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711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Méthodes de Model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8" y="1662545"/>
            <a:ext cx="10821729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Il existe des méthodes de modèle prédéfinies qui encapsulent le comportement de la base de données que vous pouvez remplacer pour le personnaliser.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Parmi les méthodes de modèle prédéfinies : </a:t>
            </a:r>
            <a:r>
              <a:rPr lang="fr-FR" sz="2400" b="1" dirty="0" err="1">
                <a:solidFill>
                  <a:srgbClr val="C00000"/>
                </a:solidFill>
              </a:rPr>
              <a:t>save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, </a:t>
            </a:r>
            <a:r>
              <a:rPr lang="fr-FR" sz="2400" b="1" dirty="0" err="1">
                <a:solidFill>
                  <a:srgbClr val="C00000"/>
                </a:solidFill>
              </a:rPr>
              <a:t>delete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, </a:t>
            </a:r>
            <a:r>
              <a:rPr lang="fr-FR" sz="2400" b="1" dirty="0" err="1">
                <a:solidFill>
                  <a:srgbClr val="C00000"/>
                </a:solidFill>
              </a:rPr>
              <a:t>pre_save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, </a:t>
            </a:r>
            <a:r>
              <a:rPr lang="fr-FR" sz="2400" b="1" dirty="0" err="1">
                <a:solidFill>
                  <a:srgbClr val="C00000"/>
                </a:solidFill>
              </a:rPr>
              <a:t>pre_delete</a:t>
            </a:r>
            <a:r>
              <a:rPr lang="fr-FR" sz="2400" b="1" dirty="0">
                <a:solidFill>
                  <a:srgbClr val="C00000"/>
                </a:solidFill>
              </a:rPr>
              <a:t>() </a:t>
            </a:r>
            <a:r>
              <a:rPr lang="fr-FR" sz="2400" dirty="0"/>
              <a:t>etc.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6E240A-085C-4B19-A4AD-EB3693FC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49" y="3474189"/>
            <a:ext cx="7470122" cy="274851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7200F0A8-C3C9-411A-8877-41E9AF899A41}"/>
              </a:ext>
            </a:extLst>
          </p:cNvPr>
          <p:cNvGrpSpPr/>
          <p:nvPr/>
        </p:nvGrpSpPr>
        <p:grpSpPr>
          <a:xfrm>
            <a:off x="520865" y="276983"/>
            <a:ext cx="11142405" cy="453855"/>
            <a:chOff x="400793" y="240041"/>
            <a:chExt cx="11142405" cy="453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3558579-AF0F-4D77-9EEF-EA4DC2C2061D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AFAF9CCF-AB14-4C89-96D8-7460C2CBABA9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30FBB7B2-935D-4468-8D60-D65C73EB2F07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7" name="Rectangle à coins arrondis 18">
                    <a:extLst>
                      <a:ext uri="{FF2B5EF4-FFF2-40B4-BE49-F238E27FC236}">
                        <a16:creationId xmlns:a16="http://schemas.microsoft.com/office/drawing/2014/main" id="{AF0F9861-7C17-4C9E-A9B5-817C96DFD5D5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8" name="Rectangle à coins arrondis 19">
                    <a:extLst>
                      <a:ext uri="{FF2B5EF4-FFF2-40B4-BE49-F238E27FC236}">
                        <a16:creationId xmlns:a16="http://schemas.microsoft.com/office/drawing/2014/main" id="{7617C06D-670A-4733-A642-52475EE322E4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6" name="Rectangle à coins arrondis 19">
                  <a:extLst>
                    <a:ext uri="{FF2B5EF4-FFF2-40B4-BE49-F238E27FC236}">
                      <a16:creationId xmlns:a16="http://schemas.microsoft.com/office/drawing/2014/main" id="{98900EA5-50CA-4BB2-9B07-33C767890256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4" name="Rectangle à coins arrondis 18">
                <a:extLst>
                  <a:ext uri="{FF2B5EF4-FFF2-40B4-BE49-F238E27FC236}">
                    <a16:creationId xmlns:a16="http://schemas.microsoft.com/office/drawing/2014/main" id="{3D5626D3-A2AF-47A5-9EC8-7C926735B6E0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2" name="Rectangle à coins arrondis 19">
              <a:extLst>
                <a:ext uri="{FF2B5EF4-FFF2-40B4-BE49-F238E27FC236}">
                  <a16:creationId xmlns:a16="http://schemas.microsoft.com/office/drawing/2014/main" id="{8F688AA9-B5E8-4E48-AA50-11A34B6BE285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30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Méthodes de Model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19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9" y="1773382"/>
            <a:ext cx="5174415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Pour ajouter des fonctionnalités à vos objets, définissez des méthodes personnalisées dans le modèle. 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Les méthodes de modèles peuvent être utilisées de deux façons 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En tant que méthodes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En tant que des propriétés (</a:t>
            </a:r>
            <a:r>
              <a:rPr lang="fr-FR" sz="2400" b="1" dirty="0" err="1">
                <a:solidFill>
                  <a:srgbClr val="FF0000"/>
                </a:solidFill>
              </a:rPr>
              <a:t>property</a:t>
            </a:r>
            <a:r>
              <a:rPr lang="fr-FR" sz="2400" dirty="0"/>
              <a:t>)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200F0A8-C3C9-411A-8877-41E9AF899A41}"/>
              </a:ext>
            </a:extLst>
          </p:cNvPr>
          <p:cNvGrpSpPr/>
          <p:nvPr/>
        </p:nvGrpSpPr>
        <p:grpSpPr>
          <a:xfrm>
            <a:off x="520865" y="276983"/>
            <a:ext cx="11142405" cy="453855"/>
            <a:chOff x="400793" y="240041"/>
            <a:chExt cx="11142405" cy="453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3558579-AF0F-4D77-9EEF-EA4DC2C2061D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AFAF9CCF-AB14-4C89-96D8-7460C2CBABA9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30FBB7B2-935D-4468-8D60-D65C73EB2F07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7" name="Rectangle à coins arrondis 18">
                    <a:extLst>
                      <a:ext uri="{FF2B5EF4-FFF2-40B4-BE49-F238E27FC236}">
                        <a16:creationId xmlns:a16="http://schemas.microsoft.com/office/drawing/2014/main" id="{AF0F9861-7C17-4C9E-A9B5-817C96DFD5D5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8" name="Rectangle à coins arrondis 19">
                    <a:extLst>
                      <a:ext uri="{FF2B5EF4-FFF2-40B4-BE49-F238E27FC236}">
                        <a16:creationId xmlns:a16="http://schemas.microsoft.com/office/drawing/2014/main" id="{7617C06D-670A-4733-A642-52475EE322E4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Les Modèles</a:t>
                    </a:r>
                  </a:p>
                </p:txBody>
              </p:sp>
            </p:grpSp>
            <p:sp>
              <p:nvSpPr>
                <p:cNvPr id="16" name="Rectangle à coins arrondis 19">
                  <a:extLst>
                    <a:ext uri="{FF2B5EF4-FFF2-40B4-BE49-F238E27FC236}">
                      <a16:creationId xmlns:a16="http://schemas.microsoft.com/office/drawing/2014/main" id="{98900EA5-50CA-4BB2-9B07-33C767890256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4" name="Rectangle à coins arrondis 18">
                <a:extLst>
                  <a:ext uri="{FF2B5EF4-FFF2-40B4-BE49-F238E27FC236}">
                    <a16:creationId xmlns:a16="http://schemas.microsoft.com/office/drawing/2014/main" id="{3D5626D3-A2AF-47A5-9EC8-7C926735B6E0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2" name="Rectangle à coins arrondis 19">
              <a:extLst>
                <a:ext uri="{FF2B5EF4-FFF2-40B4-BE49-F238E27FC236}">
                  <a16:creationId xmlns:a16="http://schemas.microsoft.com/office/drawing/2014/main" id="{8F688AA9-B5E8-4E48-AA50-11A34B6BE285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AFC0B57B-9979-42B8-BBCF-B1C141E5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93" y="1602742"/>
            <a:ext cx="5497548" cy="4536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5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Django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BAF3E-F83D-4F5B-BEAF-4236B2E47A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258" y="1773382"/>
            <a:ext cx="7834487" cy="14039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/>
              <a:t>Django est un Framework Python de haut niveau, permettant un </a:t>
            </a:r>
            <a:r>
              <a:rPr lang="fr-FR" sz="2400" b="1" dirty="0">
                <a:solidFill>
                  <a:schemeClr val="accent2"/>
                </a:solidFill>
              </a:rPr>
              <a:t>développement</a:t>
            </a:r>
            <a:r>
              <a:rPr lang="fr-FR" sz="2400" dirty="0"/>
              <a:t> </a:t>
            </a:r>
            <a:r>
              <a:rPr lang="fr-FR" sz="2400" b="1" dirty="0">
                <a:solidFill>
                  <a:schemeClr val="accent2"/>
                </a:solidFill>
              </a:rPr>
              <a:t>rapide</a:t>
            </a:r>
            <a:r>
              <a:rPr lang="fr-FR" sz="2400" dirty="0"/>
              <a:t> de sites internet, </a:t>
            </a:r>
            <a:r>
              <a:rPr lang="fr-FR" sz="2400" b="1" dirty="0">
                <a:solidFill>
                  <a:schemeClr val="accent2">
                    <a:lumMod val="50000"/>
                  </a:schemeClr>
                </a:solidFill>
              </a:rPr>
              <a:t>sécurisés</a:t>
            </a:r>
            <a:r>
              <a:rPr lang="fr-FR" sz="2400" dirty="0"/>
              <a:t>, et </a:t>
            </a:r>
            <a:r>
              <a:rPr lang="fr-FR" sz="2400" b="1" dirty="0">
                <a:solidFill>
                  <a:srgbClr val="FF0000"/>
                </a:solidFill>
              </a:rPr>
              <a:t>maintenables</a:t>
            </a:r>
            <a:r>
              <a:rPr lang="fr-FR" sz="2400" dirty="0"/>
              <a:t>. Il est gratuit, open source, a une communauté active, une bonne documentation.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</a:t>
            </a:fld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9E5288-0936-4277-BF92-35470C9737E8}"/>
              </a:ext>
            </a:extLst>
          </p:cNvPr>
          <p:cNvSpPr txBox="1"/>
          <p:nvPr/>
        </p:nvSpPr>
        <p:spPr>
          <a:xfrm>
            <a:off x="635258" y="4134912"/>
            <a:ext cx="10862835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/>
              <a:t>Django fut développé et mis à disposition en open-source en juillet 2005 par une équipe de développeurs expérimentés. il a été conçu pour rendre les tâches habituelles du développement Web rapides et simples.</a:t>
            </a:r>
            <a:endParaRPr lang="fr-FR" sz="2400" b="1" dirty="0">
              <a:solidFill>
                <a:srgbClr val="0070C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157C00-B6F4-4F27-AC07-0B12602B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019" y="1468235"/>
            <a:ext cx="1542468" cy="1960765"/>
          </a:xfrm>
          <a:prstGeom prst="rect">
            <a:avLst/>
          </a:prstGeom>
          <a:noFill/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A89EDDB-998F-4A24-977A-103B1BC81270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C649E42-5F1C-422D-9624-809F4D30D92C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A698C768-1A2D-4E42-8794-D2F0F34D5675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FCEEB0D3-5139-4222-A77E-3FDF48DB8238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4" name="Rectangle à coins arrondis 18">
                    <a:extLst>
                      <a:ext uri="{FF2B5EF4-FFF2-40B4-BE49-F238E27FC236}">
                        <a16:creationId xmlns:a16="http://schemas.microsoft.com/office/drawing/2014/main" id="{82682F0E-E25C-47EB-9995-47D3EBE86A70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5" name="Rectangle à coins arrondis 19">
                    <a:extLst>
                      <a:ext uri="{FF2B5EF4-FFF2-40B4-BE49-F238E27FC236}">
                        <a16:creationId xmlns:a16="http://schemas.microsoft.com/office/drawing/2014/main" id="{FEF54801-0A74-4607-8B2E-8F66682685E8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3" name="Rectangle à coins arrondis 19">
                  <a:extLst>
                    <a:ext uri="{FF2B5EF4-FFF2-40B4-BE49-F238E27FC236}">
                      <a16:creationId xmlns:a16="http://schemas.microsoft.com/office/drawing/2014/main" id="{3A667F6B-6CBF-4F2D-9447-86E85AE52602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1" name="Rectangle à coins arrondis 18">
                <a:extLst>
                  <a:ext uri="{FF2B5EF4-FFF2-40B4-BE49-F238E27FC236}">
                    <a16:creationId xmlns:a16="http://schemas.microsoft.com/office/drawing/2014/main" id="{1EC418C2-2024-41CB-888B-A56BA870259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16" name="Rectangle à coins arrondis 19">
              <a:extLst>
                <a:ext uri="{FF2B5EF4-FFF2-40B4-BE49-F238E27FC236}">
                  <a16:creationId xmlns:a16="http://schemas.microsoft.com/office/drawing/2014/main" id="{305F346F-D9A2-47E4-BF9A-84C8A78D24AF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44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Création de requêtes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20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6" y="1773382"/>
            <a:ext cx="5407633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Une fois les modèles de données créés, Django offre automatiquement une API d’abstraction de base de données qui permet de créer, obtenir, mettre à jour et supprimer des objets. 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r>
              <a:rPr lang="fr-FR" sz="2400" b="1" i="1" u="sng" dirty="0"/>
              <a:t>Exemple</a:t>
            </a:r>
            <a:r>
              <a:rPr lang="fr-FR" sz="2400" dirty="0"/>
              <a:t> : Modèles d’application de Blog</a:t>
            </a:r>
            <a:endParaRPr lang="fr-FR" sz="2400" b="1" dirty="0">
              <a:solidFill>
                <a:srgbClr val="C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9D40C8-16AE-4BC6-A5FC-07C09B90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43" y="1057547"/>
            <a:ext cx="4959928" cy="52988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692E9825-9914-4721-9CA7-234F4358F183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F94186DD-B1FE-4BC1-837D-DC85C44D8A6A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FBFEFEBB-D258-465A-B23C-446D7A04AF0B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6F033A92-CE7B-4471-B65A-E2910CD705B4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7" name="Rectangle à coins arrondis 18">
                    <a:extLst>
                      <a:ext uri="{FF2B5EF4-FFF2-40B4-BE49-F238E27FC236}">
                        <a16:creationId xmlns:a16="http://schemas.microsoft.com/office/drawing/2014/main" id="{795E780E-EABA-4C25-9AA2-0F32C3A76F13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8" name="Rectangle à coins arrondis 19">
                    <a:extLst>
                      <a:ext uri="{FF2B5EF4-FFF2-40B4-BE49-F238E27FC236}">
                        <a16:creationId xmlns:a16="http://schemas.microsoft.com/office/drawing/2014/main" id="{59348CB9-0047-4271-B945-2FA60E5AA10D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6" name="Rectangle à coins arrondis 19">
                  <a:extLst>
                    <a:ext uri="{FF2B5EF4-FFF2-40B4-BE49-F238E27FC236}">
                      <a16:creationId xmlns:a16="http://schemas.microsoft.com/office/drawing/2014/main" id="{31B5DD07-208C-4EDD-9BFA-3C2C3DBE1D21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4" name="Rectangle à coins arrondis 18">
                <a:extLst>
                  <a:ext uri="{FF2B5EF4-FFF2-40B4-BE49-F238E27FC236}">
                    <a16:creationId xmlns:a16="http://schemas.microsoft.com/office/drawing/2014/main" id="{0287143D-7E9C-4121-B50B-8C690659BAF3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2" name="Rectangle à coins arrondis 19">
              <a:extLst>
                <a:ext uri="{FF2B5EF4-FFF2-40B4-BE49-F238E27FC236}">
                  <a16:creationId xmlns:a16="http://schemas.microsoft.com/office/drawing/2014/main" id="{F0743491-0FB0-455D-9C30-07A474DF14F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1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Création d’objets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Pour créer un objet, créez une instance de la classe de modèle en utilisant des paramètres nommés, puis appelez </a:t>
            </a:r>
            <a:r>
              <a:rPr lang="fr-FR" sz="2400" b="1" dirty="0" err="1">
                <a:solidFill>
                  <a:srgbClr val="C00000"/>
                </a:solidFill>
              </a:rPr>
              <a:t>save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 pour l’enregistrer dans la base de données.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Vous pouvez également </a:t>
            </a:r>
            <a:r>
              <a:rPr lang="fr-FR" sz="2400" dirty="0" err="1"/>
              <a:t>appeller</a:t>
            </a:r>
            <a:r>
              <a:rPr lang="fr-FR" sz="2400" dirty="0"/>
              <a:t> directement la méthode </a:t>
            </a:r>
            <a:r>
              <a:rPr lang="fr-FR" sz="2400" b="1" dirty="0" err="1">
                <a:solidFill>
                  <a:srgbClr val="C00000"/>
                </a:solidFill>
              </a:rPr>
              <a:t>create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8EAB3C-B144-4955-AFFB-37E110F7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60" y="3736427"/>
            <a:ext cx="9486900" cy="1133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A856634-A14A-42A4-9575-711A3F73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871" y="5135879"/>
            <a:ext cx="6991350" cy="800100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7E886599-ABD8-422D-898F-58D93F6DC626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19620E82-5CE4-4C1D-BB99-D23AD6BB727F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7C6034A7-A628-4E8D-95E2-920D6115E2D9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5" name="Groupe 24">
                  <a:extLst>
                    <a:ext uri="{FF2B5EF4-FFF2-40B4-BE49-F238E27FC236}">
                      <a16:creationId xmlns:a16="http://schemas.microsoft.com/office/drawing/2014/main" id="{D5AA3F45-01E4-4ADB-A2E6-7087506F3D03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7" name="Rectangle à coins arrondis 18">
                    <a:extLst>
                      <a:ext uri="{FF2B5EF4-FFF2-40B4-BE49-F238E27FC236}">
                        <a16:creationId xmlns:a16="http://schemas.microsoft.com/office/drawing/2014/main" id="{B5B28FA0-EA96-4D27-8F2B-0094C2CCCCE4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8" name="Rectangle à coins arrondis 19">
                    <a:extLst>
                      <a:ext uri="{FF2B5EF4-FFF2-40B4-BE49-F238E27FC236}">
                        <a16:creationId xmlns:a16="http://schemas.microsoft.com/office/drawing/2014/main" id="{6C0BD26F-899D-4744-8224-1186343EC110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6" name="Rectangle à coins arrondis 19">
                  <a:extLst>
                    <a:ext uri="{FF2B5EF4-FFF2-40B4-BE49-F238E27FC236}">
                      <a16:creationId xmlns:a16="http://schemas.microsoft.com/office/drawing/2014/main" id="{B370E5BD-66E0-474F-B561-3CE9B6274025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24" name="Rectangle à coins arrondis 18">
                <a:extLst>
                  <a:ext uri="{FF2B5EF4-FFF2-40B4-BE49-F238E27FC236}">
                    <a16:creationId xmlns:a16="http://schemas.microsoft.com/office/drawing/2014/main" id="{ED5D2820-B4C0-4D84-BC99-85FB0C3A9CBF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22" name="Rectangle à coins arrondis 19">
              <a:extLst>
                <a:ext uri="{FF2B5EF4-FFF2-40B4-BE49-F238E27FC236}">
                  <a16:creationId xmlns:a16="http://schemas.microsoft.com/office/drawing/2014/main" id="{19E8E082-77F2-4B0A-A097-9E23210EA339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470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Mise à Jour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368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Pour enregistrer les modifications d’un objet existant dans la base de données, on utilise également la méthode </a:t>
            </a:r>
            <a:r>
              <a:rPr lang="fr-FR" sz="2400" b="1" dirty="0" err="1">
                <a:solidFill>
                  <a:srgbClr val="C00000"/>
                </a:solidFill>
              </a:rPr>
              <a:t>save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.</a:t>
            </a:r>
          </a:p>
          <a:p>
            <a:pPr algn="just">
              <a:lnSpc>
                <a:spcPct val="150000"/>
              </a:lnSpc>
            </a:pPr>
            <a:endParaRPr lang="fr-FR" sz="500" dirty="0"/>
          </a:p>
          <a:p>
            <a:pPr algn="just">
              <a:lnSpc>
                <a:spcPct val="150000"/>
              </a:lnSpc>
            </a:pPr>
            <a:r>
              <a:rPr lang="fr-FR" sz="2400" dirty="0"/>
              <a:t>Django vérifie </a:t>
            </a:r>
            <a:r>
              <a:rPr lang="fr-FR" sz="2400" b="1" dirty="0">
                <a:solidFill>
                  <a:srgbClr val="FF0000"/>
                </a:solidFill>
              </a:rPr>
              <a:t>l’existence d’une clé primaire </a:t>
            </a:r>
            <a:r>
              <a:rPr lang="fr-FR" sz="2400" dirty="0"/>
              <a:t>(</a:t>
            </a:r>
            <a:r>
              <a:rPr lang="fr-FR" sz="2400" b="1" dirty="0">
                <a:solidFill>
                  <a:srgbClr val="FF0000"/>
                </a:solidFill>
              </a:rPr>
              <a:t>pk</a:t>
            </a:r>
            <a:r>
              <a:rPr lang="fr-FR" sz="2400" dirty="0"/>
              <a:t>) dans l’objet pour décider est-ce qu’il s’agit de nouvelle insertion ou de mise à jour.</a:t>
            </a:r>
          </a:p>
          <a:p>
            <a:pPr algn="just">
              <a:lnSpc>
                <a:spcPct val="150000"/>
              </a:lnSpc>
            </a:pPr>
            <a:endParaRPr lang="fr-FR" sz="500" dirty="0"/>
          </a:p>
          <a:p>
            <a:pPr algn="just">
              <a:lnSpc>
                <a:spcPct val="150000"/>
              </a:lnSpc>
            </a:pPr>
            <a:r>
              <a:rPr lang="fr-FR" sz="2400" dirty="0"/>
              <a:t> Pour mettre à jour la valeur d’un certain champ pour tous les objets d’un QuerySet, utiliser la méthode </a:t>
            </a:r>
            <a:r>
              <a:rPr lang="fr-FR" sz="2400" b="1" dirty="0">
                <a:solidFill>
                  <a:srgbClr val="C00000"/>
                </a:solidFill>
              </a:rPr>
              <a:t>update()</a:t>
            </a:r>
            <a:r>
              <a:rPr lang="fr-FR" sz="2400" dirty="0"/>
              <a:t> du QuerySet.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3A11161-C6A1-48F2-9603-AF4EC1B0E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6"/>
          <a:stretch/>
        </p:blipFill>
        <p:spPr>
          <a:xfrm>
            <a:off x="8424201" y="3614495"/>
            <a:ext cx="2890344" cy="714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EE943A-C184-427F-A711-6BF97434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85" y="5474067"/>
            <a:ext cx="9391650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C909BA3A-BE53-4C12-8EBE-37B3D10C5520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38CCBD-A22D-439C-A759-E0BC523CB64C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FC19972C-0ED2-43FB-A6E1-21CAA1C3ED02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1A958BC2-17FE-4E3A-81F4-9583702DC3E8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30E27F73-EFA2-411A-9A0D-8BDB1108F2AA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48C6590E-AE77-44EE-9CC2-01C8D37CA806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5B6EFFF2-DCC6-49F1-B8BF-1B662488513E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35B72482-26B9-45D9-AD89-01E10B2AAFF5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A72CE28F-6E70-4A5C-907C-4D8E324E41DF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0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QuerySet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5767851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Pour extraire des objets de la base de données, on doit construire un </a:t>
            </a:r>
            <a:r>
              <a:rPr lang="fr-FR" sz="2400" b="1" dirty="0">
                <a:solidFill>
                  <a:srgbClr val="FF0000"/>
                </a:solidFill>
              </a:rPr>
              <a:t>QuerySet </a:t>
            </a:r>
            <a:r>
              <a:rPr lang="fr-FR" sz="2400" dirty="0"/>
              <a:t>qui représente </a:t>
            </a:r>
            <a:r>
              <a:rPr lang="fr-FR" sz="2400" b="1" dirty="0">
                <a:solidFill>
                  <a:srgbClr val="C00000"/>
                </a:solidFill>
              </a:rPr>
              <a:t>une collection d’objets</a:t>
            </a:r>
            <a:r>
              <a:rPr lang="fr-FR" sz="2400" dirty="0"/>
              <a:t> de la BD. 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Il peut comporter zéro, un ou plusieurs filtres. En termes SQL, un QuerySet équivaut à une </a:t>
            </a:r>
            <a:r>
              <a:rPr lang="fr-FR" sz="2400" b="1" dirty="0">
                <a:solidFill>
                  <a:schemeClr val="accent2"/>
                </a:solidFill>
              </a:rPr>
              <a:t>commande SELECT </a:t>
            </a:r>
            <a:r>
              <a:rPr lang="fr-FR" sz="2400" dirty="0"/>
              <a:t>et un filtre correspond à une clause restrictive telle que </a:t>
            </a:r>
            <a:r>
              <a:rPr lang="fr-FR" sz="2400" b="1" dirty="0">
                <a:solidFill>
                  <a:schemeClr val="accent2"/>
                </a:solidFill>
              </a:rPr>
              <a:t>WHERE</a:t>
            </a:r>
            <a:r>
              <a:rPr lang="fr-FR" sz="2400" dirty="0"/>
              <a:t> ou </a:t>
            </a:r>
            <a:r>
              <a:rPr lang="fr-FR" sz="2400" b="1" dirty="0">
                <a:solidFill>
                  <a:schemeClr val="accent2"/>
                </a:solidFill>
              </a:rPr>
              <a:t>LIMIT</a:t>
            </a:r>
            <a:r>
              <a:rPr lang="fr-FR" sz="2400" dirty="0"/>
              <a:t>.</a:t>
            </a:r>
          </a:p>
        </p:txBody>
      </p:sp>
      <p:pic>
        <p:nvPicPr>
          <p:cNvPr id="5122" name="Picture 2" descr="How model queries work in Django - OurCodeSolution">
            <a:extLst>
              <a:ext uri="{FF2B5EF4-FFF2-40B4-BE49-F238E27FC236}">
                <a16:creationId xmlns:a16="http://schemas.microsoft.com/office/drawing/2014/main" id="{534ACB57-FC19-4AD1-B8BD-75C162BA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10" y="2419928"/>
            <a:ext cx="5123101" cy="2881745"/>
          </a:xfrm>
          <a:prstGeom prst="rect">
            <a:avLst/>
          </a:prstGeom>
          <a:noFill/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7085ED4A-7C7B-4C64-BC3A-76A1B37374AF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69836B0-DE5A-4620-A989-CC3E86530AA6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EC1C04CC-6715-4B62-B8FE-F78CDDE5D3E3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890D44E8-73AB-4459-8F17-DC169A59309A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6" name="Rectangle à coins arrondis 18">
                    <a:extLst>
                      <a:ext uri="{FF2B5EF4-FFF2-40B4-BE49-F238E27FC236}">
                        <a16:creationId xmlns:a16="http://schemas.microsoft.com/office/drawing/2014/main" id="{57C16CB4-517F-4D8F-AD2A-8566E8128443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7" name="Rectangle à coins arrondis 19">
                    <a:extLst>
                      <a:ext uri="{FF2B5EF4-FFF2-40B4-BE49-F238E27FC236}">
                        <a16:creationId xmlns:a16="http://schemas.microsoft.com/office/drawing/2014/main" id="{6EACC3A8-B5E3-4A7E-8905-632677DFC50C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5" name="Rectangle à coins arrondis 19">
                  <a:extLst>
                    <a:ext uri="{FF2B5EF4-FFF2-40B4-BE49-F238E27FC236}">
                      <a16:creationId xmlns:a16="http://schemas.microsoft.com/office/drawing/2014/main" id="{B1B550F7-AFC0-48DB-A8F6-433A5857049E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3" name="Rectangle à coins arrondis 18">
                <a:extLst>
                  <a:ext uri="{FF2B5EF4-FFF2-40B4-BE49-F238E27FC236}">
                    <a16:creationId xmlns:a16="http://schemas.microsoft.com/office/drawing/2014/main" id="{8097E2F6-9981-4ABC-A52B-8D721B60B411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0" name="Rectangle à coins arrondis 19">
              <a:extLst>
                <a:ext uri="{FF2B5EF4-FFF2-40B4-BE49-F238E27FC236}">
                  <a16:creationId xmlns:a16="http://schemas.microsoft.com/office/drawing/2014/main" id="{BD15B27E-6342-4DCF-B859-C0033936B16B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27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Les objets QuerySet sont différés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24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428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Les </a:t>
            </a:r>
            <a:r>
              <a:rPr lang="fr-FR" sz="2400" dirty="0" err="1"/>
              <a:t>QuerySets</a:t>
            </a:r>
            <a:r>
              <a:rPr lang="fr-FR" sz="2400" dirty="0"/>
              <a:t> sont différés (« </a:t>
            </a:r>
            <a:r>
              <a:rPr lang="fr-FR" sz="2400" b="1" dirty="0" err="1">
                <a:solidFill>
                  <a:srgbClr val="FF0000"/>
                </a:solidFill>
              </a:rPr>
              <a:t>lazy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» en anglais) ; la création d’un QuerySet ne génère </a:t>
            </a:r>
            <a:r>
              <a:rPr lang="fr-FR" sz="2400" b="1" dirty="0">
                <a:solidFill>
                  <a:srgbClr val="FF0000"/>
                </a:solidFill>
              </a:rPr>
              <a:t>aucune activité </a:t>
            </a:r>
            <a:r>
              <a:rPr lang="fr-FR" sz="2400" dirty="0"/>
              <a:t>au niveau de la base de données. Vous pouvez empiler les filtres toute la journée, Django ne lance aucune requête tant que le QuerySet n’est pas évalué.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endParaRPr lang="fr-FR" sz="1200" dirty="0"/>
          </a:p>
          <a:p>
            <a:pPr algn="just">
              <a:lnSpc>
                <a:spcPct val="150000"/>
              </a:lnSpc>
            </a:pPr>
            <a:r>
              <a:rPr lang="fr-FR" sz="2400" dirty="0"/>
              <a:t>Malgré le fait que ceci ressemble à trois interrogations de la base de données, en réalité une seule interrogation est faite, à la dernière ligne (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</a:t>
            </a: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(q)</a:t>
            </a:r>
            <a:r>
              <a:rPr lang="fr-FR" sz="2400" dirty="0"/>
              <a:t>).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BCEA52D-D9C5-4B3C-B21B-2CF6026BA6E3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EC1A752-F48D-4CAC-8364-6A779814D175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08B53613-0000-43D7-B1E6-5CE24DAA8C93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A9971E83-F4DD-44B3-AE7C-25D74843F11A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2" name="Rectangle à coins arrondis 18">
                    <a:extLst>
                      <a:ext uri="{FF2B5EF4-FFF2-40B4-BE49-F238E27FC236}">
                        <a16:creationId xmlns:a16="http://schemas.microsoft.com/office/drawing/2014/main" id="{DA1547EA-39AB-49CE-B0C8-AD4EC758D138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3" name="Rectangle à coins arrondis 19">
                    <a:extLst>
                      <a:ext uri="{FF2B5EF4-FFF2-40B4-BE49-F238E27FC236}">
                        <a16:creationId xmlns:a16="http://schemas.microsoft.com/office/drawing/2014/main" id="{915BDC8F-6599-4CF3-8C62-A649C71BCCB0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1" name="Rectangle à coins arrondis 19">
                  <a:extLst>
                    <a:ext uri="{FF2B5EF4-FFF2-40B4-BE49-F238E27FC236}">
                      <a16:creationId xmlns:a16="http://schemas.microsoft.com/office/drawing/2014/main" id="{2DDCCD66-25B9-4270-AA74-B18813B2781C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9" name="Rectangle à coins arrondis 18">
                <a:extLst>
                  <a:ext uri="{FF2B5EF4-FFF2-40B4-BE49-F238E27FC236}">
                    <a16:creationId xmlns:a16="http://schemas.microsoft.com/office/drawing/2014/main" id="{475DF45D-3C71-4045-81F0-9949AE7A1CA3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7" name="Rectangle à coins arrondis 19">
              <a:extLst>
                <a:ext uri="{FF2B5EF4-FFF2-40B4-BE49-F238E27FC236}">
                  <a16:creationId xmlns:a16="http://schemas.microsoft.com/office/drawing/2014/main" id="{CB282697-F06D-4175-BBAB-6373A2D0846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DDC3B383-34EA-4C5B-A058-5BE54854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70" y="3658178"/>
            <a:ext cx="643027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Sélection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681019"/>
            <a:ext cx="10665433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La façon la plus simple d’obtenir des objets d’une table est de tous les sélectionner. Pour ce faire, utilisez la méthode </a:t>
            </a:r>
            <a:r>
              <a:rPr lang="fr-FR" sz="2400" b="1" dirty="0">
                <a:solidFill>
                  <a:srgbClr val="C00000"/>
                </a:solidFill>
              </a:rPr>
              <a:t>all()</a:t>
            </a:r>
            <a:r>
              <a:rPr lang="fr-FR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le plus souvent, seul un sous-ensemble de tous les objets devra être sélectionné.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Les deux façons les plus utilisées pour affiner un QuerySet sont :</a:t>
            </a:r>
          </a:p>
          <a:p>
            <a:pPr marL="895350" indent="-3603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C00000"/>
                </a:solidFill>
              </a:rPr>
              <a:t>filter</a:t>
            </a:r>
            <a:r>
              <a:rPr lang="fr-FR" sz="2400" b="1" dirty="0">
                <a:solidFill>
                  <a:srgbClr val="C00000"/>
                </a:solidFill>
              </a:rPr>
              <a:t>(**</a:t>
            </a:r>
            <a:r>
              <a:rPr lang="fr-FR" sz="2400" b="1" dirty="0" err="1">
                <a:solidFill>
                  <a:srgbClr val="C00000"/>
                </a:solidFill>
              </a:rPr>
              <a:t>kwargs</a:t>
            </a:r>
            <a:r>
              <a:rPr lang="fr-FR" sz="2400" b="1" dirty="0">
                <a:solidFill>
                  <a:srgbClr val="C00000"/>
                </a:solidFill>
              </a:rPr>
              <a:t>)</a:t>
            </a:r>
          </a:p>
          <a:p>
            <a:pPr marL="895350" indent="-3603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C00000"/>
                </a:solidFill>
              </a:rPr>
              <a:t>exclude</a:t>
            </a:r>
            <a:r>
              <a:rPr lang="fr-FR" sz="2400" b="1" dirty="0">
                <a:solidFill>
                  <a:srgbClr val="C00000"/>
                </a:solidFill>
              </a:rPr>
              <a:t>(**</a:t>
            </a:r>
            <a:r>
              <a:rPr lang="fr-FR" sz="2400" b="1" dirty="0" err="1">
                <a:solidFill>
                  <a:srgbClr val="C00000"/>
                </a:solidFill>
              </a:rPr>
              <a:t>kwargs</a:t>
            </a:r>
            <a:r>
              <a:rPr lang="fr-FR" sz="2400" b="1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1A70B1-8938-4E0F-BDCF-B9B6F00A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4" y="2709025"/>
            <a:ext cx="5038725" cy="5810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810557-B576-4436-8EB4-08BFD04A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16" y="4815090"/>
            <a:ext cx="5829300" cy="542925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B056867A-D934-4509-9376-8228814A7F96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CD1524B-E7A9-4FA6-AE7B-41DDA5B3521F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5605C3C9-267A-4E39-87C4-72424A923D1C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92779106-6EAA-4F6C-9C4C-122A45689031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42AB57C2-3118-44F1-862C-CA4025330FE1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6DF9CCF6-E441-4945-8174-0BEEA93CA0D6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23F07264-8F14-46F6-9145-72830E81C2C7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539634E5-AEC4-48FF-A1E9-FB464951768C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66C20CEA-F9EA-456C-9C33-6560D2D15B29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036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Sélection avec Enchaînement des Filtres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26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 résultat de l’exécution d’un QuerySet est lui-même un QuerySet, il est donc possible d’enchaîner les filtrages successifs. Par exemple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BDA472-FD5E-430E-A34B-E6E13B25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44497"/>
            <a:ext cx="7030011" cy="2517297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109CB38-3230-4ECA-A9E0-175FA6566E08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88D63C98-C07B-4E52-872D-6BC0DB805B25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AB967FF3-699A-4D05-8C93-857AB5C167DE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D3CDB95E-A4BB-47E0-ABC1-063B8F4B7F2C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6" name="Rectangle à coins arrondis 18">
                    <a:extLst>
                      <a:ext uri="{FF2B5EF4-FFF2-40B4-BE49-F238E27FC236}">
                        <a16:creationId xmlns:a16="http://schemas.microsoft.com/office/drawing/2014/main" id="{37174600-C8B7-4B4E-83C3-94334C86215D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7" name="Rectangle à coins arrondis 19">
                    <a:extLst>
                      <a:ext uri="{FF2B5EF4-FFF2-40B4-BE49-F238E27FC236}">
                        <a16:creationId xmlns:a16="http://schemas.microsoft.com/office/drawing/2014/main" id="{06442B9B-B759-4035-8600-5E3084DC73CD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5" name="Rectangle à coins arrondis 19">
                  <a:extLst>
                    <a:ext uri="{FF2B5EF4-FFF2-40B4-BE49-F238E27FC236}">
                      <a16:creationId xmlns:a16="http://schemas.microsoft.com/office/drawing/2014/main" id="{632FA525-9C3B-4C02-A63F-0CE39154A937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3" name="Rectangle à coins arrondis 18">
                <a:extLst>
                  <a:ext uri="{FF2B5EF4-FFF2-40B4-BE49-F238E27FC236}">
                    <a16:creationId xmlns:a16="http://schemas.microsoft.com/office/drawing/2014/main" id="{80B92C48-9B29-4DA8-AA35-C6DDFDBDB277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0" name="Rectangle à coins arrondis 19">
              <a:extLst>
                <a:ext uri="{FF2B5EF4-FFF2-40B4-BE49-F238E27FC236}">
                  <a16:creationId xmlns:a16="http://schemas.microsoft.com/office/drawing/2014/main" id="{E76656C4-FF4E-42AD-A96C-E29571DE4072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33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Sélection avec Limit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Utilisez un sous-ensemble de la syntaxe Python de </a:t>
            </a:r>
            <a:r>
              <a:rPr lang="fr-FR" sz="2400" b="1" dirty="0">
                <a:solidFill>
                  <a:srgbClr val="C00000"/>
                </a:solidFill>
              </a:rPr>
              <a:t>segmentation des listes </a:t>
            </a:r>
            <a:r>
              <a:rPr lang="fr-FR" sz="2400" dirty="0"/>
              <a:t>pour restreindre un QuerySet à un certain nombre de résultats. C’est l’équivalent des clauses SQL </a:t>
            </a:r>
            <a:r>
              <a:rPr lang="fr-FR" sz="2400" b="1" dirty="0">
                <a:solidFill>
                  <a:srgbClr val="FF0000"/>
                </a:solidFill>
              </a:rPr>
              <a:t>LIMIT</a:t>
            </a:r>
            <a:r>
              <a:rPr lang="fr-FR" sz="2400" dirty="0"/>
              <a:t> et </a:t>
            </a:r>
            <a:r>
              <a:rPr lang="fr-FR" sz="2400" b="1" dirty="0">
                <a:solidFill>
                  <a:srgbClr val="FF0000"/>
                </a:solidFill>
              </a:rPr>
              <a:t>OFFSET</a:t>
            </a:r>
            <a:r>
              <a:rPr lang="fr-FR" sz="2400" dirty="0"/>
              <a:t>. On peut utiliser également la méthode </a:t>
            </a:r>
            <a:r>
              <a:rPr lang="fr-FR" sz="2400" b="1" dirty="0">
                <a:solidFill>
                  <a:srgbClr val="C00000"/>
                </a:solidFill>
              </a:rPr>
              <a:t>get()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70A01C-E10A-4228-AF6F-6069AD7D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3731124"/>
            <a:ext cx="3381375" cy="542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70C917-4EEF-4204-811C-1CE7B4126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15" y="3726429"/>
            <a:ext cx="3676650" cy="5429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9F189D-3F44-400A-BAD0-B7E3F1E4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35" y="4601208"/>
            <a:ext cx="4857750" cy="5429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AE10001-795A-4606-B8E4-44A952E39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125" y="5461975"/>
            <a:ext cx="4857750" cy="55616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8C7DFDC3-A961-4CF0-8153-3F3E9792EFDE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A359346-EC07-40AC-A3D7-71B53597E3FD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0E82951F-7ACD-4336-BBB0-7966CDD8CFA7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4143510D-7967-451D-98D8-1B1FEE0BC39F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1" name="Rectangle à coins arrondis 18">
                    <a:extLst>
                      <a:ext uri="{FF2B5EF4-FFF2-40B4-BE49-F238E27FC236}">
                        <a16:creationId xmlns:a16="http://schemas.microsoft.com/office/drawing/2014/main" id="{E0B9AE5F-AF52-4D5F-93D0-FE547F466E88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2" name="Rectangle à coins arrondis 19">
                    <a:extLst>
                      <a:ext uri="{FF2B5EF4-FFF2-40B4-BE49-F238E27FC236}">
                        <a16:creationId xmlns:a16="http://schemas.microsoft.com/office/drawing/2014/main" id="{37A98B22-A831-4282-A1E8-020A63D2A2C8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0" name="Rectangle à coins arrondis 19">
                  <a:extLst>
                    <a:ext uri="{FF2B5EF4-FFF2-40B4-BE49-F238E27FC236}">
                      <a16:creationId xmlns:a16="http://schemas.microsoft.com/office/drawing/2014/main" id="{59F388AF-D234-4360-B104-55CB27BC3DD2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8" name="Rectangle à coins arrondis 18">
                <a:extLst>
                  <a:ext uri="{FF2B5EF4-FFF2-40B4-BE49-F238E27FC236}">
                    <a16:creationId xmlns:a16="http://schemas.microsoft.com/office/drawing/2014/main" id="{B42D43A0-771F-485E-A38A-9F3F8E2010B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6" name="Rectangle à coins arrondis 19">
              <a:extLst>
                <a:ext uri="{FF2B5EF4-FFF2-40B4-BE49-F238E27FC236}">
                  <a16:creationId xmlns:a16="http://schemas.microsoft.com/office/drawing/2014/main" id="{80319AA3-6F21-4D9E-A0F4-65F94B7C3C0A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82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GET vs FILTER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986395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 err="1">
                <a:solidFill>
                  <a:srgbClr val="FF0000"/>
                </a:solidFill>
              </a:rPr>
              <a:t>filter</a:t>
            </a:r>
            <a:r>
              <a:rPr lang="fr-FR" sz="2400" b="1" dirty="0">
                <a:solidFill>
                  <a:srgbClr val="FF0000"/>
                </a:solidFill>
              </a:rPr>
              <a:t>() </a:t>
            </a:r>
            <a:r>
              <a:rPr lang="fr-FR" sz="2400" dirty="0"/>
              <a:t>renvoie toujours un QuerySet, même si la requête ne renvoie qu’un seul objet  ou même vide, le QuerySet ne contiendra simplement qu’un seul élément ou sera vide.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Si vous savez </a:t>
            </a:r>
            <a:r>
              <a:rPr lang="fr-FR" sz="2400" b="1" dirty="0">
                <a:solidFill>
                  <a:srgbClr val="C00000"/>
                </a:solidFill>
              </a:rPr>
              <a:t>certainement</a:t>
            </a:r>
            <a:r>
              <a:rPr lang="fr-FR" sz="2400" dirty="0"/>
              <a:t> qu’un seul objet correspondra à la requête, vous pouvez utiliser la méthode </a:t>
            </a:r>
            <a:r>
              <a:rPr lang="fr-FR" sz="2400" b="1" dirty="0">
                <a:solidFill>
                  <a:srgbClr val="FF0000"/>
                </a:solidFill>
              </a:rPr>
              <a:t>get()</a:t>
            </a:r>
            <a:r>
              <a:rPr lang="fr-FR" sz="2400" dirty="0"/>
              <a:t> qui renvoie directement l’objet.</a:t>
            </a:r>
          </a:p>
          <a:p>
            <a:pPr algn="just">
              <a:lnSpc>
                <a:spcPct val="150000"/>
              </a:lnSpc>
            </a:pPr>
            <a:r>
              <a:rPr lang="fr-FR" sz="2400" b="1" i="1" u="sng" dirty="0"/>
              <a:t>Remarques concernant la méthode get()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Si l’objet recherché n’existe pas, une exception de type </a:t>
            </a:r>
            <a:r>
              <a:rPr lang="fr-FR" sz="2400" b="1" dirty="0" err="1">
                <a:solidFill>
                  <a:srgbClr val="FF0000"/>
                </a:solidFill>
              </a:rPr>
              <a:t>DoesNotExist</a:t>
            </a:r>
            <a:r>
              <a:rPr lang="fr-FR" sz="2400" dirty="0"/>
              <a:t> est levé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Si plusieurs objets correspondent à la recherche, une exception de type </a:t>
            </a:r>
            <a:r>
              <a:rPr lang="fr-FR" sz="2400" b="1" dirty="0" err="1">
                <a:solidFill>
                  <a:srgbClr val="FF0000"/>
                </a:solidFill>
              </a:rPr>
              <a:t>MultipleObjectsReturned</a:t>
            </a:r>
            <a:r>
              <a:rPr lang="fr-FR" sz="2400" dirty="0"/>
              <a:t> est levée.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C7DFDC3-A961-4CF0-8153-3F3E9792EFDE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A359346-EC07-40AC-A3D7-71B53597E3FD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0E82951F-7ACD-4336-BBB0-7966CDD8CFA7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4143510D-7967-451D-98D8-1B1FEE0BC39F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1" name="Rectangle à coins arrondis 18">
                    <a:extLst>
                      <a:ext uri="{FF2B5EF4-FFF2-40B4-BE49-F238E27FC236}">
                        <a16:creationId xmlns:a16="http://schemas.microsoft.com/office/drawing/2014/main" id="{E0B9AE5F-AF52-4D5F-93D0-FE547F466E88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2" name="Rectangle à coins arrondis 19">
                    <a:extLst>
                      <a:ext uri="{FF2B5EF4-FFF2-40B4-BE49-F238E27FC236}">
                        <a16:creationId xmlns:a16="http://schemas.microsoft.com/office/drawing/2014/main" id="{37A98B22-A831-4282-A1E8-020A63D2A2C8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0" name="Rectangle à coins arrondis 19">
                  <a:extLst>
                    <a:ext uri="{FF2B5EF4-FFF2-40B4-BE49-F238E27FC236}">
                      <a16:creationId xmlns:a16="http://schemas.microsoft.com/office/drawing/2014/main" id="{59F388AF-D234-4360-B104-55CB27BC3DD2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8" name="Rectangle à coins arrondis 18">
                <a:extLst>
                  <a:ext uri="{FF2B5EF4-FFF2-40B4-BE49-F238E27FC236}">
                    <a16:creationId xmlns:a16="http://schemas.microsoft.com/office/drawing/2014/main" id="{B42D43A0-771F-485E-A38A-9F3F8E2010B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6" name="Rectangle à coins arrondis 19">
              <a:extLst>
                <a:ext uri="{FF2B5EF4-FFF2-40B4-BE49-F238E27FC236}">
                  <a16:creationId xmlns:a16="http://schemas.microsoft.com/office/drawing/2014/main" id="{80319AA3-6F21-4D9E-A0F4-65F94B7C3C0A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417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Sélection avec Recherche dans les champs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29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La recherche dans les champs est ce qui constitue le cœur des clauses SQL </a:t>
            </a:r>
            <a:r>
              <a:rPr lang="fr-FR" sz="2400" b="1" dirty="0">
                <a:solidFill>
                  <a:srgbClr val="FF0000"/>
                </a:solidFill>
              </a:rPr>
              <a:t>WHERE</a:t>
            </a:r>
            <a:r>
              <a:rPr lang="fr-FR" sz="2400" dirty="0"/>
              <a:t>. La syntaxe s’exprime par des paramètres nommés dans les méthodes </a:t>
            </a:r>
            <a:r>
              <a:rPr lang="fr-FR" sz="2400" b="1" dirty="0" err="1">
                <a:solidFill>
                  <a:srgbClr val="C00000"/>
                </a:solidFill>
              </a:rPr>
              <a:t>filter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, </a:t>
            </a:r>
            <a:r>
              <a:rPr lang="fr-FR" sz="2400" b="1" dirty="0" err="1">
                <a:solidFill>
                  <a:srgbClr val="C00000"/>
                </a:solidFill>
              </a:rPr>
              <a:t>exclude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 et </a:t>
            </a:r>
            <a:r>
              <a:rPr lang="fr-FR" sz="2400" b="1" dirty="0">
                <a:solidFill>
                  <a:srgbClr val="C00000"/>
                </a:solidFill>
              </a:rPr>
              <a:t>get()</a:t>
            </a:r>
            <a:r>
              <a:rPr lang="fr-FR" sz="2400" dirty="0"/>
              <a:t> du QuerySet.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ECEE89-3AA5-41C6-B952-58CF9C5D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33" y="3947854"/>
            <a:ext cx="7046134" cy="6291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8CB6012-B63B-49D4-8248-AA6B5413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7" y="5383645"/>
            <a:ext cx="6600825" cy="495300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E829D6E2-F6DE-4342-B73C-31172399BF39}"/>
              </a:ext>
            </a:extLst>
          </p:cNvPr>
          <p:cNvSpPr/>
          <p:nvPr/>
        </p:nvSpPr>
        <p:spPr>
          <a:xfrm>
            <a:off x="5649971" y="4800720"/>
            <a:ext cx="462844" cy="39716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84969C6-5D5A-4060-9848-FC343ADED3C8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E8E17506-A190-43F4-A9AD-97BBA3A79A07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009345A-BD52-4135-B267-CE81249EBE3F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EA26EC8C-BB83-47AC-B7F4-1E5F6FAEB9BB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0" name="Rectangle à coins arrondis 18">
                    <a:extLst>
                      <a:ext uri="{FF2B5EF4-FFF2-40B4-BE49-F238E27FC236}">
                        <a16:creationId xmlns:a16="http://schemas.microsoft.com/office/drawing/2014/main" id="{C9AF2502-B987-4A51-9573-733D389A2184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1" name="Rectangle à coins arrondis 19">
                    <a:extLst>
                      <a:ext uri="{FF2B5EF4-FFF2-40B4-BE49-F238E27FC236}">
                        <a16:creationId xmlns:a16="http://schemas.microsoft.com/office/drawing/2014/main" id="{3415B500-CC9D-45AA-9674-9B13658B1A60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9" name="Rectangle à coins arrondis 19">
                  <a:extLst>
                    <a:ext uri="{FF2B5EF4-FFF2-40B4-BE49-F238E27FC236}">
                      <a16:creationId xmlns:a16="http://schemas.microsoft.com/office/drawing/2014/main" id="{69D8E988-2709-4468-99F7-CEDECB3DE5DD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7" name="Rectangle à coins arrondis 18">
                <a:extLst>
                  <a:ext uri="{FF2B5EF4-FFF2-40B4-BE49-F238E27FC236}">
                    <a16:creationId xmlns:a16="http://schemas.microsoft.com/office/drawing/2014/main" id="{9EC26D3F-4D0C-441E-AC46-48D77662BEDE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5" name="Rectangle à coins arrondis 19">
              <a:extLst>
                <a:ext uri="{FF2B5EF4-FFF2-40B4-BE49-F238E27FC236}">
                  <a16:creationId xmlns:a16="http://schemas.microsoft.com/office/drawing/2014/main" id="{D9A682EE-3DA4-4302-B9D3-C8101490DBC2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02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Caractéristiques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</a:t>
            </a:fld>
            <a:endParaRPr lang="fr-FR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EB4B424-B092-4772-A020-B0A20EF917AB}"/>
              </a:ext>
            </a:extLst>
          </p:cNvPr>
          <p:cNvGrpSpPr/>
          <p:nvPr/>
        </p:nvGrpSpPr>
        <p:grpSpPr>
          <a:xfrm>
            <a:off x="4433859" y="2218765"/>
            <a:ext cx="3533165" cy="3684494"/>
            <a:chOff x="6277926" y="1615967"/>
            <a:chExt cx="3286239" cy="3282353"/>
          </a:xfrm>
          <a:solidFill>
            <a:schemeClr val="accent2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B3EBA3B-47CC-403C-BA41-A74F3B251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3446" y="1620629"/>
              <a:ext cx="1900719" cy="1958222"/>
            </a:xfrm>
            <a:custGeom>
              <a:avLst/>
              <a:gdLst>
                <a:gd name="T0" fmla="*/ 286 w 2446"/>
                <a:gd name="T1" fmla="*/ 0 h 2520"/>
                <a:gd name="T2" fmla="*/ 314 w 2446"/>
                <a:gd name="T3" fmla="*/ 0 h 2520"/>
                <a:gd name="T4" fmla="*/ 391 w 2446"/>
                <a:gd name="T5" fmla="*/ 0 h 2520"/>
                <a:gd name="T6" fmla="*/ 427 w 2446"/>
                <a:gd name="T7" fmla="*/ 0 h 2520"/>
                <a:gd name="T8" fmla="*/ 505 w 2446"/>
                <a:gd name="T9" fmla="*/ 0 h 2520"/>
                <a:gd name="T10" fmla="*/ 577 w 2446"/>
                <a:gd name="T11" fmla="*/ 0 h 2520"/>
                <a:gd name="T12" fmla="*/ 729 w 2446"/>
                <a:gd name="T13" fmla="*/ 0 h 2520"/>
                <a:gd name="T14" fmla="*/ 864 w 2446"/>
                <a:gd name="T15" fmla="*/ 0 h 2520"/>
                <a:gd name="T16" fmla="*/ 1029 w 2446"/>
                <a:gd name="T17" fmla="*/ 0 h 2520"/>
                <a:gd name="T18" fmla="*/ 1232 w 2446"/>
                <a:gd name="T19" fmla="*/ 0 h 2520"/>
                <a:gd name="T20" fmla="*/ 1381 w 2446"/>
                <a:gd name="T21" fmla="*/ 12 h 2520"/>
                <a:gd name="T22" fmla="*/ 1525 w 2446"/>
                <a:gd name="T23" fmla="*/ 41 h 2520"/>
                <a:gd name="T24" fmla="*/ 1663 w 2446"/>
                <a:gd name="T25" fmla="*/ 90 h 2520"/>
                <a:gd name="T26" fmla="*/ 1793 w 2446"/>
                <a:gd name="T27" fmla="*/ 157 h 2520"/>
                <a:gd name="T28" fmla="*/ 1915 w 2446"/>
                <a:gd name="T29" fmla="*/ 238 h 2520"/>
                <a:gd name="T30" fmla="*/ 2027 w 2446"/>
                <a:gd name="T31" fmla="*/ 334 h 2520"/>
                <a:gd name="T32" fmla="*/ 2128 w 2446"/>
                <a:gd name="T33" fmla="*/ 442 h 2520"/>
                <a:gd name="T34" fmla="*/ 2218 w 2446"/>
                <a:gd name="T35" fmla="*/ 560 h 2520"/>
                <a:gd name="T36" fmla="*/ 2294 w 2446"/>
                <a:gd name="T37" fmla="*/ 688 h 2520"/>
                <a:gd name="T38" fmla="*/ 2356 w 2446"/>
                <a:gd name="T39" fmla="*/ 824 h 2520"/>
                <a:gd name="T40" fmla="*/ 2402 w 2446"/>
                <a:gd name="T41" fmla="*/ 966 h 2520"/>
                <a:gd name="T42" fmla="*/ 2433 w 2446"/>
                <a:gd name="T43" fmla="*/ 1114 h 2520"/>
                <a:gd name="T44" fmla="*/ 2446 w 2446"/>
                <a:gd name="T45" fmla="*/ 1264 h 2520"/>
                <a:gd name="T46" fmla="*/ 2439 w 2446"/>
                <a:gd name="T47" fmla="*/ 1417 h 2520"/>
                <a:gd name="T48" fmla="*/ 2412 w 2446"/>
                <a:gd name="T49" fmla="*/ 1569 h 2520"/>
                <a:gd name="T50" fmla="*/ 2366 w 2446"/>
                <a:gd name="T51" fmla="*/ 1721 h 2520"/>
                <a:gd name="T52" fmla="*/ 2297 w 2446"/>
                <a:gd name="T53" fmla="*/ 1869 h 2520"/>
                <a:gd name="T54" fmla="*/ 2205 w 2446"/>
                <a:gd name="T55" fmla="*/ 2013 h 2520"/>
                <a:gd name="T56" fmla="*/ 2087 w 2446"/>
                <a:gd name="T57" fmla="*/ 2153 h 2520"/>
                <a:gd name="T58" fmla="*/ 1945 w 2446"/>
                <a:gd name="T59" fmla="*/ 2284 h 2520"/>
                <a:gd name="T60" fmla="*/ 1777 w 2446"/>
                <a:gd name="T61" fmla="*/ 2407 h 2520"/>
                <a:gd name="T62" fmla="*/ 1579 w 2446"/>
                <a:gd name="T63" fmla="*/ 2520 h 2520"/>
                <a:gd name="T64" fmla="*/ 1534 w 2446"/>
                <a:gd name="T65" fmla="*/ 2417 h 2520"/>
                <a:gd name="T66" fmla="*/ 1484 w 2446"/>
                <a:gd name="T67" fmla="*/ 2302 h 2520"/>
                <a:gd name="T68" fmla="*/ 1428 w 2446"/>
                <a:gd name="T69" fmla="*/ 2176 h 2520"/>
                <a:gd name="T70" fmla="*/ 1370 w 2446"/>
                <a:gd name="T71" fmla="*/ 2043 h 2520"/>
                <a:gd name="T72" fmla="*/ 1309 w 2446"/>
                <a:gd name="T73" fmla="*/ 1903 h 2520"/>
                <a:gd name="T74" fmla="*/ 1246 w 2446"/>
                <a:gd name="T75" fmla="*/ 1762 h 2520"/>
                <a:gd name="T76" fmla="*/ 1184 w 2446"/>
                <a:gd name="T77" fmla="*/ 1619 h 2520"/>
                <a:gd name="T78" fmla="*/ 1123 w 2446"/>
                <a:gd name="T79" fmla="*/ 1481 h 2520"/>
                <a:gd name="T80" fmla="*/ 1064 w 2446"/>
                <a:gd name="T81" fmla="*/ 1346 h 2520"/>
                <a:gd name="T82" fmla="*/ 1008 w 2446"/>
                <a:gd name="T83" fmla="*/ 1219 h 2520"/>
                <a:gd name="T84" fmla="*/ 958 w 2446"/>
                <a:gd name="T85" fmla="*/ 1104 h 2520"/>
                <a:gd name="T86" fmla="*/ 911 w 2446"/>
                <a:gd name="T87" fmla="*/ 1000 h 2520"/>
                <a:gd name="T88" fmla="*/ 873 w 2446"/>
                <a:gd name="T89" fmla="*/ 912 h 2520"/>
                <a:gd name="T90" fmla="*/ 842 w 2446"/>
                <a:gd name="T91" fmla="*/ 842 h 2520"/>
                <a:gd name="T92" fmla="*/ 820 w 2446"/>
                <a:gd name="T93" fmla="*/ 793 h 2520"/>
                <a:gd name="T94" fmla="*/ 809 w 2446"/>
                <a:gd name="T95" fmla="*/ 767 h 2520"/>
                <a:gd name="T96" fmla="*/ 806 w 2446"/>
                <a:gd name="T97" fmla="*/ 761 h 2520"/>
                <a:gd name="T98" fmla="*/ 793 w 2446"/>
                <a:gd name="T99" fmla="*/ 735 h 2520"/>
                <a:gd name="T100" fmla="*/ 768 w 2446"/>
                <a:gd name="T101" fmla="*/ 689 h 2520"/>
                <a:gd name="T102" fmla="*/ 729 w 2446"/>
                <a:gd name="T103" fmla="*/ 625 h 2520"/>
                <a:gd name="T104" fmla="*/ 677 w 2446"/>
                <a:gd name="T105" fmla="*/ 547 h 2520"/>
                <a:gd name="T106" fmla="*/ 611 w 2446"/>
                <a:gd name="T107" fmla="*/ 461 h 2520"/>
                <a:gd name="T108" fmla="*/ 532 w 2446"/>
                <a:gd name="T109" fmla="*/ 369 h 2520"/>
                <a:gd name="T110" fmla="*/ 438 w 2446"/>
                <a:gd name="T111" fmla="*/ 276 h 2520"/>
                <a:gd name="T112" fmla="*/ 331 w 2446"/>
                <a:gd name="T113" fmla="*/ 186 h 2520"/>
                <a:gd name="T114" fmla="*/ 209 w 2446"/>
                <a:gd name="T115" fmla="*/ 103 h 2520"/>
                <a:gd name="T116" fmla="*/ 73 w 2446"/>
                <a:gd name="T117" fmla="*/ 31 h 2520"/>
                <a:gd name="T118" fmla="*/ 51 w 2446"/>
                <a:gd name="T119" fmla="*/ 0 h 2520"/>
                <a:gd name="T120" fmla="*/ 136 w 2446"/>
                <a:gd name="T121" fmla="*/ 0 h 2520"/>
                <a:gd name="T122" fmla="*/ 200 w 2446"/>
                <a:gd name="T123" fmla="*/ 0 h 2520"/>
                <a:gd name="T124" fmla="*/ 268 w 2446"/>
                <a:gd name="T125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6" h="2520">
                  <a:moveTo>
                    <a:pt x="268" y="0"/>
                  </a:moveTo>
                  <a:lnTo>
                    <a:pt x="286" y="0"/>
                  </a:lnTo>
                  <a:lnTo>
                    <a:pt x="300" y="0"/>
                  </a:lnTo>
                  <a:lnTo>
                    <a:pt x="314" y="0"/>
                  </a:lnTo>
                  <a:lnTo>
                    <a:pt x="377" y="0"/>
                  </a:lnTo>
                  <a:lnTo>
                    <a:pt x="391" y="0"/>
                  </a:lnTo>
                  <a:lnTo>
                    <a:pt x="408" y="0"/>
                  </a:lnTo>
                  <a:lnTo>
                    <a:pt x="427" y="0"/>
                  </a:lnTo>
                  <a:lnTo>
                    <a:pt x="450" y="0"/>
                  </a:lnTo>
                  <a:lnTo>
                    <a:pt x="505" y="0"/>
                  </a:lnTo>
                  <a:lnTo>
                    <a:pt x="538" y="0"/>
                  </a:lnTo>
                  <a:lnTo>
                    <a:pt x="577" y="0"/>
                  </a:lnTo>
                  <a:lnTo>
                    <a:pt x="672" y="0"/>
                  </a:lnTo>
                  <a:lnTo>
                    <a:pt x="729" y="0"/>
                  </a:lnTo>
                  <a:lnTo>
                    <a:pt x="792" y="0"/>
                  </a:lnTo>
                  <a:lnTo>
                    <a:pt x="864" y="0"/>
                  </a:lnTo>
                  <a:lnTo>
                    <a:pt x="942" y="0"/>
                  </a:lnTo>
                  <a:lnTo>
                    <a:pt x="1029" y="0"/>
                  </a:lnTo>
                  <a:lnTo>
                    <a:pt x="1125" y="0"/>
                  </a:lnTo>
                  <a:lnTo>
                    <a:pt x="1232" y="0"/>
                  </a:lnTo>
                  <a:lnTo>
                    <a:pt x="1307" y="3"/>
                  </a:lnTo>
                  <a:lnTo>
                    <a:pt x="1381" y="12"/>
                  </a:lnTo>
                  <a:lnTo>
                    <a:pt x="1454" y="25"/>
                  </a:lnTo>
                  <a:lnTo>
                    <a:pt x="1525" y="41"/>
                  </a:lnTo>
                  <a:lnTo>
                    <a:pt x="1595" y="65"/>
                  </a:lnTo>
                  <a:lnTo>
                    <a:pt x="1663" y="90"/>
                  </a:lnTo>
                  <a:lnTo>
                    <a:pt x="1729" y="122"/>
                  </a:lnTo>
                  <a:lnTo>
                    <a:pt x="1793" y="157"/>
                  </a:lnTo>
                  <a:lnTo>
                    <a:pt x="1855" y="195"/>
                  </a:lnTo>
                  <a:lnTo>
                    <a:pt x="1915" y="238"/>
                  </a:lnTo>
                  <a:lnTo>
                    <a:pt x="1973" y="284"/>
                  </a:lnTo>
                  <a:lnTo>
                    <a:pt x="2027" y="334"/>
                  </a:lnTo>
                  <a:lnTo>
                    <a:pt x="2079" y="385"/>
                  </a:lnTo>
                  <a:lnTo>
                    <a:pt x="2128" y="442"/>
                  </a:lnTo>
                  <a:lnTo>
                    <a:pt x="2175" y="499"/>
                  </a:lnTo>
                  <a:lnTo>
                    <a:pt x="2218" y="560"/>
                  </a:lnTo>
                  <a:lnTo>
                    <a:pt x="2257" y="623"/>
                  </a:lnTo>
                  <a:lnTo>
                    <a:pt x="2294" y="688"/>
                  </a:lnTo>
                  <a:lnTo>
                    <a:pt x="2327" y="755"/>
                  </a:lnTo>
                  <a:lnTo>
                    <a:pt x="2356" y="824"/>
                  </a:lnTo>
                  <a:lnTo>
                    <a:pt x="2382" y="894"/>
                  </a:lnTo>
                  <a:lnTo>
                    <a:pt x="2402" y="966"/>
                  </a:lnTo>
                  <a:lnTo>
                    <a:pt x="2420" y="1039"/>
                  </a:lnTo>
                  <a:lnTo>
                    <a:pt x="2433" y="1114"/>
                  </a:lnTo>
                  <a:lnTo>
                    <a:pt x="2441" y="1188"/>
                  </a:lnTo>
                  <a:lnTo>
                    <a:pt x="2446" y="1264"/>
                  </a:lnTo>
                  <a:lnTo>
                    <a:pt x="2444" y="1340"/>
                  </a:lnTo>
                  <a:lnTo>
                    <a:pt x="2439" y="1417"/>
                  </a:lnTo>
                  <a:lnTo>
                    <a:pt x="2429" y="1492"/>
                  </a:lnTo>
                  <a:lnTo>
                    <a:pt x="2412" y="1569"/>
                  </a:lnTo>
                  <a:lnTo>
                    <a:pt x="2392" y="1645"/>
                  </a:lnTo>
                  <a:lnTo>
                    <a:pt x="2366" y="1721"/>
                  </a:lnTo>
                  <a:lnTo>
                    <a:pt x="2334" y="1795"/>
                  </a:lnTo>
                  <a:lnTo>
                    <a:pt x="2297" y="1869"/>
                  </a:lnTo>
                  <a:lnTo>
                    <a:pt x="2253" y="1942"/>
                  </a:lnTo>
                  <a:lnTo>
                    <a:pt x="2205" y="2013"/>
                  </a:lnTo>
                  <a:lnTo>
                    <a:pt x="2148" y="2084"/>
                  </a:lnTo>
                  <a:lnTo>
                    <a:pt x="2087" y="2153"/>
                  </a:lnTo>
                  <a:lnTo>
                    <a:pt x="2020" y="2220"/>
                  </a:lnTo>
                  <a:lnTo>
                    <a:pt x="1945" y="2284"/>
                  </a:lnTo>
                  <a:lnTo>
                    <a:pt x="1864" y="2347"/>
                  </a:lnTo>
                  <a:lnTo>
                    <a:pt x="1777" y="2407"/>
                  </a:lnTo>
                  <a:lnTo>
                    <a:pt x="1682" y="2465"/>
                  </a:lnTo>
                  <a:lnTo>
                    <a:pt x="1579" y="2520"/>
                  </a:lnTo>
                  <a:lnTo>
                    <a:pt x="1557" y="2470"/>
                  </a:lnTo>
                  <a:lnTo>
                    <a:pt x="1534" y="2417"/>
                  </a:lnTo>
                  <a:lnTo>
                    <a:pt x="1510" y="2361"/>
                  </a:lnTo>
                  <a:lnTo>
                    <a:pt x="1484" y="2302"/>
                  </a:lnTo>
                  <a:lnTo>
                    <a:pt x="1456" y="2240"/>
                  </a:lnTo>
                  <a:lnTo>
                    <a:pt x="1428" y="2176"/>
                  </a:lnTo>
                  <a:lnTo>
                    <a:pt x="1400" y="2110"/>
                  </a:lnTo>
                  <a:lnTo>
                    <a:pt x="1370" y="2043"/>
                  </a:lnTo>
                  <a:lnTo>
                    <a:pt x="1340" y="1973"/>
                  </a:lnTo>
                  <a:lnTo>
                    <a:pt x="1309" y="1903"/>
                  </a:lnTo>
                  <a:lnTo>
                    <a:pt x="1278" y="1832"/>
                  </a:lnTo>
                  <a:lnTo>
                    <a:pt x="1246" y="1762"/>
                  </a:lnTo>
                  <a:lnTo>
                    <a:pt x="1215" y="1691"/>
                  </a:lnTo>
                  <a:lnTo>
                    <a:pt x="1184" y="1619"/>
                  </a:lnTo>
                  <a:lnTo>
                    <a:pt x="1154" y="1550"/>
                  </a:lnTo>
                  <a:lnTo>
                    <a:pt x="1123" y="1481"/>
                  </a:lnTo>
                  <a:lnTo>
                    <a:pt x="1093" y="1413"/>
                  </a:lnTo>
                  <a:lnTo>
                    <a:pt x="1064" y="1346"/>
                  </a:lnTo>
                  <a:lnTo>
                    <a:pt x="1036" y="1282"/>
                  </a:lnTo>
                  <a:lnTo>
                    <a:pt x="1008" y="1219"/>
                  </a:lnTo>
                  <a:lnTo>
                    <a:pt x="982" y="1160"/>
                  </a:lnTo>
                  <a:lnTo>
                    <a:pt x="958" y="1104"/>
                  </a:lnTo>
                  <a:lnTo>
                    <a:pt x="933" y="1050"/>
                  </a:lnTo>
                  <a:lnTo>
                    <a:pt x="911" y="1000"/>
                  </a:lnTo>
                  <a:lnTo>
                    <a:pt x="891" y="953"/>
                  </a:lnTo>
                  <a:lnTo>
                    <a:pt x="873" y="912"/>
                  </a:lnTo>
                  <a:lnTo>
                    <a:pt x="856" y="875"/>
                  </a:lnTo>
                  <a:lnTo>
                    <a:pt x="842" y="842"/>
                  </a:lnTo>
                  <a:lnTo>
                    <a:pt x="831" y="815"/>
                  </a:lnTo>
                  <a:lnTo>
                    <a:pt x="820" y="793"/>
                  </a:lnTo>
                  <a:lnTo>
                    <a:pt x="814" y="778"/>
                  </a:lnTo>
                  <a:lnTo>
                    <a:pt x="809" y="767"/>
                  </a:lnTo>
                  <a:lnTo>
                    <a:pt x="808" y="764"/>
                  </a:lnTo>
                  <a:lnTo>
                    <a:pt x="806" y="761"/>
                  </a:lnTo>
                  <a:lnTo>
                    <a:pt x="801" y="751"/>
                  </a:lnTo>
                  <a:lnTo>
                    <a:pt x="793" y="735"/>
                  </a:lnTo>
                  <a:lnTo>
                    <a:pt x="782" y="715"/>
                  </a:lnTo>
                  <a:lnTo>
                    <a:pt x="768" y="689"/>
                  </a:lnTo>
                  <a:lnTo>
                    <a:pt x="750" y="658"/>
                  </a:lnTo>
                  <a:lnTo>
                    <a:pt x="729" y="625"/>
                  </a:lnTo>
                  <a:lnTo>
                    <a:pt x="704" y="587"/>
                  </a:lnTo>
                  <a:lnTo>
                    <a:pt x="677" y="547"/>
                  </a:lnTo>
                  <a:lnTo>
                    <a:pt x="646" y="505"/>
                  </a:lnTo>
                  <a:lnTo>
                    <a:pt x="611" y="461"/>
                  </a:lnTo>
                  <a:lnTo>
                    <a:pt x="573" y="415"/>
                  </a:lnTo>
                  <a:lnTo>
                    <a:pt x="532" y="369"/>
                  </a:lnTo>
                  <a:lnTo>
                    <a:pt x="487" y="322"/>
                  </a:lnTo>
                  <a:lnTo>
                    <a:pt x="438" y="276"/>
                  </a:lnTo>
                  <a:lnTo>
                    <a:pt x="386" y="230"/>
                  </a:lnTo>
                  <a:lnTo>
                    <a:pt x="331" y="186"/>
                  </a:lnTo>
                  <a:lnTo>
                    <a:pt x="272" y="143"/>
                  </a:lnTo>
                  <a:lnTo>
                    <a:pt x="209" y="103"/>
                  </a:lnTo>
                  <a:lnTo>
                    <a:pt x="144" y="66"/>
                  </a:lnTo>
                  <a:lnTo>
                    <a:pt x="73" y="3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70" y="0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ru-RU" sz="156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0B08BE7-5EF1-45E5-859E-260F73A17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926" y="1615967"/>
              <a:ext cx="1958222" cy="1900719"/>
            </a:xfrm>
            <a:custGeom>
              <a:avLst/>
              <a:gdLst>
                <a:gd name="T0" fmla="*/ 1341 w 2520"/>
                <a:gd name="T1" fmla="*/ 0 h 2446"/>
                <a:gd name="T2" fmla="*/ 1493 w 2520"/>
                <a:gd name="T3" fmla="*/ 17 h 2446"/>
                <a:gd name="T4" fmla="*/ 1646 w 2520"/>
                <a:gd name="T5" fmla="*/ 53 h 2446"/>
                <a:gd name="T6" fmla="*/ 1796 w 2520"/>
                <a:gd name="T7" fmla="*/ 112 h 2446"/>
                <a:gd name="T8" fmla="*/ 1943 w 2520"/>
                <a:gd name="T9" fmla="*/ 192 h 2446"/>
                <a:gd name="T10" fmla="*/ 2086 w 2520"/>
                <a:gd name="T11" fmla="*/ 296 h 2446"/>
                <a:gd name="T12" fmla="*/ 2220 w 2520"/>
                <a:gd name="T13" fmla="*/ 426 h 2446"/>
                <a:gd name="T14" fmla="*/ 2348 w 2520"/>
                <a:gd name="T15" fmla="*/ 581 h 2446"/>
                <a:gd name="T16" fmla="*/ 2465 w 2520"/>
                <a:gd name="T17" fmla="*/ 765 h 2446"/>
                <a:gd name="T18" fmla="*/ 2471 w 2520"/>
                <a:gd name="T19" fmla="*/ 888 h 2446"/>
                <a:gd name="T20" fmla="*/ 2362 w 2520"/>
                <a:gd name="T21" fmla="*/ 936 h 2446"/>
                <a:gd name="T22" fmla="*/ 2241 w 2520"/>
                <a:gd name="T23" fmla="*/ 989 h 2446"/>
                <a:gd name="T24" fmla="*/ 2111 w 2520"/>
                <a:gd name="T25" fmla="*/ 1047 h 2446"/>
                <a:gd name="T26" fmla="*/ 1974 w 2520"/>
                <a:gd name="T27" fmla="*/ 1107 h 2446"/>
                <a:gd name="T28" fmla="*/ 1833 w 2520"/>
                <a:gd name="T29" fmla="*/ 1169 h 2446"/>
                <a:gd name="T30" fmla="*/ 1692 w 2520"/>
                <a:gd name="T31" fmla="*/ 1231 h 2446"/>
                <a:gd name="T32" fmla="*/ 1551 w 2520"/>
                <a:gd name="T33" fmla="*/ 1293 h 2446"/>
                <a:gd name="T34" fmla="*/ 1414 w 2520"/>
                <a:gd name="T35" fmla="*/ 1353 h 2446"/>
                <a:gd name="T36" fmla="*/ 1282 w 2520"/>
                <a:gd name="T37" fmla="*/ 1411 h 2446"/>
                <a:gd name="T38" fmla="*/ 1160 w 2520"/>
                <a:gd name="T39" fmla="*/ 1465 h 2446"/>
                <a:gd name="T40" fmla="*/ 1050 w 2520"/>
                <a:gd name="T41" fmla="*/ 1512 h 2446"/>
                <a:gd name="T42" fmla="*/ 955 w 2520"/>
                <a:gd name="T43" fmla="*/ 1555 h 2446"/>
                <a:gd name="T44" fmla="*/ 875 w 2520"/>
                <a:gd name="T45" fmla="*/ 1589 h 2446"/>
                <a:gd name="T46" fmla="*/ 815 w 2520"/>
                <a:gd name="T47" fmla="*/ 1616 h 2446"/>
                <a:gd name="T48" fmla="*/ 778 w 2520"/>
                <a:gd name="T49" fmla="*/ 1633 h 2446"/>
                <a:gd name="T50" fmla="*/ 764 w 2520"/>
                <a:gd name="T51" fmla="*/ 1638 h 2446"/>
                <a:gd name="T52" fmla="*/ 751 w 2520"/>
                <a:gd name="T53" fmla="*/ 1644 h 2446"/>
                <a:gd name="T54" fmla="*/ 715 w 2520"/>
                <a:gd name="T55" fmla="*/ 1664 h 2446"/>
                <a:gd name="T56" fmla="*/ 659 w 2520"/>
                <a:gd name="T57" fmla="*/ 1697 h 2446"/>
                <a:gd name="T58" fmla="*/ 587 w 2520"/>
                <a:gd name="T59" fmla="*/ 1742 h 2446"/>
                <a:gd name="T60" fmla="*/ 505 w 2520"/>
                <a:gd name="T61" fmla="*/ 1801 h 2446"/>
                <a:gd name="T62" fmla="*/ 414 w 2520"/>
                <a:gd name="T63" fmla="*/ 1874 h 2446"/>
                <a:gd name="T64" fmla="*/ 322 w 2520"/>
                <a:gd name="T65" fmla="*/ 1960 h 2446"/>
                <a:gd name="T66" fmla="*/ 229 w 2520"/>
                <a:gd name="T67" fmla="*/ 2060 h 2446"/>
                <a:gd name="T68" fmla="*/ 142 w 2520"/>
                <a:gd name="T69" fmla="*/ 2174 h 2446"/>
                <a:gd name="T70" fmla="*/ 64 w 2520"/>
                <a:gd name="T71" fmla="*/ 2304 h 2446"/>
                <a:gd name="T72" fmla="*/ 0 w 2520"/>
                <a:gd name="T73" fmla="*/ 2446 h 2446"/>
                <a:gd name="T74" fmla="*/ 0 w 2520"/>
                <a:gd name="T75" fmla="*/ 2351 h 2446"/>
                <a:gd name="T76" fmla="*/ 0 w 2520"/>
                <a:gd name="T77" fmla="*/ 2277 h 2446"/>
                <a:gd name="T78" fmla="*/ 0 w 2520"/>
                <a:gd name="T79" fmla="*/ 2220 h 2446"/>
                <a:gd name="T80" fmla="*/ 0 w 2520"/>
                <a:gd name="T81" fmla="*/ 2141 h 2446"/>
                <a:gd name="T82" fmla="*/ 0 w 2520"/>
                <a:gd name="T83" fmla="*/ 2125 h 2446"/>
                <a:gd name="T84" fmla="*/ 0 w 2520"/>
                <a:gd name="T85" fmla="*/ 1416 h 2446"/>
                <a:gd name="T86" fmla="*/ 0 w 2520"/>
                <a:gd name="T87" fmla="*/ 1215 h 2446"/>
                <a:gd name="T88" fmla="*/ 10 w 2520"/>
                <a:gd name="T89" fmla="*/ 1065 h 2446"/>
                <a:gd name="T90" fmla="*/ 41 w 2520"/>
                <a:gd name="T91" fmla="*/ 921 h 2446"/>
                <a:gd name="T92" fmla="*/ 90 w 2520"/>
                <a:gd name="T93" fmla="*/ 782 h 2446"/>
                <a:gd name="T94" fmla="*/ 156 w 2520"/>
                <a:gd name="T95" fmla="*/ 653 h 2446"/>
                <a:gd name="T96" fmla="*/ 237 w 2520"/>
                <a:gd name="T97" fmla="*/ 531 h 2446"/>
                <a:gd name="T98" fmla="*/ 333 w 2520"/>
                <a:gd name="T99" fmla="*/ 418 h 2446"/>
                <a:gd name="T100" fmla="*/ 441 w 2520"/>
                <a:gd name="T101" fmla="*/ 317 h 2446"/>
                <a:gd name="T102" fmla="*/ 560 w 2520"/>
                <a:gd name="T103" fmla="*/ 227 h 2446"/>
                <a:gd name="T104" fmla="*/ 688 w 2520"/>
                <a:gd name="T105" fmla="*/ 151 h 2446"/>
                <a:gd name="T106" fmla="*/ 824 w 2520"/>
                <a:gd name="T107" fmla="*/ 90 h 2446"/>
                <a:gd name="T108" fmla="*/ 966 w 2520"/>
                <a:gd name="T109" fmla="*/ 42 h 2446"/>
                <a:gd name="T110" fmla="*/ 1114 w 2520"/>
                <a:gd name="T111" fmla="*/ 13 h 2446"/>
                <a:gd name="T112" fmla="*/ 1264 w 2520"/>
                <a:gd name="T113" fmla="*/ 0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2446">
                  <a:moveTo>
                    <a:pt x="1264" y="0"/>
                  </a:moveTo>
                  <a:lnTo>
                    <a:pt x="1341" y="0"/>
                  </a:lnTo>
                  <a:lnTo>
                    <a:pt x="1416" y="6"/>
                  </a:lnTo>
                  <a:lnTo>
                    <a:pt x="1493" y="17"/>
                  </a:lnTo>
                  <a:lnTo>
                    <a:pt x="1569" y="32"/>
                  </a:lnTo>
                  <a:lnTo>
                    <a:pt x="1646" y="53"/>
                  </a:lnTo>
                  <a:lnTo>
                    <a:pt x="1721" y="80"/>
                  </a:lnTo>
                  <a:lnTo>
                    <a:pt x="1796" y="112"/>
                  </a:lnTo>
                  <a:lnTo>
                    <a:pt x="1870" y="149"/>
                  </a:lnTo>
                  <a:lnTo>
                    <a:pt x="1943" y="192"/>
                  </a:lnTo>
                  <a:lnTo>
                    <a:pt x="2015" y="241"/>
                  </a:lnTo>
                  <a:lnTo>
                    <a:pt x="2086" y="296"/>
                  </a:lnTo>
                  <a:lnTo>
                    <a:pt x="2153" y="358"/>
                  </a:lnTo>
                  <a:lnTo>
                    <a:pt x="2220" y="426"/>
                  </a:lnTo>
                  <a:lnTo>
                    <a:pt x="2285" y="500"/>
                  </a:lnTo>
                  <a:lnTo>
                    <a:pt x="2348" y="581"/>
                  </a:lnTo>
                  <a:lnTo>
                    <a:pt x="2409" y="670"/>
                  </a:lnTo>
                  <a:lnTo>
                    <a:pt x="2465" y="765"/>
                  </a:lnTo>
                  <a:lnTo>
                    <a:pt x="2520" y="866"/>
                  </a:lnTo>
                  <a:lnTo>
                    <a:pt x="2471" y="888"/>
                  </a:lnTo>
                  <a:lnTo>
                    <a:pt x="2419" y="911"/>
                  </a:lnTo>
                  <a:lnTo>
                    <a:pt x="2362" y="936"/>
                  </a:lnTo>
                  <a:lnTo>
                    <a:pt x="2303" y="962"/>
                  </a:lnTo>
                  <a:lnTo>
                    <a:pt x="2241" y="989"/>
                  </a:lnTo>
                  <a:lnTo>
                    <a:pt x="2177" y="1017"/>
                  </a:lnTo>
                  <a:lnTo>
                    <a:pt x="2111" y="1047"/>
                  </a:lnTo>
                  <a:lnTo>
                    <a:pt x="2043" y="1076"/>
                  </a:lnTo>
                  <a:lnTo>
                    <a:pt x="1974" y="1107"/>
                  </a:lnTo>
                  <a:lnTo>
                    <a:pt x="1905" y="1138"/>
                  </a:lnTo>
                  <a:lnTo>
                    <a:pt x="1833" y="1169"/>
                  </a:lnTo>
                  <a:lnTo>
                    <a:pt x="1763" y="1199"/>
                  </a:lnTo>
                  <a:lnTo>
                    <a:pt x="1692" y="1231"/>
                  </a:lnTo>
                  <a:lnTo>
                    <a:pt x="1620" y="1262"/>
                  </a:lnTo>
                  <a:lnTo>
                    <a:pt x="1551" y="1293"/>
                  </a:lnTo>
                  <a:lnTo>
                    <a:pt x="1482" y="1324"/>
                  </a:lnTo>
                  <a:lnTo>
                    <a:pt x="1414" y="1353"/>
                  </a:lnTo>
                  <a:lnTo>
                    <a:pt x="1347" y="1383"/>
                  </a:lnTo>
                  <a:lnTo>
                    <a:pt x="1282" y="1411"/>
                  </a:lnTo>
                  <a:lnTo>
                    <a:pt x="1220" y="1438"/>
                  </a:lnTo>
                  <a:lnTo>
                    <a:pt x="1160" y="1465"/>
                  </a:lnTo>
                  <a:lnTo>
                    <a:pt x="1104" y="1489"/>
                  </a:lnTo>
                  <a:lnTo>
                    <a:pt x="1050" y="1512"/>
                  </a:lnTo>
                  <a:lnTo>
                    <a:pt x="1001" y="1534"/>
                  </a:lnTo>
                  <a:lnTo>
                    <a:pt x="955" y="1555"/>
                  </a:lnTo>
                  <a:lnTo>
                    <a:pt x="913" y="1574"/>
                  </a:lnTo>
                  <a:lnTo>
                    <a:pt x="875" y="1589"/>
                  </a:lnTo>
                  <a:lnTo>
                    <a:pt x="842" y="1605"/>
                  </a:lnTo>
                  <a:lnTo>
                    <a:pt x="815" y="1616"/>
                  </a:lnTo>
                  <a:lnTo>
                    <a:pt x="793" y="1625"/>
                  </a:lnTo>
                  <a:lnTo>
                    <a:pt x="778" y="1633"/>
                  </a:lnTo>
                  <a:lnTo>
                    <a:pt x="768" y="1637"/>
                  </a:lnTo>
                  <a:lnTo>
                    <a:pt x="764" y="1638"/>
                  </a:lnTo>
                  <a:lnTo>
                    <a:pt x="761" y="1641"/>
                  </a:lnTo>
                  <a:lnTo>
                    <a:pt x="751" y="1644"/>
                  </a:lnTo>
                  <a:lnTo>
                    <a:pt x="736" y="1653"/>
                  </a:lnTo>
                  <a:lnTo>
                    <a:pt x="715" y="1664"/>
                  </a:lnTo>
                  <a:lnTo>
                    <a:pt x="688" y="1679"/>
                  </a:lnTo>
                  <a:lnTo>
                    <a:pt x="659" y="1697"/>
                  </a:lnTo>
                  <a:lnTo>
                    <a:pt x="624" y="1718"/>
                  </a:lnTo>
                  <a:lnTo>
                    <a:pt x="587" y="1742"/>
                  </a:lnTo>
                  <a:lnTo>
                    <a:pt x="547" y="1770"/>
                  </a:lnTo>
                  <a:lnTo>
                    <a:pt x="505" y="1801"/>
                  </a:lnTo>
                  <a:lnTo>
                    <a:pt x="460" y="1836"/>
                  </a:lnTo>
                  <a:lnTo>
                    <a:pt x="414" y="1874"/>
                  </a:lnTo>
                  <a:lnTo>
                    <a:pt x="368" y="1915"/>
                  </a:lnTo>
                  <a:lnTo>
                    <a:pt x="322" y="1960"/>
                  </a:lnTo>
                  <a:lnTo>
                    <a:pt x="276" y="2009"/>
                  </a:lnTo>
                  <a:lnTo>
                    <a:pt x="229" y="2060"/>
                  </a:lnTo>
                  <a:lnTo>
                    <a:pt x="185" y="2115"/>
                  </a:lnTo>
                  <a:lnTo>
                    <a:pt x="142" y="2174"/>
                  </a:lnTo>
                  <a:lnTo>
                    <a:pt x="103" y="2237"/>
                  </a:lnTo>
                  <a:lnTo>
                    <a:pt x="64" y="2304"/>
                  </a:lnTo>
                  <a:lnTo>
                    <a:pt x="31" y="2373"/>
                  </a:lnTo>
                  <a:lnTo>
                    <a:pt x="0" y="2446"/>
                  </a:lnTo>
                  <a:lnTo>
                    <a:pt x="0" y="2396"/>
                  </a:lnTo>
                  <a:lnTo>
                    <a:pt x="0" y="2351"/>
                  </a:lnTo>
                  <a:lnTo>
                    <a:pt x="0" y="2311"/>
                  </a:lnTo>
                  <a:lnTo>
                    <a:pt x="0" y="2277"/>
                  </a:lnTo>
                  <a:lnTo>
                    <a:pt x="0" y="2236"/>
                  </a:lnTo>
                  <a:lnTo>
                    <a:pt x="0" y="2220"/>
                  </a:lnTo>
                  <a:lnTo>
                    <a:pt x="0" y="2197"/>
                  </a:lnTo>
                  <a:lnTo>
                    <a:pt x="0" y="2141"/>
                  </a:lnTo>
                  <a:lnTo>
                    <a:pt x="0" y="2133"/>
                  </a:lnTo>
                  <a:lnTo>
                    <a:pt x="0" y="2125"/>
                  </a:lnTo>
                  <a:lnTo>
                    <a:pt x="0" y="1469"/>
                  </a:lnTo>
                  <a:lnTo>
                    <a:pt x="0" y="1416"/>
                  </a:lnTo>
                  <a:lnTo>
                    <a:pt x="0" y="1320"/>
                  </a:lnTo>
                  <a:lnTo>
                    <a:pt x="0" y="1215"/>
                  </a:lnTo>
                  <a:lnTo>
                    <a:pt x="3" y="1139"/>
                  </a:lnTo>
                  <a:lnTo>
                    <a:pt x="10" y="1065"/>
                  </a:lnTo>
                  <a:lnTo>
                    <a:pt x="23" y="992"/>
                  </a:lnTo>
                  <a:lnTo>
                    <a:pt x="41" y="921"/>
                  </a:lnTo>
                  <a:lnTo>
                    <a:pt x="63" y="850"/>
                  </a:lnTo>
                  <a:lnTo>
                    <a:pt x="90" y="782"/>
                  </a:lnTo>
                  <a:lnTo>
                    <a:pt x="120" y="717"/>
                  </a:lnTo>
                  <a:lnTo>
                    <a:pt x="156" y="653"/>
                  </a:lnTo>
                  <a:lnTo>
                    <a:pt x="195" y="590"/>
                  </a:lnTo>
                  <a:lnTo>
                    <a:pt x="237" y="531"/>
                  </a:lnTo>
                  <a:lnTo>
                    <a:pt x="283" y="473"/>
                  </a:lnTo>
                  <a:lnTo>
                    <a:pt x="333" y="418"/>
                  </a:lnTo>
                  <a:lnTo>
                    <a:pt x="386" y="366"/>
                  </a:lnTo>
                  <a:lnTo>
                    <a:pt x="441" y="317"/>
                  </a:lnTo>
                  <a:lnTo>
                    <a:pt x="499" y="271"/>
                  </a:lnTo>
                  <a:lnTo>
                    <a:pt x="560" y="227"/>
                  </a:lnTo>
                  <a:lnTo>
                    <a:pt x="623" y="187"/>
                  </a:lnTo>
                  <a:lnTo>
                    <a:pt x="688" y="151"/>
                  </a:lnTo>
                  <a:lnTo>
                    <a:pt x="755" y="118"/>
                  </a:lnTo>
                  <a:lnTo>
                    <a:pt x="824" y="90"/>
                  </a:lnTo>
                  <a:lnTo>
                    <a:pt x="895" y="64"/>
                  </a:lnTo>
                  <a:lnTo>
                    <a:pt x="966" y="42"/>
                  </a:lnTo>
                  <a:lnTo>
                    <a:pt x="1040" y="26"/>
                  </a:lnTo>
                  <a:lnTo>
                    <a:pt x="1114" y="13"/>
                  </a:lnTo>
                  <a:lnTo>
                    <a:pt x="1188" y="4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ru-RU" sz="156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63597380-1928-4813-918F-8C01DF2CC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702" y="2938544"/>
              <a:ext cx="1899942" cy="1959776"/>
            </a:xfrm>
            <a:custGeom>
              <a:avLst/>
              <a:gdLst>
                <a:gd name="T0" fmla="*/ 887 w 2445"/>
                <a:gd name="T1" fmla="*/ 49 h 2522"/>
                <a:gd name="T2" fmla="*/ 935 w 2445"/>
                <a:gd name="T3" fmla="*/ 158 h 2522"/>
                <a:gd name="T4" fmla="*/ 989 w 2445"/>
                <a:gd name="T5" fmla="*/ 279 h 2522"/>
                <a:gd name="T6" fmla="*/ 1045 w 2445"/>
                <a:gd name="T7" fmla="*/ 408 h 2522"/>
                <a:gd name="T8" fmla="*/ 1105 w 2445"/>
                <a:gd name="T9" fmla="*/ 547 h 2522"/>
                <a:gd name="T10" fmla="*/ 1168 w 2445"/>
                <a:gd name="T11" fmla="*/ 686 h 2522"/>
                <a:gd name="T12" fmla="*/ 1230 w 2445"/>
                <a:gd name="T13" fmla="*/ 829 h 2522"/>
                <a:gd name="T14" fmla="*/ 1292 w 2445"/>
                <a:gd name="T15" fmla="*/ 970 h 2522"/>
                <a:gd name="T16" fmla="*/ 1353 w 2445"/>
                <a:gd name="T17" fmla="*/ 1107 h 2522"/>
                <a:gd name="T18" fmla="*/ 1410 w 2445"/>
                <a:gd name="T19" fmla="*/ 1238 h 2522"/>
                <a:gd name="T20" fmla="*/ 1463 w 2445"/>
                <a:gd name="T21" fmla="*/ 1360 h 2522"/>
                <a:gd name="T22" fmla="*/ 1512 w 2445"/>
                <a:gd name="T23" fmla="*/ 1470 h 2522"/>
                <a:gd name="T24" fmla="*/ 1554 w 2445"/>
                <a:gd name="T25" fmla="*/ 1566 h 2522"/>
                <a:gd name="T26" fmla="*/ 1588 w 2445"/>
                <a:gd name="T27" fmla="*/ 1646 h 2522"/>
                <a:gd name="T28" fmla="*/ 1615 w 2445"/>
                <a:gd name="T29" fmla="*/ 1706 h 2522"/>
                <a:gd name="T30" fmla="*/ 1632 w 2445"/>
                <a:gd name="T31" fmla="*/ 1743 h 2522"/>
                <a:gd name="T32" fmla="*/ 1637 w 2445"/>
                <a:gd name="T33" fmla="*/ 1756 h 2522"/>
                <a:gd name="T34" fmla="*/ 1644 w 2445"/>
                <a:gd name="T35" fmla="*/ 1770 h 2522"/>
                <a:gd name="T36" fmla="*/ 1663 w 2445"/>
                <a:gd name="T37" fmla="*/ 1806 h 2522"/>
                <a:gd name="T38" fmla="*/ 1695 w 2445"/>
                <a:gd name="T39" fmla="*/ 1863 h 2522"/>
                <a:gd name="T40" fmla="*/ 1741 w 2445"/>
                <a:gd name="T41" fmla="*/ 1935 h 2522"/>
                <a:gd name="T42" fmla="*/ 1800 w 2445"/>
                <a:gd name="T43" fmla="*/ 2017 h 2522"/>
                <a:gd name="T44" fmla="*/ 1872 w 2445"/>
                <a:gd name="T45" fmla="*/ 2106 h 2522"/>
                <a:gd name="T46" fmla="*/ 1959 w 2445"/>
                <a:gd name="T47" fmla="*/ 2200 h 2522"/>
                <a:gd name="T48" fmla="*/ 2059 w 2445"/>
                <a:gd name="T49" fmla="*/ 2292 h 2522"/>
                <a:gd name="T50" fmla="*/ 2173 w 2445"/>
                <a:gd name="T51" fmla="*/ 2380 h 2522"/>
                <a:gd name="T52" fmla="*/ 2301 w 2445"/>
                <a:gd name="T53" fmla="*/ 2457 h 2522"/>
                <a:gd name="T54" fmla="*/ 2445 w 2445"/>
                <a:gd name="T55" fmla="*/ 2522 h 2522"/>
                <a:gd name="T56" fmla="*/ 2349 w 2445"/>
                <a:gd name="T57" fmla="*/ 2522 h 2522"/>
                <a:gd name="T58" fmla="*/ 2274 w 2445"/>
                <a:gd name="T59" fmla="*/ 2522 h 2522"/>
                <a:gd name="T60" fmla="*/ 2234 w 2445"/>
                <a:gd name="T61" fmla="*/ 2522 h 2522"/>
                <a:gd name="T62" fmla="*/ 2196 w 2445"/>
                <a:gd name="T63" fmla="*/ 2522 h 2522"/>
                <a:gd name="T64" fmla="*/ 2131 w 2445"/>
                <a:gd name="T65" fmla="*/ 2522 h 2522"/>
                <a:gd name="T66" fmla="*/ 2095 w 2445"/>
                <a:gd name="T67" fmla="*/ 2522 h 2522"/>
                <a:gd name="T68" fmla="*/ 2069 w 2445"/>
                <a:gd name="T69" fmla="*/ 2522 h 2522"/>
                <a:gd name="T70" fmla="*/ 2037 w 2445"/>
                <a:gd name="T71" fmla="*/ 2522 h 2522"/>
                <a:gd name="T72" fmla="*/ 1927 w 2445"/>
                <a:gd name="T73" fmla="*/ 2522 h 2522"/>
                <a:gd name="T74" fmla="*/ 1868 w 2445"/>
                <a:gd name="T75" fmla="*/ 2522 h 2522"/>
                <a:gd name="T76" fmla="*/ 1582 w 2445"/>
                <a:gd name="T77" fmla="*/ 2522 h 2522"/>
                <a:gd name="T78" fmla="*/ 1468 w 2445"/>
                <a:gd name="T79" fmla="*/ 2522 h 2522"/>
                <a:gd name="T80" fmla="*/ 1319 w 2445"/>
                <a:gd name="T81" fmla="*/ 2522 h 2522"/>
                <a:gd name="T82" fmla="*/ 1139 w 2445"/>
                <a:gd name="T83" fmla="*/ 2519 h 2522"/>
                <a:gd name="T84" fmla="*/ 991 w 2445"/>
                <a:gd name="T85" fmla="*/ 2499 h 2522"/>
                <a:gd name="T86" fmla="*/ 850 w 2445"/>
                <a:gd name="T87" fmla="*/ 2458 h 2522"/>
                <a:gd name="T88" fmla="*/ 716 w 2445"/>
                <a:gd name="T89" fmla="*/ 2400 h 2522"/>
                <a:gd name="T90" fmla="*/ 590 w 2445"/>
                <a:gd name="T91" fmla="*/ 2327 h 2522"/>
                <a:gd name="T92" fmla="*/ 473 w 2445"/>
                <a:gd name="T93" fmla="*/ 2239 h 2522"/>
                <a:gd name="T94" fmla="*/ 366 w 2445"/>
                <a:gd name="T95" fmla="*/ 2136 h 2522"/>
                <a:gd name="T96" fmla="*/ 271 w 2445"/>
                <a:gd name="T97" fmla="*/ 2023 h 2522"/>
                <a:gd name="T98" fmla="*/ 187 w 2445"/>
                <a:gd name="T99" fmla="*/ 1899 h 2522"/>
                <a:gd name="T100" fmla="*/ 118 w 2445"/>
                <a:gd name="T101" fmla="*/ 1766 h 2522"/>
                <a:gd name="T102" fmla="*/ 64 w 2445"/>
                <a:gd name="T103" fmla="*/ 1627 h 2522"/>
                <a:gd name="T104" fmla="*/ 26 w 2445"/>
                <a:gd name="T105" fmla="*/ 1482 h 2522"/>
                <a:gd name="T106" fmla="*/ 4 w 2445"/>
                <a:gd name="T107" fmla="*/ 1333 h 2522"/>
                <a:gd name="T108" fmla="*/ 0 w 2445"/>
                <a:gd name="T109" fmla="*/ 1180 h 2522"/>
                <a:gd name="T110" fmla="*/ 17 w 2445"/>
                <a:gd name="T111" fmla="*/ 1028 h 2522"/>
                <a:gd name="T112" fmla="*/ 53 w 2445"/>
                <a:gd name="T113" fmla="*/ 875 h 2522"/>
                <a:gd name="T114" fmla="*/ 111 w 2445"/>
                <a:gd name="T115" fmla="*/ 725 h 2522"/>
                <a:gd name="T116" fmla="*/ 191 w 2445"/>
                <a:gd name="T117" fmla="*/ 577 h 2522"/>
                <a:gd name="T118" fmla="*/ 296 w 2445"/>
                <a:gd name="T119" fmla="*/ 435 h 2522"/>
                <a:gd name="T120" fmla="*/ 426 w 2445"/>
                <a:gd name="T121" fmla="*/ 300 h 2522"/>
                <a:gd name="T122" fmla="*/ 581 w 2445"/>
                <a:gd name="T123" fmla="*/ 172 h 2522"/>
                <a:gd name="T124" fmla="*/ 764 w 2445"/>
                <a:gd name="T125" fmla="*/ 54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5" h="2522">
                  <a:moveTo>
                    <a:pt x="866" y="0"/>
                  </a:moveTo>
                  <a:lnTo>
                    <a:pt x="887" y="49"/>
                  </a:lnTo>
                  <a:lnTo>
                    <a:pt x="910" y="102"/>
                  </a:lnTo>
                  <a:lnTo>
                    <a:pt x="935" y="158"/>
                  </a:lnTo>
                  <a:lnTo>
                    <a:pt x="962" y="217"/>
                  </a:lnTo>
                  <a:lnTo>
                    <a:pt x="989" y="279"/>
                  </a:lnTo>
                  <a:lnTo>
                    <a:pt x="1017" y="343"/>
                  </a:lnTo>
                  <a:lnTo>
                    <a:pt x="1045" y="408"/>
                  </a:lnTo>
                  <a:lnTo>
                    <a:pt x="1076" y="477"/>
                  </a:lnTo>
                  <a:lnTo>
                    <a:pt x="1105" y="547"/>
                  </a:lnTo>
                  <a:lnTo>
                    <a:pt x="1136" y="616"/>
                  </a:lnTo>
                  <a:lnTo>
                    <a:pt x="1168" y="686"/>
                  </a:lnTo>
                  <a:lnTo>
                    <a:pt x="1199" y="758"/>
                  </a:lnTo>
                  <a:lnTo>
                    <a:pt x="1230" y="829"/>
                  </a:lnTo>
                  <a:lnTo>
                    <a:pt x="1262" y="899"/>
                  </a:lnTo>
                  <a:lnTo>
                    <a:pt x="1292" y="970"/>
                  </a:lnTo>
                  <a:lnTo>
                    <a:pt x="1322" y="1039"/>
                  </a:lnTo>
                  <a:lnTo>
                    <a:pt x="1353" y="1107"/>
                  </a:lnTo>
                  <a:lnTo>
                    <a:pt x="1381" y="1174"/>
                  </a:lnTo>
                  <a:lnTo>
                    <a:pt x="1410" y="1238"/>
                  </a:lnTo>
                  <a:lnTo>
                    <a:pt x="1437" y="1301"/>
                  </a:lnTo>
                  <a:lnTo>
                    <a:pt x="1463" y="1360"/>
                  </a:lnTo>
                  <a:lnTo>
                    <a:pt x="1488" y="1418"/>
                  </a:lnTo>
                  <a:lnTo>
                    <a:pt x="1512" y="1470"/>
                  </a:lnTo>
                  <a:lnTo>
                    <a:pt x="1533" y="1520"/>
                  </a:lnTo>
                  <a:lnTo>
                    <a:pt x="1554" y="1566"/>
                  </a:lnTo>
                  <a:lnTo>
                    <a:pt x="1572" y="1609"/>
                  </a:lnTo>
                  <a:lnTo>
                    <a:pt x="1588" y="1646"/>
                  </a:lnTo>
                  <a:lnTo>
                    <a:pt x="1603" y="1678"/>
                  </a:lnTo>
                  <a:lnTo>
                    <a:pt x="1615" y="1706"/>
                  </a:lnTo>
                  <a:lnTo>
                    <a:pt x="1624" y="1728"/>
                  </a:lnTo>
                  <a:lnTo>
                    <a:pt x="1632" y="1743"/>
                  </a:lnTo>
                  <a:lnTo>
                    <a:pt x="1636" y="1754"/>
                  </a:lnTo>
                  <a:lnTo>
                    <a:pt x="1637" y="1756"/>
                  </a:lnTo>
                  <a:lnTo>
                    <a:pt x="1638" y="1760"/>
                  </a:lnTo>
                  <a:lnTo>
                    <a:pt x="1644" y="1770"/>
                  </a:lnTo>
                  <a:lnTo>
                    <a:pt x="1651" y="1786"/>
                  </a:lnTo>
                  <a:lnTo>
                    <a:pt x="1663" y="1806"/>
                  </a:lnTo>
                  <a:lnTo>
                    <a:pt x="1677" y="1832"/>
                  </a:lnTo>
                  <a:lnTo>
                    <a:pt x="1695" y="1863"/>
                  </a:lnTo>
                  <a:lnTo>
                    <a:pt x="1717" y="1897"/>
                  </a:lnTo>
                  <a:lnTo>
                    <a:pt x="1741" y="1935"/>
                  </a:lnTo>
                  <a:lnTo>
                    <a:pt x="1768" y="1974"/>
                  </a:lnTo>
                  <a:lnTo>
                    <a:pt x="1800" y="2017"/>
                  </a:lnTo>
                  <a:lnTo>
                    <a:pt x="1835" y="2062"/>
                  </a:lnTo>
                  <a:lnTo>
                    <a:pt x="1872" y="2106"/>
                  </a:lnTo>
                  <a:lnTo>
                    <a:pt x="1914" y="2154"/>
                  </a:lnTo>
                  <a:lnTo>
                    <a:pt x="1959" y="2200"/>
                  </a:lnTo>
                  <a:lnTo>
                    <a:pt x="2006" y="2246"/>
                  </a:lnTo>
                  <a:lnTo>
                    <a:pt x="2059" y="2292"/>
                  </a:lnTo>
                  <a:lnTo>
                    <a:pt x="2114" y="2336"/>
                  </a:lnTo>
                  <a:lnTo>
                    <a:pt x="2173" y="2380"/>
                  </a:lnTo>
                  <a:lnTo>
                    <a:pt x="2236" y="2419"/>
                  </a:lnTo>
                  <a:lnTo>
                    <a:pt x="2301" y="2457"/>
                  </a:lnTo>
                  <a:lnTo>
                    <a:pt x="2372" y="2491"/>
                  </a:lnTo>
                  <a:lnTo>
                    <a:pt x="2445" y="2522"/>
                  </a:lnTo>
                  <a:lnTo>
                    <a:pt x="2393" y="2522"/>
                  </a:lnTo>
                  <a:lnTo>
                    <a:pt x="2349" y="2522"/>
                  </a:lnTo>
                  <a:lnTo>
                    <a:pt x="2309" y="2522"/>
                  </a:lnTo>
                  <a:lnTo>
                    <a:pt x="2274" y="2522"/>
                  </a:lnTo>
                  <a:lnTo>
                    <a:pt x="2256" y="2522"/>
                  </a:lnTo>
                  <a:lnTo>
                    <a:pt x="2234" y="2522"/>
                  </a:lnTo>
                  <a:lnTo>
                    <a:pt x="2219" y="2522"/>
                  </a:lnTo>
                  <a:lnTo>
                    <a:pt x="2196" y="2522"/>
                  </a:lnTo>
                  <a:lnTo>
                    <a:pt x="2145" y="2522"/>
                  </a:lnTo>
                  <a:lnTo>
                    <a:pt x="2131" y="2522"/>
                  </a:lnTo>
                  <a:lnTo>
                    <a:pt x="2118" y="2522"/>
                  </a:lnTo>
                  <a:lnTo>
                    <a:pt x="2095" y="2522"/>
                  </a:lnTo>
                  <a:lnTo>
                    <a:pt x="2082" y="2522"/>
                  </a:lnTo>
                  <a:lnTo>
                    <a:pt x="2069" y="2522"/>
                  </a:lnTo>
                  <a:lnTo>
                    <a:pt x="2054" y="2522"/>
                  </a:lnTo>
                  <a:lnTo>
                    <a:pt x="2037" y="2522"/>
                  </a:lnTo>
                  <a:lnTo>
                    <a:pt x="2018" y="2522"/>
                  </a:lnTo>
                  <a:lnTo>
                    <a:pt x="1927" y="2522"/>
                  </a:lnTo>
                  <a:lnTo>
                    <a:pt x="1906" y="2522"/>
                  </a:lnTo>
                  <a:lnTo>
                    <a:pt x="1868" y="2522"/>
                  </a:lnTo>
                  <a:lnTo>
                    <a:pt x="1624" y="2522"/>
                  </a:lnTo>
                  <a:lnTo>
                    <a:pt x="1582" y="2522"/>
                  </a:lnTo>
                  <a:lnTo>
                    <a:pt x="1535" y="2522"/>
                  </a:lnTo>
                  <a:lnTo>
                    <a:pt x="1468" y="2522"/>
                  </a:lnTo>
                  <a:lnTo>
                    <a:pt x="1415" y="2522"/>
                  </a:lnTo>
                  <a:lnTo>
                    <a:pt x="1319" y="2522"/>
                  </a:lnTo>
                  <a:lnTo>
                    <a:pt x="1213" y="2522"/>
                  </a:lnTo>
                  <a:lnTo>
                    <a:pt x="1139" y="2519"/>
                  </a:lnTo>
                  <a:lnTo>
                    <a:pt x="1064" y="2512"/>
                  </a:lnTo>
                  <a:lnTo>
                    <a:pt x="991" y="2499"/>
                  </a:lnTo>
                  <a:lnTo>
                    <a:pt x="921" y="2481"/>
                  </a:lnTo>
                  <a:lnTo>
                    <a:pt x="850" y="2458"/>
                  </a:lnTo>
                  <a:lnTo>
                    <a:pt x="782" y="2432"/>
                  </a:lnTo>
                  <a:lnTo>
                    <a:pt x="716" y="2400"/>
                  </a:lnTo>
                  <a:lnTo>
                    <a:pt x="651" y="2366"/>
                  </a:lnTo>
                  <a:lnTo>
                    <a:pt x="590" y="2327"/>
                  </a:lnTo>
                  <a:lnTo>
                    <a:pt x="530" y="2285"/>
                  </a:lnTo>
                  <a:lnTo>
                    <a:pt x="473" y="2239"/>
                  </a:lnTo>
                  <a:lnTo>
                    <a:pt x="418" y="2188"/>
                  </a:lnTo>
                  <a:lnTo>
                    <a:pt x="366" y="2136"/>
                  </a:lnTo>
                  <a:lnTo>
                    <a:pt x="317" y="2081"/>
                  </a:lnTo>
                  <a:lnTo>
                    <a:pt x="271" y="2023"/>
                  </a:lnTo>
                  <a:lnTo>
                    <a:pt x="227" y="1961"/>
                  </a:lnTo>
                  <a:lnTo>
                    <a:pt x="187" y="1899"/>
                  </a:lnTo>
                  <a:lnTo>
                    <a:pt x="152" y="1833"/>
                  </a:lnTo>
                  <a:lnTo>
                    <a:pt x="118" y="1766"/>
                  </a:lnTo>
                  <a:lnTo>
                    <a:pt x="89" y="1697"/>
                  </a:lnTo>
                  <a:lnTo>
                    <a:pt x="64" y="1627"/>
                  </a:lnTo>
                  <a:lnTo>
                    <a:pt x="43" y="1555"/>
                  </a:lnTo>
                  <a:lnTo>
                    <a:pt x="26" y="1482"/>
                  </a:lnTo>
                  <a:lnTo>
                    <a:pt x="12" y="1407"/>
                  </a:lnTo>
                  <a:lnTo>
                    <a:pt x="4" y="1333"/>
                  </a:lnTo>
                  <a:lnTo>
                    <a:pt x="0" y="1256"/>
                  </a:lnTo>
                  <a:lnTo>
                    <a:pt x="0" y="1180"/>
                  </a:lnTo>
                  <a:lnTo>
                    <a:pt x="7" y="1105"/>
                  </a:lnTo>
                  <a:lnTo>
                    <a:pt x="17" y="1028"/>
                  </a:lnTo>
                  <a:lnTo>
                    <a:pt x="32" y="951"/>
                  </a:lnTo>
                  <a:lnTo>
                    <a:pt x="53" y="875"/>
                  </a:lnTo>
                  <a:lnTo>
                    <a:pt x="80" y="799"/>
                  </a:lnTo>
                  <a:lnTo>
                    <a:pt x="111" y="725"/>
                  </a:lnTo>
                  <a:lnTo>
                    <a:pt x="149" y="651"/>
                  </a:lnTo>
                  <a:lnTo>
                    <a:pt x="191" y="577"/>
                  </a:lnTo>
                  <a:lnTo>
                    <a:pt x="241" y="506"/>
                  </a:lnTo>
                  <a:lnTo>
                    <a:pt x="296" y="435"/>
                  </a:lnTo>
                  <a:lnTo>
                    <a:pt x="358" y="367"/>
                  </a:lnTo>
                  <a:lnTo>
                    <a:pt x="426" y="300"/>
                  </a:lnTo>
                  <a:lnTo>
                    <a:pt x="500" y="235"/>
                  </a:lnTo>
                  <a:lnTo>
                    <a:pt x="581" y="172"/>
                  </a:lnTo>
                  <a:lnTo>
                    <a:pt x="669" y="112"/>
                  </a:lnTo>
                  <a:lnTo>
                    <a:pt x="764" y="54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ru-RU" sz="156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D9B567B-2C87-48C7-AAE1-52E84A19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833" y="2996825"/>
              <a:ext cx="1955891" cy="1900719"/>
            </a:xfrm>
            <a:custGeom>
              <a:avLst/>
              <a:gdLst>
                <a:gd name="T0" fmla="*/ 2517 w 2517"/>
                <a:gd name="T1" fmla="*/ 50 h 2446"/>
                <a:gd name="T2" fmla="*/ 2517 w 2517"/>
                <a:gd name="T3" fmla="*/ 134 h 2446"/>
                <a:gd name="T4" fmla="*/ 2517 w 2517"/>
                <a:gd name="T5" fmla="*/ 200 h 2446"/>
                <a:gd name="T6" fmla="*/ 2517 w 2517"/>
                <a:gd name="T7" fmla="*/ 300 h 2446"/>
                <a:gd name="T8" fmla="*/ 2517 w 2517"/>
                <a:gd name="T9" fmla="*/ 325 h 2446"/>
                <a:gd name="T10" fmla="*/ 2517 w 2517"/>
                <a:gd name="T11" fmla="*/ 350 h 2446"/>
                <a:gd name="T12" fmla="*/ 2517 w 2517"/>
                <a:gd name="T13" fmla="*/ 375 h 2446"/>
                <a:gd name="T14" fmla="*/ 2517 w 2517"/>
                <a:gd name="T15" fmla="*/ 407 h 2446"/>
                <a:gd name="T16" fmla="*/ 2517 w 2517"/>
                <a:gd name="T17" fmla="*/ 1231 h 2446"/>
                <a:gd name="T18" fmla="*/ 2507 w 2517"/>
                <a:gd name="T19" fmla="*/ 1381 h 2446"/>
                <a:gd name="T20" fmla="*/ 2476 w 2517"/>
                <a:gd name="T21" fmla="*/ 1525 h 2446"/>
                <a:gd name="T22" fmla="*/ 2428 w 2517"/>
                <a:gd name="T23" fmla="*/ 1663 h 2446"/>
                <a:gd name="T24" fmla="*/ 2361 w 2517"/>
                <a:gd name="T25" fmla="*/ 1794 h 2446"/>
                <a:gd name="T26" fmla="*/ 2280 w 2517"/>
                <a:gd name="T27" fmla="*/ 1916 h 2446"/>
                <a:gd name="T28" fmla="*/ 2185 w 2517"/>
                <a:gd name="T29" fmla="*/ 2028 h 2446"/>
                <a:gd name="T30" fmla="*/ 2078 w 2517"/>
                <a:gd name="T31" fmla="*/ 2129 h 2446"/>
                <a:gd name="T32" fmla="*/ 1958 w 2517"/>
                <a:gd name="T33" fmla="*/ 2219 h 2446"/>
                <a:gd name="T34" fmla="*/ 1830 w 2517"/>
                <a:gd name="T35" fmla="*/ 2294 h 2446"/>
                <a:gd name="T36" fmla="*/ 1694 w 2517"/>
                <a:gd name="T37" fmla="*/ 2357 h 2446"/>
                <a:gd name="T38" fmla="*/ 1552 w 2517"/>
                <a:gd name="T39" fmla="*/ 2403 h 2446"/>
                <a:gd name="T40" fmla="*/ 1406 w 2517"/>
                <a:gd name="T41" fmla="*/ 2433 h 2446"/>
                <a:gd name="T42" fmla="*/ 1255 w 2517"/>
                <a:gd name="T43" fmla="*/ 2446 h 2446"/>
                <a:gd name="T44" fmla="*/ 1103 w 2517"/>
                <a:gd name="T45" fmla="*/ 2439 h 2446"/>
                <a:gd name="T46" fmla="*/ 950 w 2517"/>
                <a:gd name="T47" fmla="*/ 2414 h 2446"/>
                <a:gd name="T48" fmla="*/ 798 w 2517"/>
                <a:gd name="T49" fmla="*/ 2366 h 2446"/>
                <a:gd name="T50" fmla="*/ 650 w 2517"/>
                <a:gd name="T51" fmla="*/ 2297 h 2446"/>
                <a:gd name="T52" fmla="*/ 506 w 2517"/>
                <a:gd name="T53" fmla="*/ 2205 h 2446"/>
                <a:gd name="T54" fmla="*/ 366 w 2517"/>
                <a:gd name="T55" fmla="*/ 2088 h 2446"/>
                <a:gd name="T56" fmla="*/ 236 w 2517"/>
                <a:gd name="T57" fmla="*/ 1945 h 2446"/>
                <a:gd name="T58" fmla="*/ 113 w 2517"/>
                <a:gd name="T59" fmla="*/ 1776 h 2446"/>
                <a:gd name="T60" fmla="*/ 0 w 2517"/>
                <a:gd name="T61" fmla="*/ 1580 h 2446"/>
                <a:gd name="T62" fmla="*/ 102 w 2517"/>
                <a:gd name="T63" fmla="*/ 1535 h 2446"/>
                <a:gd name="T64" fmla="*/ 218 w 2517"/>
                <a:gd name="T65" fmla="*/ 1484 h 2446"/>
                <a:gd name="T66" fmla="*/ 343 w 2517"/>
                <a:gd name="T67" fmla="*/ 1429 h 2446"/>
                <a:gd name="T68" fmla="*/ 477 w 2517"/>
                <a:gd name="T69" fmla="*/ 1370 h 2446"/>
                <a:gd name="T70" fmla="*/ 616 w 2517"/>
                <a:gd name="T71" fmla="*/ 1308 h 2446"/>
                <a:gd name="T72" fmla="*/ 757 w 2517"/>
                <a:gd name="T73" fmla="*/ 1246 h 2446"/>
                <a:gd name="T74" fmla="*/ 900 w 2517"/>
                <a:gd name="T75" fmla="*/ 1184 h 2446"/>
                <a:gd name="T76" fmla="*/ 1038 w 2517"/>
                <a:gd name="T77" fmla="*/ 1122 h 2446"/>
                <a:gd name="T78" fmla="*/ 1173 w 2517"/>
                <a:gd name="T79" fmla="*/ 1063 h 2446"/>
                <a:gd name="T80" fmla="*/ 1300 w 2517"/>
                <a:gd name="T81" fmla="*/ 1008 h 2446"/>
                <a:gd name="T82" fmla="*/ 1415 w 2517"/>
                <a:gd name="T83" fmla="*/ 956 h 2446"/>
                <a:gd name="T84" fmla="*/ 1519 w 2517"/>
                <a:gd name="T85" fmla="*/ 912 h 2446"/>
                <a:gd name="T86" fmla="*/ 1606 w 2517"/>
                <a:gd name="T87" fmla="*/ 873 h 2446"/>
                <a:gd name="T88" fmla="*/ 1676 w 2517"/>
                <a:gd name="T89" fmla="*/ 842 h 2446"/>
                <a:gd name="T90" fmla="*/ 1725 w 2517"/>
                <a:gd name="T91" fmla="*/ 821 h 2446"/>
                <a:gd name="T92" fmla="*/ 1751 w 2517"/>
                <a:gd name="T93" fmla="*/ 809 h 2446"/>
                <a:gd name="T94" fmla="*/ 1757 w 2517"/>
                <a:gd name="T95" fmla="*/ 806 h 2446"/>
                <a:gd name="T96" fmla="*/ 1783 w 2517"/>
                <a:gd name="T97" fmla="*/ 794 h 2446"/>
                <a:gd name="T98" fmla="*/ 1830 w 2517"/>
                <a:gd name="T99" fmla="*/ 767 h 2446"/>
                <a:gd name="T100" fmla="*/ 1894 w 2517"/>
                <a:gd name="T101" fmla="*/ 728 h 2446"/>
                <a:gd name="T102" fmla="*/ 1971 w 2517"/>
                <a:gd name="T103" fmla="*/ 676 h 2446"/>
                <a:gd name="T104" fmla="*/ 2057 w 2517"/>
                <a:gd name="T105" fmla="*/ 610 h 2446"/>
                <a:gd name="T106" fmla="*/ 2149 w 2517"/>
                <a:gd name="T107" fmla="*/ 531 h 2446"/>
                <a:gd name="T108" fmla="*/ 2242 w 2517"/>
                <a:gd name="T109" fmla="*/ 437 h 2446"/>
                <a:gd name="T110" fmla="*/ 2333 w 2517"/>
                <a:gd name="T111" fmla="*/ 331 h 2446"/>
                <a:gd name="T112" fmla="*/ 2415 w 2517"/>
                <a:gd name="T113" fmla="*/ 209 h 2446"/>
                <a:gd name="T114" fmla="*/ 2487 w 2517"/>
                <a:gd name="T115" fmla="*/ 73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7" h="2446">
                  <a:moveTo>
                    <a:pt x="2517" y="0"/>
                  </a:moveTo>
                  <a:lnTo>
                    <a:pt x="2517" y="50"/>
                  </a:lnTo>
                  <a:lnTo>
                    <a:pt x="2517" y="96"/>
                  </a:lnTo>
                  <a:lnTo>
                    <a:pt x="2517" y="134"/>
                  </a:lnTo>
                  <a:lnTo>
                    <a:pt x="2517" y="169"/>
                  </a:lnTo>
                  <a:lnTo>
                    <a:pt x="2517" y="200"/>
                  </a:lnTo>
                  <a:lnTo>
                    <a:pt x="2517" y="225"/>
                  </a:lnTo>
                  <a:lnTo>
                    <a:pt x="2517" y="300"/>
                  </a:lnTo>
                  <a:lnTo>
                    <a:pt x="2517" y="314"/>
                  </a:lnTo>
                  <a:lnTo>
                    <a:pt x="2517" y="325"/>
                  </a:lnTo>
                  <a:lnTo>
                    <a:pt x="2517" y="338"/>
                  </a:lnTo>
                  <a:lnTo>
                    <a:pt x="2517" y="350"/>
                  </a:lnTo>
                  <a:lnTo>
                    <a:pt x="2517" y="363"/>
                  </a:lnTo>
                  <a:lnTo>
                    <a:pt x="2517" y="375"/>
                  </a:lnTo>
                  <a:lnTo>
                    <a:pt x="2517" y="391"/>
                  </a:lnTo>
                  <a:lnTo>
                    <a:pt x="2517" y="407"/>
                  </a:lnTo>
                  <a:lnTo>
                    <a:pt x="2517" y="427"/>
                  </a:lnTo>
                  <a:lnTo>
                    <a:pt x="2517" y="1231"/>
                  </a:lnTo>
                  <a:lnTo>
                    <a:pt x="2515" y="1307"/>
                  </a:lnTo>
                  <a:lnTo>
                    <a:pt x="2507" y="1381"/>
                  </a:lnTo>
                  <a:lnTo>
                    <a:pt x="2494" y="1454"/>
                  </a:lnTo>
                  <a:lnTo>
                    <a:pt x="2476" y="1525"/>
                  </a:lnTo>
                  <a:lnTo>
                    <a:pt x="2453" y="1595"/>
                  </a:lnTo>
                  <a:lnTo>
                    <a:pt x="2428" y="1663"/>
                  </a:lnTo>
                  <a:lnTo>
                    <a:pt x="2397" y="1730"/>
                  </a:lnTo>
                  <a:lnTo>
                    <a:pt x="2361" y="1794"/>
                  </a:lnTo>
                  <a:lnTo>
                    <a:pt x="2322" y="1856"/>
                  </a:lnTo>
                  <a:lnTo>
                    <a:pt x="2280" y="1916"/>
                  </a:lnTo>
                  <a:lnTo>
                    <a:pt x="2234" y="1972"/>
                  </a:lnTo>
                  <a:lnTo>
                    <a:pt x="2185" y="2028"/>
                  </a:lnTo>
                  <a:lnTo>
                    <a:pt x="2133" y="2080"/>
                  </a:lnTo>
                  <a:lnTo>
                    <a:pt x="2078" y="2129"/>
                  </a:lnTo>
                  <a:lnTo>
                    <a:pt x="2019" y="2175"/>
                  </a:lnTo>
                  <a:lnTo>
                    <a:pt x="1958" y="2219"/>
                  </a:lnTo>
                  <a:lnTo>
                    <a:pt x="1896" y="2258"/>
                  </a:lnTo>
                  <a:lnTo>
                    <a:pt x="1830" y="2294"/>
                  </a:lnTo>
                  <a:lnTo>
                    <a:pt x="1764" y="2328"/>
                  </a:lnTo>
                  <a:lnTo>
                    <a:pt x="1694" y="2357"/>
                  </a:lnTo>
                  <a:lnTo>
                    <a:pt x="1624" y="2382"/>
                  </a:lnTo>
                  <a:lnTo>
                    <a:pt x="1552" y="2403"/>
                  </a:lnTo>
                  <a:lnTo>
                    <a:pt x="1479" y="2420"/>
                  </a:lnTo>
                  <a:lnTo>
                    <a:pt x="1406" y="2433"/>
                  </a:lnTo>
                  <a:lnTo>
                    <a:pt x="1330" y="2442"/>
                  </a:lnTo>
                  <a:lnTo>
                    <a:pt x="1255" y="2446"/>
                  </a:lnTo>
                  <a:lnTo>
                    <a:pt x="1179" y="2446"/>
                  </a:lnTo>
                  <a:lnTo>
                    <a:pt x="1103" y="2439"/>
                  </a:lnTo>
                  <a:lnTo>
                    <a:pt x="1027" y="2429"/>
                  </a:lnTo>
                  <a:lnTo>
                    <a:pt x="950" y="2414"/>
                  </a:lnTo>
                  <a:lnTo>
                    <a:pt x="874" y="2393"/>
                  </a:lnTo>
                  <a:lnTo>
                    <a:pt x="798" y="2366"/>
                  </a:lnTo>
                  <a:lnTo>
                    <a:pt x="724" y="2335"/>
                  </a:lnTo>
                  <a:lnTo>
                    <a:pt x="650" y="2297"/>
                  </a:lnTo>
                  <a:lnTo>
                    <a:pt x="578" y="2255"/>
                  </a:lnTo>
                  <a:lnTo>
                    <a:pt x="506" y="2205"/>
                  </a:lnTo>
                  <a:lnTo>
                    <a:pt x="436" y="2149"/>
                  </a:lnTo>
                  <a:lnTo>
                    <a:pt x="366" y="2088"/>
                  </a:lnTo>
                  <a:lnTo>
                    <a:pt x="300" y="2020"/>
                  </a:lnTo>
                  <a:lnTo>
                    <a:pt x="236" y="1945"/>
                  </a:lnTo>
                  <a:lnTo>
                    <a:pt x="173" y="1865"/>
                  </a:lnTo>
                  <a:lnTo>
                    <a:pt x="113" y="1776"/>
                  </a:lnTo>
                  <a:lnTo>
                    <a:pt x="55" y="1681"/>
                  </a:lnTo>
                  <a:lnTo>
                    <a:pt x="0" y="1580"/>
                  </a:lnTo>
                  <a:lnTo>
                    <a:pt x="50" y="1558"/>
                  </a:lnTo>
                  <a:lnTo>
                    <a:pt x="102" y="1535"/>
                  </a:lnTo>
                  <a:lnTo>
                    <a:pt x="159" y="1509"/>
                  </a:lnTo>
                  <a:lnTo>
                    <a:pt x="218" y="1484"/>
                  </a:lnTo>
                  <a:lnTo>
                    <a:pt x="279" y="1457"/>
                  </a:lnTo>
                  <a:lnTo>
                    <a:pt x="343" y="1429"/>
                  </a:lnTo>
                  <a:lnTo>
                    <a:pt x="409" y="1399"/>
                  </a:lnTo>
                  <a:lnTo>
                    <a:pt x="477" y="1370"/>
                  </a:lnTo>
                  <a:lnTo>
                    <a:pt x="546" y="1340"/>
                  </a:lnTo>
                  <a:lnTo>
                    <a:pt x="616" y="1308"/>
                  </a:lnTo>
                  <a:lnTo>
                    <a:pt x="687" y="1277"/>
                  </a:lnTo>
                  <a:lnTo>
                    <a:pt x="757" y="1246"/>
                  </a:lnTo>
                  <a:lnTo>
                    <a:pt x="829" y="1216"/>
                  </a:lnTo>
                  <a:lnTo>
                    <a:pt x="900" y="1184"/>
                  </a:lnTo>
                  <a:lnTo>
                    <a:pt x="969" y="1153"/>
                  </a:lnTo>
                  <a:lnTo>
                    <a:pt x="1038" y="1122"/>
                  </a:lnTo>
                  <a:lnTo>
                    <a:pt x="1106" y="1092"/>
                  </a:lnTo>
                  <a:lnTo>
                    <a:pt x="1173" y="1063"/>
                  </a:lnTo>
                  <a:lnTo>
                    <a:pt x="1237" y="1035"/>
                  </a:lnTo>
                  <a:lnTo>
                    <a:pt x="1300" y="1008"/>
                  </a:lnTo>
                  <a:lnTo>
                    <a:pt x="1359" y="982"/>
                  </a:lnTo>
                  <a:lnTo>
                    <a:pt x="1415" y="956"/>
                  </a:lnTo>
                  <a:lnTo>
                    <a:pt x="1469" y="933"/>
                  </a:lnTo>
                  <a:lnTo>
                    <a:pt x="1519" y="912"/>
                  </a:lnTo>
                  <a:lnTo>
                    <a:pt x="1565" y="891"/>
                  </a:lnTo>
                  <a:lnTo>
                    <a:pt x="1606" y="873"/>
                  </a:lnTo>
                  <a:lnTo>
                    <a:pt x="1644" y="856"/>
                  </a:lnTo>
                  <a:lnTo>
                    <a:pt x="1676" y="842"/>
                  </a:lnTo>
                  <a:lnTo>
                    <a:pt x="1703" y="829"/>
                  </a:lnTo>
                  <a:lnTo>
                    <a:pt x="1725" y="821"/>
                  </a:lnTo>
                  <a:lnTo>
                    <a:pt x="1742" y="813"/>
                  </a:lnTo>
                  <a:lnTo>
                    <a:pt x="1751" y="809"/>
                  </a:lnTo>
                  <a:lnTo>
                    <a:pt x="1755" y="808"/>
                  </a:lnTo>
                  <a:lnTo>
                    <a:pt x="1757" y="806"/>
                  </a:lnTo>
                  <a:lnTo>
                    <a:pt x="1767" y="801"/>
                  </a:lnTo>
                  <a:lnTo>
                    <a:pt x="1783" y="794"/>
                  </a:lnTo>
                  <a:lnTo>
                    <a:pt x="1805" y="782"/>
                  </a:lnTo>
                  <a:lnTo>
                    <a:pt x="1830" y="767"/>
                  </a:lnTo>
                  <a:lnTo>
                    <a:pt x="1860" y="750"/>
                  </a:lnTo>
                  <a:lnTo>
                    <a:pt x="1894" y="728"/>
                  </a:lnTo>
                  <a:lnTo>
                    <a:pt x="1932" y="704"/>
                  </a:lnTo>
                  <a:lnTo>
                    <a:pt x="1971" y="676"/>
                  </a:lnTo>
                  <a:lnTo>
                    <a:pt x="2014" y="645"/>
                  </a:lnTo>
                  <a:lnTo>
                    <a:pt x="2057" y="610"/>
                  </a:lnTo>
                  <a:lnTo>
                    <a:pt x="2103" y="573"/>
                  </a:lnTo>
                  <a:lnTo>
                    <a:pt x="2149" y="531"/>
                  </a:lnTo>
                  <a:lnTo>
                    <a:pt x="2196" y="486"/>
                  </a:lnTo>
                  <a:lnTo>
                    <a:pt x="2242" y="437"/>
                  </a:lnTo>
                  <a:lnTo>
                    <a:pt x="2288" y="386"/>
                  </a:lnTo>
                  <a:lnTo>
                    <a:pt x="2333" y="331"/>
                  </a:lnTo>
                  <a:lnTo>
                    <a:pt x="2375" y="272"/>
                  </a:lnTo>
                  <a:lnTo>
                    <a:pt x="2415" y="209"/>
                  </a:lnTo>
                  <a:lnTo>
                    <a:pt x="2452" y="142"/>
                  </a:lnTo>
                  <a:lnTo>
                    <a:pt x="2487" y="73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1600" tIns="50800" rIns="101600" bIns="50800" numCol="1" anchor="t" anchorCtr="0" compatLnSpc="1">
              <a:prstTxWarp prst="textNoShape">
                <a:avLst/>
              </a:prstTxWarp>
            </a:bodyPr>
            <a:lstStyle/>
            <a:p>
              <a:endParaRPr lang="ru-RU" sz="1560"/>
            </a:p>
          </p:txBody>
        </p:sp>
      </p:grpSp>
      <p:sp>
        <p:nvSpPr>
          <p:cNvPr id="29" name="Shape 2753">
            <a:extLst>
              <a:ext uri="{FF2B5EF4-FFF2-40B4-BE49-F238E27FC236}">
                <a16:creationId xmlns:a16="http://schemas.microsoft.com/office/drawing/2014/main" id="{4DE7187E-270C-41C7-A109-97201DE0ED9C}"/>
              </a:ext>
            </a:extLst>
          </p:cNvPr>
          <p:cNvSpPr/>
          <p:nvPr/>
        </p:nvSpPr>
        <p:spPr>
          <a:xfrm>
            <a:off x="4865236" y="4863777"/>
            <a:ext cx="405594" cy="456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0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hape 2787">
            <a:extLst>
              <a:ext uri="{FF2B5EF4-FFF2-40B4-BE49-F238E27FC236}">
                <a16:creationId xmlns:a16="http://schemas.microsoft.com/office/drawing/2014/main" id="{11611CA5-49AA-4572-ADFA-B459159D7DF4}"/>
              </a:ext>
            </a:extLst>
          </p:cNvPr>
          <p:cNvSpPr/>
          <p:nvPr/>
        </p:nvSpPr>
        <p:spPr>
          <a:xfrm>
            <a:off x="5023121" y="2768922"/>
            <a:ext cx="495418" cy="456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0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hape 2784">
            <a:extLst>
              <a:ext uri="{FF2B5EF4-FFF2-40B4-BE49-F238E27FC236}">
                <a16:creationId xmlns:a16="http://schemas.microsoft.com/office/drawing/2014/main" id="{97DB76BA-EF45-4C20-92D4-0233C43E02ED}"/>
              </a:ext>
            </a:extLst>
          </p:cNvPr>
          <p:cNvSpPr/>
          <p:nvPr/>
        </p:nvSpPr>
        <p:spPr>
          <a:xfrm>
            <a:off x="7128483" y="2951257"/>
            <a:ext cx="495725" cy="456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0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817D935D-A372-4210-9D7F-86F37D993713}"/>
              </a:ext>
            </a:extLst>
          </p:cNvPr>
          <p:cNvSpPr>
            <a:spLocks noEditPoints="1"/>
          </p:cNvSpPr>
          <p:nvPr/>
        </p:nvSpPr>
        <p:spPr bwMode="auto">
          <a:xfrm>
            <a:off x="6952745" y="4835594"/>
            <a:ext cx="533079" cy="513039"/>
          </a:xfrm>
          <a:custGeom>
            <a:avLst/>
            <a:gdLst>
              <a:gd name="T0" fmla="*/ 188 w 263"/>
              <a:gd name="T1" fmla="*/ 0 h 256"/>
              <a:gd name="T2" fmla="*/ 111 w 263"/>
              <a:gd name="T3" fmla="*/ 54 h 256"/>
              <a:gd name="T4" fmla="*/ 111 w 263"/>
              <a:gd name="T5" fmla="*/ 55 h 256"/>
              <a:gd name="T6" fmla="*/ 28 w 263"/>
              <a:gd name="T7" fmla="*/ 138 h 256"/>
              <a:gd name="T8" fmla="*/ 1 w 263"/>
              <a:gd name="T9" fmla="*/ 220 h 256"/>
              <a:gd name="T10" fmla="*/ 28 w 263"/>
              <a:gd name="T11" fmla="*/ 256 h 256"/>
              <a:gd name="T12" fmla="*/ 105 w 263"/>
              <a:gd name="T13" fmla="*/ 237 h 256"/>
              <a:gd name="T14" fmla="*/ 241 w 263"/>
              <a:gd name="T15" fmla="*/ 105 h 256"/>
              <a:gd name="T16" fmla="*/ 128 w 263"/>
              <a:gd name="T17" fmla="*/ 190 h 256"/>
              <a:gd name="T18" fmla="*/ 198 w 263"/>
              <a:gd name="T19" fmla="*/ 94 h 256"/>
              <a:gd name="T20" fmla="*/ 190 w 263"/>
              <a:gd name="T21" fmla="*/ 134 h 256"/>
              <a:gd name="T22" fmla="*/ 128 w 263"/>
              <a:gd name="T23" fmla="*/ 196 h 256"/>
              <a:gd name="T24" fmla="*/ 118 w 263"/>
              <a:gd name="T25" fmla="*/ 162 h 256"/>
              <a:gd name="T26" fmla="*/ 91 w 263"/>
              <a:gd name="T27" fmla="*/ 136 h 256"/>
              <a:gd name="T28" fmla="*/ 184 w 263"/>
              <a:gd name="T29" fmla="*/ 72 h 256"/>
              <a:gd name="T30" fmla="*/ 118 w 263"/>
              <a:gd name="T31" fmla="*/ 162 h 256"/>
              <a:gd name="T32" fmla="*/ 61 w 263"/>
              <a:gd name="T33" fmla="*/ 128 h 256"/>
              <a:gd name="T34" fmla="*/ 159 w 263"/>
              <a:gd name="T35" fmla="*/ 57 h 256"/>
              <a:gd name="T36" fmla="*/ 33 w 263"/>
              <a:gd name="T37" fmla="*/ 239 h 256"/>
              <a:gd name="T38" fmla="*/ 16 w 263"/>
              <a:gd name="T39" fmla="*/ 228 h 256"/>
              <a:gd name="T40" fmla="*/ 25 w 263"/>
              <a:gd name="T41" fmla="*/ 193 h 256"/>
              <a:gd name="T42" fmla="*/ 63 w 263"/>
              <a:gd name="T43" fmla="*/ 231 h 256"/>
              <a:gd name="T44" fmla="*/ 71 w 263"/>
              <a:gd name="T45" fmla="*/ 229 h 256"/>
              <a:gd name="T46" fmla="*/ 27 w 263"/>
              <a:gd name="T47" fmla="*/ 185 h 256"/>
              <a:gd name="T48" fmla="*/ 39 w 263"/>
              <a:gd name="T49" fmla="*/ 150 h 256"/>
              <a:gd name="T50" fmla="*/ 103 w 263"/>
              <a:gd name="T51" fmla="*/ 220 h 256"/>
              <a:gd name="T52" fmla="*/ 71 w 263"/>
              <a:gd name="T53" fmla="*/ 229 h 256"/>
              <a:gd name="T54" fmla="*/ 216 w 263"/>
              <a:gd name="T55" fmla="*/ 108 h 256"/>
              <a:gd name="T56" fmla="*/ 196 w 263"/>
              <a:gd name="T57" fmla="*/ 60 h 256"/>
              <a:gd name="T58" fmla="*/ 162 w 263"/>
              <a:gd name="T59" fmla="*/ 26 h 256"/>
              <a:gd name="T60" fmla="*/ 224 w 263"/>
              <a:gd name="T61" fmla="*/ 32 h 256"/>
              <a:gd name="T62" fmla="*/ 230 w 263"/>
              <a:gd name="T63" fmla="*/ 9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3" h="256">
                <a:moveTo>
                  <a:pt x="235" y="21"/>
                </a:moveTo>
                <a:cubicBezTo>
                  <a:pt x="222" y="8"/>
                  <a:pt x="205" y="0"/>
                  <a:pt x="188" y="0"/>
                </a:cubicBezTo>
                <a:cubicBezTo>
                  <a:pt x="173" y="0"/>
                  <a:pt x="160" y="5"/>
                  <a:pt x="150" y="15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54"/>
                  <a:pt x="111" y="54"/>
                  <a:pt x="111" y="55"/>
                </a:cubicBez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5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42"/>
                  <a:pt x="22" y="147"/>
                  <a:pt x="20" y="152"/>
                </a:cubicBezTo>
                <a:cubicBezTo>
                  <a:pt x="1" y="220"/>
                  <a:pt x="1" y="220"/>
                  <a:pt x="1" y="220"/>
                </a:cubicBezTo>
                <a:cubicBezTo>
                  <a:pt x="1" y="220"/>
                  <a:pt x="0" y="225"/>
                  <a:pt x="0" y="228"/>
                </a:cubicBezTo>
                <a:cubicBezTo>
                  <a:pt x="0" y="243"/>
                  <a:pt x="13" y="256"/>
                  <a:pt x="28" y="256"/>
                </a:cubicBezTo>
                <a:cubicBezTo>
                  <a:pt x="31" y="256"/>
                  <a:pt x="37" y="255"/>
                  <a:pt x="37" y="255"/>
                </a:cubicBezTo>
                <a:cubicBezTo>
                  <a:pt x="105" y="237"/>
                  <a:pt x="105" y="237"/>
                  <a:pt x="105" y="237"/>
                </a:cubicBezTo>
                <a:cubicBezTo>
                  <a:pt x="110" y="235"/>
                  <a:pt x="115" y="232"/>
                  <a:pt x="119" y="229"/>
                </a:cubicBezTo>
                <a:cubicBezTo>
                  <a:pt x="241" y="105"/>
                  <a:pt x="241" y="105"/>
                  <a:pt x="241" y="105"/>
                </a:cubicBezTo>
                <a:cubicBezTo>
                  <a:pt x="263" y="83"/>
                  <a:pt x="261" y="46"/>
                  <a:pt x="235" y="21"/>
                </a:cubicBezTo>
                <a:close/>
                <a:moveTo>
                  <a:pt x="128" y="190"/>
                </a:moveTo>
                <a:cubicBezTo>
                  <a:pt x="127" y="183"/>
                  <a:pt x="125" y="176"/>
                  <a:pt x="122" y="169"/>
                </a:cubicBezTo>
                <a:cubicBezTo>
                  <a:pt x="198" y="94"/>
                  <a:pt x="198" y="94"/>
                  <a:pt x="198" y="94"/>
                </a:cubicBezTo>
                <a:cubicBezTo>
                  <a:pt x="203" y="108"/>
                  <a:pt x="200" y="124"/>
                  <a:pt x="190" y="134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4"/>
                  <a:pt x="128" y="192"/>
                  <a:pt x="128" y="190"/>
                </a:cubicBezTo>
                <a:close/>
                <a:moveTo>
                  <a:pt x="118" y="162"/>
                </a:moveTo>
                <a:cubicBezTo>
                  <a:pt x="115" y="157"/>
                  <a:pt x="112" y="152"/>
                  <a:pt x="108" y="148"/>
                </a:cubicBezTo>
                <a:cubicBezTo>
                  <a:pt x="103" y="143"/>
                  <a:pt x="97" y="140"/>
                  <a:pt x="91" y="136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74" y="63"/>
                  <a:pt x="179" y="66"/>
                  <a:pt x="184" y="72"/>
                </a:cubicBezTo>
                <a:cubicBezTo>
                  <a:pt x="189" y="76"/>
                  <a:pt x="192" y="81"/>
                  <a:pt x="195" y="86"/>
                </a:cubicBezTo>
                <a:lnTo>
                  <a:pt x="118" y="162"/>
                </a:lnTo>
                <a:close/>
                <a:moveTo>
                  <a:pt x="84" y="133"/>
                </a:moveTo>
                <a:cubicBezTo>
                  <a:pt x="76" y="130"/>
                  <a:pt x="69" y="128"/>
                  <a:pt x="61" y="128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32" y="56"/>
                  <a:pt x="146" y="54"/>
                  <a:pt x="159" y="57"/>
                </a:cubicBezTo>
                <a:lnTo>
                  <a:pt x="84" y="133"/>
                </a:lnTo>
                <a:close/>
                <a:moveTo>
                  <a:pt x="33" y="239"/>
                </a:moveTo>
                <a:cubicBezTo>
                  <a:pt x="32" y="239"/>
                  <a:pt x="30" y="240"/>
                  <a:pt x="28" y="240"/>
                </a:cubicBezTo>
                <a:cubicBezTo>
                  <a:pt x="21" y="240"/>
                  <a:pt x="16" y="235"/>
                  <a:pt x="16" y="228"/>
                </a:cubicBezTo>
                <a:cubicBezTo>
                  <a:pt x="16" y="227"/>
                  <a:pt x="17" y="224"/>
                  <a:pt x="17" y="224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34" y="193"/>
                  <a:pt x="44" y="196"/>
                  <a:pt x="52" y="204"/>
                </a:cubicBezTo>
                <a:cubicBezTo>
                  <a:pt x="60" y="212"/>
                  <a:pt x="64" y="222"/>
                  <a:pt x="63" y="231"/>
                </a:cubicBezTo>
                <a:lnTo>
                  <a:pt x="33" y="239"/>
                </a:lnTo>
                <a:close/>
                <a:moveTo>
                  <a:pt x="71" y="229"/>
                </a:moveTo>
                <a:cubicBezTo>
                  <a:pt x="71" y="218"/>
                  <a:pt x="66" y="207"/>
                  <a:pt x="58" y="198"/>
                </a:cubicBezTo>
                <a:cubicBezTo>
                  <a:pt x="49" y="190"/>
                  <a:pt x="38" y="185"/>
                  <a:pt x="27" y="185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36" y="154"/>
                  <a:pt x="37" y="152"/>
                  <a:pt x="39" y="150"/>
                </a:cubicBezTo>
                <a:cubicBezTo>
                  <a:pt x="55" y="139"/>
                  <a:pt x="79" y="142"/>
                  <a:pt x="96" y="160"/>
                </a:cubicBezTo>
                <a:cubicBezTo>
                  <a:pt x="115" y="178"/>
                  <a:pt x="117" y="204"/>
                  <a:pt x="103" y="220"/>
                </a:cubicBezTo>
                <a:cubicBezTo>
                  <a:pt x="103" y="221"/>
                  <a:pt x="102" y="221"/>
                  <a:pt x="101" y="221"/>
                </a:cubicBezTo>
                <a:lnTo>
                  <a:pt x="71" y="229"/>
                </a:lnTo>
                <a:close/>
                <a:moveTo>
                  <a:pt x="230" y="94"/>
                </a:moveTo>
                <a:cubicBezTo>
                  <a:pt x="216" y="108"/>
                  <a:pt x="216" y="108"/>
                  <a:pt x="216" y="108"/>
                </a:cubicBezTo>
                <a:cubicBezTo>
                  <a:pt x="216" y="106"/>
                  <a:pt x="216" y="104"/>
                  <a:pt x="216" y="102"/>
                </a:cubicBezTo>
                <a:cubicBezTo>
                  <a:pt x="215" y="87"/>
                  <a:pt x="207" y="72"/>
                  <a:pt x="196" y="60"/>
                </a:cubicBezTo>
                <a:cubicBezTo>
                  <a:pt x="183" y="47"/>
                  <a:pt x="165" y="40"/>
                  <a:pt x="148" y="40"/>
                </a:cubicBezTo>
                <a:cubicBezTo>
                  <a:pt x="162" y="26"/>
                  <a:pt x="162" y="26"/>
                  <a:pt x="162" y="26"/>
                </a:cubicBezTo>
                <a:cubicBezTo>
                  <a:pt x="168" y="20"/>
                  <a:pt x="177" y="16"/>
                  <a:pt x="188" y="16"/>
                </a:cubicBezTo>
                <a:cubicBezTo>
                  <a:pt x="200" y="16"/>
                  <a:pt x="214" y="22"/>
                  <a:pt x="224" y="32"/>
                </a:cubicBezTo>
                <a:cubicBezTo>
                  <a:pt x="233" y="41"/>
                  <a:pt x="239" y="53"/>
                  <a:pt x="240" y="65"/>
                </a:cubicBezTo>
                <a:cubicBezTo>
                  <a:pt x="241" y="76"/>
                  <a:pt x="237" y="87"/>
                  <a:pt x="230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5CE2E1BF-997F-4277-9D1D-0551455B1EAD}"/>
              </a:ext>
            </a:extLst>
          </p:cNvPr>
          <p:cNvGrpSpPr/>
          <p:nvPr/>
        </p:nvGrpSpPr>
        <p:grpSpPr>
          <a:xfrm>
            <a:off x="508000" y="2043735"/>
            <a:ext cx="3720970" cy="1331608"/>
            <a:chOff x="391025" y="3145103"/>
            <a:chExt cx="2941362" cy="982525"/>
          </a:xfrm>
        </p:grpSpPr>
        <p:sp>
          <p:nvSpPr>
            <p:cNvPr id="37" name="TextBox 29">
              <a:extLst>
                <a:ext uri="{FF2B5EF4-FFF2-40B4-BE49-F238E27FC236}">
                  <a16:creationId xmlns:a16="http://schemas.microsoft.com/office/drawing/2014/main" id="{74D4E140-1E44-465A-8DBA-9804C24EBA3E}"/>
                </a:ext>
              </a:extLst>
            </p:cNvPr>
            <p:cNvSpPr txBox="1"/>
            <p:nvPr/>
          </p:nvSpPr>
          <p:spPr>
            <a:xfrm>
              <a:off x="2210963" y="3145103"/>
              <a:ext cx="1121424" cy="386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dirty="0"/>
                <a:t>Complet</a:t>
              </a:r>
              <a:endParaRPr lang="id-ID" sz="2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03632E-BD70-4277-886A-9369618F3C84}"/>
                </a:ext>
              </a:extLst>
            </p:cNvPr>
            <p:cNvSpPr/>
            <p:nvPr/>
          </p:nvSpPr>
          <p:spPr>
            <a:xfrm>
              <a:off x="391025" y="3514478"/>
              <a:ext cx="2939509" cy="613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z="1600" dirty="0"/>
                <a:t>Django suit la philosophie « Battery Included" et fournit presque tout ce dont les développeurs pourraient avoir besoin</a:t>
              </a:r>
              <a:endParaRPr lang="id-ID" sz="1600" dirty="0"/>
            </a:p>
          </p:txBody>
        </p:sp>
      </p:grpSp>
      <p:grpSp>
        <p:nvGrpSpPr>
          <p:cNvPr id="45" name="Group 28">
            <a:extLst>
              <a:ext uri="{FF2B5EF4-FFF2-40B4-BE49-F238E27FC236}">
                <a16:creationId xmlns:a16="http://schemas.microsoft.com/office/drawing/2014/main" id="{4F48AA2E-08A8-43CB-95C7-A3E14A8794B4}"/>
              </a:ext>
            </a:extLst>
          </p:cNvPr>
          <p:cNvGrpSpPr/>
          <p:nvPr/>
        </p:nvGrpSpPr>
        <p:grpSpPr>
          <a:xfrm>
            <a:off x="635259" y="4200041"/>
            <a:ext cx="3591365" cy="1824050"/>
            <a:chOff x="493475" y="3145103"/>
            <a:chExt cx="2838912" cy="1345873"/>
          </a:xfrm>
        </p:grpSpPr>
        <p:sp>
          <p:nvSpPr>
            <p:cNvPr id="46" name="TextBox 29">
              <a:extLst>
                <a:ext uri="{FF2B5EF4-FFF2-40B4-BE49-F238E27FC236}">
                  <a16:creationId xmlns:a16="http://schemas.microsoft.com/office/drawing/2014/main" id="{9B4B4EA3-21BB-4193-94D4-DCF11B2BDD1E}"/>
                </a:ext>
              </a:extLst>
            </p:cNvPr>
            <p:cNvSpPr txBox="1"/>
            <p:nvPr/>
          </p:nvSpPr>
          <p:spPr>
            <a:xfrm>
              <a:off x="2229716" y="3145103"/>
              <a:ext cx="1102671" cy="386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dirty="0"/>
                <a:t>Sécurisé</a:t>
              </a:r>
              <a:endParaRPr lang="id-ID" sz="2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1E3C08-744B-42AC-8548-CE95A67F8D4D}"/>
                </a:ext>
              </a:extLst>
            </p:cNvPr>
            <p:cNvSpPr/>
            <p:nvPr/>
          </p:nvSpPr>
          <p:spPr>
            <a:xfrm>
              <a:off x="493475" y="3514478"/>
              <a:ext cx="2837059" cy="976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z="1600" dirty="0"/>
                <a:t>Django fournit une protection automatique contre différent attaques courantes : injections SQL, le cross-site </a:t>
              </a:r>
              <a:r>
                <a:rPr lang="fr-FR" sz="1600" dirty="0" err="1"/>
                <a:t>scripting</a:t>
              </a:r>
              <a:r>
                <a:rPr lang="fr-FR" sz="1600" dirty="0"/>
                <a:t> (XSS), le cross-site </a:t>
              </a:r>
              <a:r>
                <a:rPr lang="fr-FR" sz="1600" dirty="0" err="1"/>
                <a:t>request</a:t>
              </a:r>
              <a:r>
                <a:rPr lang="fr-FR" sz="1600" dirty="0"/>
                <a:t> </a:t>
              </a:r>
              <a:r>
                <a:rPr lang="fr-FR" sz="1600" dirty="0" err="1"/>
                <a:t>forgery</a:t>
              </a:r>
              <a:r>
                <a:rPr lang="fr-FR" sz="1600" dirty="0"/>
                <a:t> (CSRF)  et le clickjacking</a:t>
              </a:r>
              <a:endParaRPr lang="id-ID" sz="1600" dirty="0"/>
            </a:p>
          </p:txBody>
        </p:sp>
      </p:grpSp>
      <p:grpSp>
        <p:nvGrpSpPr>
          <p:cNvPr id="48" name="Group 28">
            <a:extLst>
              <a:ext uri="{FF2B5EF4-FFF2-40B4-BE49-F238E27FC236}">
                <a16:creationId xmlns:a16="http://schemas.microsoft.com/office/drawing/2014/main" id="{13CAB66C-07D8-428B-8BF2-FCD82E41C629}"/>
              </a:ext>
            </a:extLst>
          </p:cNvPr>
          <p:cNvGrpSpPr/>
          <p:nvPr/>
        </p:nvGrpSpPr>
        <p:grpSpPr>
          <a:xfrm>
            <a:off x="8089698" y="2038268"/>
            <a:ext cx="3264102" cy="1552065"/>
            <a:chOff x="750318" y="3164112"/>
            <a:chExt cx="2580216" cy="1145190"/>
          </a:xfrm>
        </p:grpSpPr>
        <p:sp>
          <p:nvSpPr>
            <p:cNvPr id="49" name="TextBox 29">
              <a:extLst>
                <a:ext uri="{FF2B5EF4-FFF2-40B4-BE49-F238E27FC236}">
                  <a16:creationId xmlns:a16="http://schemas.microsoft.com/office/drawing/2014/main" id="{517B11CA-D02A-4FA2-8F07-68E06ECB0226}"/>
                </a:ext>
              </a:extLst>
            </p:cNvPr>
            <p:cNvSpPr txBox="1"/>
            <p:nvPr/>
          </p:nvSpPr>
          <p:spPr>
            <a:xfrm>
              <a:off x="750318" y="3164112"/>
              <a:ext cx="1608921" cy="386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800" dirty="0"/>
                <a:t>Maintenable</a:t>
              </a:r>
              <a:endParaRPr lang="id-ID" sz="24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EBC78C-FE10-4044-9D1C-2720F198AD5D}"/>
                </a:ext>
              </a:extLst>
            </p:cNvPr>
            <p:cNvSpPr/>
            <p:nvPr/>
          </p:nvSpPr>
          <p:spPr>
            <a:xfrm>
              <a:off x="750318" y="3514478"/>
              <a:ext cx="2580216" cy="7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/>
                <a:t>Django encourage le principe DRY en séparant le projet en différent « applications » indépendantes et réutilisables + Architecture MVT.</a:t>
              </a:r>
              <a:endParaRPr lang="id-ID" sz="1600" dirty="0"/>
            </a:p>
          </p:txBody>
        </p:sp>
      </p:grpSp>
      <p:grpSp>
        <p:nvGrpSpPr>
          <p:cNvPr id="51" name="Group 28">
            <a:extLst>
              <a:ext uri="{FF2B5EF4-FFF2-40B4-BE49-F238E27FC236}">
                <a16:creationId xmlns:a16="http://schemas.microsoft.com/office/drawing/2014/main" id="{B206B47D-19AF-4B36-B1D2-F280D7008350}"/>
              </a:ext>
            </a:extLst>
          </p:cNvPr>
          <p:cNvGrpSpPr/>
          <p:nvPr/>
        </p:nvGrpSpPr>
        <p:grpSpPr>
          <a:xfrm>
            <a:off x="8153400" y="4196522"/>
            <a:ext cx="3264102" cy="1552066"/>
            <a:chOff x="750318" y="3164112"/>
            <a:chExt cx="2580216" cy="1145190"/>
          </a:xfrm>
        </p:grpSpPr>
        <p:sp>
          <p:nvSpPr>
            <p:cNvPr id="52" name="TextBox 29">
              <a:extLst>
                <a:ext uri="{FF2B5EF4-FFF2-40B4-BE49-F238E27FC236}">
                  <a16:creationId xmlns:a16="http://schemas.microsoft.com/office/drawing/2014/main" id="{6C7DDC35-D57A-4977-A31B-D513F3DBDB49}"/>
                </a:ext>
              </a:extLst>
            </p:cNvPr>
            <p:cNvSpPr txBox="1"/>
            <p:nvPr/>
          </p:nvSpPr>
          <p:spPr>
            <a:xfrm>
              <a:off x="750318" y="3164112"/>
              <a:ext cx="1117623" cy="386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Portable</a:t>
              </a:r>
              <a:endParaRPr lang="id-ID" sz="24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945485-72EA-4929-8CD7-BA271248B771}"/>
                </a:ext>
              </a:extLst>
            </p:cNvPr>
            <p:cNvSpPr/>
            <p:nvPr/>
          </p:nvSpPr>
          <p:spPr>
            <a:xfrm>
              <a:off x="750318" y="3514478"/>
              <a:ext cx="2580216" cy="7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/>
                <a:t>Django est écrit en Python, qui fonctionne sous diverses plateformes.</a:t>
              </a:r>
            </a:p>
            <a:p>
              <a:endParaRPr lang="id-ID" sz="16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ACE2ACF9-9633-47FE-81E7-5BDAA5ADEF21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B53E32F-2A5F-4564-9467-1F9818BBC1B9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2A3F3C08-7EB6-413C-AEBE-87278638D229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FF77C8F-69AC-43D6-BBB4-7CAE9C5E77D0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43" name="Rectangle à coins arrondis 18">
                    <a:extLst>
                      <a:ext uri="{FF2B5EF4-FFF2-40B4-BE49-F238E27FC236}">
                        <a16:creationId xmlns:a16="http://schemas.microsoft.com/office/drawing/2014/main" id="{60A7448E-477E-4FBD-B638-AEE5A4B00683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44" name="Rectangle à coins arrondis 19">
                    <a:extLst>
                      <a:ext uri="{FF2B5EF4-FFF2-40B4-BE49-F238E27FC236}">
                        <a16:creationId xmlns:a16="http://schemas.microsoft.com/office/drawing/2014/main" id="{ED13C79A-CC56-49CF-9930-6ACA150A7C0E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42" name="Rectangle à coins arrondis 19">
                  <a:extLst>
                    <a:ext uri="{FF2B5EF4-FFF2-40B4-BE49-F238E27FC236}">
                      <a16:creationId xmlns:a16="http://schemas.microsoft.com/office/drawing/2014/main" id="{CCC931AB-1C05-47AC-AFDD-028C14C6D287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40" name="Rectangle à coins arrondis 18">
                <a:extLst>
                  <a:ext uri="{FF2B5EF4-FFF2-40B4-BE49-F238E27FC236}">
                    <a16:creationId xmlns:a16="http://schemas.microsoft.com/office/drawing/2014/main" id="{EFC27DA2-147D-44BB-8375-187EF64A5FCD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35" name="Rectangle à coins arrondis 19">
              <a:extLst>
                <a:ext uri="{FF2B5EF4-FFF2-40B4-BE49-F238E27FC236}">
                  <a16:creationId xmlns:a16="http://schemas.microsoft.com/office/drawing/2014/main" id="{62729D63-CA87-41F0-A0D1-A0169506F728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Sélection avec Recherche dans les champs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30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Les paramètres nommés de base de ces requêtes prennent la forme </a:t>
            </a:r>
            <a:r>
              <a:rPr lang="fr-FR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champ</a:t>
            </a:r>
            <a:r>
              <a:rPr lang="fr-FR" sz="2000" dirty="0">
                <a:latin typeface="Consolas" panose="020B0609020204030204" pitchFamily="49" charset="0"/>
              </a:rPr>
              <a:t>__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typerequete</a:t>
            </a: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= </a:t>
            </a:r>
            <a:r>
              <a:rPr lang="fr-FR" sz="2000" b="1" dirty="0">
                <a:solidFill>
                  <a:srgbClr val="44B78B"/>
                </a:solidFill>
                <a:latin typeface="Consolas" panose="020B0609020204030204" pitchFamily="49" charset="0"/>
              </a:rPr>
              <a:t>valeur 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400" dirty="0"/>
              <a:t>(il s’agit d’un double </a:t>
            </a:r>
            <a:r>
              <a:rPr lang="fr-FR" sz="2400" dirty="0" err="1"/>
              <a:t>underscore</a:t>
            </a:r>
            <a:r>
              <a:rPr lang="fr-FR" sz="2400" dirty="0"/>
              <a:t>).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r>
              <a:rPr lang="fr-FR" sz="2400" dirty="0"/>
              <a:t>Les mots clés de recherche incluent :  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contains</a:t>
            </a:r>
            <a:r>
              <a:rPr lang="fr-FR" sz="2400" dirty="0"/>
              <a:t>, 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icontains</a:t>
            </a:r>
            <a:r>
              <a:rPr lang="fr-FR" sz="2400" dirty="0"/>
              <a:t>, 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lte</a:t>
            </a:r>
            <a:r>
              <a:rPr lang="fr-FR" sz="2400" dirty="0"/>
              <a:t>, 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gte</a:t>
            </a:r>
            <a:r>
              <a:rPr lang="fr-FR" sz="2400" dirty="0"/>
              <a:t>, 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lt</a:t>
            </a:r>
            <a:r>
              <a:rPr lang="fr-FR" sz="2400" dirty="0"/>
              <a:t>, </a:t>
            </a: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gt</a:t>
            </a:r>
            <a:r>
              <a:rPr lang="fr-FR" sz="2400" dirty="0"/>
              <a:t>, 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startswith</a:t>
            </a:r>
            <a:r>
              <a:rPr lang="fr-FR" sz="2000" dirty="0">
                <a:latin typeface="Consolas" panose="020B0609020204030204" pitchFamily="49" charset="0"/>
              </a:rPr>
              <a:t>, 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endswith</a:t>
            </a:r>
            <a:r>
              <a:rPr lang="fr-FR" sz="2000" dirty="0">
                <a:latin typeface="Consolas" panose="020B0609020204030204" pitchFamily="49" charset="0"/>
              </a:rPr>
              <a:t>, 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isnull</a:t>
            </a:r>
            <a:r>
              <a:rPr lang="fr-FR" sz="2400" dirty="0"/>
              <a:t>, ..etc.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1B5E65-1B64-482E-BF76-9D35266B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098144"/>
            <a:ext cx="6438900" cy="533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8CCB237-8F59-4BFB-9EB6-B4C4C9FA46B9}"/>
              </a:ext>
            </a:extLst>
          </p:cNvPr>
          <p:cNvSpPr txBox="1"/>
          <p:nvPr/>
        </p:nvSpPr>
        <p:spPr>
          <a:xfrm>
            <a:off x="688367" y="5766702"/>
            <a:ext cx="11335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N.B: Si vous fournissez un paramètre nommé non valide, la fonction de recherche signalera une exception de type  </a:t>
            </a:r>
            <a:r>
              <a:rPr lang="fr-FR" sz="1600" b="1" dirty="0" err="1">
                <a:solidFill>
                  <a:srgbClr val="FF2D20"/>
                </a:solidFill>
              </a:rPr>
              <a:t>TypeError</a:t>
            </a:r>
            <a:r>
              <a:rPr lang="fr-FR" sz="1600" b="1" dirty="0">
                <a:solidFill>
                  <a:srgbClr val="FF2D20"/>
                </a:solidFill>
              </a:rPr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C9E876-31B5-4202-AC6E-84F30E4C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12" y="4097440"/>
            <a:ext cx="5201376" cy="485843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23A17C1D-C2E6-4588-BFA1-2BB32C28D3AF}"/>
              </a:ext>
            </a:extLst>
          </p:cNvPr>
          <p:cNvSpPr/>
          <p:nvPr/>
        </p:nvSpPr>
        <p:spPr>
          <a:xfrm>
            <a:off x="5902293" y="3744542"/>
            <a:ext cx="387414" cy="2399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D0C40AB-7815-4A75-9F17-0FD20918F4C8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2017093E-3CF9-49EC-902D-0E8D817294DA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3F82A0DB-7B7D-4271-A1B9-757E879AD86C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F756D8E4-B33F-4C19-A6D1-D4E2E8B0F469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1" name="Rectangle à coins arrondis 18">
                    <a:extLst>
                      <a:ext uri="{FF2B5EF4-FFF2-40B4-BE49-F238E27FC236}">
                        <a16:creationId xmlns:a16="http://schemas.microsoft.com/office/drawing/2014/main" id="{8522908C-BA17-43A9-A2E8-741F6E36FAA3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2" name="Rectangle à coins arrondis 19">
                    <a:extLst>
                      <a:ext uri="{FF2B5EF4-FFF2-40B4-BE49-F238E27FC236}">
                        <a16:creationId xmlns:a16="http://schemas.microsoft.com/office/drawing/2014/main" id="{1FA5F130-DD22-4021-8BD4-801E9580CCB2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0" name="Rectangle à coins arrondis 19">
                  <a:extLst>
                    <a:ext uri="{FF2B5EF4-FFF2-40B4-BE49-F238E27FC236}">
                      <a16:creationId xmlns:a16="http://schemas.microsoft.com/office/drawing/2014/main" id="{174446E7-4711-41C6-9FB2-09A0FE33F940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8" name="Rectangle à coins arrondis 18">
                <a:extLst>
                  <a:ext uri="{FF2B5EF4-FFF2-40B4-BE49-F238E27FC236}">
                    <a16:creationId xmlns:a16="http://schemas.microsoft.com/office/drawing/2014/main" id="{60054369-FDE8-48EA-AA3F-98338DD29ED3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6" name="Rectangle à coins arrondis 19">
              <a:extLst>
                <a:ext uri="{FF2B5EF4-FFF2-40B4-BE49-F238E27FC236}">
                  <a16:creationId xmlns:a16="http://schemas.microsoft.com/office/drawing/2014/main" id="{E26E54D9-9DF5-4F1B-8999-1DD76D85EA6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37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Relations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9" y="1726007"/>
            <a:ext cx="6190414" cy="335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la puissance des base de données relationnelles se trouve dans les liaisons entre tables. Parmi relations les plus courantes proposé par Django : </a:t>
            </a:r>
          </a:p>
          <a:p>
            <a:pPr marL="628650" indent="-4524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Relation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OneToOne</a:t>
            </a:r>
            <a:endParaRPr lang="en-US" sz="2400" dirty="0"/>
          </a:p>
          <a:p>
            <a:pPr marL="628650" indent="-4524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Relation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ManyToOne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628650" indent="-4524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Relation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Many-To-Many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13D819-1553-41B8-B885-CA7D01660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0" b="22349"/>
          <a:stretch/>
        </p:blipFill>
        <p:spPr bwMode="auto">
          <a:xfrm>
            <a:off x="8322714" y="1032680"/>
            <a:ext cx="3318971" cy="2282433"/>
          </a:xfrm>
          <a:prstGeom prst="rect">
            <a:avLst/>
          </a:prstGeom>
          <a:noFill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C04D00B-C761-4F2C-9217-5B5C327DB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7"/>
          <a:stretch/>
        </p:blipFill>
        <p:spPr bwMode="auto">
          <a:xfrm>
            <a:off x="8356303" y="3542887"/>
            <a:ext cx="3318714" cy="2875518"/>
          </a:xfrm>
          <a:prstGeom prst="rect">
            <a:avLst/>
          </a:prstGeom>
          <a:noFill/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4833235-AE18-4F48-840A-ECD22525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58" y="3573914"/>
            <a:ext cx="3318442" cy="2813463"/>
          </a:xfrm>
          <a:prstGeom prst="rect">
            <a:avLst/>
          </a:prstGeom>
          <a:noFill/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ECF1C320-3C46-42D5-BB1E-B3F750F3AC36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C94E1A6D-0D06-44C6-B23C-51FF2B86BE4D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36D78DF5-1633-455B-9E78-CEE9C9E34317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0948D298-B65D-4B12-BD2D-17CA3CB8094B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998DFD7C-55E0-4E5F-A657-C06676349C16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D1C62E5B-C7CC-4DFA-8618-99A72350DEA5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BFA0A77B-3314-4C98-A28E-2D095E32E2FA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7FE73D21-5530-4243-9AA1-9D7063E6FFF9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E8E94B06-5D1A-4CBF-B52D-A2EA874161C6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8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 err="1"/>
              <a:t>OneToOne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8" y="1726007"/>
            <a:ext cx="1110415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Pour définir une relation </a:t>
            </a:r>
            <a:r>
              <a:rPr lang="fr-FR" sz="2400" b="1" dirty="0">
                <a:solidFill>
                  <a:srgbClr val="FF0000"/>
                </a:solidFill>
              </a:rPr>
              <a:t>un-à-un</a:t>
            </a:r>
            <a:r>
              <a:rPr lang="fr-FR" sz="2400" dirty="0"/>
              <a:t>, utilisez </a:t>
            </a:r>
            <a:r>
              <a:rPr lang="fr-FR" sz="2400" b="1" dirty="0" err="1">
                <a:solidFill>
                  <a:srgbClr val="FF0000"/>
                </a:solidFill>
              </a:rPr>
              <a:t>OneToOneField</a:t>
            </a:r>
            <a:r>
              <a:rPr lang="fr-FR" sz="2400" dirty="0"/>
              <a:t>. Son utilisation est pareille à celle des autres types de champs </a:t>
            </a:r>
            <a:r>
              <a:rPr lang="fr-FR" sz="2400" b="1" dirty="0">
                <a:solidFill>
                  <a:srgbClr val="FF0000"/>
                </a:solidFill>
              </a:rPr>
              <a:t>Field</a:t>
            </a:r>
            <a:r>
              <a:rPr lang="fr-FR" sz="2400" dirty="0"/>
              <a:t>: il s’agit d’un attribut de classe d’un modèle.</a:t>
            </a:r>
            <a:endParaRPr lang="en-US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354502-9910-48FB-BAAE-8592E2D1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38" y="2993911"/>
            <a:ext cx="6396923" cy="3087031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09A8514-A298-44C2-9E94-2235DC961E72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CD28C99-B658-4E87-8967-2A1CCF99E2CC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4AB7A107-7546-481E-B87A-4BD64FD3B787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806AFFBF-110A-4C7A-92D4-AB86F2207D3C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6" name="Rectangle à coins arrondis 18">
                    <a:extLst>
                      <a:ext uri="{FF2B5EF4-FFF2-40B4-BE49-F238E27FC236}">
                        <a16:creationId xmlns:a16="http://schemas.microsoft.com/office/drawing/2014/main" id="{D700D416-D903-436F-A661-095B1EBC2733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7" name="Rectangle à coins arrondis 19">
                    <a:extLst>
                      <a:ext uri="{FF2B5EF4-FFF2-40B4-BE49-F238E27FC236}">
                        <a16:creationId xmlns:a16="http://schemas.microsoft.com/office/drawing/2014/main" id="{9FD805DF-509B-49CC-AEF9-CE226ACE1C9F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5" name="Rectangle à coins arrondis 19">
                  <a:extLst>
                    <a:ext uri="{FF2B5EF4-FFF2-40B4-BE49-F238E27FC236}">
                      <a16:creationId xmlns:a16="http://schemas.microsoft.com/office/drawing/2014/main" id="{C900E068-41D4-4DE9-88CD-9C84D46DB576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3" name="Rectangle à coins arrondis 18">
                <a:extLst>
                  <a:ext uri="{FF2B5EF4-FFF2-40B4-BE49-F238E27FC236}">
                    <a16:creationId xmlns:a16="http://schemas.microsoft.com/office/drawing/2014/main" id="{9C035B86-DEC6-487E-A4C4-3B25CFFCC1CB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0" name="Rectangle à coins arrondis 19">
              <a:extLst>
                <a:ext uri="{FF2B5EF4-FFF2-40B4-BE49-F238E27FC236}">
                  <a16:creationId xmlns:a16="http://schemas.microsoft.com/office/drawing/2014/main" id="{C41D660E-47A2-4DCF-A2F2-306CC2623398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044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 err="1"/>
              <a:t>ManyToOne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8" y="1726007"/>
            <a:ext cx="1110415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Pour définir une relation </a:t>
            </a:r>
            <a:r>
              <a:rPr lang="fr-FR" sz="2400" b="1" dirty="0">
                <a:solidFill>
                  <a:srgbClr val="FF0000"/>
                </a:solidFill>
              </a:rPr>
              <a:t>plusieurs-à-un</a:t>
            </a:r>
            <a:r>
              <a:rPr lang="fr-FR" sz="2400" dirty="0"/>
              <a:t>, utilisez le champ </a:t>
            </a:r>
            <a:r>
              <a:rPr lang="fr-FR" sz="2400" b="1" dirty="0" err="1">
                <a:solidFill>
                  <a:srgbClr val="FF0000"/>
                </a:solidFill>
              </a:rPr>
              <a:t>ForeignKey</a:t>
            </a:r>
            <a:r>
              <a:rPr lang="fr-FR" sz="24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fr-FR" sz="2400" b="1" dirty="0" err="1">
                <a:solidFill>
                  <a:srgbClr val="FF0000"/>
                </a:solidFill>
              </a:rPr>
              <a:t>ForeignKey</a:t>
            </a:r>
            <a:r>
              <a:rPr lang="fr-FR" sz="2400" dirty="0"/>
              <a:t> exige un paramètre positionnel obligatoire : </a:t>
            </a:r>
            <a:r>
              <a:rPr lang="fr-FR" sz="2400" b="1" dirty="0">
                <a:solidFill>
                  <a:srgbClr val="C00000"/>
                </a:solidFill>
              </a:rPr>
              <a:t>la classe à laquelle le modèle est lié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9641B7-102A-4C81-A523-26EF4B66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3383279"/>
            <a:ext cx="84963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85F16EED-8F4B-4708-9E96-3DB990531B4C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F10ACB7-81EF-44AB-8B43-ED3814AD6162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E24C1722-E2C8-415D-BBF5-2127B327A3C8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CB368D6A-6C59-4D36-9CD7-75CEA0208F41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7" name="Rectangle à coins arrondis 18">
                    <a:extLst>
                      <a:ext uri="{FF2B5EF4-FFF2-40B4-BE49-F238E27FC236}">
                        <a16:creationId xmlns:a16="http://schemas.microsoft.com/office/drawing/2014/main" id="{7F25FB93-7CE5-46CF-BFAE-2F0F6165E185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8" name="Rectangle à coins arrondis 19">
                    <a:extLst>
                      <a:ext uri="{FF2B5EF4-FFF2-40B4-BE49-F238E27FC236}">
                        <a16:creationId xmlns:a16="http://schemas.microsoft.com/office/drawing/2014/main" id="{87FE63F9-56EB-4320-8AFC-3795114C5642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6" name="Rectangle à coins arrondis 19">
                  <a:extLst>
                    <a:ext uri="{FF2B5EF4-FFF2-40B4-BE49-F238E27FC236}">
                      <a16:creationId xmlns:a16="http://schemas.microsoft.com/office/drawing/2014/main" id="{6EFBBD2B-55A6-4B83-9637-0C5B7C06BEE3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4" name="Rectangle à coins arrondis 18">
                <a:extLst>
                  <a:ext uri="{FF2B5EF4-FFF2-40B4-BE49-F238E27FC236}">
                    <a16:creationId xmlns:a16="http://schemas.microsoft.com/office/drawing/2014/main" id="{042D16F0-4D16-42A4-BC66-36A1BD198A7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2" name="Rectangle à coins arrondis 19">
              <a:extLst>
                <a:ext uri="{FF2B5EF4-FFF2-40B4-BE49-F238E27FC236}">
                  <a16:creationId xmlns:a16="http://schemas.microsoft.com/office/drawing/2014/main" id="{2A22AE3B-1923-4FC5-87E9-B091F954A69F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7211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 err="1"/>
              <a:t>ManyToOne</a:t>
            </a:r>
            <a:r>
              <a:rPr lang="fr-FR" dirty="0"/>
              <a:t> : Accès Inverse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34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8" y="1726007"/>
            <a:ext cx="11104159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Si un modèle possède un champ </a:t>
            </a:r>
            <a:r>
              <a:rPr lang="fr-FR" sz="2400" b="1" dirty="0" err="1">
                <a:solidFill>
                  <a:srgbClr val="FF0000"/>
                </a:solidFill>
              </a:rPr>
              <a:t>ForeignKey</a:t>
            </a:r>
            <a:r>
              <a:rPr lang="fr-FR" sz="2400" dirty="0"/>
              <a:t>, les instances du modèle de clé étrangère auront accès à un </a:t>
            </a:r>
            <a:r>
              <a:rPr lang="fr-FR" sz="2400" b="1" dirty="0">
                <a:solidFill>
                  <a:schemeClr val="accent2"/>
                </a:solidFill>
              </a:rPr>
              <a:t>Manager</a:t>
            </a:r>
            <a:r>
              <a:rPr lang="fr-FR" sz="2400" dirty="0"/>
              <a:t> renvoyant toutes les instances du premier modèle. Par défaut, ce Manager se nomme </a:t>
            </a:r>
            <a:r>
              <a:rPr lang="fr-FR" sz="2400" b="1" dirty="0" err="1">
                <a:solidFill>
                  <a:srgbClr val="FF0000"/>
                </a:solidFill>
              </a:rPr>
              <a:t>XXX_set</a:t>
            </a:r>
            <a:r>
              <a:rPr lang="fr-FR" sz="2400" dirty="0"/>
              <a:t>, où </a:t>
            </a:r>
            <a:r>
              <a:rPr lang="fr-FR" sz="2400" b="1" dirty="0">
                <a:solidFill>
                  <a:srgbClr val="FF0000"/>
                </a:solidFill>
              </a:rPr>
              <a:t>XXX</a:t>
            </a:r>
            <a:r>
              <a:rPr lang="fr-FR" sz="2400" dirty="0"/>
              <a:t> est le </a:t>
            </a:r>
            <a:r>
              <a:rPr lang="fr-FR" sz="2400" b="1" dirty="0">
                <a:solidFill>
                  <a:srgbClr val="0C4B33"/>
                </a:solidFill>
              </a:rPr>
              <a:t>nom du modèle source en minuscules</a:t>
            </a:r>
            <a:r>
              <a:rPr lang="fr-FR" sz="2400" dirty="0"/>
              <a:t>. Ce Manager renvoie des objets QuerySet, qui peuvent être filtrés et manipulés</a:t>
            </a:r>
            <a:endParaRPr lang="en-US" sz="24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5F16EED-8F4B-4708-9E96-3DB990531B4C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F10ACB7-81EF-44AB-8B43-ED3814AD6162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E24C1722-E2C8-415D-BBF5-2127B327A3C8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CB368D6A-6C59-4D36-9CD7-75CEA0208F41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7" name="Rectangle à coins arrondis 18">
                    <a:extLst>
                      <a:ext uri="{FF2B5EF4-FFF2-40B4-BE49-F238E27FC236}">
                        <a16:creationId xmlns:a16="http://schemas.microsoft.com/office/drawing/2014/main" id="{7F25FB93-7CE5-46CF-BFAE-2F0F6165E185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8" name="Rectangle à coins arrondis 19">
                    <a:extLst>
                      <a:ext uri="{FF2B5EF4-FFF2-40B4-BE49-F238E27FC236}">
                        <a16:creationId xmlns:a16="http://schemas.microsoft.com/office/drawing/2014/main" id="{87FE63F9-56EB-4320-8AFC-3795114C5642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6" name="Rectangle à coins arrondis 19">
                  <a:extLst>
                    <a:ext uri="{FF2B5EF4-FFF2-40B4-BE49-F238E27FC236}">
                      <a16:creationId xmlns:a16="http://schemas.microsoft.com/office/drawing/2014/main" id="{6EFBBD2B-55A6-4B83-9637-0C5B7C06BEE3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4" name="Rectangle à coins arrondis 18">
                <a:extLst>
                  <a:ext uri="{FF2B5EF4-FFF2-40B4-BE49-F238E27FC236}">
                    <a16:creationId xmlns:a16="http://schemas.microsoft.com/office/drawing/2014/main" id="{042D16F0-4D16-42A4-BC66-36A1BD198A7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2" name="Rectangle à coins arrondis 19">
              <a:extLst>
                <a:ext uri="{FF2B5EF4-FFF2-40B4-BE49-F238E27FC236}">
                  <a16:creationId xmlns:a16="http://schemas.microsoft.com/office/drawing/2014/main" id="{2A22AE3B-1923-4FC5-87E9-B091F954A69F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71500AED-4BF0-4330-84A0-C7B289DE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63" y="4202697"/>
            <a:ext cx="6782747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184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 err="1"/>
              <a:t>ManyToMany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35258" y="1726007"/>
            <a:ext cx="1110415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Pour définir une relation </a:t>
            </a:r>
            <a:r>
              <a:rPr lang="fr-FR" sz="2400" b="1" dirty="0">
                <a:solidFill>
                  <a:srgbClr val="FF0000"/>
                </a:solidFill>
              </a:rPr>
              <a:t>plusieurs-à-plusieurs</a:t>
            </a:r>
            <a:r>
              <a:rPr lang="fr-FR" sz="2400" dirty="0"/>
              <a:t>, utilisez le champ </a:t>
            </a:r>
            <a:r>
              <a:rPr lang="fr-FR" sz="2400" b="1" dirty="0" err="1">
                <a:solidFill>
                  <a:srgbClr val="FF0000"/>
                </a:solidFill>
              </a:rPr>
              <a:t>ManyToManyField</a:t>
            </a:r>
            <a:r>
              <a:rPr lang="fr-FR" sz="24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fr-FR" sz="2400" b="1" dirty="0" err="1">
                <a:solidFill>
                  <a:srgbClr val="FF0000"/>
                </a:solidFill>
              </a:rPr>
              <a:t>ManyToManyField</a:t>
            </a:r>
            <a:r>
              <a:rPr lang="fr-FR" sz="2400" dirty="0"/>
              <a:t> exige un paramètre positionnel obligatoire : </a:t>
            </a:r>
            <a:r>
              <a:rPr lang="fr-FR" sz="2400" b="1" dirty="0">
                <a:solidFill>
                  <a:srgbClr val="C00000"/>
                </a:solidFill>
              </a:rPr>
              <a:t>la classe à laquelle le modèle est lié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38CE0B-BDC0-46EC-A1A7-7EDE04C4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55" y="3340466"/>
            <a:ext cx="5859173" cy="259976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E37A37A6-BFE0-4FF7-8EE5-1D22FB28A06F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E52F12DA-559B-4308-B18A-041B32B8B919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24295FA5-6322-4214-9F82-2FC603B35134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20539F85-A24F-43F3-A544-A19311770180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6" name="Rectangle à coins arrondis 18">
                    <a:extLst>
                      <a:ext uri="{FF2B5EF4-FFF2-40B4-BE49-F238E27FC236}">
                        <a16:creationId xmlns:a16="http://schemas.microsoft.com/office/drawing/2014/main" id="{8D80B6EE-67DD-412A-89E8-EA1033612FB7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7" name="Rectangle à coins arrondis 19">
                    <a:extLst>
                      <a:ext uri="{FF2B5EF4-FFF2-40B4-BE49-F238E27FC236}">
                        <a16:creationId xmlns:a16="http://schemas.microsoft.com/office/drawing/2014/main" id="{6F94C604-093C-43EF-B9F1-F0F2BDDF68B2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5" name="Rectangle à coins arrondis 19">
                  <a:extLst>
                    <a:ext uri="{FF2B5EF4-FFF2-40B4-BE49-F238E27FC236}">
                      <a16:creationId xmlns:a16="http://schemas.microsoft.com/office/drawing/2014/main" id="{C3E02AC8-C752-4D33-8968-CFD8D38C9AA7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3" name="Rectangle à coins arrondis 18">
                <a:extLst>
                  <a:ext uri="{FF2B5EF4-FFF2-40B4-BE49-F238E27FC236}">
                    <a16:creationId xmlns:a16="http://schemas.microsoft.com/office/drawing/2014/main" id="{49FD896E-CE92-4976-9A8D-96580CC8BF28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0" name="Rectangle à coins arrondis 19">
              <a:extLst>
                <a:ext uri="{FF2B5EF4-FFF2-40B4-BE49-F238E27FC236}">
                  <a16:creationId xmlns:a16="http://schemas.microsoft.com/office/drawing/2014/main" id="{09183517-1E1F-42AB-B8F1-97A4649D3ADF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860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ORM et Relations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36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La mise à jour d’un champ </a:t>
            </a:r>
            <a:r>
              <a:rPr lang="fr-FR" sz="2400" b="1" dirty="0" err="1">
                <a:solidFill>
                  <a:srgbClr val="FF0000"/>
                </a:solidFill>
              </a:rPr>
              <a:t>ForeignKey</a:t>
            </a:r>
            <a:r>
              <a:rPr lang="fr-FR" sz="2400" dirty="0"/>
              <a:t> fonctionne exactement de la même façon que l’enregistrement d’un champ normal, attribuez un objet du bon type au champ en question puis sauvegarder la modification.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E533F6-5C14-4BCC-922F-A5EA2BC7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11" y="3736872"/>
            <a:ext cx="8342299" cy="18448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D9A9FD8-01BF-4D7C-8523-1FF9D024CEB0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2F67BC6-C2B7-404E-83A4-515DAB968185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3ECB9C4F-6F30-4027-B2FC-1606E84A5266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3EE86782-CA33-4E12-A67E-E9BB45558FFD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1" name="Rectangle à coins arrondis 18">
                    <a:extLst>
                      <a:ext uri="{FF2B5EF4-FFF2-40B4-BE49-F238E27FC236}">
                        <a16:creationId xmlns:a16="http://schemas.microsoft.com/office/drawing/2014/main" id="{A4FAE6CF-836E-4F6B-857D-DBFCAA5237F2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2" name="Rectangle à coins arrondis 19">
                    <a:extLst>
                      <a:ext uri="{FF2B5EF4-FFF2-40B4-BE49-F238E27FC236}">
                        <a16:creationId xmlns:a16="http://schemas.microsoft.com/office/drawing/2014/main" id="{850C3F48-C47D-47A2-97D8-2062F36C3F6F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0" name="Rectangle à coins arrondis 19">
                  <a:extLst>
                    <a:ext uri="{FF2B5EF4-FFF2-40B4-BE49-F238E27FC236}">
                      <a16:creationId xmlns:a16="http://schemas.microsoft.com/office/drawing/2014/main" id="{737B41F0-3118-428A-8967-D8D3EEC636CB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8" name="Rectangle à coins arrondis 18">
                <a:extLst>
                  <a:ext uri="{FF2B5EF4-FFF2-40B4-BE49-F238E27FC236}">
                    <a16:creationId xmlns:a16="http://schemas.microsoft.com/office/drawing/2014/main" id="{95425136-A94F-4A57-A068-FFF0BE4FA31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6" name="Rectangle à coins arrondis 19">
              <a:extLst>
                <a:ext uri="{FF2B5EF4-FFF2-40B4-BE49-F238E27FC236}">
                  <a16:creationId xmlns:a16="http://schemas.microsoft.com/office/drawing/2014/main" id="{660D741F-F459-448E-BDD3-B3094EEE7C82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9247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ORM et Relations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La mise à jour d’un champ </a:t>
            </a:r>
            <a:r>
              <a:rPr lang="fr-FR" sz="2400" b="1" dirty="0" err="1">
                <a:solidFill>
                  <a:srgbClr val="FF0000"/>
                </a:solidFill>
              </a:rPr>
              <a:t>ManyToManyField</a:t>
            </a:r>
            <a:r>
              <a:rPr lang="fr-FR" sz="2400" dirty="0"/>
              <a:t> fonctionne un peu différemment ; utilisez la méthode </a:t>
            </a:r>
            <a:r>
              <a:rPr lang="fr-FR" sz="2400" b="1" dirty="0" err="1">
                <a:solidFill>
                  <a:srgbClr val="C00000"/>
                </a:solidFill>
              </a:rPr>
              <a:t>add</a:t>
            </a:r>
            <a:r>
              <a:rPr lang="fr-FR" sz="2400" b="1" dirty="0">
                <a:solidFill>
                  <a:srgbClr val="C00000"/>
                </a:solidFill>
              </a:rPr>
              <a:t>() </a:t>
            </a:r>
            <a:r>
              <a:rPr lang="fr-FR" sz="2400" dirty="0"/>
              <a:t>du champ pour ajouter un ou plusieurs enregistrement à la relation.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527B887-5CE5-47CB-AD6C-58F813A1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19" y="3217554"/>
            <a:ext cx="5114925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4463EB-F7F9-4486-B7F3-6210C148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32" y="4548827"/>
            <a:ext cx="5753100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F2D46820-D2B9-41CF-83A1-EB05B125F307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5E3BB3C-DBDA-4406-BD95-3066E57E123B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048FC47-8E9E-4AC0-B783-AF0E91DB8C94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B0233B0E-90CE-4C11-B330-B93DCC88CA9B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E16F2302-702D-4247-BCC3-09F37DF0EAAC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CF5518F4-9A12-45A7-9146-F128089CD21E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C069DE0D-D6AF-4908-BD75-3B8B4DAC8A5F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5B537AC0-6778-40A3-8A1D-2874EB6113F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8B13D862-F713-42AB-9346-E73AE413E156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027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ORM et Relations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utilisez la méthode </a:t>
            </a:r>
            <a:r>
              <a:rPr lang="fr-FR" sz="2400" b="1" dirty="0" err="1">
                <a:solidFill>
                  <a:srgbClr val="C00000"/>
                </a:solidFill>
              </a:rPr>
              <a:t>remove</a:t>
            </a:r>
            <a:r>
              <a:rPr lang="fr-FR" sz="2400" b="1" dirty="0">
                <a:solidFill>
                  <a:srgbClr val="C00000"/>
                </a:solidFill>
              </a:rPr>
              <a:t>() </a:t>
            </a:r>
            <a:r>
              <a:rPr lang="fr-FR" sz="2400" dirty="0"/>
              <a:t>du champ pour supprimer un ou plusieurs enregistrement de la relation, ou </a:t>
            </a:r>
            <a:r>
              <a:rPr lang="fr-FR" sz="2400" b="1" dirty="0" err="1">
                <a:solidFill>
                  <a:srgbClr val="C00000"/>
                </a:solidFill>
              </a:rPr>
              <a:t>clear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 pour vider toutes les relations.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2D46820-D2B9-41CF-83A1-EB05B125F307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5E3BB3C-DBDA-4406-BD95-3066E57E123B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048FC47-8E9E-4AC0-B783-AF0E91DB8C94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B0233B0E-90CE-4C11-B330-B93DCC88CA9B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E16F2302-702D-4247-BCC3-09F37DF0EAAC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CF5518F4-9A12-45A7-9146-F128089CD21E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C069DE0D-D6AF-4908-BD75-3B8B4DAC8A5F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5B537AC0-6778-40A3-8A1D-2874EB6113F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8B13D862-F713-42AB-9346-E73AE413E156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68117790-D5BB-4B4C-A30F-D0E6B342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13" y="3139633"/>
            <a:ext cx="7963140" cy="1496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362D2D5-250E-49AA-9152-459F0E21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72" y="4859582"/>
            <a:ext cx="3621076" cy="1328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5263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Recherches traversant les relations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39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Django offre une approche puissante et intuitive pour « suivre » les relations dans les recherches, se chargeant automatiquement des </a:t>
            </a:r>
            <a:r>
              <a:rPr lang="fr-FR" sz="2400" b="1" dirty="0">
                <a:solidFill>
                  <a:srgbClr val="C00000"/>
                </a:solidFill>
              </a:rPr>
              <a:t>JOIN SQL </a:t>
            </a:r>
            <a:r>
              <a:rPr lang="fr-FR" sz="2400" dirty="0"/>
              <a:t>en arrière-plan. 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r>
              <a:rPr lang="fr-FR" sz="2400" dirty="0"/>
              <a:t>Pour atteindre une relation, utilisez les noms de champ qui servent de relation vers d’autres modèles, </a:t>
            </a:r>
            <a:r>
              <a:rPr lang="fr-FR" sz="2400" b="1" dirty="0">
                <a:solidFill>
                  <a:srgbClr val="FF2D20"/>
                </a:solidFill>
              </a:rPr>
              <a:t>séparés par des doubles </a:t>
            </a:r>
            <a:r>
              <a:rPr lang="fr-FR" sz="2400" b="1" dirty="0" err="1">
                <a:solidFill>
                  <a:srgbClr val="FF2D20"/>
                </a:solidFill>
              </a:rPr>
              <a:t>underscore</a:t>
            </a:r>
            <a:r>
              <a:rPr lang="fr-FR" sz="2400" dirty="0"/>
              <a:t>, jusqu’à atteindre le champ souhaité.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609BB0-8AE7-40A6-B4F1-CCB54930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997289"/>
            <a:ext cx="580072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ACFDFE-2DE1-4778-A0E7-956728F3F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10" y="4806616"/>
            <a:ext cx="67056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D27E3012-4545-4320-9458-613D45F3CBAD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7921BA7-D477-4126-966F-76C047A2789F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D35A7757-0EF2-4E5D-AF2F-9F451251FFF8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8F357C43-91EC-4F3B-A6E2-B84F93D51892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3" name="Rectangle à coins arrondis 18">
                    <a:extLst>
                      <a:ext uri="{FF2B5EF4-FFF2-40B4-BE49-F238E27FC236}">
                        <a16:creationId xmlns:a16="http://schemas.microsoft.com/office/drawing/2014/main" id="{2D1CF2B8-6203-44AA-A8FA-1E0F1C7A40B6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4" name="Rectangle à coins arrondis 19">
                    <a:extLst>
                      <a:ext uri="{FF2B5EF4-FFF2-40B4-BE49-F238E27FC236}">
                        <a16:creationId xmlns:a16="http://schemas.microsoft.com/office/drawing/2014/main" id="{EEE2C16C-8FFD-4408-833F-DC3C42640BFA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2" name="Rectangle à coins arrondis 19">
                  <a:extLst>
                    <a:ext uri="{FF2B5EF4-FFF2-40B4-BE49-F238E27FC236}">
                      <a16:creationId xmlns:a16="http://schemas.microsoft.com/office/drawing/2014/main" id="{0E6DE225-0A16-4842-8B96-49BEDC9A908A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20" name="Rectangle à coins arrondis 18">
                <a:extLst>
                  <a:ext uri="{FF2B5EF4-FFF2-40B4-BE49-F238E27FC236}">
                    <a16:creationId xmlns:a16="http://schemas.microsoft.com/office/drawing/2014/main" id="{8A1636D6-00B0-47C0-BAAA-3D38FCA24A30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8" name="Rectangle à coins arrondis 19">
              <a:extLst>
                <a:ext uri="{FF2B5EF4-FFF2-40B4-BE49-F238E27FC236}">
                  <a16:creationId xmlns:a16="http://schemas.microsoft.com/office/drawing/2014/main" id="{12901AB8-A1BB-4333-B6E4-8C0A3FBBBC70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0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Avantages et Inconvénients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2494663-1A20-4E78-8132-9EFBF2E230AE}"/>
              </a:ext>
            </a:extLst>
          </p:cNvPr>
          <p:cNvGrpSpPr/>
          <p:nvPr/>
        </p:nvGrpSpPr>
        <p:grpSpPr>
          <a:xfrm>
            <a:off x="1143000" y="2036280"/>
            <a:ext cx="3963555" cy="3737434"/>
            <a:chOff x="1447800" y="1964290"/>
            <a:chExt cx="3963555" cy="373743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07184B1-5C64-4800-99CF-86A2E5394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3693" y="1964290"/>
              <a:ext cx="1066800" cy="112395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158AAFF-F519-4078-B880-1A3304516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3322205"/>
              <a:ext cx="1114425" cy="108585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4B62D948-9398-49E4-813F-2CB75CB8B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3525" y="4644449"/>
              <a:ext cx="1028700" cy="1057275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E037BEA-E6B4-45F3-BCA6-8FC627AD8344}"/>
                </a:ext>
              </a:extLst>
            </p:cNvPr>
            <p:cNvSpPr txBox="1"/>
            <p:nvPr/>
          </p:nvSpPr>
          <p:spPr>
            <a:xfrm>
              <a:off x="2665845" y="2049211"/>
              <a:ext cx="27455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Développement </a:t>
              </a:r>
            </a:p>
            <a:p>
              <a:r>
                <a:rPr lang="fr-FR" sz="2800" dirty="0"/>
                <a:t>Rapide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F32A2C-C4BD-4AF2-8F3D-57FE1AEDB42D}"/>
                </a:ext>
              </a:extLst>
            </p:cNvPr>
            <p:cNvSpPr txBox="1"/>
            <p:nvPr/>
          </p:nvSpPr>
          <p:spPr>
            <a:xfrm>
              <a:off x="2665845" y="3388076"/>
              <a:ext cx="2579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Sécurité Renforcée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D9515F3-8E27-4C5D-A0A0-25BFB1CC672B}"/>
                </a:ext>
              </a:extLst>
            </p:cNvPr>
            <p:cNvSpPr txBox="1"/>
            <p:nvPr/>
          </p:nvSpPr>
          <p:spPr>
            <a:xfrm>
              <a:off x="2665845" y="4696032"/>
              <a:ext cx="2579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Performances Solides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7D8AB18B-3AE9-4463-941C-684BF5B3DC53}"/>
              </a:ext>
            </a:extLst>
          </p:cNvPr>
          <p:cNvSpPr txBox="1"/>
          <p:nvPr/>
        </p:nvSpPr>
        <p:spPr>
          <a:xfrm>
            <a:off x="7402944" y="2264391"/>
            <a:ext cx="274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Déploiement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1AC0DC-87C2-451A-B426-61F63A2B0352}"/>
              </a:ext>
            </a:extLst>
          </p:cNvPr>
          <p:cNvSpPr txBox="1"/>
          <p:nvPr/>
        </p:nvSpPr>
        <p:spPr>
          <a:xfrm>
            <a:off x="7402944" y="3560704"/>
            <a:ext cx="257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Tâches Planifiés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1C7D639-FE8C-46D5-A679-9B5AE18AB059}"/>
              </a:ext>
            </a:extLst>
          </p:cNvPr>
          <p:cNvSpPr txBox="1"/>
          <p:nvPr/>
        </p:nvSpPr>
        <p:spPr>
          <a:xfrm>
            <a:off x="7402944" y="4857017"/>
            <a:ext cx="257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Monolithique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1549922-5C9F-446E-81A5-3EEDEED8E3B9}"/>
              </a:ext>
            </a:extLst>
          </p:cNvPr>
          <p:cNvSpPr/>
          <p:nvPr/>
        </p:nvSpPr>
        <p:spPr>
          <a:xfrm>
            <a:off x="6230939" y="2036280"/>
            <a:ext cx="990600" cy="990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Font Awesome 6 Pro Regular" panose="02000503000000000000" pitchFamily="50" charset="0"/>
              </a:rPr>
              <a:t></a:t>
            </a:r>
            <a:endParaRPr lang="fr-FR" sz="40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8028128-7589-4C82-901C-9F0940A9447C}"/>
              </a:ext>
            </a:extLst>
          </p:cNvPr>
          <p:cNvSpPr/>
          <p:nvPr/>
        </p:nvSpPr>
        <p:spPr>
          <a:xfrm>
            <a:off x="6230939" y="3327014"/>
            <a:ext cx="990600" cy="990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Font Awesome 6 Pro Regular" panose="02000503000000000000" pitchFamily="50" charset="0"/>
              </a:rPr>
              <a:t></a:t>
            </a:r>
            <a:endParaRPr lang="fr-FR" sz="40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1087B2C-5CF7-45BB-9451-6725DA14E6C1}"/>
              </a:ext>
            </a:extLst>
          </p:cNvPr>
          <p:cNvSpPr/>
          <p:nvPr/>
        </p:nvSpPr>
        <p:spPr>
          <a:xfrm>
            <a:off x="6230939" y="4631603"/>
            <a:ext cx="990600" cy="990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Font Awesome 6 Pro Regular" panose="02000503000000000000" pitchFamily="50" charset="0"/>
              </a:rPr>
              <a:t></a:t>
            </a:r>
            <a:endParaRPr lang="fr-FR" sz="4000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E3E839F-68C7-465A-A61E-CC41EDFA10AE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EBB5A0A-4258-46BB-806A-919A7BD019F2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FE0F59A0-BB34-4693-8342-79A24AD48FBA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4B42A260-3C02-48D8-9E1C-8DD534DDC4B7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31" name="Rectangle à coins arrondis 18">
                    <a:extLst>
                      <a:ext uri="{FF2B5EF4-FFF2-40B4-BE49-F238E27FC236}">
                        <a16:creationId xmlns:a16="http://schemas.microsoft.com/office/drawing/2014/main" id="{345EBA56-F30C-4285-B1C7-B4C3C68327AB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32" name="Rectangle à coins arrondis 19">
                    <a:extLst>
                      <a:ext uri="{FF2B5EF4-FFF2-40B4-BE49-F238E27FC236}">
                        <a16:creationId xmlns:a16="http://schemas.microsoft.com/office/drawing/2014/main" id="{D57DC4D3-73D2-4AC4-BD18-7A9BAD8F81B3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30" name="Rectangle à coins arrondis 19">
                  <a:extLst>
                    <a:ext uri="{FF2B5EF4-FFF2-40B4-BE49-F238E27FC236}">
                      <a16:creationId xmlns:a16="http://schemas.microsoft.com/office/drawing/2014/main" id="{989C4AF7-DAED-44CC-BBEB-A9E0BA067DCA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28" name="Rectangle à coins arrondis 18">
                <a:extLst>
                  <a:ext uri="{FF2B5EF4-FFF2-40B4-BE49-F238E27FC236}">
                    <a16:creationId xmlns:a16="http://schemas.microsoft.com/office/drawing/2014/main" id="{868289EE-9528-4187-AA2F-EBBC414381A5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26" name="Rectangle à coins arrondis 19">
              <a:extLst>
                <a:ext uri="{FF2B5EF4-FFF2-40B4-BE49-F238E27FC236}">
                  <a16:creationId xmlns:a16="http://schemas.microsoft.com/office/drawing/2014/main" id="{056D0ED7-DAA9-4267-B38B-115A777EF2CF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5714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Suppression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40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356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La méthode de suppression se nomme </a:t>
            </a:r>
            <a:r>
              <a:rPr lang="fr-FR" sz="2400" b="1" dirty="0" err="1">
                <a:solidFill>
                  <a:srgbClr val="C00000"/>
                </a:solidFill>
              </a:rPr>
              <a:t>delete</a:t>
            </a:r>
            <a:r>
              <a:rPr lang="fr-FR" sz="2400" b="1" dirty="0">
                <a:solidFill>
                  <a:srgbClr val="C00000"/>
                </a:solidFill>
              </a:rPr>
              <a:t>()</a:t>
            </a:r>
            <a:r>
              <a:rPr lang="fr-FR" sz="2400" dirty="0"/>
              <a:t>. Cette méthode supprime immédiatement l’objet et renvoie le nombre d’objets supprimés ainsi qu’un dictionnaire avec le nombre de suppressions par type d’objet. 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endParaRPr lang="fr-FR" sz="600" dirty="0"/>
          </a:p>
          <a:p>
            <a:pPr algn="just">
              <a:lnSpc>
                <a:spcPct val="150000"/>
              </a:lnSpc>
            </a:pPr>
            <a:r>
              <a:rPr lang="fr-FR" sz="2400" dirty="0"/>
              <a:t>Il est aussi possible de supprimer des objets groupés. Chaque QuerySet comporte une méthode </a:t>
            </a:r>
            <a:r>
              <a:rPr lang="fr-FR" sz="2400" b="1" dirty="0" err="1">
                <a:solidFill>
                  <a:srgbClr val="C00000"/>
                </a:solidFill>
              </a:rPr>
              <a:t>delete</a:t>
            </a:r>
            <a:r>
              <a:rPr lang="fr-FR" sz="2400" b="1" dirty="0">
                <a:solidFill>
                  <a:srgbClr val="C00000"/>
                </a:solidFill>
              </a:rPr>
              <a:t>() </a:t>
            </a:r>
            <a:r>
              <a:rPr lang="fr-FR" sz="2400" dirty="0"/>
              <a:t>qui supprime tous les objets contenus dans l’objet QuerySet.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714299-6196-4B17-9A66-7B7FC49D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87" y="3489856"/>
            <a:ext cx="2732825" cy="673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D70F99-780B-4064-B79F-62D0AC9F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10" y="5374681"/>
            <a:ext cx="5943600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9BCEA52D-D9C5-4B3C-B21B-2CF6026BA6E3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EC1A752-F48D-4CAC-8364-6A779814D175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08B53613-0000-43D7-B1E6-5CE24DAA8C93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A9971E83-F4DD-44B3-AE7C-25D74843F11A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2" name="Rectangle à coins arrondis 18">
                    <a:extLst>
                      <a:ext uri="{FF2B5EF4-FFF2-40B4-BE49-F238E27FC236}">
                        <a16:creationId xmlns:a16="http://schemas.microsoft.com/office/drawing/2014/main" id="{DA1547EA-39AB-49CE-B0C8-AD4EC758D138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3" name="Rectangle à coins arrondis 19">
                    <a:extLst>
                      <a:ext uri="{FF2B5EF4-FFF2-40B4-BE49-F238E27FC236}">
                        <a16:creationId xmlns:a16="http://schemas.microsoft.com/office/drawing/2014/main" id="{915BDC8F-6599-4CF3-8C62-A649C71BCCB0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1" name="Rectangle à coins arrondis 19">
                  <a:extLst>
                    <a:ext uri="{FF2B5EF4-FFF2-40B4-BE49-F238E27FC236}">
                      <a16:creationId xmlns:a16="http://schemas.microsoft.com/office/drawing/2014/main" id="{2DDCCD66-25B9-4270-AA74-B18813B2781C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9" name="Rectangle à coins arrondis 18">
                <a:extLst>
                  <a:ext uri="{FF2B5EF4-FFF2-40B4-BE49-F238E27FC236}">
                    <a16:creationId xmlns:a16="http://schemas.microsoft.com/office/drawing/2014/main" id="{475DF45D-3C71-4045-81F0-9949AE7A1CA3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7" name="Rectangle à coins arrondis 19">
              <a:extLst>
                <a:ext uri="{FF2B5EF4-FFF2-40B4-BE49-F238E27FC236}">
                  <a16:creationId xmlns:a16="http://schemas.microsoft.com/office/drawing/2014/main" id="{CB282697-F06D-4175-BBAB-6373A2D0846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228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41</a:t>
            </a:fld>
            <a:endParaRPr lang="fr-FR" dirty="0"/>
          </a:p>
        </p:txBody>
      </p:sp>
      <p:pic>
        <p:nvPicPr>
          <p:cNvPr id="20" name="Picture 2" descr="How To Install PyCharm For Python On Ubuntu | Tutorials24x7">
            <a:extLst>
              <a:ext uri="{FF2B5EF4-FFF2-40B4-BE49-F238E27FC236}">
                <a16:creationId xmlns:a16="http://schemas.microsoft.com/office/drawing/2014/main" id="{C6929D16-1B05-435C-92FE-CD5E9CCE3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1233F"/>
              </a:clrFrom>
              <a:clrTo>
                <a:srgbClr val="01233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9" t="20835" r="51621" b="20150"/>
          <a:stretch/>
        </p:blipFill>
        <p:spPr bwMode="auto">
          <a:xfrm>
            <a:off x="838200" y="2700642"/>
            <a:ext cx="2747864" cy="22164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5030A4E-78B8-40D9-AB9C-9C5BE0C3F313}"/>
              </a:ext>
            </a:extLst>
          </p:cNvPr>
          <p:cNvSpPr txBox="1"/>
          <p:nvPr/>
        </p:nvSpPr>
        <p:spPr>
          <a:xfrm>
            <a:off x="0" y="67895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FFCA39"/>
                </a:solidFill>
                <a:latin typeface="Arial Rounded MT Bold" panose="020F0704030504030204" pitchFamily="34" charset="0"/>
              </a:rPr>
              <a:t>TRAVAUX</a:t>
            </a:r>
            <a:r>
              <a:rPr lang="fr-FR" sz="5400" b="1" dirty="0">
                <a:solidFill>
                  <a:srgbClr val="36739E"/>
                </a:solidFill>
                <a:latin typeface="Arial Rounded MT Bold" panose="020F0704030504030204" pitchFamily="34" charset="0"/>
              </a:rPr>
              <a:t> </a:t>
            </a:r>
            <a:r>
              <a:rPr lang="fr-FR" sz="5400" b="1" dirty="0">
                <a:solidFill>
                  <a:srgbClr val="37709F"/>
                </a:solidFill>
                <a:latin typeface="Arial Rounded MT Bold" panose="020F0704030504030204" pitchFamily="34" charset="0"/>
              </a:rPr>
              <a:t>PRATIQUES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5001EDEF-8EF9-4A4E-BCC8-515D1722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85" y="2924130"/>
            <a:ext cx="1769494" cy="17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Road Map — How To Become A Python Developer? | by Aayushi Johari |  Edureka | Medium">
            <a:extLst>
              <a:ext uri="{FF2B5EF4-FFF2-40B4-BE49-F238E27FC236}">
                <a16:creationId xmlns:a16="http://schemas.microsoft.com/office/drawing/2014/main" id="{667CC8F5-8588-4178-BDF8-0D80FB62F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2"/>
          <a:stretch/>
        </p:blipFill>
        <p:spPr bwMode="auto">
          <a:xfrm>
            <a:off x="3394363" y="2036746"/>
            <a:ext cx="540327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41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SQL Brut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Django propose deux manières d’exécuter des requêtes SQL brutes : </a:t>
            </a:r>
          </a:p>
          <a:p>
            <a:pPr marL="534988" indent="-3587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utiliser la fonction </a:t>
            </a:r>
            <a:r>
              <a:rPr lang="fr-FR" sz="2400" b="1" dirty="0" err="1">
                <a:solidFill>
                  <a:srgbClr val="FF0000"/>
                </a:solidFill>
              </a:rPr>
              <a:t>raw</a:t>
            </a:r>
            <a:r>
              <a:rPr lang="fr-FR" sz="2400" b="1" dirty="0">
                <a:solidFill>
                  <a:srgbClr val="FF0000"/>
                </a:solidFill>
              </a:rPr>
              <a:t>()</a:t>
            </a:r>
            <a:r>
              <a:rPr lang="fr-FR" sz="2400" dirty="0"/>
              <a:t> pour exécuter des requêtes brutes et renvoyer des instances de modèles.</a:t>
            </a:r>
          </a:p>
          <a:p>
            <a:pPr marL="534988" indent="-3587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Outrepasser </a:t>
            </a:r>
            <a:r>
              <a:rPr lang="fr-FR" sz="2400" b="1" dirty="0">
                <a:solidFill>
                  <a:srgbClr val="FF0000"/>
                </a:solidFill>
              </a:rPr>
              <a:t>complètement la couche des modèles</a:t>
            </a:r>
            <a:r>
              <a:rPr lang="fr-FR" sz="2400" dirty="0"/>
              <a:t> et exécuter directement du code SQL personnalisé.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BCEA52D-D9C5-4B3C-B21B-2CF6026BA6E3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EC1A752-F48D-4CAC-8364-6A779814D175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08B53613-0000-43D7-B1E6-5CE24DAA8C93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A9971E83-F4DD-44B3-AE7C-25D74843F11A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2" name="Rectangle à coins arrondis 18">
                    <a:extLst>
                      <a:ext uri="{FF2B5EF4-FFF2-40B4-BE49-F238E27FC236}">
                        <a16:creationId xmlns:a16="http://schemas.microsoft.com/office/drawing/2014/main" id="{DA1547EA-39AB-49CE-B0C8-AD4EC758D138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3" name="Rectangle à coins arrondis 19">
                    <a:extLst>
                      <a:ext uri="{FF2B5EF4-FFF2-40B4-BE49-F238E27FC236}">
                        <a16:creationId xmlns:a16="http://schemas.microsoft.com/office/drawing/2014/main" id="{915BDC8F-6599-4CF3-8C62-A649C71BCCB0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1" name="Rectangle à coins arrondis 19">
                  <a:extLst>
                    <a:ext uri="{FF2B5EF4-FFF2-40B4-BE49-F238E27FC236}">
                      <a16:creationId xmlns:a16="http://schemas.microsoft.com/office/drawing/2014/main" id="{2DDCCD66-25B9-4270-AA74-B18813B2781C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9" name="Rectangle à coins arrondis 18">
                <a:extLst>
                  <a:ext uri="{FF2B5EF4-FFF2-40B4-BE49-F238E27FC236}">
                    <a16:creationId xmlns:a16="http://schemas.microsoft.com/office/drawing/2014/main" id="{475DF45D-3C71-4045-81F0-9949AE7A1CA3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7" name="Rectangle à coins arrondis 19">
              <a:extLst>
                <a:ext uri="{FF2B5EF4-FFF2-40B4-BE49-F238E27FC236}">
                  <a16:creationId xmlns:a16="http://schemas.microsoft.com/office/drawing/2014/main" id="{CB282697-F06D-4175-BBAB-6373A2D0846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DF6A3E0-BFE6-4E68-96DF-58A0E38E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51" y="4833896"/>
            <a:ext cx="689706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5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SQL Brut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Il est toujours possible d’accéder directement à la base de données, outrepassant complètement la couche des modèles.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BCEA52D-D9C5-4B3C-B21B-2CF6026BA6E3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EC1A752-F48D-4CAC-8364-6A779814D175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08B53613-0000-43D7-B1E6-5CE24DAA8C93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A9971E83-F4DD-44B3-AE7C-25D74843F11A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2" name="Rectangle à coins arrondis 18">
                    <a:extLst>
                      <a:ext uri="{FF2B5EF4-FFF2-40B4-BE49-F238E27FC236}">
                        <a16:creationId xmlns:a16="http://schemas.microsoft.com/office/drawing/2014/main" id="{DA1547EA-39AB-49CE-B0C8-AD4EC758D138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3" name="Rectangle à coins arrondis 19">
                    <a:extLst>
                      <a:ext uri="{FF2B5EF4-FFF2-40B4-BE49-F238E27FC236}">
                        <a16:creationId xmlns:a16="http://schemas.microsoft.com/office/drawing/2014/main" id="{915BDC8F-6599-4CF3-8C62-A649C71BCCB0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1" name="Rectangle à coins arrondis 19">
                  <a:extLst>
                    <a:ext uri="{FF2B5EF4-FFF2-40B4-BE49-F238E27FC236}">
                      <a16:creationId xmlns:a16="http://schemas.microsoft.com/office/drawing/2014/main" id="{2DDCCD66-25B9-4270-AA74-B18813B2781C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9" name="Rectangle à coins arrondis 18">
                <a:extLst>
                  <a:ext uri="{FF2B5EF4-FFF2-40B4-BE49-F238E27FC236}">
                    <a16:creationId xmlns:a16="http://schemas.microsoft.com/office/drawing/2014/main" id="{475DF45D-3C71-4045-81F0-9949AE7A1CA3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7" name="Rectangle à coins arrondis 19">
              <a:extLst>
                <a:ext uri="{FF2B5EF4-FFF2-40B4-BE49-F238E27FC236}">
                  <a16:creationId xmlns:a16="http://schemas.microsoft.com/office/drawing/2014/main" id="{CB282697-F06D-4175-BBAB-6373A2D0846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0A8A2A62-0376-4BEA-982A-807E0F1B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25" y="3178288"/>
            <a:ext cx="8564170" cy="2514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449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Code SQL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44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428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Vous pouvez inspecter à tout moment le code SQL d’un QuerySet en affichant le contenu de l’attribut </a:t>
            </a:r>
            <a:r>
              <a:rPr lang="fr-FR" sz="2400" b="1" dirty="0" err="1">
                <a:solidFill>
                  <a:srgbClr val="FF0000"/>
                </a:solidFill>
              </a:rPr>
              <a:t>query</a:t>
            </a:r>
            <a:r>
              <a:rPr lang="fr-FR" sz="2400" dirty="0"/>
              <a:t>.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endParaRPr lang="fr-FR" sz="1400" dirty="0"/>
          </a:p>
          <a:p>
            <a:pPr algn="just">
              <a:lnSpc>
                <a:spcPct val="150000"/>
              </a:lnSpc>
            </a:pPr>
            <a:r>
              <a:rPr lang="fr-FR" sz="2400" dirty="0"/>
              <a:t>Le nom de la table du modèle est la concaténation entre le nom de l’application et le nom du modèle. Vous pouvez personnaliser le nom de la table en utilisant l’attribut </a:t>
            </a:r>
            <a:r>
              <a:rPr lang="fr-FR" sz="2400" b="1" dirty="0" err="1">
                <a:solidFill>
                  <a:srgbClr val="00B050"/>
                </a:solidFill>
              </a:rPr>
              <a:t>db_table</a:t>
            </a:r>
            <a:r>
              <a:rPr lang="fr-FR" sz="2400" b="1" dirty="0">
                <a:solidFill>
                  <a:srgbClr val="00B050"/>
                </a:solidFill>
              </a:rPr>
              <a:t> </a:t>
            </a:r>
            <a:r>
              <a:rPr lang="fr-FR" sz="2400" dirty="0"/>
              <a:t>dans la classe </a:t>
            </a:r>
            <a:r>
              <a:rPr lang="fr-FR" sz="2400" b="1" dirty="0">
                <a:solidFill>
                  <a:srgbClr val="C00000"/>
                </a:solidFill>
              </a:rPr>
              <a:t>Meta</a:t>
            </a:r>
            <a:r>
              <a:rPr lang="fr-FR" sz="2400" dirty="0"/>
              <a:t> du modèle.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BCEA52D-D9C5-4B3C-B21B-2CF6026BA6E3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EC1A752-F48D-4CAC-8364-6A779814D175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08B53613-0000-43D7-B1E6-5CE24DAA8C93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A9971E83-F4DD-44B3-AE7C-25D74843F11A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2" name="Rectangle à coins arrondis 18">
                    <a:extLst>
                      <a:ext uri="{FF2B5EF4-FFF2-40B4-BE49-F238E27FC236}">
                        <a16:creationId xmlns:a16="http://schemas.microsoft.com/office/drawing/2014/main" id="{DA1547EA-39AB-49CE-B0C8-AD4EC758D138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3" name="Rectangle à coins arrondis 19">
                    <a:extLst>
                      <a:ext uri="{FF2B5EF4-FFF2-40B4-BE49-F238E27FC236}">
                        <a16:creationId xmlns:a16="http://schemas.microsoft.com/office/drawing/2014/main" id="{915BDC8F-6599-4CF3-8C62-A649C71BCCB0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1" name="Rectangle à coins arrondis 19">
                  <a:extLst>
                    <a:ext uri="{FF2B5EF4-FFF2-40B4-BE49-F238E27FC236}">
                      <a16:creationId xmlns:a16="http://schemas.microsoft.com/office/drawing/2014/main" id="{2DDCCD66-25B9-4270-AA74-B18813B2781C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9" name="Rectangle à coins arrondis 18">
                <a:extLst>
                  <a:ext uri="{FF2B5EF4-FFF2-40B4-BE49-F238E27FC236}">
                    <a16:creationId xmlns:a16="http://schemas.microsoft.com/office/drawing/2014/main" id="{475DF45D-3C71-4045-81F0-9949AE7A1CA3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7" name="Rectangle à coins arrondis 19">
              <a:extLst>
                <a:ext uri="{FF2B5EF4-FFF2-40B4-BE49-F238E27FC236}">
                  <a16:creationId xmlns:a16="http://schemas.microsoft.com/office/drawing/2014/main" id="{CB282697-F06D-4175-BBAB-6373A2D0846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26301E3-7D12-4234-99BB-3D661AC82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" b="1"/>
          <a:stretch/>
        </p:blipFill>
        <p:spPr>
          <a:xfrm>
            <a:off x="688366" y="3140860"/>
            <a:ext cx="10665433" cy="1143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440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Agrégation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1346615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Django propose deux manières de générer des agrégations : </a:t>
            </a:r>
          </a:p>
          <a:p>
            <a:pPr marL="628650" indent="-2682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 Génération d’un résumé des valeurs d’un QuerySet entier (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aggregate</a:t>
            </a:r>
            <a:r>
              <a:rPr lang="fr-FR" sz="2400" b="1" dirty="0">
                <a:solidFill>
                  <a:srgbClr val="FF0000"/>
                </a:solidFill>
              </a:rPr>
              <a:t>()</a:t>
            </a:r>
            <a:r>
              <a:rPr lang="fr-FR" sz="2400" dirty="0"/>
              <a:t>)</a:t>
            </a:r>
          </a:p>
          <a:p>
            <a:pPr marL="628650" indent="-2682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Génération de valeurs agrégées pour chaque élément d’un QuerySet (</a:t>
            </a:r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annotate</a:t>
            </a: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fr-FR" sz="2400" dirty="0"/>
              <a:t>)</a:t>
            </a:r>
            <a:endParaRPr lang="fr-F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A64741-F879-4214-B4A0-B259742F2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79"/>
          <a:stretch/>
        </p:blipFill>
        <p:spPr>
          <a:xfrm>
            <a:off x="517238" y="4277939"/>
            <a:ext cx="51928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5461E5B-9678-4C74-A441-ACD6415A3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4"/>
          <a:stretch/>
        </p:blipFill>
        <p:spPr>
          <a:xfrm>
            <a:off x="6342045" y="3753991"/>
            <a:ext cx="5332717" cy="21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5E0B24A9-1056-4AF1-AE71-BF41AEBBA035}"/>
              </a:ext>
            </a:extLst>
          </p:cNvPr>
          <p:cNvGrpSpPr/>
          <p:nvPr/>
        </p:nvGrpSpPr>
        <p:grpSpPr>
          <a:xfrm>
            <a:off x="520865" y="276982"/>
            <a:ext cx="11142405" cy="453855"/>
            <a:chOff x="400793" y="240041"/>
            <a:chExt cx="11142405" cy="453855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B3284BC6-A5C6-47C9-AC7F-764F56FAD9C5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06D7CBD0-FBD4-4DF7-8559-DF59650A830F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7" name="Groupe 26">
                  <a:extLst>
                    <a:ext uri="{FF2B5EF4-FFF2-40B4-BE49-F238E27FC236}">
                      <a16:creationId xmlns:a16="http://schemas.microsoft.com/office/drawing/2014/main" id="{FBD12C87-518B-4E00-AE1D-4BB07F0A392B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9" name="Rectangle à coins arrondis 18">
                    <a:extLst>
                      <a:ext uri="{FF2B5EF4-FFF2-40B4-BE49-F238E27FC236}">
                        <a16:creationId xmlns:a16="http://schemas.microsoft.com/office/drawing/2014/main" id="{9BAD48BC-2AD0-416B-B916-1D7881AB11CA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30" name="Rectangle à coins arrondis 19">
                    <a:extLst>
                      <a:ext uri="{FF2B5EF4-FFF2-40B4-BE49-F238E27FC236}">
                        <a16:creationId xmlns:a16="http://schemas.microsoft.com/office/drawing/2014/main" id="{F3879F41-B882-44AA-B115-2AEDBF934D32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8" name="Rectangle à coins arrondis 19">
                  <a:extLst>
                    <a:ext uri="{FF2B5EF4-FFF2-40B4-BE49-F238E27FC236}">
                      <a16:creationId xmlns:a16="http://schemas.microsoft.com/office/drawing/2014/main" id="{4161BAE8-52AA-4B60-82A1-7B2E420A3354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26" name="Rectangle à coins arrondis 18">
                <a:extLst>
                  <a:ext uri="{FF2B5EF4-FFF2-40B4-BE49-F238E27FC236}">
                    <a16:creationId xmlns:a16="http://schemas.microsoft.com/office/drawing/2014/main" id="{D2FDB63D-774E-44FB-9732-28C54D47EC2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24" name="Rectangle à coins arrondis 19">
              <a:extLst>
                <a:ext uri="{FF2B5EF4-FFF2-40B4-BE49-F238E27FC236}">
                  <a16:creationId xmlns:a16="http://schemas.microsoft.com/office/drawing/2014/main" id="{B5636112-D2B0-4E40-B9D5-C47E5670945F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092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 err="1"/>
              <a:t>Aggregate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46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Plusieurs fonctions d’agrégation sont disponible sur un QuerySet: </a:t>
            </a:r>
          </a:p>
          <a:p>
            <a:pPr marL="534988" indent="-3587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Count()</a:t>
            </a:r>
          </a:p>
          <a:p>
            <a:pPr marL="534988" indent="-3587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Avg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534988" indent="-3587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Min()</a:t>
            </a:r>
          </a:p>
          <a:p>
            <a:pPr marL="534988" indent="-3587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Max()</a:t>
            </a:r>
          </a:p>
          <a:p>
            <a:pPr marL="534988" indent="-3587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534988" indent="-3587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Variance()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139DEE-46EE-4319-869A-9F5A11DC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01" y="3925964"/>
            <a:ext cx="9142361" cy="988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8EC2D-6AAE-410D-88FC-78FF92C8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50" y="2863751"/>
            <a:ext cx="6173061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BE44088-DAEC-4744-83D7-867E8EAFFF06}"/>
              </a:ext>
            </a:extLst>
          </p:cNvPr>
          <p:cNvGrpSpPr/>
          <p:nvPr/>
        </p:nvGrpSpPr>
        <p:grpSpPr>
          <a:xfrm>
            <a:off x="520865" y="276982"/>
            <a:ext cx="11142405" cy="453855"/>
            <a:chOff x="400793" y="240041"/>
            <a:chExt cx="11142405" cy="453855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B145AB9-980B-47BC-A33E-9AFB14133224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36F6A2F6-A168-4D28-85BB-8DD205A76767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D41BAD6A-9E5C-433E-9292-DCEB0E4D2277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0" name="Rectangle à coins arrondis 18">
                    <a:extLst>
                      <a:ext uri="{FF2B5EF4-FFF2-40B4-BE49-F238E27FC236}">
                        <a16:creationId xmlns:a16="http://schemas.microsoft.com/office/drawing/2014/main" id="{DC062693-4FA3-4AAE-B1FE-CD61C171D3E2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1" name="Rectangle à coins arrondis 19">
                    <a:extLst>
                      <a:ext uri="{FF2B5EF4-FFF2-40B4-BE49-F238E27FC236}">
                        <a16:creationId xmlns:a16="http://schemas.microsoft.com/office/drawing/2014/main" id="{0706ED85-6388-4CA6-9A60-DF3E9D3AB2F6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9" name="Rectangle à coins arrondis 19">
                  <a:extLst>
                    <a:ext uri="{FF2B5EF4-FFF2-40B4-BE49-F238E27FC236}">
                      <a16:creationId xmlns:a16="http://schemas.microsoft.com/office/drawing/2014/main" id="{8961DE42-BE8A-44A3-A114-68162B0085A2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7" name="Rectangle à coins arrondis 18">
                <a:extLst>
                  <a:ext uri="{FF2B5EF4-FFF2-40B4-BE49-F238E27FC236}">
                    <a16:creationId xmlns:a16="http://schemas.microsoft.com/office/drawing/2014/main" id="{2B3CAA3B-BE52-4381-8AEC-DF459323D6DA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15" name="Rectangle à coins arrondis 19">
              <a:extLst>
                <a:ext uri="{FF2B5EF4-FFF2-40B4-BE49-F238E27FC236}">
                  <a16:creationId xmlns:a16="http://schemas.microsoft.com/office/drawing/2014/main" id="{21BC62EB-D526-45FD-A4B5-24FDAA457C7E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571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 err="1"/>
              <a:t>Annotate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La syntaxe des annotations est identique à celle utilisée pour les clauses </a:t>
            </a:r>
            <a:r>
              <a:rPr lang="fr-FR" sz="2400" dirty="0" err="1"/>
              <a:t>aggregate</a:t>
            </a:r>
            <a:r>
              <a:rPr lang="fr-FR" sz="2400" dirty="0"/>
              <a:t>(). Chaque paramètre d’</a:t>
            </a:r>
            <a:r>
              <a:rPr lang="fr-FR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annotate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fr-FR" sz="2400" dirty="0"/>
              <a:t>décrit une valeur agrégée à calculer.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64CA8B-6FC2-48D1-B856-3370DED4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47" y="3099599"/>
            <a:ext cx="4979072" cy="3073603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6598509-F1A7-4345-B6DE-BCF468D43D96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7669F28-2012-4C7C-AC0C-2747BBA73C3E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87C9720E-BA8F-42B2-A198-908283208E15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2906D473-805F-4807-9CB8-1F4B83F52A1C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9" name="Rectangle à coins arrondis 18">
                    <a:extLst>
                      <a:ext uri="{FF2B5EF4-FFF2-40B4-BE49-F238E27FC236}">
                        <a16:creationId xmlns:a16="http://schemas.microsoft.com/office/drawing/2014/main" id="{DAC18DD2-8EC2-43B0-8B26-11F475F7A07A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0" name="Rectangle à coins arrondis 19">
                    <a:extLst>
                      <a:ext uri="{FF2B5EF4-FFF2-40B4-BE49-F238E27FC236}">
                        <a16:creationId xmlns:a16="http://schemas.microsoft.com/office/drawing/2014/main" id="{A3C28AD1-EA0A-49A1-AB3F-B8564B6B0691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8" name="Rectangle à coins arrondis 19">
                  <a:extLst>
                    <a:ext uri="{FF2B5EF4-FFF2-40B4-BE49-F238E27FC236}">
                      <a16:creationId xmlns:a16="http://schemas.microsoft.com/office/drawing/2014/main" id="{5AE307B7-48CE-4087-A017-DCE0B6351E51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rgbClr val="44B78B"/>
                </a:solidFill>
                <a:ln>
                  <a:solidFill>
                    <a:srgbClr val="44B78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6" name="Rectangle à coins arrondis 18">
                <a:extLst>
                  <a:ext uri="{FF2B5EF4-FFF2-40B4-BE49-F238E27FC236}">
                    <a16:creationId xmlns:a16="http://schemas.microsoft.com/office/drawing/2014/main" id="{3636786F-EDCB-454B-893B-47F77F9ABF9F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4" name="Rectangle à coins arrondis 19">
              <a:extLst>
                <a:ext uri="{FF2B5EF4-FFF2-40B4-BE49-F238E27FC236}">
                  <a16:creationId xmlns:a16="http://schemas.microsoft.com/office/drawing/2014/main" id="{F253FF51-CC28-487E-B462-4904786F5359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6733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Héritage des Modèles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Dans Django, l’héritage de modèle fonctionne de manière presque identique à l’héritage des classes tel qu’il se pratique en Python, à condition que </a:t>
            </a:r>
            <a:r>
              <a:rPr lang="fr-FR" sz="2400" dirty="0" err="1"/>
              <a:t>que</a:t>
            </a:r>
            <a:r>
              <a:rPr lang="fr-FR" sz="2400" dirty="0"/>
              <a:t> la classe de base doit être une sous-classe de </a:t>
            </a:r>
            <a:r>
              <a:rPr lang="fr-FR" sz="2400" b="1" dirty="0" err="1">
                <a:solidFill>
                  <a:srgbClr val="FF2D20"/>
                </a:solidFill>
              </a:rPr>
              <a:t>django.db.models.Model</a:t>
            </a:r>
            <a:r>
              <a:rPr lang="fr-FR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Deux cas d’usage sont communes:</a:t>
            </a:r>
          </a:p>
          <a:p>
            <a:pPr marL="720725" indent="-2778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Vous voulez avoir </a:t>
            </a:r>
            <a:r>
              <a:rPr lang="fr-FR" sz="2400" b="1" dirty="0">
                <a:solidFill>
                  <a:schemeClr val="accent2"/>
                </a:solidFill>
              </a:rPr>
              <a:t>les mêmes attributs </a:t>
            </a:r>
            <a:r>
              <a:rPr lang="fr-FR" sz="2400" dirty="0"/>
              <a:t>dans plusieurs modèles  =&gt; </a:t>
            </a:r>
            <a:r>
              <a:rPr lang="fr-FR" sz="2400" b="1" dirty="0">
                <a:solidFill>
                  <a:srgbClr val="C00000"/>
                </a:solidFill>
              </a:rPr>
              <a:t>Classes abstraites</a:t>
            </a:r>
          </a:p>
          <a:p>
            <a:pPr marL="720725" indent="-2778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vous souhaitez que </a:t>
            </a:r>
            <a:r>
              <a:rPr lang="fr-FR" sz="2400" b="1" dirty="0">
                <a:solidFill>
                  <a:schemeClr val="accent2"/>
                </a:solidFill>
              </a:rPr>
              <a:t>le nouveau modèle dispose de sa propre table </a:t>
            </a:r>
            <a:r>
              <a:rPr lang="fr-FR" sz="2400" dirty="0"/>
              <a:t>de base de données =&gt; </a:t>
            </a:r>
            <a:r>
              <a:rPr lang="fr-FR" sz="2400" b="1" dirty="0">
                <a:solidFill>
                  <a:srgbClr val="C00000"/>
                </a:solidFill>
              </a:rPr>
              <a:t>Héritage multi-table</a:t>
            </a:r>
            <a:r>
              <a:rPr lang="fr-FR" sz="2400" dirty="0"/>
              <a:t>.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4C52244-640E-42BE-8B40-F351A0F60AC9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C7854C9-A8FB-4DE2-A79C-CC69F7587518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090E13C7-156A-419E-924B-EA2921728A83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8DED3BA4-F2F7-4277-93C5-1E61C0E193FD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10C0FD19-0F28-4274-8C7F-E8AD98E18FA5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5AF16105-8E70-43BD-8C3E-D66772A4BA8C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E62D04E0-6DDF-497E-A38F-3C3C59834622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2CC632EB-9A18-475F-A9B6-132C99691259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1A9B78ED-5733-4D0C-95EF-E21E8AE53DD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rgbClr val="44B78B"/>
            </a:solidFill>
            <a:ln>
              <a:solidFill>
                <a:srgbClr val="44B7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707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Classes de base abstraites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49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Les classes de base abstraites sont utiles lorsque vous souhaitez regrouper certaines informations communes à un ensemble de modèles.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B06726-C4DC-4704-A757-7F2D2946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94" y="3121714"/>
            <a:ext cx="6668431" cy="30293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786C5F18-C643-499D-A5B9-2D8C5F4280E4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114597F-9D99-48F9-A413-70C1685E99AD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C4A8F2B4-F357-4FD1-B6B9-32F8DDAD8B71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51E89535-0910-4DF4-9EEE-8355A0C53C94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7" name="Rectangle à coins arrondis 18">
                    <a:extLst>
                      <a:ext uri="{FF2B5EF4-FFF2-40B4-BE49-F238E27FC236}">
                        <a16:creationId xmlns:a16="http://schemas.microsoft.com/office/drawing/2014/main" id="{8BCEAB79-C85C-47AC-95F2-31616E3C7713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8" name="Rectangle à coins arrondis 19">
                    <a:extLst>
                      <a:ext uri="{FF2B5EF4-FFF2-40B4-BE49-F238E27FC236}">
                        <a16:creationId xmlns:a16="http://schemas.microsoft.com/office/drawing/2014/main" id="{6F8E6BD0-5643-42D9-B29D-C311231363FC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6" name="Rectangle à coins arrondis 19">
                  <a:extLst>
                    <a:ext uri="{FF2B5EF4-FFF2-40B4-BE49-F238E27FC236}">
                      <a16:creationId xmlns:a16="http://schemas.microsoft.com/office/drawing/2014/main" id="{A5A9E62D-9465-417E-9B3F-08471FFDA65F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4" name="Rectangle à coins arrondis 18">
                <a:extLst>
                  <a:ext uri="{FF2B5EF4-FFF2-40B4-BE49-F238E27FC236}">
                    <a16:creationId xmlns:a16="http://schemas.microsoft.com/office/drawing/2014/main" id="{04BA90C2-4EF4-4D1E-A1F3-EA9E7EE57147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2" name="Rectangle à coins arrondis 19">
              <a:extLst>
                <a:ext uri="{FF2B5EF4-FFF2-40B4-BE49-F238E27FC236}">
                  <a16:creationId xmlns:a16="http://schemas.microsoft.com/office/drawing/2014/main" id="{8E0B2528-EEBF-471D-8945-073515C15BCB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rgbClr val="44B78B"/>
            </a:solidFill>
            <a:ln>
              <a:solidFill>
                <a:srgbClr val="44B7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40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 err="1"/>
              <a:t>Who</a:t>
            </a:r>
            <a:r>
              <a:rPr lang="fr-FR" dirty="0"/>
              <a:t> uses Django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5</a:t>
            </a:fld>
            <a:endParaRPr lang="fr-FR"/>
          </a:p>
        </p:txBody>
      </p:sp>
      <p:pic>
        <p:nvPicPr>
          <p:cNvPr id="5122" name="Picture 2" descr="Top 10 Django Apps And Why Companies Are Using it? - GeeksforGeeks">
            <a:extLst>
              <a:ext uri="{FF2B5EF4-FFF2-40B4-BE49-F238E27FC236}">
                <a16:creationId xmlns:a16="http://schemas.microsoft.com/office/drawing/2014/main" id="{5A36B69F-BCAF-41DE-858D-23E22423D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36" y="1888430"/>
            <a:ext cx="6744528" cy="4189101"/>
          </a:xfrm>
          <a:prstGeom prst="rect">
            <a:avLst/>
          </a:prstGeom>
          <a:noFill/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4DBE1710-B285-4535-9BDD-49B0ACE3A3AE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7947D69-F84A-46EE-98E6-E9E5E223E95D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BF3E9BAF-F1A5-40D4-A101-721CF683DE37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F269668C-5895-4510-B03B-29BFC553FC7C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4" name="Rectangle à coins arrondis 18">
                    <a:extLst>
                      <a:ext uri="{FF2B5EF4-FFF2-40B4-BE49-F238E27FC236}">
                        <a16:creationId xmlns:a16="http://schemas.microsoft.com/office/drawing/2014/main" id="{C42EC0D9-AB8E-463C-AF60-7446592BB41B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rgbClr val="44B78B"/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5" name="Rectangle à coins arrondis 19">
                    <a:extLst>
                      <a:ext uri="{FF2B5EF4-FFF2-40B4-BE49-F238E27FC236}">
                        <a16:creationId xmlns:a16="http://schemas.microsoft.com/office/drawing/2014/main" id="{5B7C4B5A-0769-4D4A-9F1B-393021AC8A77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3" name="Rectangle à coins arrondis 19">
                  <a:extLst>
                    <a:ext uri="{FF2B5EF4-FFF2-40B4-BE49-F238E27FC236}">
                      <a16:creationId xmlns:a16="http://schemas.microsoft.com/office/drawing/2014/main" id="{846FD5A9-3574-4F09-A52C-A659CEDF5184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1" name="Rectangle à coins arrondis 18">
                <a:extLst>
                  <a:ext uri="{FF2B5EF4-FFF2-40B4-BE49-F238E27FC236}">
                    <a16:creationId xmlns:a16="http://schemas.microsoft.com/office/drawing/2014/main" id="{00A46684-84F0-43EE-A28A-D43F25967D3D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9" name="Rectangle à coins arrondis 19">
              <a:extLst>
                <a:ext uri="{FF2B5EF4-FFF2-40B4-BE49-F238E27FC236}">
                  <a16:creationId xmlns:a16="http://schemas.microsoft.com/office/drawing/2014/main" id="{39DE64BB-A1BB-4F86-A9B9-8A7AC7F3DF24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96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Héritage multi-table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50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1F8E1-06D2-4ADE-B0E4-9FED893DB192}"/>
              </a:ext>
            </a:extLst>
          </p:cNvPr>
          <p:cNvSpPr txBox="1"/>
          <p:nvPr/>
        </p:nvSpPr>
        <p:spPr>
          <a:xfrm>
            <a:off x="688367" y="1773382"/>
            <a:ext cx="10665433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 deuxième type d’héritage de modèle pris en charge par Django est lorsque chaque modèle d’une hiérarchie est lui-même un modèle à part entière. À chaque modèle correspond une table de base de données qui peut être interrogée et créée individuellement.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2EF842-41EF-4E30-AB10-97D5CB11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78" y="3670727"/>
            <a:ext cx="7459116" cy="24101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00331D6B-D1DB-42F7-9188-D9D45050254E}"/>
              </a:ext>
            </a:extLst>
          </p:cNvPr>
          <p:cNvGrpSpPr/>
          <p:nvPr/>
        </p:nvGrpSpPr>
        <p:grpSpPr>
          <a:xfrm>
            <a:off x="520865" y="267746"/>
            <a:ext cx="11142405" cy="453855"/>
            <a:chOff x="400793" y="240041"/>
            <a:chExt cx="11142405" cy="4538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C7C5C5F4-7627-4B1D-9A49-48F1DD3492AC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A9EBA805-018D-4137-A6DF-B97D6104E95F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CCF89D52-8D9D-4836-8ADD-64C954D6B243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8" name="Rectangle à coins arrondis 18">
                    <a:extLst>
                      <a:ext uri="{FF2B5EF4-FFF2-40B4-BE49-F238E27FC236}">
                        <a16:creationId xmlns:a16="http://schemas.microsoft.com/office/drawing/2014/main" id="{98D86611-3C48-42F9-9FC1-B2156936D3B7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9" name="Rectangle à coins arrondis 19">
                    <a:extLst>
                      <a:ext uri="{FF2B5EF4-FFF2-40B4-BE49-F238E27FC236}">
                        <a16:creationId xmlns:a16="http://schemas.microsoft.com/office/drawing/2014/main" id="{6BDF9C42-E9DA-4825-A6FD-F971FF6CB527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7" name="Rectangle à coins arrondis 19">
                  <a:extLst>
                    <a:ext uri="{FF2B5EF4-FFF2-40B4-BE49-F238E27FC236}">
                      <a16:creationId xmlns:a16="http://schemas.microsoft.com/office/drawing/2014/main" id="{2D05F9BF-7CDD-43C0-ACD7-5C3C98BB3386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Django ORM</a:t>
                  </a:r>
                </a:p>
              </p:txBody>
            </p:sp>
          </p:grpSp>
          <p:sp>
            <p:nvSpPr>
              <p:cNvPr id="15" name="Rectangle à coins arrondis 18">
                <a:extLst>
                  <a:ext uri="{FF2B5EF4-FFF2-40B4-BE49-F238E27FC236}">
                    <a16:creationId xmlns:a16="http://schemas.microsoft.com/office/drawing/2014/main" id="{4A51B499-A1C2-4C36-97E7-526232D51D49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/>
                  <a:t>Architecture</a:t>
                </a:r>
                <a:endParaRPr lang="fr-FR" b="1" dirty="0"/>
              </a:p>
            </p:txBody>
          </p:sp>
        </p:grpSp>
        <p:sp>
          <p:nvSpPr>
            <p:cNvPr id="13" name="Rectangle à coins arrondis 19">
              <a:extLst>
                <a:ext uri="{FF2B5EF4-FFF2-40B4-BE49-F238E27FC236}">
                  <a16:creationId xmlns:a16="http://schemas.microsoft.com/office/drawing/2014/main" id="{B0C5221C-D3E7-4E8F-AAC2-7F71EDCE16A5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rgbClr val="44B78B"/>
            </a:solidFill>
            <a:ln>
              <a:solidFill>
                <a:srgbClr val="44B7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869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51</a:t>
            </a:fld>
            <a:endParaRPr lang="fr-FR" dirty="0"/>
          </a:p>
        </p:txBody>
      </p:sp>
      <p:pic>
        <p:nvPicPr>
          <p:cNvPr id="20" name="Picture 2" descr="How To Install PyCharm For Python On Ubuntu | Tutorials24x7">
            <a:extLst>
              <a:ext uri="{FF2B5EF4-FFF2-40B4-BE49-F238E27FC236}">
                <a16:creationId xmlns:a16="http://schemas.microsoft.com/office/drawing/2014/main" id="{C6929D16-1B05-435C-92FE-CD5E9CCE3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1233F"/>
              </a:clrFrom>
              <a:clrTo>
                <a:srgbClr val="01233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9" t="20835" r="51621" b="20150"/>
          <a:stretch/>
        </p:blipFill>
        <p:spPr bwMode="auto">
          <a:xfrm>
            <a:off x="838200" y="2700642"/>
            <a:ext cx="2747864" cy="22164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5030A4E-78B8-40D9-AB9C-9C5BE0C3F313}"/>
              </a:ext>
            </a:extLst>
          </p:cNvPr>
          <p:cNvSpPr txBox="1"/>
          <p:nvPr/>
        </p:nvSpPr>
        <p:spPr>
          <a:xfrm>
            <a:off x="0" y="67895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FFCA39"/>
                </a:solidFill>
                <a:latin typeface="Arial Rounded MT Bold" panose="020F0704030504030204" pitchFamily="34" charset="0"/>
              </a:rPr>
              <a:t>TRAVAUX</a:t>
            </a:r>
            <a:r>
              <a:rPr lang="fr-FR" sz="5400" b="1" dirty="0">
                <a:solidFill>
                  <a:srgbClr val="36739E"/>
                </a:solidFill>
                <a:latin typeface="Arial Rounded MT Bold" panose="020F0704030504030204" pitchFamily="34" charset="0"/>
              </a:rPr>
              <a:t> </a:t>
            </a:r>
            <a:r>
              <a:rPr lang="fr-FR" sz="5400" b="1" dirty="0">
                <a:solidFill>
                  <a:srgbClr val="37709F"/>
                </a:solidFill>
                <a:latin typeface="Arial Rounded MT Bold" panose="020F0704030504030204" pitchFamily="34" charset="0"/>
              </a:rPr>
              <a:t>PRATIQUES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5001EDEF-8EF9-4A4E-BCC8-515D1722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85" y="2924130"/>
            <a:ext cx="1769494" cy="17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Road Map — How To Become A Python Developer? | by Aayushi Johari |  Edureka | Medium">
            <a:extLst>
              <a:ext uri="{FF2B5EF4-FFF2-40B4-BE49-F238E27FC236}">
                <a16:creationId xmlns:a16="http://schemas.microsoft.com/office/drawing/2014/main" id="{667CC8F5-8588-4178-BDF8-0D80FB62F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2"/>
          <a:stretch/>
        </p:blipFill>
        <p:spPr bwMode="auto">
          <a:xfrm>
            <a:off x="3394363" y="2036746"/>
            <a:ext cx="540327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21AC6-8AEA-42BC-A6DB-B0F47B7BD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t="2654" r="5935" b="3810"/>
          <a:stretch/>
        </p:blipFill>
        <p:spPr bwMode="auto">
          <a:xfrm>
            <a:off x="5053830" y="1445374"/>
            <a:ext cx="6519074" cy="4770698"/>
          </a:xfrm>
          <a:prstGeom prst="rect">
            <a:avLst/>
          </a:prstGeom>
          <a:noFill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D1FA1A-D13E-41F0-A1EA-AE063656C6AF}"/>
              </a:ext>
            </a:extLst>
          </p:cNvPr>
          <p:cNvSpPr txBox="1"/>
          <p:nvPr/>
        </p:nvSpPr>
        <p:spPr>
          <a:xfrm>
            <a:off x="699914" y="1681174"/>
            <a:ext cx="6428249" cy="442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45243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URLs</a:t>
            </a:r>
          </a:p>
          <a:p>
            <a:pPr marL="628650" indent="-45243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Modèles</a:t>
            </a:r>
          </a:p>
          <a:p>
            <a:pPr marL="628650" indent="-45243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Vues</a:t>
            </a:r>
          </a:p>
          <a:p>
            <a:pPr marL="628650" indent="-45243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Templates</a:t>
            </a:r>
          </a:p>
          <a:p>
            <a:pPr algn="just">
              <a:lnSpc>
                <a:spcPct val="150000"/>
              </a:lnSpc>
            </a:pPr>
            <a:endParaRPr lang="fr-FR" sz="1400" dirty="0"/>
          </a:p>
          <a:p>
            <a:pPr algn="just">
              <a:lnSpc>
                <a:spcPct val="150000"/>
              </a:lnSpc>
            </a:pPr>
            <a:r>
              <a:rPr lang="fr-FR" sz="2400" dirty="0"/>
              <a:t>Django mentionne cette organisation sous le nom d'architecture « </a:t>
            </a:r>
            <a:r>
              <a:rPr lang="fr-FR" sz="2400" b="1" dirty="0">
                <a:solidFill>
                  <a:srgbClr val="FF0000"/>
                </a:solidFill>
              </a:rPr>
              <a:t>M</a:t>
            </a:r>
            <a:r>
              <a:rPr lang="fr-FR" sz="2400" dirty="0"/>
              <a:t>odel-</a:t>
            </a:r>
            <a:r>
              <a:rPr lang="fr-FR" sz="2400" b="1" dirty="0">
                <a:solidFill>
                  <a:srgbClr val="FF0000"/>
                </a:solidFill>
              </a:rPr>
              <a:t>V</a:t>
            </a:r>
            <a:r>
              <a:rPr lang="fr-FR" sz="2400" dirty="0"/>
              <a:t>iew-</a:t>
            </a:r>
            <a:r>
              <a:rPr lang="fr-FR" sz="2400" b="1" dirty="0">
                <a:solidFill>
                  <a:srgbClr val="FF0000"/>
                </a:solidFill>
              </a:rPr>
              <a:t>T</a:t>
            </a:r>
            <a:r>
              <a:rPr lang="fr-FR" sz="2400" dirty="0"/>
              <a:t>emplate »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41706F2-FFBC-4020-8F8E-DB6437E482D6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3A0E0BB-A359-47B0-95CE-2588115F710F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8BDE9C63-1EB4-4465-BEE4-1C1B38722CE7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9C933420-58B4-4D8C-8B93-7208ED9BCCD4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6" name="Rectangle à coins arrondis 18">
                    <a:extLst>
                      <a:ext uri="{FF2B5EF4-FFF2-40B4-BE49-F238E27FC236}">
                        <a16:creationId xmlns:a16="http://schemas.microsoft.com/office/drawing/2014/main" id="{F62CB7F8-2374-4074-A379-4A262EFF7E00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7" name="Rectangle à coins arrondis 19">
                    <a:extLst>
                      <a:ext uri="{FF2B5EF4-FFF2-40B4-BE49-F238E27FC236}">
                        <a16:creationId xmlns:a16="http://schemas.microsoft.com/office/drawing/2014/main" id="{D0CDC878-C25B-48F6-9442-E1A129565A3C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5" name="Rectangle à coins arrondis 19">
                  <a:extLst>
                    <a:ext uri="{FF2B5EF4-FFF2-40B4-BE49-F238E27FC236}">
                      <a16:creationId xmlns:a16="http://schemas.microsoft.com/office/drawing/2014/main" id="{541A12F8-57EC-4C6E-B1BC-B393AD1C9874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3" name="Rectangle à coins arrondis 18">
                <a:extLst>
                  <a:ext uri="{FF2B5EF4-FFF2-40B4-BE49-F238E27FC236}">
                    <a16:creationId xmlns:a16="http://schemas.microsoft.com/office/drawing/2014/main" id="{BD1CF4F1-F20B-458B-ACE4-8F2696C6543B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rgbClr val="44B78B"/>
              </a:solidFill>
              <a:ln>
                <a:solidFill>
                  <a:srgbClr val="44B7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11" name="Rectangle à coins arrondis 19">
              <a:extLst>
                <a:ext uri="{FF2B5EF4-FFF2-40B4-BE49-F238E27FC236}">
                  <a16:creationId xmlns:a16="http://schemas.microsoft.com/office/drawing/2014/main" id="{F5953758-BEF7-472F-AE0A-ADA54E20BD2D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7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E8F7AA-C57F-406C-A053-FDAC191E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08" y="1347701"/>
            <a:ext cx="8941292" cy="492900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515AA4D-4806-474C-85FC-A6A56DC1DAD0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AAA845E-C730-4E8F-B79A-E75A7AFBBFC0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9CE69F29-18F8-4CBB-938E-2CCA2139DA3C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B7546DA0-9ED5-4F8C-B5A2-3A4FFA5E5ADB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5" name="Rectangle à coins arrondis 18">
                    <a:extLst>
                      <a:ext uri="{FF2B5EF4-FFF2-40B4-BE49-F238E27FC236}">
                        <a16:creationId xmlns:a16="http://schemas.microsoft.com/office/drawing/2014/main" id="{4EEB39DA-6EBC-4361-9A16-33C46A4EAD11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16" name="Rectangle à coins arrondis 19">
                    <a:extLst>
                      <a:ext uri="{FF2B5EF4-FFF2-40B4-BE49-F238E27FC236}">
                        <a16:creationId xmlns:a16="http://schemas.microsoft.com/office/drawing/2014/main" id="{644B788F-7B86-4641-947C-5BB49D6AAC9B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4" name="Rectangle à coins arrondis 19">
                  <a:extLst>
                    <a:ext uri="{FF2B5EF4-FFF2-40B4-BE49-F238E27FC236}">
                      <a16:creationId xmlns:a16="http://schemas.microsoft.com/office/drawing/2014/main" id="{0F3052C4-6601-4AD3-B704-D7672DDACD4B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2" name="Rectangle à coins arrondis 18">
                <a:extLst>
                  <a:ext uri="{FF2B5EF4-FFF2-40B4-BE49-F238E27FC236}">
                    <a16:creationId xmlns:a16="http://schemas.microsoft.com/office/drawing/2014/main" id="{330101CE-0E78-435F-BDC0-ABF9C1638D66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rgbClr val="44B78B"/>
              </a:solidFill>
              <a:ln>
                <a:solidFill>
                  <a:srgbClr val="44B7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10" name="Rectangle à coins arrondis 19">
              <a:extLst>
                <a:ext uri="{FF2B5EF4-FFF2-40B4-BE49-F238E27FC236}">
                  <a16:creationId xmlns:a16="http://schemas.microsoft.com/office/drawing/2014/main" id="{55A3BCC6-CFC4-4FD4-A2E4-13D5B14B1EC7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92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1636E4-E5D7-482D-95C6-C2297872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89" y="2262187"/>
            <a:ext cx="4114800" cy="6338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D9B1DA-85C3-4DCB-B2B1-D394BE302EFE}"/>
              </a:ext>
            </a:extLst>
          </p:cNvPr>
          <p:cNvSpPr txBox="1"/>
          <p:nvPr/>
        </p:nvSpPr>
        <p:spPr>
          <a:xfrm>
            <a:off x="533400" y="38804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Création d’un projet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D7CDC89-0BAB-455F-A8BC-D9241E01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13" y="4974763"/>
            <a:ext cx="4677752" cy="7227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C8C5CD-3E69-4B36-8B44-2EDEF7FED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09" y="3549505"/>
            <a:ext cx="3124200" cy="2714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078ED8E-D13B-470B-BC2C-36DE9C0BB2BD}"/>
              </a:ext>
            </a:extLst>
          </p:cNvPr>
          <p:cNvSpPr/>
          <p:nvPr/>
        </p:nvSpPr>
        <p:spPr>
          <a:xfrm>
            <a:off x="7009824" y="5155622"/>
            <a:ext cx="39716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E61A2C4-2A47-40DE-AB51-A0B0F830F711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E691641-2BA8-46FA-8BC4-E895A89B198A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CAA14901-EEB5-4106-AE17-5273C00D3501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19C9796C-4A90-4A6E-80DB-174661515E65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19" name="Rectangle à coins arrondis 18">
                    <a:extLst>
                      <a:ext uri="{FF2B5EF4-FFF2-40B4-BE49-F238E27FC236}">
                        <a16:creationId xmlns:a16="http://schemas.microsoft.com/office/drawing/2014/main" id="{F837ED15-2240-4241-8EE6-F1084CA634C9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0" name="Rectangle à coins arrondis 19">
                    <a:extLst>
                      <a:ext uri="{FF2B5EF4-FFF2-40B4-BE49-F238E27FC236}">
                        <a16:creationId xmlns:a16="http://schemas.microsoft.com/office/drawing/2014/main" id="{363850A0-9C40-40EB-AD13-FD532D1D3337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18" name="Rectangle à coins arrondis 19">
                  <a:extLst>
                    <a:ext uri="{FF2B5EF4-FFF2-40B4-BE49-F238E27FC236}">
                      <a16:creationId xmlns:a16="http://schemas.microsoft.com/office/drawing/2014/main" id="{DAF5756F-F3B5-4441-8491-518684264F7A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6" name="Rectangle à coins arrondis 18">
                <a:extLst>
                  <a:ext uri="{FF2B5EF4-FFF2-40B4-BE49-F238E27FC236}">
                    <a16:creationId xmlns:a16="http://schemas.microsoft.com/office/drawing/2014/main" id="{FB35749F-F411-419D-B308-F6C7BE92D785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rgbClr val="44B78B"/>
              </a:solidFill>
              <a:ln>
                <a:solidFill>
                  <a:srgbClr val="44B7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14" name="Rectangle à coins arrondis 19">
              <a:extLst>
                <a:ext uri="{FF2B5EF4-FFF2-40B4-BE49-F238E27FC236}">
                  <a16:creationId xmlns:a16="http://schemas.microsoft.com/office/drawing/2014/main" id="{9673DEBE-A937-476B-A187-380AAF08A62C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8644-7DDA-4869-ACB9-1249A93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59" y="922021"/>
            <a:ext cx="11039503" cy="851361"/>
          </a:xfrm>
        </p:spPr>
        <p:txBody>
          <a:bodyPr/>
          <a:lstStyle/>
          <a:p>
            <a:r>
              <a:rPr lang="fr-FR" dirty="0"/>
              <a:t>Lancement du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33D1D-EB97-4BA7-8115-202E1C6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7DE3-469C-455D-9C2A-8E7A22E9CDA8}" type="datetime1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B6F33-B9B4-48A9-A318-AF3B1D3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Pr. JADLI Aissam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6624-700B-48A6-8A71-E1098C3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680C-1431-4D90-81F9-869B5384F3F2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D9B1DA-85C3-4DCB-B2B1-D394BE302EFE}"/>
              </a:ext>
            </a:extLst>
          </p:cNvPr>
          <p:cNvSpPr txBox="1"/>
          <p:nvPr/>
        </p:nvSpPr>
        <p:spPr>
          <a:xfrm>
            <a:off x="533400" y="38804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Création d’une 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353F15C-48C9-4098-805C-8E8DEF86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52" y="1941066"/>
            <a:ext cx="3762375" cy="5905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3DC7655-D2D7-4A8F-BB84-46EAF643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58" y="2776421"/>
            <a:ext cx="5078736" cy="6252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917409-864D-41E7-955F-A1CF8E30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72" y="5024380"/>
            <a:ext cx="5078736" cy="7060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42C600-7EA5-4C48-A6B6-9ADA415F9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387" y="3179618"/>
            <a:ext cx="2905125" cy="306705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C91CC06-2943-4202-A5CE-E1D4C4A7DDD4}"/>
              </a:ext>
            </a:extLst>
          </p:cNvPr>
          <p:cNvSpPr/>
          <p:nvPr/>
        </p:nvSpPr>
        <p:spPr>
          <a:xfrm>
            <a:off x="6761892" y="5129343"/>
            <a:ext cx="434110" cy="5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B34EDF8-4C5B-46D7-8FE9-7F893DF7B7ED}"/>
              </a:ext>
            </a:extLst>
          </p:cNvPr>
          <p:cNvGrpSpPr/>
          <p:nvPr/>
        </p:nvGrpSpPr>
        <p:grpSpPr>
          <a:xfrm>
            <a:off x="400793" y="212331"/>
            <a:ext cx="11142405" cy="453855"/>
            <a:chOff x="400793" y="240041"/>
            <a:chExt cx="11142405" cy="45385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34BF4D5-991B-4A70-9161-88FF0D7D1806}"/>
                </a:ext>
              </a:extLst>
            </p:cNvPr>
            <p:cNvGrpSpPr/>
            <p:nvPr/>
          </p:nvGrpSpPr>
          <p:grpSpPr>
            <a:xfrm>
              <a:off x="400793" y="243782"/>
              <a:ext cx="8995361" cy="450114"/>
              <a:chOff x="366250" y="243782"/>
              <a:chExt cx="8995361" cy="450114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3497B011-F381-412B-AC73-6F7863A55054}"/>
                  </a:ext>
                </a:extLst>
              </p:cNvPr>
              <p:cNvGrpSpPr/>
              <p:nvPr/>
            </p:nvGrpSpPr>
            <p:grpSpPr>
              <a:xfrm>
                <a:off x="366250" y="243782"/>
                <a:ext cx="8995361" cy="450114"/>
                <a:chOff x="389022" y="299200"/>
                <a:chExt cx="8995361" cy="450114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56D78740-6165-4289-94D2-94DA1481063F}"/>
                    </a:ext>
                  </a:extLst>
                </p:cNvPr>
                <p:cNvGrpSpPr/>
                <p:nvPr/>
              </p:nvGrpSpPr>
              <p:grpSpPr>
                <a:xfrm>
                  <a:off x="389022" y="302941"/>
                  <a:ext cx="6848316" cy="446373"/>
                  <a:chOff x="536179" y="198508"/>
                  <a:chExt cx="6432185" cy="446373"/>
                </a:xfrm>
              </p:grpSpPr>
              <p:sp>
                <p:nvSpPr>
                  <p:cNvPr id="22" name="Rectangle à coins arrondis 18">
                    <a:extLst>
                      <a:ext uri="{FF2B5EF4-FFF2-40B4-BE49-F238E27FC236}">
                        <a16:creationId xmlns:a16="http://schemas.microsoft.com/office/drawing/2014/main" id="{2B2A4074-8416-4EAF-8213-660EB2693592}"/>
                      </a:ext>
                    </a:extLst>
                  </p:cNvPr>
                  <p:cNvSpPr/>
                  <p:nvPr/>
                </p:nvSpPr>
                <p:spPr>
                  <a:xfrm>
                    <a:off x="536179" y="199713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44B7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800" b="1" dirty="0"/>
                      <a:t>Présentation</a:t>
                    </a:r>
                    <a:endParaRPr lang="fr-FR" sz="2000" b="1" dirty="0"/>
                  </a:p>
                </p:txBody>
              </p:sp>
              <p:sp>
                <p:nvSpPr>
                  <p:cNvPr id="23" name="Rectangle à coins arrondis 19">
                    <a:extLst>
                      <a:ext uri="{FF2B5EF4-FFF2-40B4-BE49-F238E27FC236}">
                        <a16:creationId xmlns:a16="http://schemas.microsoft.com/office/drawing/2014/main" id="{5ECE0DB9-648A-4A10-8A82-48A82A5918C7}"/>
                      </a:ext>
                    </a:extLst>
                  </p:cNvPr>
                  <p:cNvSpPr/>
                  <p:nvPr/>
                </p:nvSpPr>
                <p:spPr>
                  <a:xfrm>
                    <a:off x="5031592" y="198508"/>
                    <a:ext cx="1936772" cy="445168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/>
                      <a:t>Les Modèles</a:t>
                    </a:r>
                    <a:endParaRPr lang="fr-FR" b="1" dirty="0"/>
                  </a:p>
                </p:txBody>
              </p:sp>
            </p:grpSp>
            <p:sp>
              <p:nvSpPr>
                <p:cNvPr id="21" name="Rectangle à coins arrondis 19">
                  <a:extLst>
                    <a:ext uri="{FF2B5EF4-FFF2-40B4-BE49-F238E27FC236}">
                      <a16:creationId xmlns:a16="http://schemas.microsoft.com/office/drawing/2014/main" id="{04D9D1E5-16A0-461B-9114-B861C87A2636}"/>
                    </a:ext>
                  </a:extLst>
                </p:cNvPr>
                <p:cNvSpPr/>
                <p:nvPr/>
              </p:nvSpPr>
              <p:spPr>
                <a:xfrm>
                  <a:off x="7441379" y="299200"/>
                  <a:ext cx="1943004" cy="44516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/>
                    <a:t>Django ORM</a:t>
                  </a:r>
                  <a:endParaRPr lang="fr-FR" b="1" dirty="0"/>
                </a:p>
              </p:txBody>
            </p:sp>
          </p:grpSp>
          <p:sp>
            <p:nvSpPr>
              <p:cNvPr id="19" name="Rectangle à coins arrondis 18">
                <a:extLst>
                  <a:ext uri="{FF2B5EF4-FFF2-40B4-BE49-F238E27FC236}">
                    <a16:creationId xmlns:a16="http://schemas.microsoft.com/office/drawing/2014/main" id="{5E602FF0-3F50-438F-8F74-79E74F536182}"/>
                  </a:ext>
                </a:extLst>
              </p:cNvPr>
              <p:cNvSpPr/>
              <p:nvPr/>
            </p:nvSpPr>
            <p:spPr>
              <a:xfrm>
                <a:off x="2604655" y="248728"/>
                <a:ext cx="2343798" cy="445168"/>
              </a:xfrm>
              <a:prstGeom prst="roundRect">
                <a:avLst/>
              </a:prstGeom>
              <a:solidFill>
                <a:srgbClr val="44B78B"/>
              </a:solidFill>
              <a:ln>
                <a:solidFill>
                  <a:srgbClr val="44B7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Architecture</a:t>
                </a:r>
              </a:p>
            </p:txBody>
          </p:sp>
        </p:grpSp>
        <p:sp>
          <p:nvSpPr>
            <p:cNvPr id="17" name="Rectangle à coins arrondis 19">
              <a:extLst>
                <a:ext uri="{FF2B5EF4-FFF2-40B4-BE49-F238E27FC236}">
                  <a16:creationId xmlns:a16="http://schemas.microsoft.com/office/drawing/2014/main" id="{1A08FFE8-2399-4EC8-B6A1-DAA1F786A28A}"/>
                </a:ext>
              </a:extLst>
            </p:cNvPr>
            <p:cNvSpPr/>
            <p:nvPr/>
          </p:nvSpPr>
          <p:spPr>
            <a:xfrm>
              <a:off x="9600195" y="240041"/>
              <a:ext cx="1943003" cy="445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Héritage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12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2817</Words>
  <Application>Microsoft Office PowerPoint</Application>
  <PresentationFormat>Grand écran</PresentationFormat>
  <Paragraphs>587</Paragraphs>
  <Slides>51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62" baseType="lpstr">
      <vt:lpstr>Arial</vt:lpstr>
      <vt:lpstr>Arial Rounded MT Bold</vt:lpstr>
      <vt:lpstr>Bahnschrift Condensed</vt:lpstr>
      <vt:lpstr>Calibri</vt:lpstr>
      <vt:lpstr>Calibri Light</vt:lpstr>
      <vt:lpstr>Consolas</vt:lpstr>
      <vt:lpstr>Copperplate Gothic Bold</vt:lpstr>
      <vt:lpstr>Font Awesome 6 Pro Regular</vt:lpstr>
      <vt:lpstr>Gill Sans</vt:lpstr>
      <vt:lpstr>Wingdings</vt:lpstr>
      <vt:lpstr>Thème Office</vt:lpstr>
      <vt:lpstr>Formation Django Session I</vt:lpstr>
      <vt:lpstr>Django</vt:lpstr>
      <vt:lpstr>Caractéristiques</vt:lpstr>
      <vt:lpstr>Avantages et Inconvénients</vt:lpstr>
      <vt:lpstr>Who uses Django ?</vt:lpstr>
      <vt:lpstr>Architecture</vt:lpstr>
      <vt:lpstr>Architecture</vt:lpstr>
      <vt:lpstr>Installation</vt:lpstr>
      <vt:lpstr>Lancement du projet</vt:lpstr>
      <vt:lpstr>Présentation PowerPoint</vt:lpstr>
      <vt:lpstr>Les Modèles</vt:lpstr>
      <vt:lpstr>Les Champs (Fields)</vt:lpstr>
      <vt:lpstr>Les Champs (Fields)</vt:lpstr>
      <vt:lpstr>Les Champs (Fields)</vt:lpstr>
      <vt:lpstr>Options des Champs</vt:lpstr>
      <vt:lpstr>Activation des modèles</vt:lpstr>
      <vt:lpstr>Les Migrations</vt:lpstr>
      <vt:lpstr>Méthodes de Model</vt:lpstr>
      <vt:lpstr>Méthodes de Model</vt:lpstr>
      <vt:lpstr>Création de requêtes</vt:lpstr>
      <vt:lpstr>Création d’objets</vt:lpstr>
      <vt:lpstr>Mise à Jour</vt:lpstr>
      <vt:lpstr>QuerySet</vt:lpstr>
      <vt:lpstr>Les objets QuerySet sont différés</vt:lpstr>
      <vt:lpstr>Sélection</vt:lpstr>
      <vt:lpstr>Sélection avec Enchaînement des Filtres</vt:lpstr>
      <vt:lpstr>Sélection avec Limit</vt:lpstr>
      <vt:lpstr>GET vs FILTER</vt:lpstr>
      <vt:lpstr>Sélection avec Recherche dans les champs</vt:lpstr>
      <vt:lpstr>Sélection avec Recherche dans les champs</vt:lpstr>
      <vt:lpstr>Relations</vt:lpstr>
      <vt:lpstr>OneToOne</vt:lpstr>
      <vt:lpstr>ManyToOne</vt:lpstr>
      <vt:lpstr>ManyToOne : Accès Inverse</vt:lpstr>
      <vt:lpstr>ManyToMany</vt:lpstr>
      <vt:lpstr>ORM et Relations</vt:lpstr>
      <vt:lpstr>ORM et Relations</vt:lpstr>
      <vt:lpstr>ORM et Relations</vt:lpstr>
      <vt:lpstr>Recherches traversant les relations</vt:lpstr>
      <vt:lpstr>Suppression</vt:lpstr>
      <vt:lpstr>Présentation PowerPoint</vt:lpstr>
      <vt:lpstr>SQL Brut</vt:lpstr>
      <vt:lpstr>SQL Brut</vt:lpstr>
      <vt:lpstr>Code SQL</vt:lpstr>
      <vt:lpstr>Agrégation</vt:lpstr>
      <vt:lpstr>Aggregate</vt:lpstr>
      <vt:lpstr>Annotate</vt:lpstr>
      <vt:lpstr>Héritage des Modèles</vt:lpstr>
      <vt:lpstr>Classes de base abstraites</vt:lpstr>
      <vt:lpstr>Héritage multi-table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aissam jadli</dc:creator>
  <cp:lastModifiedBy>aissam jadli</cp:lastModifiedBy>
  <cp:revision>247</cp:revision>
  <dcterms:created xsi:type="dcterms:W3CDTF">2021-04-06T17:53:11Z</dcterms:created>
  <dcterms:modified xsi:type="dcterms:W3CDTF">2021-08-29T22:24:34Z</dcterms:modified>
</cp:coreProperties>
</file>