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8.xml.rels" ContentType="application/vnd.openxmlformats-package.relationships+xml"/>
  <Override PartName="/ppt/notesSlides/_rels/notesSlide7.xml.rels" ContentType="application/vnd.openxmlformats-package.relationships+xml"/>
  <Override PartName="/ppt/notesSlides/_rels/notesSlide6.xml.rels" ContentType="application/vnd.openxmlformats-package.relationships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_rels/presentation.xml.rels" ContentType="application/vnd.openxmlformats-package.relationships+xml"/>
  <Override PartName="/ppt/media/image9.png" ContentType="image/png"/>
  <Override PartName="/ppt/media/image8.png" ContentType="image/png"/>
  <Override PartName="/ppt/media/image7.png" ContentType="image/png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s/slide8.xml" ContentType="application/vnd.openxmlformats-officedocument.presentationml.slide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presentation.xml" ContentType="application/vnd.openxmlformats-officedocument.presentationml.presentation.main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810" spc="-1" strike="noStrike">
                <a:latin typeface="Source Sans Pro"/>
              </a:rPr>
              <a:t>Click to edit the notes format</a:t>
            </a:r>
            <a:endParaRPr b="0" lang="en-US" sz="2810" spc="-1" strike="noStrike">
              <a:latin typeface="Source Sans Pro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1" lang="en-US" sz="1400" spc="-1" strike="noStrike">
                <a:solidFill>
                  <a:srgbClr val="e74c3c"/>
                </a:solidFill>
                <a:latin typeface="Source Sans Pro Black"/>
              </a:rPr>
              <a:t>&lt;header&gt;</a:t>
            </a:r>
            <a:endParaRPr b="1" lang="en-US" sz="1400" spc="-1" strike="noStrike">
              <a:solidFill>
                <a:srgbClr val="e74c3c"/>
              </a:solidFill>
              <a:latin typeface="Source Sans Pro Black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1" lang="en-US" sz="1400" spc="-1" strike="noStrike">
                <a:solidFill>
                  <a:srgbClr val="e74c3c"/>
                </a:solidFill>
                <a:latin typeface="Source Sans Pro Black"/>
              </a:rPr>
              <a:t>&lt;date/time&gt;</a:t>
            </a:r>
            <a:endParaRPr b="1" lang="en-US" sz="1400" spc="-1" strike="noStrike">
              <a:solidFill>
                <a:srgbClr val="e74c3c"/>
              </a:solidFill>
              <a:latin typeface="Source Sans Pro Black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1" lang="en-US" sz="1400" spc="-1" strike="noStrike">
                <a:solidFill>
                  <a:srgbClr val="e74c3c"/>
                </a:solidFill>
                <a:latin typeface="Source Sans Pro Black"/>
              </a:rPr>
              <a:t>&lt;footer&gt;</a:t>
            </a:r>
            <a:endParaRPr b="1" lang="en-US" sz="1400" spc="-1" strike="noStrike">
              <a:solidFill>
                <a:srgbClr val="e74c3c"/>
              </a:solidFill>
              <a:latin typeface="Source Sans Pro Black"/>
            </a:endParaRPr>
          </a:p>
        </p:txBody>
      </p:sp>
      <p:sp>
        <p:nvSpPr>
          <p:cNvPr id="91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C4F2695B-1956-4C9C-8BD5-5FD6FC8E6CA6}" type="slidenum">
              <a:rPr b="1" lang="en-US" sz="1400" spc="-1" strike="noStrike">
                <a:solidFill>
                  <a:srgbClr val="e74c3c"/>
                </a:solidFill>
                <a:latin typeface="Source Sans Pro Black"/>
              </a:rPr>
              <a:t>&lt;number&gt;</a:t>
            </a:fld>
            <a:endParaRPr b="1" lang="en-US" sz="1400" spc="-1" strike="noStrike">
              <a:solidFill>
                <a:srgbClr val="e74c3c"/>
              </a:solidFill>
              <a:latin typeface="Source Sans Pro Blac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latin typeface="Source Sans Pro"/>
              </a:rPr>
              <a:t>Whats App vs. Signal</a:t>
            </a:r>
            <a:endParaRPr b="0" lang="en-US" sz="2000" spc="-1" strike="noStrike">
              <a:latin typeface="Source Sans Pro"/>
            </a:endParaRPr>
          </a:p>
          <a:p>
            <a:r>
              <a:rPr b="0" lang="en-US" sz="2000" spc="-1" strike="noStrike">
                <a:latin typeface="Source Sans Pro"/>
              </a:rPr>
              <a:t>- Whats App metadata: time, date suers</a:t>
            </a:r>
            <a:endParaRPr b="0" lang="en-US" sz="2000" spc="-1" strike="noStrike">
              <a:latin typeface="Source Sans Pro"/>
            </a:endParaRPr>
          </a:p>
          <a:p>
            <a:r>
              <a:rPr b="0" lang="en-US" sz="2000" spc="-1" strike="noStrike">
                <a:latin typeface="Source Sans Pro"/>
              </a:rPr>
              <a:t>	</a:t>
            </a:r>
            <a:r>
              <a:rPr b="0" lang="en-US" sz="2000" spc="-1" strike="noStrike">
                <a:latin typeface="Source Sans Pro"/>
              </a:rPr>
              <a:t>contact list</a:t>
            </a:r>
            <a:endParaRPr b="0" lang="en-US" sz="2000" spc="-1" strike="noStrike">
              <a:latin typeface="Source Sans Pro"/>
            </a:endParaRPr>
          </a:p>
          <a:p>
            <a:r>
              <a:rPr b="0" lang="en-US" sz="2000" spc="-1" strike="noStrike">
                <a:latin typeface="Source Sans Pro"/>
              </a:rPr>
              <a:t>	</a:t>
            </a:r>
            <a:r>
              <a:rPr b="0" lang="en-US" sz="2000" spc="-1" strike="noStrike">
                <a:latin typeface="Source Sans Pro"/>
              </a:rPr>
              <a:t>backs up to cloud</a:t>
            </a:r>
            <a:endParaRPr b="0" lang="en-US" sz="2000" spc="-1" strike="noStrike">
              <a:latin typeface="Source Sans Pro"/>
            </a:endParaRPr>
          </a:p>
          <a:p>
            <a:r>
              <a:rPr b="0" lang="en-US" sz="2000" spc="-1" strike="sngStrike">
                <a:latin typeface="Source Sans Pro"/>
              </a:rPr>
              <a:t>Signal</a:t>
            </a:r>
            <a:r>
              <a:rPr b="0" lang="en-US" sz="2000" spc="-1" strike="noStrike">
                <a:latin typeface="Source Sans Pro"/>
              </a:rPr>
              <a:t> very little meta data</a:t>
            </a:r>
            <a:endParaRPr b="0" lang="en-US" sz="2000" spc="-1" strike="noStrike">
              <a:latin typeface="Source Sans Pro"/>
            </a:endParaRPr>
          </a:p>
          <a:p>
            <a:r>
              <a:rPr b="0" lang="en-US" sz="2000" spc="-1" strike="noStrike">
                <a:latin typeface="Source Sans Pro"/>
              </a:rPr>
              <a:t>	</a:t>
            </a:r>
            <a:r>
              <a:rPr b="0" lang="en-US" sz="2000" spc="-1" strike="noStrike">
                <a:latin typeface="Source Sans Pro"/>
              </a:rPr>
              <a:t>obfuscates phone numbers using crypto hash, discards query</a:t>
            </a:r>
            <a:endParaRPr b="0" lang="en-US" sz="2000" spc="-1" strike="noStrike">
              <a:latin typeface="Source Sans Pro"/>
            </a:endParaRPr>
          </a:p>
          <a:p>
            <a:r>
              <a:rPr b="0" lang="en-US" sz="2000" spc="-1" strike="noStrike">
                <a:latin typeface="Source Sans Pro"/>
              </a:rPr>
              <a:t>	</a:t>
            </a:r>
            <a:r>
              <a:rPr b="0" lang="en-US" sz="2000" spc="-1" strike="noStrike">
                <a:latin typeface="Source Sans Pro"/>
              </a:rPr>
              <a:t>does not back up</a:t>
            </a:r>
            <a:endParaRPr b="0" lang="en-US" sz="2000" spc="-1" strike="noStrike">
              <a:latin typeface="Source Sans Pro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latin typeface="Source Sans Pro"/>
              </a:rPr>
              <a:t>Whats App vs. Signal</a:t>
            </a:r>
            <a:endParaRPr b="0" lang="en-US" sz="2000" spc="-1" strike="noStrike">
              <a:latin typeface="Source Sans Pro"/>
            </a:endParaRPr>
          </a:p>
          <a:p>
            <a:r>
              <a:rPr b="0" lang="en-US" sz="2000" spc="-1" strike="noStrike">
                <a:latin typeface="Source Sans Pro"/>
              </a:rPr>
              <a:t>- Whats App metadata: time, date suers</a:t>
            </a:r>
            <a:endParaRPr b="0" lang="en-US" sz="2000" spc="-1" strike="noStrike">
              <a:latin typeface="Source Sans Pro"/>
            </a:endParaRPr>
          </a:p>
          <a:p>
            <a:r>
              <a:rPr b="0" lang="en-US" sz="2000" spc="-1" strike="noStrike">
                <a:latin typeface="Source Sans Pro"/>
              </a:rPr>
              <a:t>	</a:t>
            </a:r>
            <a:r>
              <a:rPr b="0" lang="en-US" sz="2000" spc="-1" strike="noStrike">
                <a:latin typeface="Source Sans Pro"/>
              </a:rPr>
              <a:t>contact list</a:t>
            </a:r>
            <a:endParaRPr b="0" lang="en-US" sz="2000" spc="-1" strike="noStrike">
              <a:latin typeface="Source Sans Pro"/>
            </a:endParaRPr>
          </a:p>
          <a:p>
            <a:r>
              <a:rPr b="0" lang="en-US" sz="2000" spc="-1" strike="noStrike">
                <a:latin typeface="Source Sans Pro"/>
              </a:rPr>
              <a:t>	</a:t>
            </a:r>
            <a:r>
              <a:rPr b="0" lang="en-US" sz="2000" spc="-1" strike="noStrike">
                <a:latin typeface="Source Sans Pro"/>
              </a:rPr>
              <a:t>backs up to cloud</a:t>
            </a:r>
            <a:endParaRPr b="0" lang="en-US" sz="2000" spc="-1" strike="noStrike">
              <a:latin typeface="Source Sans Pro"/>
            </a:endParaRPr>
          </a:p>
          <a:p>
            <a:r>
              <a:rPr b="0" lang="en-US" sz="2000" spc="-1" strike="sngStrike">
                <a:latin typeface="Source Sans Pro"/>
              </a:rPr>
              <a:t>Signal</a:t>
            </a:r>
            <a:r>
              <a:rPr b="0" lang="en-US" sz="2000" spc="-1" strike="noStrike">
                <a:latin typeface="Source Sans Pro"/>
              </a:rPr>
              <a:t> very little meta data</a:t>
            </a:r>
            <a:endParaRPr b="0" lang="en-US" sz="2000" spc="-1" strike="noStrike">
              <a:latin typeface="Source Sans Pro"/>
            </a:endParaRPr>
          </a:p>
          <a:p>
            <a:r>
              <a:rPr b="0" lang="en-US" sz="2000" spc="-1" strike="noStrike">
                <a:latin typeface="Source Sans Pro"/>
              </a:rPr>
              <a:t>	</a:t>
            </a:r>
            <a:r>
              <a:rPr b="0" lang="en-US" sz="2000" spc="-1" strike="noStrike">
                <a:latin typeface="Source Sans Pro"/>
              </a:rPr>
              <a:t>obfuscates phone numbers using crypto hash, discards query</a:t>
            </a:r>
            <a:endParaRPr b="0" lang="en-US" sz="2000" spc="-1" strike="noStrike">
              <a:latin typeface="Source Sans Pro"/>
            </a:endParaRPr>
          </a:p>
          <a:p>
            <a:r>
              <a:rPr b="0" lang="en-US" sz="2000" spc="-1" strike="noStrike">
                <a:latin typeface="Source Sans Pro"/>
              </a:rPr>
              <a:t>	</a:t>
            </a:r>
            <a:r>
              <a:rPr b="0" lang="en-US" sz="2000" spc="-1" strike="noStrike">
                <a:latin typeface="Source Sans Pro"/>
              </a:rPr>
              <a:t>does not back up</a:t>
            </a:r>
            <a:endParaRPr b="0" lang="en-US" sz="2000" spc="-1" strike="noStrike">
              <a:latin typeface="Source Sans Pro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latin typeface="Source Sans Pro"/>
              </a:rPr>
              <a:t>Whats App vs. Signal</a:t>
            </a:r>
            <a:endParaRPr b="0" lang="en-US" sz="2000" spc="-1" strike="noStrike">
              <a:latin typeface="Source Sans Pro"/>
            </a:endParaRPr>
          </a:p>
          <a:p>
            <a:r>
              <a:rPr b="0" lang="en-US" sz="2000" spc="-1" strike="noStrike">
                <a:latin typeface="Source Sans Pro"/>
              </a:rPr>
              <a:t>- Whats App metadata: time, date suers</a:t>
            </a:r>
            <a:endParaRPr b="0" lang="en-US" sz="2000" spc="-1" strike="noStrike">
              <a:latin typeface="Source Sans Pro"/>
            </a:endParaRPr>
          </a:p>
          <a:p>
            <a:r>
              <a:rPr b="0" lang="en-US" sz="2000" spc="-1" strike="noStrike">
                <a:latin typeface="Source Sans Pro"/>
              </a:rPr>
              <a:t>	</a:t>
            </a:r>
            <a:r>
              <a:rPr b="0" lang="en-US" sz="2000" spc="-1" strike="noStrike">
                <a:latin typeface="Source Sans Pro"/>
              </a:rPr>
              <a:t>contact list</a:t>
            </a:r>
            <a:endParaRPr b="0" lang="en-US" sz="2000" spc="-1" strike="noStrike">
              <a:latin typeface="Source Sans Pro"/>
            </a:endParaRPr>
          </a:p>
          <a:p>
            <a:r>
              <a:rPr b="0" lang="en-US" sz="2000" spc="-1" strike="noStrike">
                <a:latin typeface="Source Sans Pro"/>
              </a:rPr>
              <a:t>	</a:t>
            </a:r>
            <a:r>
              <a:rPr b="0" lang="en-US" sz="2000" spc="-1" strike="noStrike">
                <a:latin typeface="Source Sans Pro"/>
              </a:rPr>
              <a:t>backs up to cloud</a:t>
            </a:r>
            <a:endParaRPr b="0" lang="en-US" sz="2000" spc="-1" strike="noStrike">
              <a:latin typeface="Source Sans Pro"/>
            </a:endParaRPr>
          </a:p>
          <a:p>
            <a:r>
              <a:rPr b="0" lang="en-US" sz="2000" spc="-1" strike="sngStrike">
                <a:latin typeface="Source Sans Pro"/>
              </a:rPr>
              <a:t>Signal</a:t>
            </a:r>
            <a:r>
              <a:rPr b="0" lang="en-US" sz="2000" spc="-1" strike="noStrike">
                <a:latin typeface="Source Sans Pro"/>
              </a:rPr>
              <a:t> very little meta data</a:t>
            </a:r>
            <a:endParaRPr b="0" lang="en-US" sz="2000" spc="-1" strike="noStrike">
              <a:latin typeface="Source Sans Pro"/>
            </a:endParaRPr>
          </a:p>
          <a:p>
            <a:r>
              <a:rPr b="0" lang="en-US" sz="2000" spc="-1" strike="noStrike">
                <a:latin typeface="Source Sans Pro"/>
              </a:rPr>
              <a:t>	</a:t>
            </a:r>
            <a:r>
              <a:rPr b="0" lang="en-US" sz="2000" spc="-1" strike="noStrike">
                <a:latin typeface="Source Sans Pro"/>
              </a:rPr>
              <a:t>obfuscates phone numbers using crypto hash, discards query</a:t>
            </a:r>
            <a:endParaRPr b="0" lang="en-US" sz="2000" spc="-1" strike="noStrike">
              <a:latin typeface="Source Sans Pro"/>
            </a:endParaRPr>
          </a:p>
          <a:p>
            <a:r>
              <a:rPr b="0" lang="en-US" sz="2000" spc="-1" strike="noStrike">
                <a:latin typeface="Source Sans Pro"/>
              </a:rPr>
              <a:t>	</a:t>
            </a:r>
            <a:r>
              <a:rPr b="0" lang="en-US" sz="2000" spc="-1" strike="noStrike">
                <a:latin typeface="Source Sans Pro"/>
              </a:rPr>
              <a:t>does not back up</a:t>
            </a:r>
            <a:endParaRPr b="0" lang="en-US" sz="2000" spc="-1" strike="noStrike">
              <a:latin typeface="Source Sans Pro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8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346392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656748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656748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body"/>
          </p:nvPr>
        </p:nvSpPr>
        <p:spPr>
          <a:xfrm>
            <a:off x="346392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 type="body"/>
          </p:nvPr>
        </p:nvSpPr>
        <p:spPr>
          <a:xfrm>
            <a:off x="36000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subTitle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subTitle"/>
          </p:nvPr>
        </p:nvSpPr>
        <p:spPr>
          <a:xfrm>
            <a:off x="360000" y="360000"/>
            <a:ext cx="9360000" cy="417312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8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8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346392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656748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body"/>
          </p:nvPr>
        </p:nvSpPr>
        <p:spPr>
          <a:xfrm>
            <a:off x="656748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85" name="PlaceHolder 6"/>
          <p:cNvSpPr>
            <a:spLocks noGrp="1"/>
          </p:cNvSpPr>
          <p:nvPr>
            <p:ph type="body"/>
          </p:nvPr>
        </p:nvSpPr>
        <p:spPr>
          <a:xfrm>
            <a:off x="346392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86" name="PlaceHolder 7"/>
          <p:cNvSpPr>
            <a:spLocks noGrp="1"/>
          </p:cNvSpPr>
          <p:nvPr>
            <p:ph type="body"/>
          </p:nvPr>
        </p:nvSpPr>
        <p:spPr>
          <a:xfrm>
            <a:off x="36000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360000" y="360000"/>
            <a:ext cx="9360000" cy="4173120"/>
          </a:xfrm>
          <a:prstGeom prst="rect">
            <a:avLst/>
          </a:prstGeom>
        </p:spPr>
        <p:txBody>
          <a:bodyPr lIns="0" rIns="0" tIns="0" bIns="0"/>
          <a:p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8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180000"/>
            <a:ext cx="9720000" cy="12600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7560000" y="6840000"/>
            <a:ext cx="2520000" cy="5400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>
            <a:off x="900000" y="6840000"/>
            <a:ext cx="6480000" cy="54000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4"/>
          <p:cNvSpPr/>
          <p:nvPr/>
        </p:nvSpPr>
        <p:spPr>
          <a:xfrm>
            <a:off x="180000" y="6840000"/>
            <a:ext cx="540000" cy="54000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PlaceHolder 5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Click to edit the title text format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Click to edit the outline text format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288000">
              <a:spcAft>
                <a:spcPts val="1134"/>
              </a:spcAft>
            </a:pPr>
            <a:r>
              <a:rPr b="0" lang="en-US" sz="2200" spc="-1" strike="noStrike">
                <a:solidFill>
                  <a:srgbClr val="1c1c1c"/>
                </a:solidFill>
                <a:latin typeface="Source Sans Pro Light"/>
              </a:rPr>
              <a:t>Second Outline Level</a:t>
            </a:r>
            <a:endParaRPr b="0" lang="en-US" sz="2200" spc="-1" strike="noStrike">
              <a:solidFill>
                <a:srgbClr val="1c1c1c"/>
              </a:solidFill>
              <a:latin typeface="Source Sans Pro Light"/>
            </a:endParaRPr>
          </a:p>
          <a:p>
            <a:pPr lvl="2" marL="576000">
              <a:spcAft>
                <a:spcPts val="850"/>
              </a:spcAft>
            </a:pPr>
            <a:r>
              <a:rPr b="0" lang="en-US" sz="1800" spc="-1" strike="noStrike">
                <a:solidFill>
                  <a:srgbClr val="1c1c1c"/>
                </a:solidFill>
                <a:latin typeface="Source Sans Pro Light"/>
              </a:rPr>
              <a:t>Third Outline Level</a:t>
            </a:r>
            <a:endParaRPr b="0" lang="en-US" sz="1800" spc="-1" strike="noStrike">
              <a:solidFill>
                <a:srgbClr val="1c1c1c"/>
              </a:solidFill>
              <a:latin typeface="Source Sans Pro Light"/>
            </a:endParaRPr>
          </a:p>
          <a:p>
            <a:pPr lvl="3" marL="864000">
              <a:spcAft>
                <a:spcPts val="567"/>
              </a:spcAft>
            </a:pPr>
            <a:r>
              <a:rPr b="0" lang="en-US" sz="1600" spc="-1" strike="noStrike">
                <a:solidFill>
                  <a:srgbClr val="1c1c1c"/>
                </a:solidFill>
                <a:latin typeface="Source Sans Pro Light"/>
              </a:rPr>
              <a:t>Fourth Outline Level</a:t>
            </a:r>
            <a:endParaRPr b="0" lang="en-US" sz="1600" spc="-1" strike="noStrike">
              <a:solidFill>
                <a:srgbClr val="1c1c1c"/>
              </a:solidFill>
              <a:latin typeface="Source Sans Pro Light"/>
            </a:endParaRPr>
          </a:p>
          <a:p>
            <a:pPr lvl="4" marL="1152000">
              <a:spcAft>
                <a:spcPts val="283"/>
              </a:spcAft>
            </a:pPr>
            <a:r>
              <a:rPr b="0" lang="en-US" sz="1600" spc="-1" strike="noStrike">
                <a:solidFill>
                  <a:srgbClr val="1c1c1c"/>
                </a:solidFill>
                <a:latin typeface="Source Sans Pro Light"/>
              </a:rPr>
              <a:t>Fifth Outline Level</a:t>
            </a:r>
            <a:endParaRPr b="0" lang="en-US" sz="1600" spc="-1" strike="noStrike">
              <a:solidFill>
                <a:srgbClr val="1c1c1c"/>
              </a:solidFill>
              <a:latin typeface="Source Sans Pro Light"/>
            </a:endParaRPr>
          </a:p>
          <a:p>
            <a:pPr lvl="5" marL="1440000">
              <a:spcAft>
                <a:spcPts val="283"/>
              </a:spcAft>
            </a:pPr>
            <a:r>
              <a:rPr b="0" lang="en-US" sz="1600" spc="-1" strike="noStrike">
                <a:solidFill>
                  <a:srgbClr val="1c1c1c"/>
                </a:solidFill>
                <a:latin typeface="Source Sans Pro Light"/>
              </a:rPr>
              <a:t>Sixth Outline Level</a:t>
            </a:r>
            <a:endParaRPr b="0" lang="en-US" sz="1600" spc="-1" strike="noStrike">
              <a:solidFill>
                <a:srgbClr val="1c1c1c"/>
              </a:solidFill>
              <a:latin typeface="Source Sans Pro Light"/>
            </a:endParaRPr>
          </a:p>
          <a:p>
            <a:pPr lvl="6" marL="1728000">
              <a:spcAft>
                <a:spcPts val="283"/>
              </a:spcAft>
            </a:pPr>
            <a:r>
              <a:rPr b="0" lang="en-US" sz="1600" spc="-1" strike="noStrike">
                <a:solidFill>
                  <a:srgbClr val="1c1c1c"/>
                </a:solidFill>
                <a:latin typeface="Source Sans Pro Light"/>
              </a:rPr>
              <a:t>Seventh Outline Level</a:t>
            </a:r>
            <a:endParaRPr b="0" lang="en-US" sz="1600" spc="-1" strike="noStrike">
              <a:solidFill>
                <a:srgbClr val="1c1c1c"/>
              </a:solidFill>
              <a:latin typeface="Source Sans Pro Light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dt"/>
          </p:nvPr>
        </p:nvSpPr>
        <p:spPr>
          <a:xfrm>
            <a:off x="7560000" y="6840000"/>
            <a:ext cx="2340000" cy="521640"/>
          </a:xfrm>
          <a:prstGeom prst="rect">
            <a:avLst/>
          </a:prstGeom>
        </p:spPr>
        <p:txBody>
          <a:bodyPr lIns="0" rIns="0" tIns="0" bIns="0" anchor="ctr"/>
          <a:p>
            <a:pPr algn="r"/>
            <a:r>
              <a:rPr b="1" lang="en-US" sz="1800" spc="-1" strike="noStrike">
                <a:solidFill>
                  <a:srgbClr val="ffffff"/>
                </a:solidFill>
                <a:latin typeface="Source Sans Pro Black"/>
              </a:rPr>
              <a:t>&lt;date/time&gt;</a:t>
            </a:r>
            <a:endParaRPr b="1" lang="en-US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7" name="PlaceHolder 8"/>
          <p:cNvSpPr>
            <a:spLocks noGrp="1"/>
          </p:cNvSpPr>
          <p:nvPr>
            <p:ph type="ftr"/>
          </p:nvPr>
        </p:nvSpPr>
        <p:spPr>
          <a:xfrm>
            <a:off x="1080000" y="6840000"/>
            <a:ext cx="3240000" cy="540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1" lang="en-US" sz="1800" spc="-1" strike="noStrike">
                <a:solidFill>
                  <a:srgbClr val="ffffff"/>
                </a:solidFill>
                <a:latin typeface="Source Sans Pro Black"/>
              </a:rPr>
              <a:t>&lt;footer&gt;</a:t>
            </a:r>
            <a:endParaRPr b="1" lang="en-US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8" name="PlaceHolder 9"/>
          <p:cNvSpPr>
            <a:spLocks noGrp="1"/>
          </p:cNvSpPr>
          <p:nvPr>
            <p:ph type="sldNum"/>
          </p:nvPr>
        </p:nvSpPr>
        <p:spPr>
          <a:xfrm>
            <a:off x="180000" y="6840000"/>
            <a:ext cx="540000" cy="540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fld id="{BD1CA247-D902-450B-95D1-710BCB9A9BE2}" type="slidenum">
              <a:rPr b="1" lang="en-US" sz="1800" spc="-1" strike="noStrike">
                <a:solidFill>
                  <a:srgbClr val="ffffff"/>
                </a:solidFill>
                <a:latin typeface="Source Sans Pro Black"/>
              </a:rPr>
              <a:t>&lt;number&gt;</a:t>
            </a:fld>
            <a:endParaRPr b="1" lang="en-US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0" y="3150000"/>
            <a:ext cx="9720000" cy="126000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PlaceHolder 2"/>
          <p:cNvSpPr>
            <a:spLocks noGrp="1"/>
          </p:cNvSpPr>
          <p:nvPr>
            <p:ph type="title"/>
          </p:nvPr>
        </p:nvSpPr>
        <p:spPr>
          <a:xfrm>
            <a:off x="360000" y="333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Click to edit the title text format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540000" y="4680000"/>
            <a:ext cx="9180000" cy="252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Click to edit the outline text format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288000">
              <a:spcAft>
                <a:spcPts val="1131"/>
              </a:spcAft>
            </a:pPr>
            <a:r>
              <a:rPr b="0" lang="en-US" sz="2200" spc="-1" strike="noStrike">
                <a:solidFill>
                  <a:srgbClr val="1c1c1c"/>
                </a:solidFill>
                <a:latin typeface="Source Sans Pro Light"/>
              </a:rPr>
              <a:t>Second Outline Level</a:t>
            </a:r>
            <a:endParaRPr b="0" lang="en-US" sz="2200" spc="-1" strike="noStrike">
              <a:solidFill>
                <a:srgbClr val="1c1c1c"/>
              </a:solidFill>
              <a:latin typeface="Source Sans Pro Light"/>
            </a:endParaRPr>
          </a:p>
          <a:p>
            <a:pPr lvl="2" marL="576000">
              <a:spcAft>
                <a:spcPts val="850"/>
              </a:spcAft>
            </a:pPr>
            <a:r>
              <a:rPr b="0" lang="en-US" sz="1800" spc="-1" strike="noStrike">
                <a:solidFill>
                  <a:srgbClr val="1c1c1c"/>
                </a:solidFill>
                <a:latin typeface="Source Sans Pro Light"/>
              </a:rPr>
              <a:t>Third Outline Level</a:t>
            </a:r>
            <a:endParaRPr b="0" lang="en-US" sz="1800" spc="-1" strike="noStrike">
              <a:solidFill>
                <a:srgbClr val="1c1c1c"/>
              </a:solidFill>
              <a:latin typeface="Source Sans Pro Light"/>
            </a:endParaRPr>
          </a:p>
          <a:p>
            <a:pPr lvl="3" marL="864000">
              <a:spcAft>
                <a:spcPts val="567"/>
              </a:spcAft>
            </a:pPr>
            <a:r>
              <a:rPr b="0" lang="en-US" sz="1600" spc="-1" strike="noStrike">
                <a:solidFill>
                  <a:srgbClr val="1c1c1c"/>
                </a:solidFill>
                <a:latin typeface="Source Sans Pro Light"/>
              </a:rPr>
              <a:t>Fourth Outline Level</a:t>
            </a:r>
            <a:endParaRPr b="0" lang="en-US" sz="1600" spc="-1" strike="noStrike">
              <a:solidFill>
                <a:srgbClr val="1c1c1c"/>
              </a:solidFill>
              <a:latin typeface="Source Sans Pro Light"/>
            </a:endParaRPr>
          </a:p>
          <a:p>
            <a:pPr lvl="4" marL="1152000">
              <a:spcAft>
                <a:spcPts val="283"/>
              </a:spcAft>
            </a:pPr>
            <a:r>
              <a:rPr b="0" lang="en-US" sz="1600" spc="-1" strike="noStrike">
                <a:solidFill>
                  <a:srgbClr val="1c1c1c"/>
                </a:solidFill>
                <a:latin typeface="Source Sans Pro Light"/>
              </a:rPr>
              <a:t>Fifth Outline Level</a:t>
            </a:r>
            <a:endParaRPr b="0" lang="en-US" sz="1600" spc="-1" strike="noStrike">
              <a:solidFill>
                <a:srgbClr val="1c1c1c"/>
              </a:solidFill>
              <a:latin typeface="Source Sans Pro Light"/>
            </a:endParaRPr>
          </a:p>
          <a:p>
            <a:pPr lvl="5" marL="1440000">
              <a:spcAft>
                <a:spcPts val="283"/>
              </a:spcAft>
            </a:pPr>
            <a:r>
              <a:rPr b="0" lang="en-US" sz="1600" spc="-1" strike="noStrike">
                <a:solidFill>
                  <a:srgbClr val="1c1c1c"/>
                </a:solidFill>
                <a:latin typeface="Source Sans Pro Light"/>
              </a:rPr>
              <a:t>Sixth Outline Level</a:t>
            </a:r>
            <a:endParaRPr b="0" lang="en-US" sz="1600" spc="-1" strike="noStrike">
              <a:solidFill>
                <a:srgbClr val="1c1c1c"/>
              </a:solidFill>
              <a:latin typeface="Source Sans Pro Light"/>
            </a:endParaRPr>
          </a:p>
          <a:p>
            <a:pPr lvl="6" marL="1728000">
              <a:spcAft>
                <a:spcPts val="283"/>
              </a:spcAft>
            </a:pPr>
            <a:r>
              <a:rPr b="0" lang="en-US" sz="1600" spc="-1" strike="noStrike">
                <a:solidFill>
                  <a:srgbClr val="1c1c1c"/>
                </a:solidFill>
                <a:latin typeface="Source Sans Pro Light"/>
              </a:rPr>
              <a:t>Seventh Outline Level</a:t>
            </a:r>
            <a:endParaRPr b="0" lang="en-US" sz="1600" spc="-1" strike="noStrike">
              <a:solidFill>
                <a:srgbClr val="1c1c1c"/>
              </a:solidFill>
              <a:latin typeface="Source Sans Pro Light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dt"/>
          </p:nvPr>
        </p:nvSpPr>
        <p:spPr>
          <a:xfrm>
            <a:off x="7560000" y="6840000"/>
            <a:ext cx="2340000" cy="540000"/>
          </a:xfrm>
          <a:prstGeom prst="rect">
            <a:avLst/>
          </a:prstGeom>
        </p:spPr>
        <p:txBody>
          <a:bodyPr lIns="0" rIns="0" tIns="0" bIns="0" anchor="ctr"/>
          <a:p>
            <a:r>
              <a:rPr b="1" lang="en-US" sz="1800" spc="-1" strike="noStrike">
                <a:solidFill>
                  <a:srgbClr val="e74c3c"/>
                </a:solidFill>
                <a:latin typeface="Source Sans Pro Black"/>
              </a:rPr>
              <a:t>&lt;date/time&gt;</a:t>
            </a:r>
            <a:endParaRPr b="1" lang="en-US" sz="1800" spc="-1" strike="noStrike">
              <a:solidFill>
                <a:srgbClr val="e74c3c"/>
              </a:solidFill>
              <a:latin typeface="Source Sans Pro Black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 type="ftr"/>
          </p:nvPr>
        </p:nvSpPr>
        <p:spPr>
          <a:xfrm>
            <a:off x="1080000" y="6840000"/>
            <a:ext cx="3240000" cy="540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1" lang="en-US" sz="1800" spc="-1" strike="noStrike">
                <a:solidFill>
                  <a:srgbClr val="e74c3c"/>
                </a:solidFill>
                <a:latin typeface="Source Sans Pro Black"/>
              </a:rPr>
              <a:t>&lt;footer&gt;</a:t>
            </a:r>
            <a:endParaRPr b="1" lang="en-US" sz="1800" spc="-1" strike="noStrike">
              <a:solidFill>
                <a:srgbClr val="e74c3c"/>
              </a:solidFill>
              <a:latin typeface="Source Sans Pro Black"/>
            </a:endParaRPr>
          </a:p>
        </p:txBody>
      </p:sp>
      <p:sp>
        <p:nvSpPr>
          <p:cNvPr id="50" name="PlaceHolder 6"/>
          <p:cNvSpPr>
            <a:spLocks noGrp="1"/>
          </p:cNvSpPr>
          <p:nvPr>
            <p:ph type="sldNum"/>
          </p:nvPr>
        </p:nvSpPr>
        <p:spPr>
          <a:xfrm>
            <a:off x="180000" y="6840000"/>
            <a:ext cx="540000" cy="540000"/>
          </a:xfrm>
          <a:prstGeom prst="rect">
            <a:avLst/>
          </a:prstGeom>
        </p:spPr>
        <p:txBody>
          <a:bodyPr lIns="0" rIns="0" tIns="0" bIns="0"/>
          <a:p>
            <a:pPr algn="r"/>
            <a:fld id="{F55AB424-C0AB-4B3A-A3C2-97E5B5ADFB20}" type="slidenum">
              <a:rPr b="1" lang="en-US" sz="1800" spc="-1" strike="noStrike">
                <a:solidFill>
                  <a:srgbClr val="e74c3c"/>
                </a:solidFill>
                <a:latin typeface="Source Sans Pro Black"/>
              </a:rPr>
              <a:t>&lt;number&gt;</a:t>
            </a:fld>
            <a:endParaRPr b="1" lang="en-US" sz="1800" spc="-1" strike="noStrike">
              <a:solidFill>
                <a:srgbClr val="e74c3c"/>
              </a:solidFill>
              <a:latin typeface="Source Sans Pro Blac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4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3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3.xml"/><Relationship Id="rId3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3.xml"/><Relationship Id="rId3" Type="http://schemas.openxmlformats.org/officeDocument/2006/relationships/notesSlide" Target="../notesSlides/notesSlide8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360000" y="333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5 Cyber Stocking Stuffers!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93" name="TextShape 2"/>
          <p:cNvSpPr txBox="1"/>
          <p:nvPr/>
        </p:nvSpPr>
        <p:spPr>
          <a:xfrm>
            <a:off x="540000" y="4680000"/>
            <a:ext cx="9180000" cy="252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b="0" lang="en-US" sz="2200" spc="-1" strike="noStrike">
                <a:solidFill>
                  <a:srgbClr val="1c1c1c"/>
                </a:solidFill>
                <a:latin typeface="Source Sans Pro Light"/>
              </a:rPr>
              <a:t>Just a few apps to get you and your community a bit more cyber-secure for the new year</a:t>
            </a:r>
            <a:endParaRPr b="0" lang="en-US" sz="2200" spc="-1" strike="noStrike">
              <a:solidFill>
                <a:srgbClr val="1c1c1c"/>
              </a:solidFill>
              <a:latin typeface="Source Sans Pro Light"/>
            </a:endParaRPr>
          </a:p>
        </p:txBody>
      </p:sp>
      <p:pic>
        <p:nvPicPr>
          <p:cNvPr id="94" name="" descr=""/>
          <p:cNvPicPr/>
          <p:nvPr/>
        </p:nvPicPr>
        <p:blipFill>
          <a:blip r:embed="rId1"/>
          <a:stretch/>
        </p:blipFill>
        <p:spPr>
          <a:xfrm>
            <a:off x="6440040" y="229680"/>
            <a:ext cx="3224880" cy="2767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Crypto Caveat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96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216000" indent="-216000"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Nothing is 100%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marL="216000" indent="-216000"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“</a:t>
            </a: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Feeling too secure makes me feel insecure”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200" spc="-1" strike="noStrike">
                <a:solidFill>
                  <a:srgbClr val="1c1c1c"/>
                </a:solidFill>
                <a:latin typeface="Source Sans Pro Light"/>
              </a:rPr>
              <a:t>“</a:t>
            </a:r>
            <a:r>
              <a:rPr b="1" lang="en-US" sz="2200" spc="-1" strike="noStrike">
                <a:solidFill>
                  <a:srgbClr val="1c1c1c"/>
                </a:solidFill>
                <a:latin typeface="Source Sans Pro Light"/>
              </a:rPr>
              <a:t>Never write if you can speak; never speak if you can nod; never nod if you can wink never put it in email” - Eliot Spitzer </a:t>
            </a:r>
            <a:endParaRPr b="0" lang="en-US" sz="2200" spc="-1" strike="noStrike">
              <a:solidFill>
                <a:srgbClr val="1c1c1c"/>
              </a:solidFill>
              <a:latin typeface="Source Sans Pro Light"/>
            </a:endParaRPr>
          </a:p>
          <a:p>
            <a:pPr marL="216000" indent="-216000"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Expiration Date: 06/2018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pic>
        <p:nvPicPr>
          <p:cNvPr id="97" name="" descr=""/>
          <p:cNvPicPr/>
          <p:nvPr/>
        </p:nvPicPr>
        <p:blipFill>
          <a:blip r:embed="rId1"/>
          <a:stretch/>
        </p:blipFill>
        <p:spPr>
          <a:xfrm>
            <a:off x="5428080" y="3655800"/>
            <a:ext cx="3748680" cy="3128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Stocking Stuffer #1: Password Manager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99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216000" indent="-216000"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Better Passwords, All in One Place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marL="216000" indent="-216000"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Pros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1c1c1c"/>
                </a:solidFill>
                <a:latin typeface="Source Sans Pro Light"/>
              </a:rPr>
              <a:t>You only have to remember one password</a:t>
            </a:r>
            <a:endParaRPr b="0" lang="en-US" sz="22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1c1c1c"/>
                </a:solidFill>
                <a:latin typeface="Source Sans Pro Light"/>
              </a:rPr>
              <a:t>Programs can make complex Passwords for you</a:t>
            </a:r>
            <a:endParaRPr b="0" lang="en-US" sz="22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1c1c1c"/>
                </a:solidFill>
                <a:latin typeface="Source Sans Pro Light"/>
              </a:rPr>
              <a:t>Better Passwords, harder it is to get hacked!</a:t>
            </a:r>
            <a:endParaRPr b="0" lang="en-US" sz="2200" spc="-1" strike="noStrike">
              <a:solidFill>
                <a:srgbClr val="1c1c1c"/>
              </a:solidFill>
              <a:latin typeface="Source Sans Pro Light"/>
            </a:endParaRPr>
          </a:p>
          <a:p>
            <a:pPr marL="216000" indent="-216000"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Things to keep in Mind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1c1c1c"/>
                </a:solidFill>
                <a:latin typeface="Source Sans Pro Light"/>
              </a:rPr>
              <a:t>Depending on program, can be hard to remember to update passwords</a:t>
            </a:r>
            <a:endParaRPr b="0" lang="en-US" sz="22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1c1c1c"/>
                </a:solidFill>
                <a:latin typeface="Source Sans Pro Light"/>
              </a:rPr>
              <a:t>Have to be very careful with your master password</a:t>
            </a:r>
            <a:endParaRPr b="0" lang="en-US" sz="2200" spc="-1" strike="noStrike">
              <a:solidFill>
                <a:srgbClr val="1c1c1c"/>
              </a:solidFill>
              <a:latin typeface="Source Sans Pro Light"/>
            </a:endParaRPr>
          </a:p>
          <a:p>
            <a:pPr marL="216000" indent="-216000"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Recommendations (PrivactTools.io)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1c1c1c"/>
                </a:solidFill>
                <a:latin typeface="Source Sans Pro Light"/>
              </a:rPr>
              <a:t>KeePass/KeePassX</a:t>
            </a:r>
            <a:endParaRPr b="0" lang="en-US" sz="22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1c1c1c"/>
                </a:solidFill>
                <a:latin typeface="Source Sans Pro Light"/>
              </a:rPr>
              <a:t>Master Password</a:t>
            </a:r>
            <a:endParaRPr b="0" lang="en-US" sz="22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1c1c1c"/>
                </a:solidFill>
                <a:latin typeface="Source Sans Pro Light"/>
              </a:rPr>
              <a:t>Less Pass</a:t>
            </a:r>
            <a:endParaRPr b="0" lang="en-US" sz="2200" spc="-1" strike="noStrike">
              <a:solidFill>
                <a:srgbClr val="1c1c1c"/>
              </a:solidFill>
              <a:latin typeface="Source Sans Pro Light"/>
            </a:endParaRPr>
          </a:p>
        </p:txBody>
      </p:sp>
      <p:pic>
        <p:nvPicPr>
          <p:cNvPr id="100" name="" descr=""/>
          <p:cNvPicPr/>
          <p:nvPr/>
        </p:nvPicPr>
        <p:blipFill>
          <a:blip r:embed="rId1"/>
          <a:stretch/>
        </p:blipFill>
        <p:spPr>
          <a:xfrm>
            <a:off x="6801120" y="1927440"/>
            <a:ext cx="2077920" cy="2077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Stocking Stuffer #2: 2FA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02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216000" indent="-216000"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Two Factor Authentication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marL="216000" indent="-216000"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Creates Second-Level of Protection for your accounts!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marL="216000" indent="-216000"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Methods of 2FA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1c1c1c"/>
                </a:solidFill>
                <a:latin typeface="Source Sans Pro Light"/>
              </a:rPr>
              <a:t>SMS</a:t>
            </a:r>
            <a:endParaRPr b="0" lang="en-US" sz="22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1c1c1c"/>
                </a:solidFill>
                <a:latin typeface="Source Sans Pro Light"/>
              </a:rPr>
              <a:t>Phone Call</a:t>
            </a:r>
            <a:endParaRPr b="0" lang="en-US" sz="22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1c1c1c"/>
                </a:solidFill>
                <a:latin typeface="Source Sans Pro Light"/>
              </a:rPr>
              <a:t>Email</a:t>
            </a:r>
            <a:endParaRPr b="0" lang="en-US" sz="22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1c1c1c"/>
                </a:solidFill>
                <a:latin typeface="Source Sans Pro Light"/>
              </a:rPr>
              <a:t>Hardware Token (YubiKey)</a:t>
            </a:r>
            <a:endParaRPr b="0" lang="en-US" sz="22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1c1c1c"/>
                </a:solidFill>
                <a:latin typeface="Source Sans Pro Light"/>
              </a:rPr>
              <a:t>Software Token (Authy, Free OTP)</a:t>
            </a:r>
            <a:endParaRPr b="0" lang="en-US" sz="2200" spc="-1" strike="noStrike">
              <a:solidFill>
                <a:srgbClr val="1c1c1c"/>
              </a:solidFill>
              <a:latin typeface="Source Sans Pro Light"/>
            </a:endParaRPr>
          </a:p>
          <a:p>
            <a:pPr marL="216000" indent="-216000"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2FA Resource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1c1c1c"/>
                </a:solidFill>
                <a:latin typeface="Source Sans Pro Light"/>
              </a:rPr>
              <a:t>TwoFactorAuth.org</a:t>
            </a:r>
            <a:endParaRPr b="0" lang="en-US" sz="2200" spc="-1" strike="noStrike">
              <a:solidFill>
                <a:srgbClr val="1c1c1c"/>
              </a:solidFill>
              <a:latin typeface="Source Sans Pro Light"/>
            </a:endParaRPr>
          </a:p>
        </p:txBody>
      </p:sp>
      <p:pic>
        <p:nvPicPr>
          <p:cNvPr id="103" name="" descr=""/>
          <p:cNvPicPr/>
          <p:nvPr/>
        </p:nvPicPr>
        <p:blipFill>
          <a:blip r:embed="rId1"/>
          <a:stretch/>
        </p:blipFill>
        <p:spPr>
          <a:xfrm>
            <a:off x="5287320" y="2912760"/>
            <a:ext cx="3747240" cy="3747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Stocking Stuffer #3: Browser Extentions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05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216000" indent="-216000"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Apps developed to make your browsing experience a bit safer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marL="216000" indent="-216000"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EFF Suite (Firefox/Chrome)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200" spc="-1" strike="noStrike">
                <a:solidFill>
                  <a:srgbClr val="1c1c1c"/>
                </a:solidFill>
                <a:latin typeface="Source Sans Pro Light"/>
              </a:rPr>
              <a:t>HTTPS Everywhere</a:t>
            </a:r>
            <a:endParaRPr b="0" lang="en-US" sz="2200" spc="-1" strike="noStrike">
              <a:solidFill>
                <a:srgbClr val="1c1c1c"/>
              </a:solidFill>
              <a:latin typeface="Source Sans Pro Light"/>
            </a:endParaRPr>
          </a:p>
          <a:p>
            <a:pPr lvl="2" marL="648000" indent="-216000"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1c1c1c"/>
                </a:solidFill>
                <a:latin typeface="Source Sans Pro Light"/>
              </a:rPr>
              <a:t>Forces website to connect to more Secure (httpS) version of website</a:t>
            </a:r>
            <a:endParaRPr b="0" lang="en-US" sz="1800" spc="-1" strike="noStrike">
              <a:solidFill>
                <a:srgbClr val="1c1c1c"/>
              </a:solidFill>
              <a:latin typeface="Source Sans Pro Light"/>
            </a:endParaRPr>
          </a:p>
          <a:p>
            <a:pPr lvl="2" marL="648000" indent="-216000"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1c1c1c"/>
                </a:solidFill>
                <a:latin typeface="Source Sans Pro Light"/>
              </a:rPr>
              <a:t>Man in The Middle (Snooping)</a:t>
            </a:r>
            <a:endParaRPr b="0" lang="en-US" sz="1800" spc="-1" strike="noStrike">
              <a:solidFill>
                <a:srgbClr val="1c1c1c"/>
              </a:solidFill>
              <a:latin typeface="Source Sans Pro Light"/>
            </a:endParaRPr>
          </a:p>
          <a:p>
            <a:pPr lvl="2" marL="648000" indent="-216000"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1c1c1c"/>
                </a:solidFill>
                <a:latin typeface="Source Sans Pro Light"/>
              </a:rPr>
              <a:t>Transparent Straw vs. Opaque Straw</a:t>
            </a:r>
            <a:endParaRPr b="0" lang="en-US" sz="1800" spc="-1" strike="noStrike">
              <a:solidFill>
                <a:srgbClr val="1c1c1c"/>
              </a:solidFill>
              <a:latin typeface="Source Sans Pro Light"/>
            </a:endParaRPr>
          </a:p>
          <a:p>
            <a:pPr lvl="2" marL="648000" indent="-216000"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1c1c1c"/>
                </a:solidFill>
                <a:latin typeface="Source Sans Pro Light"/>
              </a:rPr>
              <a:t>Does NOT anonymize your browsing experience, just some of the info you upload </a:t>
            </a:r>
            <a:endParaRPr b="0" lang="en-US" sz="18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200" spc="-1" strike="noStrike">
                <a:solidFill>
                  <a:srgbClr val="1c1c1c"/>
                </a:solidFill>
                <a:latin typeface="Source Sans Pro Light"/>
              </a:rPr>
              <a:t>Privacy Badger</a:t>
            </a:r>
            <a:endParaRPr b="0" lang="en-US" sz="2200" spc="-1" strike="noStrike">
              <a:solidFill>
                <a:srgbClr val="1c1c1c"/>
              </a:solidFill>
              <a:latin typeface="Source Sans Pro Light"/>
            </a:endParaRPr>
          </a:p>
          <a:p>
            <a:pPr lvl="2" marL="648000" indent="-216000"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1c1c1c"/>
                </a:solidFill>
                <a:latin typeface="Source Sans Pro Light"/>
              </a:rPr>
              <a:t>Stops cross-site Tracking (Green, Yellow, Red System)</a:t>
            </a:r>
            <a:endParaRPr b="0" lang="en-US" sz="1800" spc="-1" strike="noStrike">
              <a:solidFill>
                <a:srgbClr val="1c1c1c"/>
              </a:solidFill>
              <a:latin typeface="Source Sans Pro Light"/>
            </a:endParaRPr>
          </a:p>
          <a:p>
            <a:pPr lvl="2" marL="648000" indent="-216000"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1c1c1c"/>
                </a:solidFill>
                <a:latin typeface="Source Sans Pro Light"/>
              </a:rPr>
              <a:t>Is NOT an Ad Blocker</a:t>
            </a:r>
            <a:endParaRPr b="0" lang="en-US" sz="1800" spc="-1" strike="noStrike">
              <a:solidFill>
                <a:srgbClr val="1c1c1c"/>
              </a:solidFill>
              <a:latin typeface="Source Sans Pro Light"/>
            </a:endParaRPr>
          </a:p>
          <a:p>
            <a:pPr marL="216000" indent="-216000"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1" lang="en-US" sz="18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pic>
        <p:nvPicPr>
          <p:cNvPr id="106" name="" descr=""/>
          <p:cNvPicPr/>
          <p:nvPr/>
        </p:nvPicPr>
        <p:blipFill>
          <a:blip r:embed="rId1"/>
          <a:stretch/>
        </p:blipFill>
        <p:spPr>
          <a:xfrm>
            <a:off x="4935960" y="2367000"/>
            <a:ext cx="2676600" cy="1414080"/>
          </a:xfrm>
          <a:prstGeom prst="rect">
            <a:avLst/>
          </a:prstGeom>
          <a:ln>
            <a:noFill/>
          </a:ln>
        </p:spPr>
      </p:pic>
      <p:pic>
        <p:nvPicPr>
          <p:cNvPr id="107" name="" descr=""/>
          <p:cNvPicPr/>
          <p:nvPr/>
        </p:nvPicPr>
        <p:blipFill>
          <a:blip r:embed="rId2"/>
          <a:stretch/>
        </p:blipFill>
        <p:spPr>
          <a:xfrm>
            <a:off x="7612560" y="2367000"/>
            <a:ext cx="2330280" cy="1381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Stocking Stuffer #4: SIGGNAALLLLLLL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09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216000" indent="-216000"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End-to-End Encrypted Texting App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1c1c1c"/>
                </a:solidFill>
                <a:latin typeface="Source Sans Pro Light"/>
              </a:rPr>
              <a:t>Generates a private key between you and </a:t>
            </a:r>
            <a:endParaRPr b="0" lang="en-US" sz="22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1c1c1c"/>
                </a:solidFill>
                <a:latin typeface="Source Sans Pro Light"/>
              </a:rPr>
              <a:t>recipient</a:t>
            </a:r>
            <a:endParaRPr b="0" lang="en-US" sz="2200" spc="-1" strike="noStrike">
              <a:solidFill>
                <a:srgbClr val="1c1c1c"/>
              </a:solidFill>
              <a:latin typeface="Source Sans Pro Light"/>
            </a:endParaRPr>
          </a:p>
          <a:p>
            <a:pPr marL="216000" indent="-216000"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Only collects when you installed app and the 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marL="216000" indent="-216000"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day you accessed service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marL="216000" indent="-216000"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Texting is Open Source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marL="216000" indent="-216000"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Available for iOS/Android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1c1c1c"/>
                </a:solidFill>
                <a:latin typeface="Source Sans Pro Light"/>
              </a:rPr>
              <a:t>Can access on desktop</a:t>
            </a:r>
            <a:endParaRPr b="0" lang="en-US" sz="2200" spc="-1" strike="noStrike">
              <a:solidFill>
                <a:srgbClr val="1c1c1c"/>
              </a:solidFill>
              <a:latin typeface="Source Sans Pro Light"/>
            </a:endParaRPr>
          </a:p>
          <a:p>
            <a:pPr marL="216000" indent="-216000"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Things to look out for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1c1c1c"/>
                </a:solidFill>
                <a:latin typeface="Source Sans Pro Light"/>
              </a:rPr>
              <a:t>Voice feature is not Open Source</a:t>
            </a:r>
            <a:endParaRPr b="0" lang="en-US" sz="22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1c1c1c"/>
                </a:solidFill>
                <a:latin typeface="Source Sans Pro Light"/>
              </a:rPr>
              <a:t>Not so secure you can write about EVERYTHING</a:t>
            </a:r>
            <a:endParaRPr b="0" lang="en-US" sz="22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1c1c1c"/>
                </a:solidFill>
                <a:latin typeface="Source Sans Pro Light"/>
              </a:rPr>
              <a:t>Only as secure as your phone/computer password</a:t>
            </a:r>
            <a:endParaRPr b="0" lang="en-US" sz="2200" spc="-1" strike="noStrike">
              <a:solidFill>
                <a:srgbClr val="1c1c1c"/>
              </a:solidFill>
              <a:latin typeface="Source Sans Pro Light"/>
            </a:endParaRPr>
          </a:p>
          <a:p>
            <a:pPr marL="216000" indent="-216000"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1" lang="en-US" sz="22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pic>
        <p:nvPicPr>
          <p:cNvPr id="110" name="" descr=""/>
          <p:cNvPicPr/>
          <p:nvPr/>
        </p:nvPicPr>
        <p:blipFill>
          <a:blip r:embed="rId1"/>
          <a:stretch/>
        </p:blipFill>
        <p:spPr>
          <a:xfrm>
            <a:off x="6526440" y="1980000"/>
            <a:ext cx="3143880" cy="3143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Stocking Stuffer #5: Data Detox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12" name="TextShape 2"/>
          <p:cNvSpPr txBox="1"/>
          <p:nvPr/>
        </p:nvSpPr>
        <p:spPr>
          <a:xfrm>
            <a:off x="360000" y="180072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216000" indent="-216000"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8 Day, Day-by-Day Crypto Guide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1c1c1c"/>
                </a:solidFill>
                <a:latin typeface="Source Sans Pro Light"/>
              </a:rPr>
              <a:t>https://datadetox.myshadow.org/detox</a:t>
            </a:r>
            <a:endParaRPr b="0" lang="en-US" sz="2200" spc="-1" strike="noStrike">
              <a:solidFill>
                <a:srgbClr val="1c1c1c"/>
              </a:solidFill>
              <a:latin typeface="Source Sans Pro Light"/>
            </a:endParaRPr>
          </a:p>
          <a:p>
            <a:pPr marL="216000" indent="-216000"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Developed by Tactical Tech and Mozilla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marL="216000" indent="-216000"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Covers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1c1c1c"/>
                </a:solidFill>
                <a:latin typeface="Source Sans Pro Light"/>
              </a:rPr>
              <a:t>Searching</a:t>
            </a:r>
            <a:endParaRPr b="0" lang="en-US" sz="22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1c1c1c"/>
                </a:solidFill>
                <a:latin typeface="Source Sans Pro Light"/>
              </a:rPr>
              <a:t>Using Google</a:t>
            </a:r>
            <a:endParaRPr b="0" lang="en-US" sz="22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1c1c1c"/>
                </a:solidFill>
                <a:latin typeface="Source Sans Pro Light"/>
              </a:rPr>
              <a:t>Social Media</a:t>
            </a:r>
            <a:endParaRPr b="0" lang="en-US" sz="22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1c1c1c"/>
                </a:solidFill>
                <a:latin typeface="Source Sans Pro Light"/>
              </a:rPr>
              <a:t>Safe Browsing</a:t>
            </a:r>
            <a:endParaRPr b="0" lang="en-US" sz="22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1c1c1c"/>
                </a:solidFill>
                <a:latin typeface="Source Sans Pro Light"/>
              </a:rPr>
              <a:t>Mobile</a:t>
            </a:r>
            <a:endParaRPr b="0" lang="en-US" sz="22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1c1c1c"/>
                </a:solidFill>
                <a:latin typeface="Source Sans Pro Light"/>
              </a:rPr>
              <a:t>Phone Apps</a:t>
            </a:r>
            <a:endParaRPr b="0" lang="en-US" sz="22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1c1c1c"/>
                </a:solidFill>
                <a:latin typeface="Source Sans Pro Light"/>
              </a:rPr>
              <a:t>Online Ads and You</a:t>
            </a:r>
            <a:endParaRPr b="0" lang="en-US" sz="22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1c1c1c"/>
                </a:solidFill>
                <a:latin typeface="Source Sans Pro Light"/>
              </a:rPr>
              <a:t>Making A Plan</a:t>
            </a:r>
            <a:endParaRPr b="0" lang="en-US" sz="2200" spc="-1" strike="noStrike">
              <a:solidFill>
                <a:srgbClr val="1c1c1c"/>
              </a:solidFill>
              <a:latin typeface="Source Sans Pro Light"/>
            </a:endParaRPr>
          </a:p>
          <a:p>
            <a:pPr marL="216000" indent="-216000"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Honorable Mention: Crypto Christmas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pic>
        <p:nvPicPr>
          <p:cNvPr id="113" name="" descr=""/>
          <p:cNvPicPr/>
          <p:nvPr/>
        </p:nvPicPr>
        <p:blipFill>
          <a:blip r:embed="rId1"/>
          <a:stretch/>
        </p:blipFill>
        <p:spPr>
          <a:xfrm>
            <a:off x="5204160" y="3080880"/>
            <a:ext cx="4107600" cy="2736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Recap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15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216000" indent="-216000"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Stocking Stuffer #1: Password Manager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1c1c1c"/>
                </a:solidFill>
                <a:latin typeface="Source Sans Pro Light"/>
              </a:rPr>
              <a:t>KeePass, Master Password, LessPass</a:t>
            </a:r>
            <a:endParaRPr b="0" lang="en-US" sz="2200" spc="-1" strike="noStrike">
              <a:solidFill>
                <a:srgbClr val="1c1c1c"/>
              </a:solidFill>
              <a:latin typeface="Source Sans Pro Light"/>
            </a:endParaRPr>
          </a:p>
          <a:p>
            <a:pPr marL="216000" indent="-216000"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Stocking Stuffer #2: 2FA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1c1c1c"/>
                </a:solidFill>
                <a:latin typeface="Source Sans Pro Light"/>
              </a:rPr>
              <a:t>TwoFactorAuth.org</a:t>
            </a:r>
            <a:endParaRPr b="0" lang="en-US" sz="2200" spc="-1" strike="noStrike">
              <a:solidFill>
                <a:srgbClr val="1c1c1c"/>
              </a:solidFill>
              <a:latin typeface="Source Sans Pro Light"/>
            </a:endParaRPr>
          </a:p>
          <a:p>
            <a:pPr marL="216000" indent="-216000"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Stocking Stuffer #3: Extensions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1c1c1c"/>
                </a:solidFill>
                <a:latin typeface="Source Sans Pro Light"/>
              </a:rPr>
              <a:t>HTTPS Everywhere</a:t>
            </a:r>
            <a:endParaRPr b="0" lang="en-US" sz="22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1c1c1c"/>
                </a:solidFill>
                <a:latin typeface="Source Sans Pro Light"/>
              </a:rPr>
              <a:t>Privacy Badger</a:t>
            </a:r>
            <a:endParaRPr b="0" lang="en-US" sz="2200" spc="-1" strike="noStrike">
              <a:solidFill>
                <a:srgbClr val="1c1c1c"/>
              </a:solidFill>
              <a:latin typeface="Source Sans Pro Light"/>
            </a:endParaRPr>
          </a:p>
          <a:p>
            <a:pPr marL="216000" indent="-216000"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Stocking Stuffer #4: Signal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marL="216000" indent="-216000"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Stocking Stuffer #5: Data Detox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1c1c1c"/>
                </a:solidFill>
                <a:latin typeface="Source Sans Pro Light"/>
              </a:rPr>
              <a:t>https://datadetox.myshadow.org/detox</a:t>
            </a:r>
            <a:endParaRPr b="0" lang="en-US" sz="2200" spc="-1" strike="noStrike">
              <a:solidFill>
                <a:srgbClr val="1c1c1c"/>
              </a:solidFill>
              <a:latin typeface="Source Sans Pro Light"/>
            </a:endParaRPr>
          </a:p>
        </p:txBody>
      </p:sp>
      <p:pic>
        <p:nvPicPr>
          <p:cNvPr id="116" name="" descr=""/>
          <p:cNvPicPr/>
          <p:nvPr/>
        </p:nvPicPr>
        <p:blipFill>
          <a:blip r:embed="rId1"/>
          <a:stretch/>
        </p:blipFill>
        <p:spPr>
          <a:xfrm>
            <a:off x="6290280" y="2558880"/>
            <a:ext cx="3249720" cy="3249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1485</TotalTime>
  <Application>LibreOffice/5.4.2.2$MacOSX_X86_64 LibreOffice_project/22b09f6418e8c2d508a9eaf86b2399209b0990f4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2017-12-10T10:21:58Z</dcterms:created>
  <dc:creator/>
  <dc:description/>
  <dc:language>en-US</dc:language>
  <cp:lastModifiedBy/>
  <dcterms:modified xsi:type="dcterms:W3CDTF">2017-12-11T17:04:42Z</dcterms:modified>
  <cp:revision>2</cp:revision>
  <dc:subject/>
  <dc:title/>
</cp:coreProperties>
</file>