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media/image1.jpeg" ContentType="image/jpeg"/>
  <Override PartName="/ppt/theme/theme2.xml" ContentType="application/vnd.openxmlformats-officedocument.theme+xml"/>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Override PartName="/ppt/media/image8.jpeg" ContentType="image/jpeg"/>
  <Override PartName="/ppt/media/image9.jpeg" ContentType="image/jpeg"/>
  <Override PartName="/ppt/media/image10.jpeg" ContentType="image/jpeg"/>
  <Override PartName="/ppt/media/image11.jpeg" ContentType="image/jpeg"/>
  <Override PartName="/ppt/media/image12.jpeg" ContentType="image/jpeg"/>
  <Override PartName="/ppt/media/image13.jpeg" ContentType="image/jpeg"/>
  <Override PartName="/ppt/media/image14.jpeg" ContentType="image/jpeg"/>
  <Override PartName="/ppt/media/image15.jpeg" ContentType="image/jpeg"/>
  <Override PartName="/ppt/media/image16.jpeg" ContentType="image/jpeg"/>
  <Override PartName="/ppt/media/image1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617931575_1991x1322.jpg"/>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740627569_2880x1920.jpg"/>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996267730_2880x1920.jpg"/>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996267730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149" name="518839134_3132x2088.jpg"/>
          <p:cNvSpPr/>
          <p:nvPr>
            <p:ph type="pic" idx="21"/>
          </p:nvPr>
        </p:nvSpPr>
        <p:spPr>
          <a:xfrm>
            <a:off x="8922063" y="-2"/>
            <a:ext cx="20573999" cy="13716001"/>
          </a:xfrm>
          <a:prstGeom prst="rect">
            <a:avLst/>
          </a:prstGeom>
        </p:spPr>
        <p:txBody>
          <a:bodyPr lIns="91439" tIns="45719" rIns="91439" bIns="45719">
            <a:noAutofit/>
          </a:bodyPr>
          <a:lstStyle/>
          <a:p>
            <a:pPr/>
          </a:p>
        </p:txBody>
      </p:sp>
      <p:sp>
        <p:nvSpPr>
          <p:cNvPr id="150" name="Slide Title"/>
          <p:cNvSpPr txBox="1"/>
          <p:nvPr>
            <p:ph type="title" hasCustomPrompt="1"/>
          </p:nvPr>
        </p:nvSpPr>
        <p:spPr>
          <a:xfrm>
            <a:off x="1295400" y="3743016"/>
            <a:ext cx="11442700" cy="5334002"/>
          </a:xfrm>
          <a:prstGeom prst="rect">
            <a:avLst/>
          </a:prstGeom>
        </p:spPr>
        <p:txBody>
          <a:bodyPr anchor="b"/>
          <a:lstStyle>
            <a:lvl1pPr defTabSz="1160858">
              <a:defRPr cap="all" spc="-665" sz="13300">
                <a:solidFill>
                  <a:srgbClr val="000000"/>
                </a:solidFill>
                <a:latin typeface="Graphik"/>
                <a:ea typeface="Graphik"/>
                <a:cs typeface="Graphik"/>
                <a:sym typeface="Graphik"/>
              </a:defRPr>
            </a:lvl1pPr>
          </a:lstStyle>
          <a:p>
            <a:pPr/>
            <a:r>
              <a:t>Slide Title</a:t>
            </a:r>
          </a:p>
        </p:txBody>
      </p:sp>
      <p:sp>
        <p:nvSpPr>
          <p:cNvPr id="151" name="Body Level One…"/>
          <p:cNvSpPr txBox="1"/>
          <p:nvPr>
            <p:ph type="body" sz="quarter" idx="1" hasCustomPrompt="1"/>
          </p:nvPr>
        </p:nvSpPr>
        <p:spPr>
          <a:xfrm>
            <a:off x="1295400" y="9271000"/>
            <a:ext cx="11442700" cy="3175000"/>
          </a:xfrm>
          <a:prstGeom prst="rect">
            <a:avLst/>
          </a:prstGeom>
        </p:spPr>
        <p:txBody>
          <a:bodyPr/>
          <a:lstStyle>
            <a:lvl1pPr marL="0" indent="0" defTabSz="584200">
              <a:lnSpc>
                <a:spcPct val="100000"/>
              </a:lnSpc>
              <a:spcBef>
                <a:spcPts val="0"/>
              </a:spcBef>
              <a:buSzTx/>
              <a:buNone/>
              <a:defRPr cap="all" spc="-104" sz="3500">
                <a:latin typeface="Graphik Semibold"/>
                <a:ea typeface="Graphik Semibold"/>
                <a:cs typeface="Graphik Semibold"/>
                <a:sym typeface="Graphik Semibold"/>
              </a:defRPr>
            </a:lvl1pPr>
            <a:lvl2pPr marL="0" indent="0" defTabSz="584200">
              <a:lnSpc>
                <a:spcPct val="100000"/>
              </a:lnSpc>
              <a:spcBef>
                <a:spcPts val="0"/>
              </a:spcBef>
              <a:buSzTx/>
              <a:buNone/>
              <a:defRPr cap="all" spc="-104" sz="3500">
                <a:latin typeface="Graphik Semibold"/>
                <a:ea typeface="Graphik Semibold"/>
                <a:cs typeface="Graphik Semibold"/>
                <a:sym typeface="Graphik Semibold"/>
              </a:defRPr>
            </a:lvl2pPr>
            <a:lvl3pPr marL="0" indent="0" defTabSz="584200">
              <a:lnSpc>
                <a:spcPct val="100000"/>
              </a:lnSpc>
              <a:spcBef>
                <a:spcPts val="0"/>
              </a:spcBef>
              <a:buSzTx/>
              <a:buNone/>
              <a:defRPr cap="all" spc="-104" sz="3500">
                <a:latin typeface="Graphik Semibold"/>
                <a:ea typeface="Graphik Semibold"/>
                <a:cs typeface="Graphik Semibold"/>
                <a:sym typeface="Graphik Semibold"/>
              </a:defRPr>
            </a:lvl3pPr>
            <a:lvl4pPr marL="0" indent="0" defTabSz="584200">
              <a:lnSpc>
                <a:spcPct val="100000"/>
              </a:lnSpc>
              <a:spcBef>
                <a:spcPts val="0"/>
              </a:spcBef>
              <a:buSzTx/>
              <a:buNone/>
              <a:defRPr cap="all" spc="-104" sz="3500">
                <a:latin typeface="Graphik Semibold"/>
                <a:ea typeface="Graphik Semibold"/>
                <a:cs typeface="Graphik Semibold"/>
                <a:sym typeface="Graphik Semibold"/>
              </a:defRPr>
            </a:lvl4pPr>
            <a:lvl5pPr marL="0" indent="0" defTabSz="584200">
              <a:lnSpc>
                <a:spcPct val="100000"/>
              </a:lnSpc>
              <a:spcBef>
                <a:spcPts val="0"/>
              </a:spcBef>
              <a:buSzTx/>
              <a:buNone/>
              <a:defRPr cap="all" spc="-104" sz="3500">
                <a:latin typeface="Graphik Semibold"/>
                <a:ea typeface="Graphik Semibold"/>
                <a:cs typeface="Graphik Semibold"/>
                <a:sym typeface="Graphik Semibold"/>
              </a:defRPr>
            </a:lvl5pPr>
          </a:lstStyle>
          <a:p>
            <a:pPr/>
            <a:r>
              <a:t>Slide Subtitle</a:t>
            </a:r>
          </a:p>
          <a:p>
            <a:pPr lvl="1"/>
            <a:r>
              <a:t/>
            </a:r>
          </a:p>
          <a:p>
            <a:pPr lvl="2"/>
            <a:r>
              <a:t/>
            </a:r>
          </a:p>
          <a:p>
            <a:pPr lvl="3"/>
            <a:r>
              <a:t/>
            </a:r>
          </a:p>
          <a:p>
            <a:pPr lvl="4"/>
            <a:r>
              <a:t/>
            </a:r>
          </a:p>
        </p:txBody>
      </p:sp>
      <p:sp>
        <p:nvSpPr>
          <p:cNvPr id="152" name="Slide Number"/>
          <p:cNvSpPr txBox="1"/>
          <p:nvPr>
            <p:ph type="sldNum" sz="quarter" idx="2"/>
          </p:nvPr>
        </p:nvSpPr>
        <p:spPr>
          <a:xfrm>
            <a:off x="22797516" y="12979146"/>
            <a:ext cx="361189" cy="404115"/>
          </a:xfrm>
          <a:prstGeom prst="rect">
            <a:avLst/>
          </a:prstGeom>
        </p:spPr>
        <p:txBody>
          <a:bodyPr/>
          <a:lstStyle>
            <a:lvl1pPr defTabSz="3428913">
              <a:defRPr>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59" name="Section Title"/>
          <p:cNvSpPr txBox="1"/>
          <p:nvPr>
            <p:ph type="title" hasCustomPrompt="1"/>
          </p:nvPr>
        </p:nvSpPr>
        <p:spPr>
          <a:xfrm>
            <a:off x="1295400" y="5404408"/>
            <a:ext cx="21869400" cy="2881786"/>
          </a:xfrm>
          <a:prstGeom prst="rect">
            <a:avLst/>
          </a:prstGeom>
        </p:spPr>
        <p:txBody>
          <a:bodyPr anchor="ctr"/>
          <a:lstStyle>
            <a:lvl1pPr defTabSz="825500">
              <a:defRPr cap="all" spc="-408" sz="10200">
                <a:solidFill>
                  <a:srgbClr val="000000"/>
                </a:solidFill>
                <a:latin typeface="Graphik"/>
                <a:ea typeface="Graphik"/>
                <a:cs typeface="Graphik"/>
                <a:sym typeface="Graphik"/>
              </a:defRPr>
            </a:lvl1pPr>
          </a:lstStyle>
          <a:p>
            <a:pPr/>
            <a:r>
              <a:t>Section Title</a:t>
            </a:r>
          </a:p>
        </p:txBody>
      </p:sp>
      <p:sp>
        <p:nvSpPr>
          <p:cNvPr id="160" name="Slide Number"/>
          <p:cNvSpPr txBox="1"/>
          <p:nvPr>
            <p:ph type="sldNum" sz="quarter" idx="2"/>
          </p:nvPr>
        </p:nvSpPr>
        <p:spPr>
          <a:xfrm>
            <a:off x="22797516" y="12979146"/>
            <a:ext cx="361189" cy="404115"/>
          </a:xfrm>
          <a:prstGeom prst="rect">
            <a:avLst/>
          </a:prstGeom>
        </p:spPr>
        <p:txBody>
          <a:bodyPr/>
          <a:lstStyle>
            <a:lvl1pPr defTabSz="3428913">
              <a:defRPr>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167" name="981594838_2460x1641.jpg"/>
          <p:cNvSpPr/>
          <p:nvPr>
            <p:ph type="pic" idx="21"/>
          </p:nvPr>
        </p:nvSpPr>
        <p:spPr>
          <a:xfrm>
            <a:off x="10236489" y="-2"/>
            <a:ext cx="20561460" cy="13716001"/>
          </a:xfrm>
          <a:prstGeom prst="rect">
            <a:avLst/>
          </a:prstGeom>
        </p:spPr>
        <p:txBody>
          <a:bodyPr lIns="91439" tIns="45719" rIns="91439" bIns="45719">
            <a:noAutofit/>
          </a:bodyPr>
          <a:lstStyle/>
          <a:p>
            <a:pPr/>
          </a:p>
        </p:txBody>
      </p:sp>
      <p:sp>
        <p:nvSpPr>
          <p:cNvPr id="168" name="Body Level One…"/>
          <p:cNvSpPr txBox="1"/>
          <p:nvPr>
            <p:ph type="body" sz="half" idx="1" hasCustomPrompt="1"/>
          </p:nvPr>
        </p:nvSpPr>
        <p:spPr>
          <a:xfrm>
            <a:off x="1295400" y="5257800"/>
            <a:ext cx="11442700" cy="6886575"/>
          </a:xfrm>
          <a:prstGeom prst="rect">
            <a:avLst/>
          </a:prstGeom>
        </p:spPr>
        <p:txBody>
          <a:bodyPr/>
          <a:lstStyle>
            <a:lvl1pPr marL="0" indent="0" defTabSz="584200">
              <a:lnSpc>
                <a:spcPct val="100000"/>
              </a:lnSpc>
              <a:spcBef>
                <a:spcPts val="3300"/>
              </a:spcBef>
              <a:buSzTx/>
              <a:buNone/>
              <a:defRPr sz="4000">
                <a:latin typeface="Graphik Semibold"/>
                <a:ea typeface="Graphik Semibold"/>
                <a:cs typeface="Graphik Semibold"/>
                <a:sym typeface="Graphik Semibold"/>
              </a:defRPr>
            </a:lvl1pPr>
            <a:lvl2pPr marL="0" indent="0" defTabSz="584200">
              <a:lnSpc>
                <a:spcPct val="100000"/>
              </a:lnSpc>
              <a:spcBef>
                <a:spcPts val="3300"/>
              </a:spcBef>
              <a:buSzTx/>
              <a:buNone/>
              <a:defRPr sz="4000">
                <a:latin typeface="Graphik Semibold"/>
                <a:ea typeface="Graphik Semibold"/>
                <a:cs typeface="Graphik Semibold"/>
                <a:sym typeface="Graphik Semibold"/>
              </a:defRPr>
            </a:lvl2pPr>
            <a:lvl3pPr marL="0" indent="0" defTabSz="584200">
              <a:lnSpc>
                <a:spcPct val="100000"/>
              </a:lnSpc>
              <a:spcBef>
                <a:spcPts val="3300"/>
              </a:spcBef>
              <a:buSzTx/>
              <a:buNone/>
              <a:defRPr sz="4000">
                <a:latin typeface="Graphik Semibold"/>
                <a:ea typeface="Graphik Semibold"/>
                <a:cs typeface="Graphik Semibold"/>
                <a:sym typeface="Graphik Semibold"/>
              </a:defRPr>
            </a:lvl3pPr>
            <a:lvl4pPr marL="0" indent="0" defTabSz="584200">
              <a:lnSpc>
                <a:spcPct val="100000"/>
              </a:lnSpc>
              <a:spcBef>
                <a:spcPts val="3300"/>
              </a:spcBef>
              <a:buSzTx/>
              <a:buNone/>
              <a:defRPr sz="4000">
                <a:latin typeface="Graphik Semibold"/>
                <a:ea typeface="Graphik Semibold"/>
                <a:cs typeface="Graphik Semibold"/>
                <a:sym typeface="Graphik Semibold"/>
              </a:defRPr>
            </a:lvl4pPr>
            <a:lvl5pPr marL="0" indent="0" defTabSz="584200">
              <a:lnSpc>
                <a:spcPct val="100000"/>
              </a:lnSpc>
              <a:spcBef>
                <a:spcPts val="3300"/>
              </a:spcBef>
              <a:buSzTx/>
              <a:buNone/>
              <a:defRPr sz="4000">
                <a:latin typeface="Graphik Semibold"/>
                <a:ea typeface="Graphik Semibold"/>
                <a:cs typeface="Graphik Semibold"/>
                <a:sym typeface="Graphik Semibold"/>
              </a:defRPr>
            </a:lvl5pPr>
          </a:lstStyle>
          <a:p>
            <a:pPr/>
            <a:r>
              <a:t>Slide bullet text</a:t>
            </a:r>
          </a:p>
          <a:p>
            <a:pPr lvl="1"/>
            <a:r>
              <a:t/>
            </a:r>
          </a:p>
          <a:p>
            <a:pPr lvl="2"/>
            <a:r>
              <a:t/>
            </a:r>
          </a:p>
          <a:p>
            <a:pPr lvl="3"/>
            <a:r>
              <a:t/>
            </a:r>
          </a:p>
          <a:p>
            <a:pPr lvl="4"/>
            <a:r>
              <a:t/>
            </a:r>
          </a:p>
        </p:txBody>
      </p:sp>
      <p:sp>
        <p:nvSpPr>
          <p:cNvPr id="169" name="Rectangle"/>
          <p:cNvSpPr/>
          <p:nvPr/>
        </p:nvSpPr>
        <p:spPr>
          <a:xfrm>
            <a:off x="0" y="990550"/>
            <a:ext cx="12538389" cy="279401"/>
          </a:xfrm>
          <a:prstGeom prst="rect">
            <a:avLst/>
          </a:prstGeom>
          <a:solidFill>
            <a:srgbClr val="FFFA00"/>
          </a:solidFill>
          <a:ln w="12700">
            <a:miter lim="400000"/>
          </a:ln>
        </p:spPr>
        <p:txBody>
          <a:bodyPr lIns="50800" tIns="50800" rIns="50800" bIns="50800" anchor="ctr"/>
          <a:lstStyle/>
          <a:p>
            <a:pPr defTabSz="821530">
              <a:spcBef>
                <a:spcPts val="3300"/>
              </a:spcBef>
              <a:defRPr spc="-44" sz="2200">
                <a:solidFill>
                  <a:srgbClr val="000000"/>
                </a:solidFill>
                <a:latin typeface="Graphik Semibold"/>
                <a:ea typeface="Graphik Semibold"/>
                <a:cs typeface="Graphik Semibold"/>
                <a:sym typeface="Graphik Semibold"/>
              </a:defRPr>
            </a:pPr>
          </a:p>
        </p:txBody>
      </p:sp>
      <p:sp>
        <p:nvSpPr>
          <p:cNvPr id="170" name="Author and Date"/>
          <p:cNvSpPr txBox="1"/>
          <p:nvPr>
            <p:ph type="body" sz="quarter" idx="22" hasCustomPrompt="1"/>
          </p:nvPr>
        </p:nvSpPr>
        <p:spPr>
          <a:xfrm>
            <a:off x="1295400" y="12955885"/>
            <a:ext cx="11442700" cy="429262"/>
          </a:xfrm>
          <a:prstGeom prst="rect">
            <a:avLst/>
          </a:prstGeom>
        </p:spPr>
        <p:txBody>
          <a:bodyPr/>
          <a:lstStyle>
            <a:lvl1pPr marL="0" indent="0" defTabSz="584200">
              <a:lnSpc>
                <a:spcPct val="100000"/>
              </a:lnSpc>
              <a:spcBef>
                <a:spcPts val="3200"/>
              </a:spcBef>
              <a:buSzTx/>
              <a:buNone/>
              <a:defRPr cap="all" spc="-100" sz="2000">
                <a:latin typeface="Graphik Medium"/>
                <a:ea typeface="Graphik Medium"/>
                <a:cs typeface="Graphik Medium"/>
                <a:sym typeface="Graphik Medium"/>
              </a:defRPr>
            </a:lvl1pPr>
          </a:lstStyle>
          <a:p>
            <a:pPr/>
            <a:r>
              <a:t>Author and Date</a:t>
            </a:r>
          </a:p>
        </p:txBody>
      </p:sp>
      <p:sp>
        <p:nvSpPr>
          <p:cNvPr id="171" name="Slide Title"/>
          <p:cNvSpPr txBox="1"/>
          <p:nvPr>
            <p:ph type="title" hasCustomPrompt="1"/>
          </p:nvPr>
        </p:nvSpPr>
        <p:spPr>
          <a:xfrm>
            <a:off x="1295400" y="1625600"/>
            <a:ext cx="11442700" cy="2466975"/>
          </a:xfrm>
          <a:prstGeom prst="rect">
            <a:avLst/>
          </a:prstGeom>
        </p:spPr>
        <p:txBody>
          <a:bodyPr/>
          <a:lstStyle>
            <a:lvl1pPr defTabSz="584200">
              <a:defRPr cap="all" spc="-400" sz="10000">
                <a:solidFill>
                  <a:srgbClr val="000000"/>
                </a:solidFill>
                <a:latin typeface="Graphik"/>
                <a:ea typeface="Graphik"/>
                <a:cs typeface="Graphik"/>
                <a:sym typeface="Graphik"/>
              </a:defRPr>
            </a:lvl1pPr>
          </a:lstStyle>
          <a:p>
            <a:pPr/>
            <a:r>
              <a:t>Slide Title</a:t>
            </a:r>
          </a:p>
        </p:txBody>
      </p:sp>
      <p:sp>
        <p:nvSpPr>
          <p:cNvPr id="172" name="Slide Subtitle"/>
          <p:cNvSpPr txBox="1"/>
          <p:nvPr>
            <p:ph type="body" sz="quarter" idx="23" hasCustomPrompt="1"/>
          </p:nvPr>
        </p:nvSpPr>
        <p:spPr>
          <a:xfrm>
            <a:off x="1295399" y="4092575"/>
            <a:ext cx="11442703" cy="678373"/>
          </a:xfrm>
          <a:prstGeom prst="rect">
            <a:avLst/>
          </a:prstGeom>
        </p:spPr>
        <p:txBody>
          <a:bodyPr/>
          <a:lstStyle>
            <a:lvl1pPr marL="0" indent="0" defTabSz="566673">
              <a:lnSpc>
                <a:spcPct val="100000"/>
              </a:lnSpc>
              <a:spcBef>
                <a:spcPts val="0"/>
              </a:spcBef>
              <a:buSzTx/>
              <a:buNone/>
              <a:defRPr cap="all" spc="-200" sz="3300">
                <a:latin typeface="Graphik Semibold"/>
                <a:ea typeface="Graphik Semibold"/>
                <a:cs typeface="Graphik Semibold"/>
                <a:sym typeface="Graphik Semibold"/>
              </a:defRPr>
            </a:lvl1pPr>
          </a:lstStyle>
          <a:p>
            <a:pPr/>
            <a:r>
              <a:t>Slide Subtitle</a:t>
            </a:r>
          </a:p>
        </p:txBody>
      </p:sp>
      <p:sp>
        <p:nvSpPr>
          <p:cNvPr id="173" name="Slide Number"/>
          <p:cNvSpPr txBox="1"/>
          <p:nvPr>
            <p:ph type="sldNum" sz="quarter" idx="2"/>
          </p:nvPr>
        </p:nvSpPr>
        <p:spPr>
          <a:xfrm>
            <a:off x="22797516" y="12979146"/>
            <a:ext cx="361189" cy="404115"/>
          </a:xfrm>
          <a:prstGeom prst="rect">
            <a:avLst/>
          </a:prstGeom>
        </p:spPr>
        <p:txBody>
          <a:bodyPr/>
          <a:lstStyle>
            <a:lvl1pPr defTabSz="3428913">
              <a:defRPr>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80" name="463013163_3048x2031.jpg"/>
          <p:cNvSpPr/>
          <p:nvPr>
            <p:ph type="pic" idx="21"/>
          </p:nvPr>
        </p:nvSpPr>
        <p:spPr>
          <a:xfrm>
            <a:off x="0" y="-1266000"/>
            <a:ext cx="24384000" cy="16248003"/>
          </a:xfrm>
          <a:prstGeom prst="rect">
            <a:avLst/>
          </a:prstGeom>
        </p:spPr>
        <p:txBody>
          <a:bodyPr lIns="91439" tIns="45719" rIns="91439" bIns="45719">
            <a:noAutofit/>
          </a:bodyPr>
          <a:lstStyle/>
          <a:p>
            <a:pPr/>
          </a:p>
        </p:txBody>
      </p:sp>
      <p:sp>
        <p:nvSpPr>
          <p:cNvPr id="181" name="Slide Number"/>
          <p:cNvSpPr txBox="1"/>
          <p:nvPr>
            <p:ph type="sldNum" sz="quarter" idx="2"/>
          </p:nvPr>
        </p:nvSpPr>
        <p:spPr>
          <a:xfrm>
            <a:off x="22797516" y="12979146"/>
            <a:ext cx="361189" cy="404115"/>
          </a:xfrm>
          <a:prstGeom prst="rect">
            <a:avLst/>
          </a:prstGeom>
        </p:spPr>
        <p:txBody>
          <a:bodyPr/>
          <a:lstStyle>
            <a:lvl1pPr defTabSz="3428913">
              <a:defRPr>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740627569_2880x1920.jpg"/>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188" name="1014407370_Retouch_4050x2379.jpg"/>
          <p:cNvSpPr/>
          <p:nvPr>
            <p:ph type="pic" idx="21"/>
          </p:nvPr>
        </p:nvSpPr>
        <p:spPr>
          <a:xfrm>
            <a:off x="-685800" y="-6146800"/>
            <a:ext cx="34201100" cy="20089980"/>
          </a:xfrm>
          <a:prstGeom prst="rect">
            <a:avLst/>
          </a:prstGeom>
        </p:spPr>
        <p:txBody>
          <a:bodyPr lIns="91439" tIns="45719" rIns="91439" bIns="45719">
            <a:noAutofit/>
          </a:bodyPr>
          <a:lstStyle/>
          <a:p>
            <a:pPr/>
          </a:p>
        </p:txBody>
      </p:sp>
      <p:sp>
        <p:nvSpPr>
          <p:cNvPr id="189" name="Presentation Title"/>
          <p:cNvSpPr txBox="1"/>
          <p:nvPr>
            <p:ph type="title" hasCustomPrompt="1"/>
          </p:nvPr>
        </p:nvSpPr>
        <p:spPr>
          <a:xfrm>
            <a:off x="1295400" y="4384675"/>
            <a:ext cx="21869400" cy="4699000"/>
          </a:xfrm>
          <a:prstGeom prst="rect">
            <a:avLst/>
          </a:prstGeom>
        </p:spPr>
        <p:txBody>
          <a:bodyPr anchor="b"/>
          <a:lstStyle>
            <a:lvl1pPr defTabSz="1160858">
              <a:defRPr cap="all" spc="-665" sz="13300">
                <a:solidFill>
                  <a:srgbClr val="000000"/>
                </a:solidFill>
                <a:latin typeface="Graphik"/>
                <a:ea typeface="Graphik"/>
                <a:cs typeface="Graphik"/>
                <a:sym typeface="Graphik"/>
              </a:defRPr>
            </a:lvl1pPr>
          </a:lstStyle>
          <a:p>
            <a:pPr/>
            <a:r>
              <a:t>Presentation Title</a:t>
            </a:r>
          </a:p>
        </p:txBody>
      </p:sp>
      <p:sp>
        <p:nvSpPr>
          <p:cNvPr id="190" name="Body Level One…"/>
          <p:cNvSpPr txBox="1"/>
          <p:nvPr>
            <p:ph type="body" sz="quarter" idx="1" hasCustomPrompt="1"/>
          </p:nvPr>
        </p:nvSpPr>
        <p:spPr>
          <a:xfrm>
            <a:off x="1295400" y="9268776"/>
            <a:ext cx="21869400" cy="1422715"/>
          </a:xfrm>
          <a:prstGeom prst="rect">
            <a:avLst/>
          </a:prstGeom>
        </p:spPr>
        <p:txBody>
          <a:bodyPr/>
          <a:lstStyle>
            <a:lvl1pPr marL="0" indent="0" defTabSz="584200">
              <a:lnSpc>
                <a:spcPct val="100000"/>
              </a:lnSpc>
              <a:spcBef>
                <a:spcPts val="0"/>
              </a:spcBef>
              <a:buSzTx/>
              <a:buNone/>
              <a:defRPr cap="all" spc="-104" sz="3500">
                <a:latin typeface="Graphik Semibold"/>
                <a:ea typeface="Graphik Semibold"/>
                <a:cs typeface="Graphik Semibold"/>
                <a:sym typeface="Graphik Semibold"/>
              </a:defRPr>
            </a:lvl1pPr>
            <a:lvl2pPr marL="0" indent="0" defTabSz="584200">
              <a:lnSpc>
                <a:spcPct val="100000"/>
              </a:lnSpc>
              <a:spcBef>
                <a:spcPts val="0"/>
              </a:spcBef>
              <a:buSzTx/>
              <a:buNone/>
              <a:defRPr cap="all" spc="-104" sz="3500">
                <a:latin typeface="Graphik Semibold"/>
                <a:ea typeface="Graphik Semibold"/>
                <a:cs typeface="Graphik Semibold"/>
                <a:sym typeface="Graphik Semibold"/>
              </a:defRPr>
            </a:lvl2pPr>
            <a:lvl3pPr marL="0" indent="0" defTabSz="584200">
              <a:lnSpc>
                <a:spcPct val="100000"/>
              </a:lnSpc>
              <a:spcBef>
                <a:spcPts val="0"/>
              </a:spcBef>
              <a:buSzTx/>
              <a:buNone/>
              <a:defRPr cap="all" spc="-104" sz="3500">
                <a:latin typeface="Graphik Semibold"/>
                <a:ea typeface="Graphik Semibold"/>
                <a:cs typeface="Graphik Semibold"/>
                <a:sym typeface="Graphik Semibold"/>
              </a:defRPr>
            </a:lvl3pPr>
            <a:lvl4pPr marL="0" indent="0" defTabSz="584200">
              <a:lnSpc>
                <a:spcPct val="100000"/>
              </a:lnSpc>
              <a:spcBef>
                <a:spcPts val="0"/>
              </a:spcBef>
              <a:buSzTx/>
              <a:buNone/>
              <a:defRPr cap="all" spc="-104" sz="3500">
                <a:latin typeface="Graphik Semibold"/>
                <a:ea typeface="Graphik Semibold"/>
                <a:cs typeface="Graphik Semibold"/>
                <a:sym typeface="Graphik Semibold"/>
              </a:defRPr>
            </a:lvl4pPr>
            <a:lvl5pPr marL="0" indent="0" defTabSz="584200">
              <a:lnSpc>
                <a:spcPct val="100000"/>
              </a:lnSpc>
              <a:spcBef>
                <a:spcPts val="0"/>
              </a:spcBef>
              <a:buSzTx/>
              <a:buNone/>
              <a:defRPr cap="all" spc="-104" sz="3500">
                <a:latin typeface="Graphik Semibold"/>
                <a:ea typeface="Graphik Semibold"/>
                <a:cs typeface="Graphik Semibold"/>
                <a:sym typeface="Graphik Semibold"/>
              </a:defRPr>
            </a:lvl5pPr>
          </a:lstStyle>
          <a:p>
            <a:pPr/>
            <a:r>
              <a:t>Presentation Subtitle</a:t>
            </a:r>
          </a:p>
          <a:p>
            <a:pPr lvl="1"/>
            <a:r>
              <a:t/>
            </a:r>
          </a:p>
          <a:p>
            <a:pPr lvl="2"/>
            <a:r>
              <a:t/>
            </a:r>
          </a:p>
          <a:p>
            <a:pPr lvl="3"/>
            <a:r>
              <a:t/>
            </a:r>
          </a:p>
          <a:p>
            <a:pPr lvl="4"/>
            <a:r>
              <a:t/>
            </a:r>
          </a:p>
        </p:txBody>
      </p:sp>
      <p:sp>
        <p:nvSpPr>
          <p:cNvPr id="191" name="Slide Number"/>
          <p:cNvSpPr txBox="1"/>
          <p:nvPr>
            <p:ph type="sldNum" sz="quarter" idx="2"/>
          </p:nvPr>
        </p:nvSpPr>
        <p:spPr>
          <a:xfrm>
            <a:off x="22797516" y="12979146"/>
            <a:ext cx="361189" cy="404115"/>
          </a:xfrm>
          <a:prstGeom prst="rect">
            <a:avLst/>
          </a:prstGeom>
        </p:spPr>
        <p:txBody>
          <a:bodyPr/>
          <a:lstStyle>
            <a:lvl1pPr defTabSz="3428913">
              <a:defRPr>
                <a:latin typeface="Graphik"/>
                <a:ea typeface="Graphik"/>
                <a:cs typeface="Graphik"/>
                <a:sym typeface="Graphik"/>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136959463_1989x1321.jpg"/>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617931575_1991x1322.jpg"/>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image" Target="../media/image2.jpe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en.wikipedia.org/wiki/Public_health" TargetMode="External"/><Relationship Id="rId3" Type="http://schemas.openxmlformats.org/officeDocument/2006/relationships/hyperlink" Target="https://en.wikipedia.org/wiki/Recreational_drug_use" TargetMode="External"/><Relationship Id="rId4" Type="http://schemas.openxmlformats.org/officeDocument/2006/relationships/hyperlink" Target="https://en.wikipedia.org/wiki/Sexual_activity"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6.jpeg"/></Relationships>

</file>

<file path=ppt/slides/_rels/slide1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7.jpeg"/></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tif"/></Relationships>

</file>

<file path=ppt/slides/_rels/slide2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8.jpeg"/></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jpeg"/></Relationships>

</file>

<file path=ppt/slides/_rels/slide2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jpeg"/></Relationships>

</file>

<file path=ppt/slides/_rels/slide30.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0.jpeg"/></Relationships>

</file>

<file path=ppt/slides/_rels/slide3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1.jpeg"/></Relationships>

</file>

<file path=ppt/slides/_rels/slide33.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2.jpe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s://joindeleteme.com/" TargetMode="External"/><Relationship Id="rId3" Type="http://schemas.openxmlformats.org/officeDocument/2006/relationships/hyperlink" Target="https://www.privacyduck.com/" TargetMode="External"/><Relationship Id="rId4" Type="http://schemas.openxmlformats.org/officeDocument/2006/relationships/image" Target="../media/image3.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3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hyperlink" Target="http://CyberCivilRights.org/online-removal" TargetMode="External"/><Relationship Id="rId3" Type="http://schemas.openxmlformats.org/officeDocument/2006/relationships/image" Target="../media/image13.jpeg"/></Relationships>

</file>

<file path=ppt/slides/_rels/slide3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4.jpeg"/><Relationship Id="rId3" Type="http://schemas.openxmlformats.org/officeDocument/2006/relationships/hyperlink" Target="https://www.debutart.com/artist/corey-brickley"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jpeg"/></Relationships>

</file>

<file path=ppt/slides/_rels/slide40.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jpeg"/></Relationships>

</file>

<file path=ppt/slides/_rels/slide4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4.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6.jpe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hyperlink" Target="https://cypurr.nyc" TargetMode="External"/><Relationship Id="rId3" Type="http://schemas.openxmlformats.org/officeDocument/2006/relationships/hyperlink" Target="https://opencollective.com/cypurr-collective" TargetMode="External"/><Relationship Id="rId4" Type="http://schemas.openxmlformats.org/officeDocument/2006/relationships/image" Target="../media/image17.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jpeg"/></Relationships>

</file>

<file path=ppt/slides/_rels/slide8.xml.rels><?xml version="1.0" encoding="UTF-8"?>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image" Target="../media/image5.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00" name="Cyber Harassment + Harm Reduction"/>
          <p:cNvSpPr txBox="1"/>
          <p:nvPr>
            <p:ph type="ctrTitle"/>
          </p:nvPr>
        </p:nvSpPr>
        <p:spPr>
          <a:xfrm>
            <a:off x="1206498" y="3593953"/>
            <a:ext cx="21971004" cy="4648201"/>
          </a:xfrm>
          <a:prstGeom prst="rect">
            <a:avLst/>
          </a:prstGeom>
        </p:spPr>
        <p:txBody>
          <a:bodyPr/>
          <a:lstStyle>
            <a:lvl1pPr algn="ctr">
              <a:defRPr spc="-200" sz="10000"/>
            </a:lvl1pPr>
          </a:lstStyle>
          <a:p>
            <a:pPr/>
            <a:r>
              <a:t>Cyber Harassment + Harm Reduction</a:t>
            </a:r>
          </a:p>
        </p:txBody>
      </p:sp>
      <p:sp>
        <p:nvSpPr>
          <p:cNvPr id="201" name="Brooklyn Infocommons…"/>
          <p:cNvSpPr txBox="1"/>
          <p:nvPr>
            <p:ph type="subTitle" sz="half" idx="1"/>
          </p:nvPr>
        </p:nvSpPr>
        <p:spPr>
          <a:xfrm>
            <a:off x="1206500" y="9994734"/>
            <a:ext cx="21971000" cy="3152296"/>
          </a:xfrm>
          <a:prstGeom prst="rect">
            <a:avLst/>
          </a:prstGeom>
        </p:spPr>
        <p:txBody>
          <a:bodyPr/>
          <a:lstStyle/>
          <a:p>
            <a:pPr algn="ctr" defTabSz="584200">
              <a:defRPr b="0" cap="all" spc="-226" sz="5100">
                <a:solidFill>
                  <a:srgbClr val="FFFFFF"/>
                </a:solidFill>
              </a:defRPr>
            </a:pPr>
            <a:r>
              <a:t>Brooklyn Infocommons</a:t>
            </a:r>
            <a:endParaRPr spc="-153"/>
          </a:p>
          <a:p>
            <a:pPr algn="ctr" defTabSz="584200">
              <a:defRPr b="0" cap="all" spc="-226" sz="5100">
                <a:solidFill>
                  <a:srgbClr val="FFFFFF"/>
                </a:solidFill>
              </a:defRPr>
            </a:pPr>
            <a:r>
              <a:rPr spc="-153"/>
              <a:t>February 20</a:t>
            </a:r>
            <a:r>
              <a:t> 2021</a:t>
            </a:r>
            <a:endParaRPr spc="-153"/>
          </a:p>
          <a:p>
            <a:pPr algn="ctr" defTabSz="584200">
              <a:defRPr b="0" cap="all" spc="-226" sz="5100">
                <a:solidFill>
                  <a:srgbClr val="FFFFFF"/>
                </a:solidFill>
              </a:defRPr>
            </a:pPr>
            <a:r>
              <a:t>Exp 08/21</a:t>
            </a:r>
          </a:p>
        </p:txBody>
      </p:sp>
      <p:pic>
        <p:nvPicPr>
          <p:cNvPr id="202" name="CyPurr Logo.png" descr="CyPurr Logo.png"/>
          <p:cNvPicPr>
            <a:picLocks noChangeAspect="1"/>
          </p:cNvPicPr>
          <p:nvPr/>
        </p:nvPicPr>
        <p:blipFill>
          <a:blip r:embed="rId2">
            <a:extLst/>
          </a:blip>
          <a:stretch>
            <a:fillRect/>
          </a:stretch>
        </p:blipFill>
        <p:spPr>
          <a:xfrm>
            <a:off x="20904747" y="9994734"/>
            <a:ext cx="3152296" cy="3152296"/>
          </a:xfrm>
          <a:prstGeom prst="rect">
            <a:avLst/>
          </a:prstGeom>
          <a:ln w="12700">
            <a:miter lim="400000"/>
          </a:ln>
          <a:effectLst>
            <a:outerShdw sx="100000" sy="100000" kx="0" ky="0" algn="b" rotWithShape="0" blurRad="254000" dist="127000" dir="5400000">
              <a:srgbClr val="000000">
                <a:alpha val="70000"/>
              </a:srgbClr>
            </a:outerShdw>
          </a:effectLst>
        </p:spPr>
      </p:pic>
      <p:pic>
        <p:nvPicPr>
          <p:cNvPr id="203" name="cat-valetnines-day-pictures-1-1280x720.jpg" descr="cat-valetnines-day-pictures-1-1280x720.jpg"/>
          <p:cNvPicPr>
            <a:picLocks noChangeAspect="1"/>
          </p:cNvPicPr>
          <p:nvPr/>
        </p:nvPicPr>
        <p:blipFill>
          <a:blip r:embed="rId3">
            <a:extLst/>
          </a:blip>
          <a:stretch>
            <a:fillRect/>
          </a:stretch>
        </p:blipFill>
        <p:spPr>
          <a:xfrm>
            <a:off x="7416890" y="425924"/>
            <a:ext cx="10982974" cy="6177923"/>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33" name="Cyber Harassment, “is a catch-all term for various tactics and malicious behaviours online. This ranges from sharing embarrassing or cruel content about a person, impersonating, doxing and stalking, to the nonconsensual use of photography and violent thr"/>
          <p:cNvSpPr txBox="1"/>
          <p:nvPr>
            <p:ph type="body" sz="half" idx="1"/>
          </p:nvPr>
        </p:nvSpPr>
        <p:spPr>
          <a:xfrm>
            <a:off x="4072712" y="3727043"/>
            <a:ext cx="16238576" cy="7878215"/>
          </a:xfrm>
          <a:prstGeom prst="rect">
            <a:avLst/>
          </a:prstGeom>
        </p:spPr>
        <p:txBody>
          <a:bodyPr/>
          <a:lstStyle/>
          <a:p>
            <a:pPr defTabSz="457200">
              <a:lnSpc>
                <a:spcPct val="100000"/>
              </a:lnSpc>
              <a:spcBef>
                <a:spcPts val="1200"/>
              </a:spcBef>
              <a:defRPr spc="0" sz="4600">
                <a:solidFill>
                  <a:srgbClr val="FFFFFF"/>
                </a:solidFill>
                <a:latin typeface="+mn-lt"/>
                <a:ea typeface="+mn-ea"/>
                <a:cs typeface="+mn-cs"/>
                <a:sym typeface="Helvetica Neue"/>
              </a:defRPr>
            </a:pPr>
            <a:r>
              <a:rPr b="1"/>
              <a:t>Cyber Harassment, “</a:t>
            </a:r>
            <a:r>
              <a:t>is a catch-all term for various tactics and malicious behaviours online. This ranges from sharing embarrassing or cruel content about a person, impersonating, doxing and stalking, to the nonconsensual use of photography and violent threats. The purpose of harassment differs with every incidence, but usually includes wanting to embarrass, humiliate, scare, threaten, silence, extort or, in some instances, encourage mob attacks or malevolent engagements.”</a:t>
            </a:r>
          </a:p>
        </p:txBody>
      </p:sp>
      <p:sp>
        <p:nvSpPr>
          <p:cNvPr id="234" name="What do we mean by Cyber Harassment?"/>
          <p:cNvSpPr txBox="1"/>
          <p:nvPr/>
        </p:nvSpPr>
        <p:spPr>
          <a:xfrm>
            <a:off x="3894912" y="1605940"/>
            <a:ext cx="16238577" cy="11061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800">
                <a:solidFill>
                  <a:srgbClr val="FFFFFF"/>
                </a:solidFill>
              </a:defRPr>
            </a:lvl1pPr>
          </a:lstStyle>
          <a:p>
            <a:pPr/>
            <a:r>
              <a:t>What do we mean by Cyber Harassment?</a:t>
            </a:r>
          </a:p>
        </p:txBody>
      </p:sp>
      <p:sp>
        <p:nvSpPr>
          <p:cNvPr id="235" name="-Glitch"/>
          <p:cNvSpPr txBox="1"/>
          <p:nvPr/>
        </p:nvSpPr>
        <p:spPr>
          <a:xfrm>
            <a:off x="16787279" y="10357129"/>
            <a:ext cx="2696642" cy="11805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7300">
                <a:solidFill>
                  <a:srgbClr val="FFFFFF"/>
                </a:solidFill>
              </a:defRPr>
            </a:pPr>
            <a:r>
              <a:t>-</a:t>
            </a:r>
            <a:r>
              <a:rPr sz="6700"/>
              <a:t>Glitch</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37" name="“Harm reduction, or harm minimization, refers to a range of public health policies designed to lessen the negative social and/or physical consequences associated with various human behaviors, both legal and illegal. Harm reduction policies are used to ma"/>
          <p:cNvSpPr txBox="1"/>
          <p:nvPr>
            <p:ph type="body" sz="half" idx="1"/>
          </p:nvPr>
        </p:nvSpPr>
        <p:spPr>
          <a:xfrm>
            <a:off x="4765784" y="3743767"/>
            <a:ext cx="14496832" cy="6228466"/>
          </a:xfrm>
          <a:prstGeom prst="rect">
            <a:avLst/>
          </a:prstGeom>
        </p:spPr>
        <p:txBody>
          <a:bodyPr/>
          <a:lstStyle/>
          <a:p>
            <a:pPr defTabSz="443484">
              <a:lnSpc>
                <a:spcPct val="100000"/>
              </a:lnSpc>
              <a:spcBef>
                <a:spcPts val="1100"/>
              </a:spcBef>
              <a:defRPr spc="0" sz="4947">
                <a:solidFill>
                  <a:srgbClr val="FFFFFF"/>
                </a:solidFill>
                <a:latin typeface="+mn-lt"/>
                <a:ea typeface="+mn-ea"/>
                <a:cs typeface="+mn-cs"/>
                <a:sym typeface="Helvetica Neue"/>
              </a:defRPr>
            </a:pPr>
            <a:r>
              <a:t>“</a:t>
            </a:r>
            <a:r>
              <a:rPr b="1"/>
              <a:t>Harm reduction</a:t>
            </a:r>
            <a:r>
              <a:t>, or harm minimization, refers to a range of </a:t>
            </a:r>
            <a:r>
              <a:rPr>
                <a:hlinkClick r:id="rId2" invalidUrl="" action="" tgtFrame="" tooltip="" history="1" highlightClick="0" endSnd="0"/>
              </a:rPr>
              <a:t>public health</a:t>
            </a:r>
            <a:r>
              <a:t> policies designed to lessen the negative social and/or physical consequences associated with various human behaviors, both legal and illegal. Harm reduction policies are used to manage behaviors such as </a:t>
            </a:r>
            <a:r>
              <a:rPr>
                <a:hlinkClick r:id="rId3" invalidUrl="" action="" tgtFrame="" tooltip="" history="1" highlightClick="0" endSnd="0"/>
              </a:rPr>
              <a:t>recreational drug use</a:t>
            </a:r>
            <a:r>
              <a:t> and </a:t>
            </a:r>
            <a:r>
              <a:rPr>
                <a:hlinkClick r:id="rId4" invalidUrl="" action="" tgtFrame="" tooltip="" history="1" highlightClick="0" endSnd="0"/>
              </a:rPr>
              <a:t>sexual activity</a:t>
            </a:r>
            <a:r>
              <a:t> in numerous settings that range from services through to geographical regions.”</a:t>
            </a:r>
          </a:p>
        </p:txBody>
      </p:sp>
      <p:sp>
        <p:nvSpPr>
          <p:cNvPr id="238" name="What do we mean by Harm Reduction?"/>
          <p:cNvSpPr txBox="1"/>
          <p:nvPr/>
        </p:nvSpPr>
        <p:spPr>
          <a:xfrm>
            <a:off x="4350461" y="1605940"/>
            <a:ext cx="15327478" cy="110612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800">
                <a:solidFill>
                  <a:srgbClr val="FFFFFF"/>
                </a:solidFill>
              </a:defRPr>
            </a:lvl1pPr>
          </a:lstStyle>
          <a:p>
            <a:pPr/>
            <a:r>
              <a:t>What do we mean by Harm Reduction?</a:t>
            </a:r>
          </a:p>
        </p:txBody>
      </p:sp>
      <p:sp>
        <p:nvSpPr>
          <p:cNvPr id="239" name="-Wikipedia"/>
          <p:cNvSpPr txBox="1"/>
          <p:nvPr/>
        </p:nvSpPr>
        <p:spPr>
          <a:xfrm>
            <a:off x="16532351" y="10484129"/>
            <a:ext cx="4527297" cy="11805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7300">
                <a:solidFill>
                  <a:srgbClr val="FFFFFF"/>
                </a:solidFill>
              </a:defRPr>
            </a:lvl1pPr>
          </a:lstStyle>
          <a:p>
            <a:pPr/>
            <a:r>
              <a:t>-Wikipedia</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41" name="Stats on Cyber Harassment"/>
          <p:cNvSpPr txBox="1"/>
          <p:nvPr>
            <p:ph type="title"/>
          </p:nvPr>
        </p:nvSpPr>
        <p:spPr>
          <a:prstGeom prst="rect">
            <a:avLst/>
          </a:prstGeom>
        </p:spPr>
        <p:txBody>
          <a:bodyPr/>
          <a:lstStyle>
            <a:lvl1pPr>
              <a:defRPr>
                <a:solidFill>
                  <a:srgbClr val="FFFFFF"/>
                </a:solidFill>
              </a:defRPr>
            </a:lvl1pPr>
          </a:lstStyle>
          <a:p>
            <a:pPr/>
            <a:r>
              <a:t>Stats on Cyber Harassment</a:t>
            </a:r>
          </a:p>
        </p:txBody>
      </p:sp>
      <p:sp>
        <p:nvSpPr>
          <p:cNvPr id="242" name="Pew Research Study (2017)"/>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379475">
              <a:spcBef>
                <a:spcPts val="900"/>
              </a:spcBef>
              <a:defRPr b="0" sz="5810">
                <a:solidFill>
                  <a:srgbClr val="FFFFFF"/>
                </a:solidFill>
              </a:defRPr>
            </a:lvl1pPr>
          </a:lstStyle>
          <a:p>
            <a:pPr/>
            <a:r>
              <a:t>Pew Research Study (2017)</a:t>
            </a:r>
          </a:p>
        </p:txBody>
      </p:sp>
      <p:sp>
        <p:nvSpPr>
          <p:cNvPr id="243" name="Overview…"/>
          <p:cNvSpPr txBox="1"/>
          <p:nvPr>
            <p:ph type="body" sz="half" idx="1"/>
          </p:nvPr>
        </p:nvSpPr>
        <p:spPr>
          <a:xfrm>
            <a:off x="1206500" y="3444443"/>
            <a:ext cx="9743378" cy="9861372"/>
          </a:xfrm>
          <a:prstGeom prst="rect">
            <a:avLst/>
          </a:prstGeom>
        </p:spPr>
        <p:txBody>
          <a:bodyPr/>
          <a:lstStyle/>
          <a:p>
            <a:pPr defTabSz="228600">
              <a:spcBef>
                <a:spcPts val="600"/>
              </a:spcBef>
              <a:defRPr spc="0" sz="3500">
                <a:solidFill>
                  <a:srgbClr val="FFFFFF"/>
                </a:solidFill>
              </a:defRPr>
            </a:pPr>
            <a:r>
              <a:t>Overview</a:t>
            </a:r>
          </a:p>
          <a:p>
            <a:pPr defTabSz="228600">
              <a:spcBef>
                <a:spcPts val="600"/>
              </a:spcBef>
              <a:defRPr spc="0" sz="3500">
                <a:solidFill>
                  <a:srgbClr val="FFFFFF"/>
                </a:solidFill>
              </a:defRPr>
            </a:pPr>
          </a:p>
          <a:p>
            <a:pPr defTabSz="228600">
              <a:spcBef>
                <a:spcPts val="600"/>
              </a:spcBef>
              <a:defRPr spc="0" sz="3500">
                <a:solidFill>
                  <a:srgbClr val="FFFFFF"/>
                </a:solidFill>
              </a:defRPr>
            </a:pPr>
            <a:r>
              <a:t>Scope: Estimated 7/10 U.S. adults use social media ( around 250,000,000)</a:t>
            </a:r>
          </a:p>
          <a:p>
            <a:pPr defTabSz="228600">
              <a:spcBef>
                <a:spcPts val="600"/>
              </a:spcBef>
              <a:defRPr spc="0" sz="3500">
                <a:solidFill>
                  <a:srgbClr val="FFFFFF"/>
                </a:solidFill>
              </a:defRPr>
            </a:pPr>
          </a:p>
          <a:p>
            <a:pPr defTabSz="228600">
              <a:spcBef>
                <a:spcPts val="600"/>
              </a:spcBef>
              <a:defRPr spc="0" sz="3500">
                <a:solidFill>
                  <a:srgbClr val="FFFFFF"/>
                </a:solidFill>
              </a:defRPr>
            </a:pPr>
            <a:r>
              <a:t>In 2017, Pew Research conducted a survey, looking to understand the scope, severity, and subjectivity of online harassment</a:t>
            </a:r>
          </a:p>
          <a:p>
            <a:pPr defTabSz="228600">
              <a:spcBef>
                <a:spcPts val="600"/>
              </a:spcBef>
              <a:defRPr spc="0" sz="1800">
                <a:solidFill>
                  <a:srgbClr val="FFFFFF"/>
                </a:solidFill>
              </a:defRPr>
            </a:pPr>
          </a:p>
          <a:p>
            <a:pPr defTabSz="177800">
              <a:spcBef>
                <a:spcPts val="0"/>
              </a:spcBef>
              <a:defRPr spc="0" sz="3500">
                <a:solidFill>
                  <a:srgbClr val="FFFFFF"/>
                </a:solidFill>
              </a:defRPr>
            </a:pPr>
            <a:r>
              <a:t>A study of 4,248 U.S. adults finds that </a:t>
            </a:r>
          </a:p>
          <a:p>
            <a:pPr marL="444500" indent="-444500" defTabSz="177800">
              <a:spcBef>
                <a:spcPts val="0"/>
              </a:spcBef>
              <a:buSzPct val="123000"/>
              <a:buChar char="•"/>
              <a:defRPr spc="0" sz="3500">
                <a:solidFill>
                  <a:srgbClr val="FFFFFF"/>
                </a:solidFill>
              </a:defRPr>
            </a:pPr>
            <a:r>
              <a:t>41% of Americans have been personally subjected to harassing behavior online, a modest increase from 35% [of a similar Pew Survey from 2014] </a:t>
            </a:r>
          </a:p>
          <a:p>
            <a:pPr marL="444500" indent="-444500" defTabSz="177800">
              <a:spcBef>
                <a:spcPts val="0"/>
              </a:spcBef>
              <a:buSzPct val="123000"/>
              <a:buChar char="•"/>
              <a:defRPr spc="0" sz="3500">
                <a:solidFill>
                  <a:srgbClr val="FFFFFF"/>
                </a:solidFill>
              </a:defRPr>
            </a:pPr>
            <a:r>
              <a:t>66% have witnessed these behaviors directed at others</a:t>
            </a:r>
          </a:p>
          <a:p>
            <a:pPr defTabSz="177800">
              <a:spcBef>
                <a:spcPts val="0"/>
              </a:spcBef>
              <a:defRPr spc="0" sz="3500">
                <a:solidFill>
                  <a:srgbClr val="FFFFFF"/>
                </a:solidFill>
              </a:defRPr>
            </a:pPr>
          </a:p>
        </p:txBody>
      </p:sp>
      <p:pic>
        <p:nvPicPr>
          <p:cNvPr id="244" name="pewresearch.jpg" descr="pewresearch.jpg"/>
          <p:cNvPicPr>
            <a:picLocks noChangeAspect="1"/>
          </p:cNvPicPr>
          <p:nvPr/>
        </p:nvPicPr>
        <p:blipFill>
          <a:blip r:embed="rId2">
            <a:extLst/>
          </a:blip>
          <a:stretch>
            <a:fillRect/>
          </a:stretch>
        </p:blipFill>
        <p:spPr>
          <a:xfrm>
            <a:off x="12201822" y="3047512"/>
            <a:ext cx="11623361" cy="871752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46" name="Stats on Cyber Harassment"/>
          <p:cNvSpPr txBox="1"/>
          <p:nvPr>
            <p:ph type="title"/>
          </p:nvPr>
        </p:nvSpPr>
        <p:spPr>
          <a:prstGeom prst="rect">
            <a:avLst/>
          </a:prstGeom>
        </p:spPr>
        <p:txBody>
          <a:bodyPr/>
          <a:lstStyle>
            <a:lvl1pPr>
              <a:defRPr>
                <a:solidFill>
                  <a:srgbClr val="FFFFFF"/>
                </a:solidFill>
              </a:defRPr>
            </a:lvl1pPr>
          </a:lstStyle>
          <a:p>
            <a:pPr/>
            <a:r>
              <a:t>Stats on Cyber Harassment</a:t>
            </a:r>
          </a:p>
        </p:txBody>
      </p:sp>
      <p:sp>
        <p:nvSpPr>
          <p:cNvPr id="247" name="Pew Research Study (2017)"/>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379475">
              <a:spcBef>
                <a:spcPts val="900"/>
              </a:spcBef>
              <a:defRPr b="0" sz="5810">
                <a:solidFill>
                  <a:srgbClr val="FFFFFF"/>
                </a:solidFill>
              </a:defRPr>
            </a:lvl1pPr>
          </a:lstStyle>
          <a:p>
            <a:pPr/>
            <a:r>
              <a:t>Pew Research Study (2017)</a:t>
            </a:r>
          </a:p>
        </p:txBody>
      </p:sp>
      <p:sp>
        <p:nvSpPr>
          <p:cNvPr id="248" name="Identity…"/>
          <p:cNvSpPr txBox="1"/>
          <p:nvPr>
            <p:ph type="body" sz="half" idx="1"/>
          </p:nvPr>
        </p:nvSpPr>
        <p:spPr>
          <a:xfrm>
            <a:off x="1206500" y="3874482"/>
            <a:ext cx="9741245" cy="8446135"/>
          </a:xfrm>
          <a:prstGeom prst="rect">
            <a:avLst/>
          </a:prstGeom>
        </p:spPr>
        <p:txBody>
          <a:bodyPr/>
          <a:lstStyle/>
          <a:p>
            <a:pPr defTabSz="228600">
              <a:spcBef>
                <a:spcPts val="0"/>
              </a:spcBef>
              <a:defRPr spc="0" sz="3500">
                <a:solidFill>
                  <a:srgbClr val="FFFFFF"/>
                </a:solidFill>
              </a:defRPr>
            </a:pPr>
            <a:r>
              <a:t>Identity</a:t>
            </a:r>
          </a:p>
          <a:p>
            <a:pPr defTabSz="228600">
              <a:spcBef>
                <a:spcPts val="0"/>
              </a:spcBef>
              <a:defRPr spc="0" sz="3500">
                <a:solidFill>
                  <a:srgbClr val="FFFFFF"/>
                </a:solidFill>
              </a:defRPr>
            </a:pPr>
          </a:p>
          <a:p>
            <a:pPr marL="444500" indent="-444500" defTabSz="228600">
              <a:spcBef>
                <a:spcPts val="600"/>
              </a:spcBef>
              <a:buSzPct val="123000"/>
              <a:buChar char="•"/>
              <a:defRPr spc="0" sz="3500">
                <a:solidFill>
                  <a:srgbClr val="FFFFFF"/>
                </a:solidFill>
              </a:defRPr>
            </a:pPr>
            <a:r>
              <a:t>Race</a:t>
            </a:r>
          </a:p>
          <a:p>
            <a:pPr lvl="1" marL="749300" indent="-444500" defTabSz="228600">
              <a:spcBef>
                <a:spcPts val="600"/>
              </a:spcBef>
              <a:buSzPct val="123000"/>
              <a:buChar char="•"/>
              <a:defRPr spc="0" sz="3500">
                <a:solidFill>
                  <a:srgbClr val="FFFFFF"/>
                </a:solidFill>
              </a:defRPr>
            </a:pPr>
            <a:r>
              <a:t>one-in-ten have been targeted due to their physical appearance (9%), race or ethnicity (8%) or gender (8%)</a:t>
            </a:r>
          </a:p>
          <a:p>
            <a:pPr lvl="1" marL="749300" indent="-444500" defTabSz="228600">
              <a:spcBef>
                <a:spcPts val="600"/>
              </a:spcBef>
              <a:buSzPct val="123000"/>
              <a:buChar char="•"/>
              <a:defRPr spc="0" sz="3500">
                <a:solidFill>
                  <a:srgbClr val="FFFFFF"/>
                </a:solidFill>
              </a:defRPr>
            </a:pPr>
            <a:r>
              <a:t>one-in-four Black folks say they have been targeted with harassment online because of their race or ethnicity, as have one-in-ten as have one-in-ten Hispanics. The share among whites is lower (3%).</a:t>
            </a:r>
          </a:p>
          <a:p>
            <a:pPr lvl="1" marL="749300" indent="-444500" defTabSz="228600">
              <a:spcBef>
                <a:spcPts val="600"/>
              </a:spcBef>
              <a:buSzPct val="123000"/>
              <a:buChar char="•"/>
              <a:defRPr spc="0" sz="3500">
                <a:solidFill>
                  <a:srgbClr val="FFFFFF"/>
                </a:solidFill>
              </a:defRPr>
            </a:pPr>
            <a:r>
              <a:t>while Black folks (74%) and Latinos (72%) are more likely to say that online harassment is a major problem compared with whites (57%).</a:t>
            </a:r>
          </a:p>
        </p:txBody>
      </p:sp>
      <p:pic>
        <p:nvPicPr>
          <p:cNvPr id="249" name="pewresearch.jpg" descr="pewresearch.jpg"/>
          <p:cNvPicPr>
            <a:picLocks noChangeAspect="1"/>
          </p:cNvPicPr>
          <p:nvPr/>
        </p:nvPicPr>
        <p:blipFill>
          <a:blip r:embed="rId2">
            <a:extLst/>
          </a:blip>
          <a:stretch>
            <a:fillRect/>
          </a:stretch>
        </p:blipFill>
        <p:spPr>
          <a:xfrm>
            <a:off x="12176422" y="3453912"/>
            <a:ext cx="11623361" cy="8717522"/>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51" name="Stats on Cyber Harassment"/>
          <p:cNvSpPr txBox="1"/>
          <p:nvPr>
            <p:ph type="title"/>
          </p:nvPr>
        </p:nvSpPr>
        <p:spPr>
          <a:prstGeom prst="rect">
            <a:avLst/>
          </a:prstGeom>
        </p:spPr>
        <p:txBody>
          <a:bodyPr/>
          <a:lstStyle>
            <a:lvl1pPr>
              <a:defRPr>
                <a:solidFill>
                  <a:srgbClr val="FFFFFF"/>
                </a:solidFill>
              </a:defRPr>
            </a:lvl1pPr>
          </a:lstStyle>
          <a:p>
            <a:pPr/>
            <a:r>
              <a:t>Stats on Cyber Harassment</a:t>
            </a:r>
          </a:p>
        </p:txBody>
      </p:sp>
      <p:sp>
        <p:nvSpPr>
          <p:cNvPr id="252" name="Pew Research Study (2017)"/>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379475">
              <a:spcBef>
                <a:spcPts val="900"/>
              </a:spcBef>
              <a:defRPr b="0" sz="5810">
                <a:solidFill>
                  <a:srgbClr val="FFFFFF"/>
                </a:solidFill>
              </a:defRPr>
            </a:lvl1pPr>
          </a:lstStyle>
          <a:p>
            <a:pPr/>
            <a:r>
              <a:t>Pew Research Study (2017)</a:t>
            </a:r>
          </a:p>
        </p:txBody>
      </p:sp>
      <p:sp>
        <p:nvSpPr>
          <p:cNvPr id="253" name="Gender…"/>
          <p:cNvSpPr txBox="1"/>
          <p:nvPr>
            <p:ph type="body" idx="1"/>
          </p:nvPr>
        </p:nvSpPr>
        <p:spPr>
          <a:xfrm>
            <a:off x="1206500" y="3203819"/>
            <a:ext cx="21971000" cy="10739228"/>
          </a:xfrm>
          <a:prstGeom prst="rect">
            <a:avLst/>
          </a:prstGeom>
        </p:spPr>
        <p:txBody>
          <a:bodyPr/>
          <a:lstStyle/>
          <a:p>
            <a:pPr lvl="1" marL="839216" indent="-497840" defTabSz="256031">
              <a:spcBef>
                <a:spcPts val="600"/>
              </a:spcBef>
              <a:buSzPct val="123000"/>
              <a:buChar char="•"/>
              <a:defRPr spc="0" sz="3920">
                <a:solidFill>
                  <a:srgbClr val="FFFFFF"/>
                </a:solidFill>
              </a:defRPr>
            </a:pPr>
          </a:p>
          <a:p>
            <a:pPr marL="497840" indent="-497840" defTabSz="256031">
              <a:spcBef>
                <a:spcPts val="600"/>
              </a:spcBef>
              <a:buSzPct val="123000"/>
              <a:buChar char="•"/>
              <a:defRPr spc="0" sz="3920">
                <a:solidFill>
                  <a:srgbClr val="FFFFFF"/>
                </a:solidFill>
              </a:defRPr>
            </a:pPr>
            <a:r>
              <a:t>Gender</a:t>
            </a:r>
          </a:p>
          <a:p>
            <a:pPr lvl="1" marL="839216" indent="-497840" defTabSz="256031">
              <a:spcBef>
                <a:spcPts val="600"/>
              </a:spcBef>
              <a:buSzPct val="123000"/>
              <a:buChar char="•"/>
              <a:defRPr spc="0" sz="3920">
                <a:solidFill>
                  <a:srgbClr val="FFFFFF"/>
                </a:solidFill>
              </a:defRPr>
            </a:pPr>
            <a:r>
              <a:t>women are about twice as likely as men to say they have been targeted as a result of their gender (11% vs. 5%)</a:t>
            </a:r>
          </a:p>
          <a:p>
            <a:pPr lvl="1" marL="839216" indent="-497840" defTabSz="256031">
              <a:spcBef>
                <a:spcPts val="600"/>
              </a:spcBef>
              <a:buSzPct val="123000"/>
              <a:buChar char="•"/>
              <a:defRPr spc="0" sz="3920">
                <a:solidFill>
                  <a:srgbClr val="FFFFFF"/>
                </a:solidFill>
              </a:defRPr>
            </a:pPr>
            <a:r>
              <a:t>Some 21% of women ages 18 to 29 report being sexually harassed online, a figure that is more than double the share among men in the same age group (9%). </a:t>
            </a:r>
          </a:p>
          <a:p>
            <a:pPr lvl="1" marL="839216" indent="-497840" defTabSz="256031">
              <a:spcBef>
                <a:spcPts val="600"/>
              </a:spcBef>
              <a:buSzPct val="123000"/>
              <a:buChar char="•"/>
              <a:defRPr spc="0" sz="3920">
                <a:solidFill>
                  <a:srgbClr val="FFFFFF"/>
                </a:solidFill>
              </a:defRPr>
            </a:pPr>
            <a:r>
              <a:t>53% of young women ages 18 to 29 say that someone has sent them explicit images they did not ask for. </a:t>
            </a:r>
          </a:p>
          <a:p>
            <a:pPr lvl="1" marL="839216" indent="-497840" defTabSz="256031">
              <a:spcBef>
                <a:spcPts val="600"/>
              </a:spcBef>
              <a:buSzPct val="123000"/>
              <a:buChar char="•"/>
              <a:defRPr spc="0" sz="3920">
                <a:solidFill>
                  <a:srgbClr val="FFFFFF"/>
                </a:solidFill>
              </a:defRPr>
            </a:pPr>
            <a:r>
              <a:t>half of women say offensive content online is too often excused as not being a big deal, whereas 64% of men – and 73% of young men ages 18 to 29 – say that many people take offensive content online too seriously. </a:t>
            </a:r>
          </a:p>
          <a:p>
            <a:pPr lvl="1" marL="839216" indent="-497840" defTabSz="256031">
              <a:spcBef>
                <a:spcPts val="600"/>
              </a:spcBef>
              <a:buSzPct val="123000"/>
              <a:buChar char="•"/>
              <a:defRPr spc="0" sz="3920">
                <a:solidFill>
                  <a:srgbClr val="FFFFFF"/>
                </a:solidFill>
              </a:defRPr>
            </a:pPr>
            <a:r>
              <a:t>70% of women – and 83% of young women ages 18 to 29 – view online harassment as a major problem, while 54% of men and 55% of young men share this concern.</a:t>
            </a:r>
          </a:p>
          <a:p>
            <a:pPr lvl="1" marL="839216" indent="-497840" defTabSz="256031">
              <a:spcBef>
                <a:spcPts val="600"/>
              </a:spcBef>
              <a:buSzPct val="123000"/>
              <a:buChar char="•"/>
              <a:defRPr spc="0" sz="3920">
                <a:solidFill>
                  <a:srgbClr val="FFFFFF"/>
                </a:solidFill>
              </a:defRPr>
            </a:pPr>
            <a:r>
              <a:t>Fully 83% of women ages 18 to 29 describe online harassment as a major problem, a substantially larger share than either men in the same age group (55%), women 30 and older (66%) or men 30 and older (53%).</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55" name="Stats on Cyber Harassment"/>
          <p:cNvSpPr txBox="1"/>
          <p:nvPr>
            <p:ph type="title"/>
          </p:nvPr>
        </p:nvSpPr>
        <p:spPr>
          <a:prstGeom prst="rect">
            <a:avLst/>
          </a:prstGeom>
        </p:spPr>
        <p:txBody>
          <a:bodyPr/>
          <a:lstStyle>
            <a:lvl1pPr>
              <a:defRPr>
                <a:solidFill>
                  <a:srgbClr val="FFFFFF"/>
                </a:solidFill>
              </a:defRPr>
            </a:lvl1pPr>
          </a:lstStyle>
          <a:p>
            <a:pPr/>
            <a:r>
              <a:t>Stats on Cyber Harassment</a:t>
            </a:r>
          </a:p>
        </p:txBody>
      </p:sp>
      <p:sp>
        <p:nvSpPr>
          <p:cNvPr id="256" name="Amnesty International Survey…"/>
          <p:cNvSpPr txBox="1"/>
          <p:nvPr>
            <p:ph type="body" idx="1"/>
          </p:nvPr>
        </p:nvSpPr>
        <p:spPr>
          <a:xfrm>
            <a:off x="1206500" y="3169659"/>
            <a:ext cx="21971000" cy="9893657"/>
          </a:xfrm>
          <a:prstGeom prst="rect">
            <a:avLst/>
          </a:prstGeom>
        </p:spPr>
        <p:txBody>
          <a:bodyPr/>
          <a:lstStyle/>
          <a:p>
            <a:pPr defTabSz="457200">
              <a:spcBef>
                <a:spcPts val="1200"/>
              </a:spcBef>
              <a:defRPr spc="0" sz="3600">
                <a:solidFill>
                  <a:srgbClr val="FFFFFF"/>
                </a:solidFill>
              </a:defRPr>
            </a:pPr>
            <a:r>
              <a:t>Amnesty International Survey</a:t>
            </a:r>
          </a:p>
          <a:p>
            <a:pPr marL="419100" indent="-419100" defTabSz="355600">
              <a:spcBef>
                <a:spcPts val="0"/>
              </a:spcBef>
              <a:buSzPct val="123000"/>
              <a:buChar char="•"/>
              <a:defRPr spc="0" sz="3300">
                <a:solidFill>
                  <a:srgbClr val="FFFFFF"/>
                </a:solidFill>
              </a:defRPr>
            </a:pPr>
            <a:r>
              <a:t>Around 4,000 women between the ages of 18 and 55 in Denmark, Italy, New Zealand, Poland, Spain, Sweden, the UK and USA.</a:t>
            </a:r>
          </a:p>
          <a:p>
            <a:pPr marL="419100" indent="-419100" defTabSz="355600">
              <a:spcBef>
                <a:spcPts val="0"/>
              </a:spcBef>
              <a:buSzPct val="123000"/>
              <a:buChar char="•"/>
              <a:defRPr spc="0" sz="3300">
                <a:solidFill>
                  <a:srgbClr val="FFFFFF"/>
                </a:solidFill>
              </a:defRPr>
            </a:pPr>
          </a:p>
          <a:p>
            <a:pPr marL="419100" indent="-419100" defTabSz="355600">
              <a:spcBef>
                <a:spcPts val="0"/>
              </a:spcBef>
              <a:buSzPct val="123000"/>
              <a:buChar char="•"/>
              <a:defRPr spc="0" sz="3300">
                <a:solidFill>
                  <a:srgbClr val="FFFFFF"/>
                </a:solidFill>
              </a:defRPr>
            </a:pPr>
            <a:r>
              <a:t>23% of the women surveyed across these eight countries said they had experienced online abuse or harassment at least once</a:t>
            </a:r>
          </a:p>
          <a:p>
            <a:pPr marL="419100" indent="-419100" defTabSz="355600">
              <a:spcBef>
                <a:spcPts val="0"/>
              </a:spcBef>
              <a:buSzPct val="123000"/>
              <a:buChar char="•"/>
              <a:defRPr spc="0" sz="3300">
                <a:solidFill>
                  <a:srgbClr val="FFFFFF"/>
                </a:solidFill>
              </a:defRPr>
            </a:pPr>
          </a:p>
          <a:p>
            <a:pPr marL="419100" indent="-419100" defTabSz="355600">
              <a:spcBef>
                <a:spcPts val="0"/>
              </a:spcBef>
              <a:buSzPct val="123000"/>
              <a:buChar char="•"/>
              <a:defRPr spc="0" sz="3300">
                <a:solidFill>
                  <a:srgbClr val="FFFFFF"/>
                </a:solidFill>
              </a:defRPr>
            </a:pPr>
            <a:r>
              <a:t>41% of women who had experienced online abuse or harassment said that on at least one occasion, these online experiences made them feel that their physical safety was threatened.</a:t>
            </a:r>
          </a:p>
          <a:p>
            <a:pPr marL="419100" indent="-419100" defTabSz="355600">
              <a:spcBef>
                <a:spcPts val="0"/>
              </a:spcBef>
              <a:buSzPct val="123000"/>
              <a:buChar char="•"/>
              <a:defRPr spc="0" sz="3300">
                <a:solidFill>
                  <a:srgbClr val="FFFFFF"/>
                </a:solidFill>
              </a:defRPr>
            </a:pPr>
          </a:p>
          <a:p>
            <a:pPr marL="419100" indent="-419100" defTabSz="355600">
              <a:spcBef>
                <a:spcPts val="0"/>
              </a:spcBef>
              <a:buSzPct val="123000"/>
              <a:buChar char="•"/>
              <a:defRPr spc="0" sz="3300">
                <a:solidFill>
                  <a:srgbClr val="FFFFFF"/>
                </a:solidFill>
              </a:defRPr>
            </a:pPr>
            <a:r>
              <a:t>46% of women responding to the survey who had experienced online abuse or harassment said it was misogynistic or sexist in nature.</a:t>
            </a:r>
          </a:p>
          <a:p>
            <a:pPr marL="419100" indent="-419100" defTabSz="355600">
              <a:spcBef>
                <a:spcPts val="0"/>
              </a:spcBef>
              <a:buSzPct val="123000"/>
              <a:buChar char="•"/>
              <a:defRPr spc="0" sz="3300">
                <a:solidFill>
                  <a:srgbClr val="FFFFFF"/>
                </a:solidFill>
              </a:defRPr>
            </a:pPr>
          </a:p>
          <a:p>
            <a:pPr marL="419100" indent="-419100" defTabSz="355600">
              <a:spcBef>
                <a:spcPts val="0"/>
              </a:spcBef>
              <a:buSzPct val="123000"/>
              <a:buChar char="•"/>
              <a:defRPr spc="0" sz="3300">
                <a:solidFill>
                  <a:srgbClr val="FFFFFF"/>
                </a:solidFill>
              </a:defRPr>
            </a:pPr>
            <a:r>
              <a:t>Between one-fifth and one-quarter of women who had experienced abuse or harassment said it had included threats of physical or sexual assault.</a:t>
            </a:r>
          </a:p>
          <a:p>
            <a:pPr defTabSz="355600">
              <a:spcBef>
                <a:spcPts val="0"/>
              </a:spcBef>
              <a:defRPr spc="0" sz="3300">
                <a:solidFill>
                  <a:srgbClr val="FFFFFF"/>
                </a:solidFill>
              </a:defRPr>
            </a:pPr>
          </a:p>
          <a:p>
            <a:pPr marL="419100" indent="-419100" defTabSz="355600">
              <a:spcBef>
                <a:spcPts val="0"/>
              </a:spcBef>
              <a:buSzPct val="123000"/>
              <a:buChar char="•"/>
              <a:defRPr spc="0" sz="3300">
                <a:solidFill>
                  <a:srgbClr val="FFFFFF"/>
                </a:solidFill>
              </a:defRPr>
            </a:pPr>
            <a:r>
              <a:t>58% of survey participants across all countries who had experienced abuse or harassment said it had included racism, sexism, homophobia or transphobia.</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58" name="Types of Cyber Harassment"/>
          <p:cNvSpPr txBox="1"/>
          <p:nvPr>
            <p:ph type="title"/>
          </p:nvPr>
        </p:nvSpPr>
        <p:spPr>
          <a:prstGeom prst="rect">
            <a:avLst/>
          </a:prstGeom>
        </p:spPr>
        <p:txBody>
          <a:bodyPr/>
          <a:lstStyle>
            <a:lvl1pPr>
              <a:defRPr>
                <a:solidFill>
                  <a:srgbClr val="FFFFFF"/>
                </a:solidFill>
              </a:defRPr>
            </a:lvl1pPr>
          </a:lstStyle>
          <a:p>
            <a:pPr/>
            <a:r>
              <a:t>Types of Cyber Harassment</a:t>
            </a:r>
          </a:p>
        </p:txBody>
      </p:sp>
      <p:sp>
        <p:nvSpPr>
          <p:cNvPr id="259" name="Online Hate Speech…"/>
          <p:cNvSpPr txBox="1"/>
          <p:nvPr>
            <p:ph type="body" idx="1"/>
          </p:nvPr>
        </p:nvSpPr>
        <p:spPr>
          <a:xfrm>
            <a:off x="1206500" y="3169659"/>
            <a:ext cx="21971000" cy="9893657"/>
          </a:xfrm>
          <a:prstGeom prst="rect">
            <a:avLst/>
          </a:prstGeom>
        </p:spPr>
        <p:txBody>
          <a:bodyPr/>
          <a:lstStyle/>
          <a:p>
            <a:pPr algn="ctr" defTabSz="388620">
              <a:spcBef>
                <a:spcPts val="1000"/>
              </a:spcBef>
              <a:defRPr b="1" spc="0" sz="4335">
                <a:solidFill>
                  <a:srgbClr val="FFFFFF"/>
                </a:solidFill>
              </a:defRPr>
            </a:pPr>
            <a:r>
              <a:t>Online Hate Speech</a:t>
            </a:r>
          </a:p>
          <a:p>
            <a:pPr algn="ctr" defTabSz="388620">
              <a:spcBef>
                <a:spcPts val="1000"/>
              </a:spcBef>
              <a:defRPr b="1" spc="0" sz="4335">
                <a:solidFill>
                  <a:srgbClr val="FFFFFF"/>
                </a:solidFill>
              </a:defRPr>
            </a:pPr>
            <a:r>
              <a:t>“</a:t>
            </a:r>
            <a:r>
              <a:rPr b="0"/>
              <a:t>Online hate speech has no uniform legal definition but can be found in different statutes. The baseline definition is expressions whether that is written material, action and images of hatred toward someone on account of that person’s colour, race, disability, nationality (including citizenship), ethnic or national origin, religion, or sexual orientation, disability or other traits.” -Glitch (via Women’s Media Center)</a:t>
            </a:r>
            <a:endParaRPr b="0"/>
          </a:p>
          <a:p>
            <a:pPr defTabSz="388620">
              <a:spcBef>
                <a:spcPts val="1000"/>
              </a:spcBef>
              <a:defRPr spc="0" sz="4335">
                <a:solidFill>
                  <a:srgbClr val="FFFFFF"/>
                </a:solidFill>
              </a:defRPr>
            </a:pPr>
          </a:p>
          <a:p>
            <a:pPr algn="ctr" defTabSz="388620">
              <a:spcBef>
                <a:spcPts val="1000"/>
              </a:spcBef>
              <a:defRPr spc="0" sz="4335">
                <a:solidFill>
                  <a:srgbClr val="FFFFFF"/>
                </a:solidFill>
              </a:defRPr>
            </a:pPr>
            <a:r>
              <a:t>Note: For this workshop, we will be looking at the effects of hate speech on historically marginalized identities including gender (women, trans folks, nonbinary folk), race (black, indigenous and people of color or BIPOC), sexuality (LGBQTAI folk), size, disability, occupation (sex workers) and any combination of these identities, within a U.S. context. Although, hate speech is not solely applicable to the mentioned identities.</a:t>
            </a:r>
          </a:p>
          <a:p>
            <a:pPr algn="ctr" defTabSz="388620">
              <a:spcBef>
                <a:spcPts val="1000"/>
              </a:spcBef>
              <a:defRPr spc="0" sz="4335">
                <a:solidFill>
                  <a:srgbClr val="FFFFFF"/>
                </a:solidFill>
              </a:defRPr>
            </a:pPr>
          </a:p>
          <a:p>
            <a:pPr algn="ctr" defTabSz="388620">
              <a:spcBef>
                <a:spcPts val="1000"/>
              </a:spcBef>
              <a:defRPr spc="0" sz="4335">
                <a:solidFill>
                  <a:srgbClr val="FFFFFF"/>
                </a:solidFill>
              </a:defRPr>
            </a:pPr>
            <a:r>
              <a:t>Also this presentation won’t be getting into the issue of how hate speech is moderated.</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61" name="Types of Cyber Harassment"/>
          <p:cNvSpPr txBox="1"/>
          <p:nvPr>
            <p:ph type="title"/>
          </p:nvPr>
        </p:nvSpPr>
        <p:spPr>
          <a:prstGeom prst="rect">
            <a:avLst/>
          </a:prstGeom>
        </p:spPr>
        <p:txBody>
          <a:bodyPr/>
          <a:lstStyle>
            <a:lvl1pPr>
              <a:defRPr>
                <a:solidFill>
                  <a:srgbClr val="FFFFFF"/>
                </a:solidFill>
              </a:defRPr>
            </a:lvl1pPr>
          </a:lstStyle>
          <a:p>
            <a:pPr/>
            <a:r>
              <a:t>Types of Cyber Harassment</a:t>
            </a:r>
          </a:p>
        </p:txBody>
      </p:sp>
      <p:sp>
        <p:nvSpPr>
          <p:cNvPr id="262" name="Trolling…"/>
          <p:cNvSpPr txBox="1"/>
          <p:nvPr>
            <p:ph type="body" idx="1"/>
          </p:nvPr>
        </p:nvSpPr>
        <p:spPr>
          <a:xfrm>
            <a:off x="1206500" y="3169659"/>
            <a:ext cx="21971000" cy="9893657"/>
          </a:xfrm>
          <a:prstGeom prst="rect">
            <a:avLst/>
          </a:prstGeom>
        </p:spPr>
        <p:txBody>
          <a:bodyPr/>
          <a:lstStyle/>
          <a:p>
            <a:pPr algn="ctr" defTabSz="457200">
              <a:spcBef>
                <a:spcPts val="1200"/>
              </a:spcBef>
              <a:defRPr b="1" spc="0" sz="5100">
                <a:solidFill>
                  <a:srgbClr val="FFFFFF"/>
                </a:solidFill>
              </a:defRPr>
            </a:pPr>
            <a:r>
              <a:t>Trolling</a:t>
            </a:r>
            <a:endParaRPr b="0"/>
          </a:p>
          <a:p>
            <a:pPr algn="ctr" defTabSz="457200">
              <a:spcBef>
                <a:spcPts val="1200"/>
              </a:spcBef>
              <a:defRPr b="1" spc="0" sz="5100">
                <a:solidFill>
                  <a:srgbClr val="FFFFFF"/>
                </a:solidFill>
              </a:defRPr>
            </a:pPr>
            <a:r>
              <a:rPr b="0"/>
              <a:t>“The act of causing problems on the internet by starting arguments or upsetting people, by posting inflammatory messages. It is done with the deliberate intent of provoking readers into an emotional response”- Glitch (via Women’s Media Center)</a:t>
            </a:r>
          </a:p>
        </p:txBody>
      </p:sp>
      <p:pic>
        <p:nvPicPr>
          <p:cNvPr id="263" name="womanyellingcat-1573233850.jpg" descr="womanyellingcat-1573233850.jpg"/>
          <p:cNvPicPr>
            <a:picLocks noChangeAspect="1"/>
          </p:cNvPicPr>
          <p:nvPr/>
        </p:nvPicPr>
        <p:blipFill>
          <a:blip r:embed="rId2">
            <a:extLst/>
          </a:blip>
          <a:stretch>
            <a:fillRect/>
          </a:stretch>
        </p:blipFill>
        <p:spPr>
          <a:xfrm>
            <a:off x="8113064" y="8042061"/>
            <a:ext cx="8157873" cy="4588805"/>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65" name="Types of Cyber Harassment"/>
          <p:cNvSpPr txBox="1"/>
          <p:nvPr>
            <p:ph type="title"/>
          </p:nvPr>
        </p:nvSpPr>
        <p:spPr>
          <a:prstGeom prst="rect">
            <a:avLst/>
          </a:prstGeom>
        </p:spPr>
        <p:txBody>
          <a:bodyPr/>
          <a:lstStyle>
            <a:lvl1pPr>
              <a:defRPr>
                <a:solidFill>
                  <a:srgbClr val="FFFFFF"/>
                </a:solidFill>
              </a:defRPr>
            </a:lvl1pPr>
          </a:lstStyle>
          <a:p>
            <a:pPr/>
            <a:r>
              <a:t>Types of Cyber Harassment</a:t>
            </a:r>
          </a:p>
        </p:txBody>
      </p:sp>
      <p:sp>
        <p:nvSpPr>
          <p:cNvPr id="266" name="Cyberstalking…"/>
          <p:cNvSpPr txBox="1"/>
          <p:nvPr>
            <p:ph type="body" idx="1"/>
          </p:nvPr>
        </p:nvSpPr>
        <p:spPr>
          <a:xfrm>
            <a:off x="1206500" y="3801953"/>
            <a:ext cx="21971000" cy="8702563"/>
          </a:xfrm>
          <a:prstGeom prst="rect">
            <a:avLst/>
          </a:prstGeom>
        </p:spPr>
        <p:txBody>
          <a:bodyPr/>
          <a:lstStyle/>
          <a:p>
            <a:pPr algn="ctr" defTabSz="808990">
              <a:spcBef>
                <a:spcPts val="1700"/>
              </a:spcBef>
              <a:defRPr b="1" spc="-53" sz="5390">
                <a:solidFill>
                  <a:srgbClr val="FFFFFF"/>
                </a:solidFill>
              </a:defRPr>
            </a:pPr>
            <a:r>
              <a:t>Cyberstalking</a:t>
            </a:r>
          </a:p>
          <a:p>
            <a:pPr algn="ctr" defTabSz="808990">
              <a:spcBef>
                <a:spcPts val="1700"/>
              </a:spcBef>
              <a:defRPr spc="-53" sz="5390">
                <a:solidFill>
                  <a:srgbClr val="FFFFFF"/>
                </a:solidFill>
              </a:defRPr>
            </a:pPr>
            <a:r>
              <a:t>"The use of the internet of other electronic means to stalk or harass an individual, group or an organisation.”- Glitch (via Women’s Media Center)</a:t>
            </a:r>
          </a:p>
          <a:p>
            <a:pPr algn="ctr" defTabSz="808990">
              <a:spcBef>
                <a:spcPts val="1700"/>
              </a:spcBef>
              <a:defRPr spc="-53" sz="5390">
                <a:solidFill>
                  <a:srgbClr val="FFFFFF"/>
                </a:solidFill>
              </a:defRPr>
            </a:pPr>
          </a:p>
          <a:p>
            <a:pPr algn="ctr" defTabSz="808990">
              <a:spcBef>
                <a:spcPts val="1700"/>
              </a:spcBef>
              <a:defRPr spc="-53" sz="5390">
                <a:solidFill>
                  <a:srgbClr val="FFFFFF"/>
                </a:solidFill>
              </a:defRPr>
            </a:pPr>
            <a:r>
              <a:t>This could include the monitoring of electronic devices (i.e. mobile, desktop and/or internet of things), as well as contact through social media and/or online channels, </a:t>
            </a:r>
          </a:p>
          <a:p>
            <a:pPr algn="ctr" defTabSz="808990">
              <a:spcBef>
                <a:spcPts val="1700"/>
              </a:spcBef>
              <a:defRPr spc="-53" sz="5390">
                <a:solidFill>
                  <a:srgbClr val="FFFFFF"/>
                </a:solidFill>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68" name="Types of Cyber Harassment"/>
          <p:cNvSpPr txBox="1"/>
          <p:nvPr>
            <p:ph type="title"/>
          </p:nvPr>
        </p:nvSpPr>
        <p:spPr>
          <a:prstGeom prst="rect">
            <a:avLst/>
          </a:prstGeom>
        </p:spPr>
        <p:txBody>
          <a:bodyPr/>
          <a:lstStyle>
            <a:lvl1pPr>
              <a:defRPr>
                <a:solidFill>
                  <a:srgbClr val="FFFFFF"/>
                </a:solidFill>
              </a:defRPr>
            </a:lvl1pPr>
          </a:lstStyle>
          <a:p>
            <a:pPr/>
            <a:r>
              <a:t>Types of Cyber Harassment</a:t>
            </a:r>
          </a:p>
        </p:txBody>
      </p:sp>
      <p:sp>
        <p:nvSpPr>
          <p:cNvPr id="269" name="Spyware…"/>
          <p:cNvSpPr txBox="1"/>
          <p:nvPr>
            <p:ph type="body" idx="1"/>
          </p:nvPr>
        </p:nvSpPr>
        <p:spPr>
          <a:xfrm>
            <a:off x="1206500" y="3470642"/>
            <a:ext cx="21971000" cy="9808974"/>
          </a:xfrm>
          <a:prstGeom prst="rect">
            <a:avLst/>
          </a:prstGeom>
        </p:spPr>
        <p:txBody>
          <a:bodyPr/>
          <a:lstStyle/>
          <a:p>
            <a:pPr algn="ctr" defTabSz="619125">
              <a:spcBef>
                <a:spcPts val="1300"/>
              </a:spcBef>
              <a:defRPr b="1" spc="-41" sz="4125">
                <a:solidFill>
                  <a:srgbClr val="FFFFFF"/>
                </a:solidFill>
              </a:defRPr>
            </a:pPr>
            <a:r>
              <a:t>Spyware</a:t>
            </a:r>
          </a:p>
          <a:p>
            <a:pPr algn="ctr" defTabSz="619125">
              <a:spcBef>
                <a:spcPts val="1300"/>
              </a:spcBef>
              <a:defRPr spc="-41" sz="4125">
                <a:solidFill>
                  <a:srgbClr val="FFFFFF"/>
                </a:solidFill>
              </a:defRPr>
            </a:pPr>
            <a:r>
              <a:t>applications used to siphon user data from a device, mobile or otherwise. This type of application is typically used found within contexts of state use for covert operations, employers monitoring their employees, parents monitoring their children, or intimate partner violence.</a:t>
            </a:r>
          </a:p>
          <a:p>
            <a:pPr algn="ctr" defTabSz="619125">
              <a:spcBef>
                <a:spcPts val="1300"/>
              </a:spcBef>
              <a:defRPr spc="-41" sz="4125">
                <a:solidFill>
                  <a:srgbClr val="FFFFFF"/>
                </a:solidFill>
              </a:defRPr>
            </a:pPr>
          </a:p>
          <a:p>
            <a:pPr algn="ctr" defTabSz="619125">
              <a:spcBef>
                <a:spcPts val="1300"/>
              </a:spcBef>
              <a:defRPr b="1" spc="-41" sz="4125">
                <a:solidFill>
                  <a:srgbClr val="FFFFFF"/>
                </a:solidFill>
              </a:defRPr>
            </a:pPr>
            <a:r>
              <a:t>Stalkerware</a:t>
            </a:r>
          </a:p>
          <a:p>
            <a:pPr algn="ctr" defTabSz="619125">
              <a:spcBef>
                <a:spcPts val="1300"/>
              </a:spcBef>
              <a:defRPr spc="-41" sz="4125">
                <a:solidFill>
                  <a:srgbClr val="FFFFFF"/>
                </a:solidFill>
              </a:defRPr>
            </a:pPr>
            <a:r>
              <a:t>“…spyware that is explicitly sold or licenced to facilitate intimate partner violence, abuse, or harassment, inclusive of deleteriously intruding into the abused partner’s private life by way of physical or digital actions, as stalkerware by definition. We also stipulate that spyware operates as stalkerware when surveillance software sold for ostensibly legitimate purposes (e.g., monitoring young children or employees) is repurposed to facilitate intimate partner violence, abuse, or harassment. To be clear, this means that even application functions included in mobile operating systems, such as those which help to find one’s friends and colleagues, can constitute stalkerware under certain circumstances.” - Citizen Lab </a:t>
            </a:r>
            <a:r>
              <a:rPr i="1"/>
              <a:t>Predator in Your Pocket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05" name="Intro…"/>
          <p:cNvSpPr txBox="1"/>
          <p:nvPr>
            <p:ph type="body" sz="half" idx="1"/>
          </p:nvPr>
        </p:nvSpPr>
        <p:spPr>
          <a:xfrm>
            <a:off x="1343000" y="3845041"/>
            <a:ext cx="13041775" cy="9667434"/>
          </a:xfrm>
          <a:prstGeom prst="rect">
            <a:avLst/>
          </a:prstGeom>
        </p:spPr>
        <p:txBody>
          <a:bodyPr/>
          <a:lstStyle/>
          <a:p>
            <a:pPr defTabSz="519937">
              <a:spcBef>
                <a:spcPts val="2900"/>
              </a:spcBef>
              <a:defRPr sz="7100">
                <a:solidFill>
                  <a:srgbClr val="FFFFFF"/>
                </a:solidFill>
                <a:latin typeface="Graphik"/>
                <a:ea typeface="Graphik"/>
                <a:cs typeface="Graphik"/>
                <a:sym typeface="Graphik"/>
              </a:defRPr>
            </a:pPr>
            <a:r>
              <a:t>Intro</a:t>
            </a:r>
          </a:p>
          <a:p>
            <a:pPr defTabSz="519937">
              <a:spcBef>
                <a:spcPts val="2900"/>
              </a:spcBef>
              <a:defRPr sz="7200">
                <a:solidFill>
                  <a:srgbClr val="FFFFFF"/>
                </a:solidFill>
                <a:latin typeface="Graphik"/>
                <a:ea typeface="Graphik"/>
                <a:cs typeface="Graphik"/>
                <a:sym typeface="Graphik"/>
              </a:defRPr>
            </a:pPr>
            <a:r>
              <a:t>Special Guest- Eva Galperin</a:t>
            </a:r>
          </a:p>
          <a:p>
            <a:pPr defTabSz="519937">
              <a:spcBef>
                <a:spcPts val="2900"/>
              </a:spcBef>
              <a:defRPr sz="7200">
                <a:solidFill>
                  <a:srgbClr val="FFFFFF"/>
                </a:solidFill>
                <a:latin typeface="Graphik"/>
                <a:ea typeface="Graphik"/>
                <a:cs typeface="Graphik"/>
                <a:sym typeface="Graphik"/>
              </a:defRPr>
            </a:pPr>
            <a:r>
              <a:t>Cyber Harassment + Harm Reduction</a:t>
            </a:r>
          </a:p>
          <a:p>
            <a:pPr defTabSz="519937">
              <a:spcBef>
                <a:spcPts val="2900"/>
              </a:spcBef>
              <a:defRPr sz="7200">
                <a:solidFill>
                  <a:srgbClr val="FFFFFF"/>
                </a:solidFill>
                <a:latin typeface="Graphik"/>
                <a:ea typeface="Graphik"/>
                <a:cs typeface="Graphik"/>
                <a:sym typeface="Graphik"/>
              </a:defRPr>
            </a:pPr>
            <a:r>
              <a:t>Outro</a:t>
            </a:r>
          </a:p>
          <a:p>
            <a:pPr defTabSz="519937">
              <a:spcBef>
                <a:spcPts val="2900"/>
              </a:spcBef>
              <a:defRPr sz="7200">
                <a:solidFill>
                  <a:srgbClr val="FFFFFF"/>
                </a:solidFill>
                <a:latin typeface="Graphik"/>
                <a:ea typeface="Graphik"/>
                <a:cs typeface="Graphik"/>
                <a:sym typeface="Graphik"/>
              </a:defRPr>
            </a:pPr>
            <a:r>
              <a:t>(Cypurr After Hours)</a:t>
            </a:r>
          </a:p>
        </p:txBody>
      </p:sp>
      <p:sp>
        <p:nvSpPr>
          <p:cNvPr id="206" name="Overview"/>
          <p:cNvSpPr txBox="1"/>
          <p:nvPr>
            <p:ph type="title"/>
          </p:nvPr>
        </p:nvSpPr>
        <p:spPr>
          <a:prstGeom prst="rect">
            <a:avLst/>
          </a:prstGeom>
        </p:spPr>
        <p:txBody>
          <a:bodyPr/>
          <a:lstStyle>
            <a:lvl1pPr>
              <a:defRPr>
                <a:solidFill>
                  <a:srgbClr val="FFFFFF"/>
                </a:solidFill>
              </a:defRPr>
            </a:lvl1pPr>
          </a:lstStyle>
          <a:p>
            <a:pPr/>
            <a:r>
              <a:t>Overview</a:t>
            </a:r>
          </a:p>
        </p:txBody>
      </p:sp>
      <p:pic>
        <p:nvPicPr>
          <p:cNvPr id="207" name="depositphotos_7794790-stock-photo-christmas-cat-in-red-bag.jpg" descr="depositphotos_7794790-stock-photo-christmas-cat-in-red-bag.jpg"/>
          <p:cNvPicPr>
            <a:picLocks noChangeAspect="1"/>
          </p:cNvPicPr>
          <p:nvPr/>
        </p:nvPicPr>
        <p:blipFill>
          <a:blip r:embed="rId2">
            <a:extLst/>
          </a:blip>
          <a:stretch>
            <a:fillRect/>
          </a:stretch>
        </p:blipFill>
        <p:spPr>
          <a:xfrm>
            <a:off x="13808476" y="-166054"/>
            <a:ext cx="12386505" cy="14048108"/>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71" name="Types of Cyber Harassment"/>
          <p:cNvSpPr txBox="1"/>
          <p:nvPr>
            <p:ph type="title"/>
          </p:nvPr>
        </p:nvSpPr>
        <p:spPr>
          <a:prstGeom prst="rect">
            <a:avLst/>
          </a:prstGeom>
        </p:spPr>
        <p:txBody>
          <a:bodyPr/>
          <a:lstStyle>
            <a:lvl1pPr>
              <a:defRPr>
                <a:solidFill>
                  <a:srgbClr val="FFFFFF"/>
                </a:solidFill>
              </a:defRPr>
            </a:lvl1pPr>
          </a:lstStyle>
          <a:p>
            <a:pPr/>
            <a:r>
              <a:t>Types of Cyber Harassment</a:t>
            </a:r>
          </a:p>
        </p:txBody>
      </p:sp>
      <p:sp>
        <p:nvSpPr>
          <p:cNvPr id="272" name="Doxxing…"/>
          <p:cNvSpPr txBox="1"/>
          <p:nvPr>
            <p:ph type="body" idx="1"/>
          </p:nvPr>
        </p:nvSpPr>
        <p:spPr>
          <a:xfrm>
            <a:off x="1206500" y="3801953"/>
            <a:ext cx="21971000" cy="8702563"/>
          </a:xfrm>
          <a:prstGeom prst="rect">
            <a:avLst/>
          </a:prstGeom>
        </p:spPr>
        <p:txBody>
          <a:bodyPr/>
          <a:lstStyle/>
          <a:p>
            <a:pPr algn="ctr">
              <a:defRPr b="1">
                <a:solidFill>
                  <a:srgbClr val="FFFFFF"/>
                </a:solidFill>
              </a:defRPr>
            </a:pPr>
            <a:r>
              <a:t>Doxxing</a:t>
            </a:r>
          </a:p>
          <a:p>
            <a:pPr algn="ctr">
              <a:defRPr>
                <a:solidFill>
                  <a:srgbClr val="FFFFFF"/>
                </a:solidFill>
              </a:defRPr>
            </a:pPr>
            <a:r>
              <a:t>“The unauthorised retrieving and publishing, often by hacking [but also through publicly available means] of a person’s personal information, including, but not limited to, full names, addresses, phone numbers, emails, spouse and children names, financial details. ‘Dox’ is a slang version of ‘documents’ or .doc. Causing fear, stress and panic is the objective of doxing, even when perpetrators think or say that their objective is ‘harmless’.” Glitch (via Women’s Media Center)</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74" name="Types of Cyber Harassment"/>
          <p:cNvSpPr txBox="1"/>
          <p:nvPr>
            <p:ph type="title"/>
          </p:nvPr>
        </p:nvSpPr>
        <p:spPr>
          <a:prstGeom prst="rect">
            <a:avLst/>
          </a:prstGeom>
        </p:spPr>
        <p:txBody>
          <a:bodyPr/>
          <a:lstStyle>
            <a:lvl1pPr>
              <a:defRPr>
                <a:solidFill>
                  <a:srgbClr val="FFFFFF"/>
                </a:solidFill>
              </a:defRPr>
            </a:lvl1pPr>
          </a:lstStyle>
          <a:p>
            <a:pPr/>
            <a:r>
              <a:t>Types of Cyber Harassment</a:t>
            </a:r>
          </a:p>
        </p:txBody>
      </p:sp>
      <p:sp>
        <p:nvSpPr>
          <p:cNvPr id="275" name="Revenge Porn…"/>
          <p:cNvSpPr txBox="1"/>
          <p:nvPr>
            <p:ph type="body" idx="1"/>
          </p:nvPr>
        </p:nvSpPr>
        <p:spPr>
          <a:xfrm>
            <a:off x="1206500" y="3801953"/>
            <a:ext cx="21971000" cy="8702563"/>
          </a:xfrm>
          <a:prstGeom prst="rect">
            <a:avLst/>
          </a:prstGeom>
        </p:spPr>
        <p:txBody>
          <a:bodyPr/>
          <a:lstStyle/>
          <a:p>
            <a:pPr algn="ctr">
              <a:defRPr b="1">
                <a:solidFill>
                  <a:srgbClr val="FFFFFF"/>
                </a:solidFill>
              </a:defRPr>
            </a:pPr>
            <a:r>
              <a:t>Revenge Porn</a:t>
            </a:r>
          </a:p>
          <a:p>
            <a:pPr algn="ctr">
              <a:defRPr>
                <a:solidFill>
                  <a:srgbClr val="FFFFFF"/>
                </a:solidFill>
              </a:defRPr>
            </a:pPr>
            <a:r>
              <a:t>“The distribution of sexually graphic images without the consent of the subject of the images.” Glitch (via Women’s Media Center)</a:t>
            </a:r>
          </a:p>
          <a:p>
            <a:pPr algn="ctr">
              <a:defRPr>
                <a:solidFill>
                  <a:srgbClr val="FFFFFF"/>
                </a:solidFill>
              </a:defRPr>
            </a:pPr>
          </a:p>
          <a:p>
            <a:pPr algn="ctr">
              <a:defRPr>
                <a:solidFill>
                  <a:srgbClr val="FFFFFF"/>
                </a:solidFill>
              </a:defRPr>
            </a:pPr>
            <a:r>
              <a:t>Distribution can be achieved, for example, through social media applications, phone applications, text messages, and/or posted on websites or blogs. </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77" name="Types of Cyber Harassment"/>
          <p:cNvSpPr txBox="1"/>
          <p:nvPr>
            <p:ph type="title"/>
          </p:nvPr>
        </p:nvSpPr>
        <p:spPr>
          <a:prstGeom prst="rect">
            <a:avLst/>
          </a:prstGeom>
        </p:spPr>
        <p:txBody>
          <a:bodyPr/>
          <a:lstStyle>
            <a:lvl1pPr>
              <a:defRPr>
                <a:solidFill>
                  <a:srgbClr val="FFFFFF"/>
                </a:solidFill>
              </a:defRPr>
            </a:lvl1pPr>
          </a:lstStyle>
          <a:p>
            <a:pPr/>
            <a:r>
              <a:t>Types of Cyber Harassment</a:t>
            </a:r>
          </a:p>
        </p:txBody>
      </p:sp>
      <p:sp>
        <p:nvSpPr>
          <p:cNvPr id="278" name="Deepfakes…"/>
          <p:cNvSpPr txBox="1"/>
          <p:nvPr>
            <p:ph type="body" idx="1"/>
          </p:nvPr>
        </p:nvSpPr>
        <p:spPr>
          <a:xfrm>
            <a:off x="1206500" y="3801953"/>
            <a:ext cx="21971000" cy="8702563"/>
          </a:xfrm>
          <a:prstGeom prst="rect">
            <a:avLst/>
          </a:prstGeom>
        </p:spPr>
        <p:txBody>
          <a:bodyPr/>
          <a:lstStyle/>
          <a:p>
            <a:pPr algn="ctr" defTabSz="457200">
              <a:spcBef>
                <a:spcPts val="0"/>
              </a:spcBef>
              <a:defRPr b="1" spc="0">
                <a:solidFill>
                  <a:srgbClr val="FFFFFF"/>
                </a:solidFill>
                <a:latin typeface="Helvetica"/>
                <a:ea typeface="Helvetica"/>
                <a:cs typeface="Helvetica"/>
                <a:sym typeface="Helvetica"/>
              </a:defRPr>
            </a:pPr>
            <a:r>
              <a:t>Deepfakes</a:t>
            </a:r>
          </a:p>
          <a:p>
            <a:pPr algn="ctr" defTabSz="457200">
              <a:spcBef>
                <a:spcPts val="0"/>
              </a:spcBef>
              <a:defRPr spc="0">
                <a:solidFill>
                  <a:srgbClr val="FFFFFF"/>
                </a:solidFill>
                <a:latin typeface="Helvetica"/>
                <a:ea typeface="Helvetica"/>
                <a:cs typeface="Helvetica"/>
                <a:sym typeface="Helvetica"/>
              </a:defRPr>
            </a:pPr>
            <a:r>
              <a:t>“The term deepfake was first coined by the Reddit user u/deepfakes, who created a Reddit forum of the same name on November 2nd 2017. This forum was dedicated to the creation and use of deep learning software for synthetically faceswapping female celebrities into pornographic videos. Since Reddit’s removal of /r/Deepfakes on February 7th 2018, deepfakes have become increasingly commodified as new deepfake forums, tools, and services have emerged.”</a:t>
            </a:r>
          </a:p>
          <a:p>
            <a:pPr algn="ctr" defTabSz="457200">
              <a:spcBef>
                <a:spcPts val="0"/>
              </a:spcBef>
              <a:defRPr spc="0">
                <a:solidFill>
                  <a:srgbClr val="FFFFFF"/>
                </a:solidFill>
                <a:latin typeface="Helvetica"/>
                <a:ea typeface="Helvetica"/>
                <a:cs typeface="Helvetica"/>
                <a:sym typeface="Helvetica"/>
              </a:defRPr>
            </a:pPr>
            <a:r>
              <a:t>-Deeptrace </a:t>
            </a:r>
            <a:r>
              <a:rPr i="1"/>
              <a:t>The State of Deepfakes</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80" name="And now…"/>
          <p:cNvSpPr txBox="1"/>
          <p:nvPr>
            <p:ph type="title"/>
          </p:nvPr>
        </p:nvSpPr>
        <p:spPr>
          <a:xfrm>
            <a:off x="1524000" y="5417107"/>
            <a:ext cx="21869400" cy="2881786"/>
          </a:xfrm>
          <a:prstGeom prst="rect">
            <a:avLst/>
          </a:prstGeom>
        </p:spPr>
        <p:txBody>
          <a:bodyPr/>
          <a:lstStyle/>
          <a:p>
            <a:pPr algn="ctr" defTabSz="742950">
              <a:defRPr spc="-450" sz="9180">
                <a:solidFill>
                  <a:srgbClr val="FFFFFF"/>
                </a:solidFill>
              </a:defRPr>
            </a:pPr>
            <a:r>
              <a:t>Addressing </a:t>
            </a:r>
          </a:p>
          <a:p>
            <a:pPr algn="ctr" defTabSz="742950">
              <a:defRPr spc="-450" sz="9180">
                <a:solidFill>
                  <a:srgbClr val="FFFFFF"/>
                </a:solidFill>
              </a:defRPr>
            </a:pPr>
            <a:r>
              <a:t>Cyber Harassment</a:t>
            </a: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82"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283" name="General Tip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General Tips</a:t>
            </a:r>
          </a:p>
        </p:txBody>
      </p:sp>
      <p:sp>
        <p:nvSpPr>
          <p:cNvPr id="284" name="Holistic Security…"/>
          <p:cNvSpPr txBox="1"/>
          <p:nvPr>
            <p:ph type="body" sz="half" idx="1"/>
          </p:nvPr>
        </p:nvSpPr>
        <p:spPr>
          <a:xfrm>
            <a:off x="685170" y="4247123"/>
            <a:ext cx="8793721" cy="8256012"/>
          </a:xfrm>
          <a:prstGeom prst="rect">
            <a:avLst/>
          </a:prstGeom>
        </p:spPr>
        <p:txBody>
          <a:bodyPr/>
          <a:lstStyle/>
          <a:p>
            <a:pPr lvl="1">
              <a:defRPr>
                <a:solidFill>
                  <a:srgbClr val="FFFFFF"/>
                </a:solidFill>
              </a:defRPr>
            </a:pPr>
            <a:r>
              <a:t>Holistic Security</a:t>
            </a:r>
          </a:p>
          <a:p>
            <a:pPr lvl="1" marL="1308100" indent="-698500">
              <a:buSzPct val="123000"/>
              <a:buChar char="•"/>
              <a:defRPr>
                <a:solidFill>
                  <a:srgbClr val="FFFFFF"/>
                </a:solidFill>
              </a:defRPr>
            </a:pPr>
            <a:r>
              <a:t>Tactical Tech Collective</a:t>
            </a:r>
          </a:p>
          <a:p>
            <a:pPr lvl="1" marL="1308100" indent="-698500">
              <a:buSzPct val="123000"/>
              <a:buChar char="•"/>
              <a:defRPr>
                <a:solidFill>
                  <a:srgbClr val="FFFFFF"/>
                </a:solidFill>
              </a:defRPr>
            </a:pPr>
            <a:r>
              <a:t>Our digital security is linked to our physical and emotional security</a:t>
            </a:r>
          </a:p>
          <a:p>
            <a:pPr lvl="1" marL="1308100" indent="-698500">
              <a:buSzPct val="123000"/>
              <a:buChar char="•"/>
              <a:defRPr>
                <a:solidFill>
                  <a:srgbClr val="FFFFFF"/>
                </a:solidFill>
              </a:defRPr>
            </a:pPr>
            <a:r>
              <a:t>Addressing one helps all!</a:t>
            </a:r>
          </a:p>
        </p:txBody>
      </p:sp>
      <p:pic>
        <p:nvPicPr>
          <p:cNvPr id="285" name="Image" descr="Image"/>
          <p:cNvPicPr>
            <a:picLocks noChangeAspect="1"/>
          </p:cNvPicPr>
          <p:nvPr/>
        </p:nvPicPr>
        <p:blipFill>
          <a:blip r:embed="rId2">
            <a:extLst/>
          </a:blip>
          <a:stretch>
            <a:fillRect/>
          </a:stretch>
        </p:blipFill>
        <p:spPr>
          <a:xfrm>
            <a:off x="9888879" y="3344106"/>
            <a:ext cx="13188836" cy="8490314"/>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87"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288" name="General Tip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General Tips</a:t>
            </a:r>
          </a:p>
        </p:txBody>
      </p:sp>
      <p:sp>
        <p:nvSpPr>
          <p:cNvPr id="289" name="Make a plan-…"/>
          <p:cNvSpPr txBox="1"/>
          <p:nvPr>
            <p:ph type="body" sz="half" idx="1"/>
          </p:nvPr>
        </p:nvSpPr>
        <p:spPr>
          <a:xfrm>
            <a:off x="661473" y="4016943"/>
            <a:ext cx="8793721" cy="8256011"/>
          </a:xfrm>
          <a:prstGeom prst="rect">
            <a:avLst/>
          </a:prstGeom>
        </p:spPr>
        <p:txBody>
          <a:bodyPr/>
          <a:lstStyle/>
          <a:p>
            <a:pPr lvl="1" marL="1033399" indent="-551815" defTabSz="652145">
              <a:spcBef>
                <a:spcPts val="1400"/>
              </a:spcBef>
              <a:buSzPct val="123000"/>
              <a:buChar char="•"/>
              <a:defRPr spc="-43" sz="4345">
                <a:solidFill>
                  <a:srgbClr val="FFFFFF"/>
                </a:solidFill>
              </a:defRPr>
            </a:pPr>
            <a:r>
              <a:t>Make a plan- </a:t>
            </a:r>
          </a:p>
          <a:p>
            <a:pPr lvl="2" marL="1514983" indent="-551815" defTabSz="652145">
              <a:spcBef>
                <a:spcPts val="1400"/>
              </a:spcBef>
              <a:buSzPct val="123000"/>
              <a:buChar char="•"/>
              <a:defRPr spc="-43" sz="4345">
                <a:solidFill>
                  <a:srgbClr val="FFFFFF"/>
                </a:solidFill>
              </a:defRPr>
            </a:pPr>
            <a:r>
              <a:t>Before</a:t>
            </a:r>
          </a:p>
          <a:p>
            <a:pPr lvl="3" marL="1996567" indent="-551815" defTabSz="652145">
              <a:spcBef>
                <a:spcPts val="1400"/>
              </a:spcBef>
              <a:buSzPct val="123000"/>
              <a:buChar char="•"/>
              <a:defRPr spc="-43" sz="4345">
                <a:solidFill>
                  <a:srgbClr val="FFFFFF"/>
                </a:solidFill>
              </a:defRPr>
            </a:pPr>
            <a:r>
              <a:t>Gather community</a:t>
            </a:r>
          </a:p>
          <a:p>
            <a:pPr lvl="2" marL="1514983" indent="-551815" defTabSz="652145">
              <a:spcBef>
                <a:spcPts val="1400"/>
              </a:spcBef>
              <a:buSzPct val="123000"/>
              <a:buChar char="•"/>
              <a:defRPr spc="-43" sz="4345">
                <a:solidFill>
                  <a:srgbClr val="FFFFFF"/>
                </a:solidFill>
              </a:defRPr>
            </a:pPr>
            <a:r>
              <a:t>During</a:t>
            </a:r>
          </a:p>
          <a:p>
            <a:pPr lvl="3" marL="1996567" indent="-551815" defTabSz="652145">
              <a:spcBef>
                <a:spcPts val="1400"/>
              </a:spcBef>
              <a:buSzPct val="123000"/>
              <a:buChar char="•"/>
              <a:defRPr spc="-43" sz="4345">
                <a:solidFill>
                  <a:srgbClr val="FFFFFF"/>
                </a:solidFill>
              </a:defRPr>
            </a:pPr>
            <a:r>
              <a:t>Trust your instincts</a:t>
            </a:r>
          </a:p>
          <a:p>
            <a:pPr lvl="3" marL="1996567" indent="-551815" defTabSz="652145">
              <a:spcBef>
                <a:spcPts val="1400"/>
              </a:spcBef>
              <a:buSzPct val="123000"/>
              <a:buChar char="•"/>
              <a:defRPr spc="-43" sz="4345">
                <a:solidFill>
                  <a:srgbClr val="FFFFFF"/>
                </a:solidFill>
              </a:defRPr>
            </a:pPr>
            <a:r>
              <a:t>Look for patterns</a:t>
            </a:r>
          </a:p>
          <a:p>
            <a:pPr lvl="3" marL="1996567" indent="-551815" defTabSz="652145">
              <a:spcBef>
                <a:spcPts val="1400"/>
              </a:spcBef>
              <a:buSzPct val="123000"/>
              <a:buChar char="•"/>
              <a:defRPr spc="-43" sz="4345">
                <a:solidFill>
                  <a:srgbClr val="FFFFFF"/>
                </a:solidFill>
              </a:defRPr>
            </a:pPr>
            <a:r>
              <a:t>Document Incident</a:t>
            </a:r>
          </a:p>
          <a:p>
            <a:pPr lvl="2" marL="1514983" indent="-551815" defTabSz="652145">
              <a:spcBef>
                <a:spcPts val="1400"/>
              </a:spcBef>
              <a:buSzPct val="123000"/>
              <a:buChar char="•"/>
              <a:defRPr spc="-43" sz="4345">
                <a:solidFill>
                  <a:srgbClr val="FFFFFF"/>
                </a:solidFill>
              </a:defRPr>
            </a:pPr>
            <a:r>
              <a:t>After</a:t>
            </a:r>
          </a:p>
          <a:p>
            <a:pPr lvl="3" marL="1996567" indent="-551815" defTabSz="652145">
              <a:spcBef>
                <a:spcPts val="1400"/>
              </a:spcBef>
              <a:buSzPct val="123000"/>
              <a:buChar char="•"/>
              <a:defRPr spc="-43" sz="4345">
                <a:solidFill>
                  <a:srgbClr val="FFFFFF"/>
                </a:solidFill>
              </a:defRPr>
            </a:pPr>
            <a:r>
              <a:t>Report Incidents</a:t>
            </a:r>
          </a:p>
          <a:p>
            <a:pPr lvl="3" marL="1996567" indent="-551815" defTabSz="652145">
              <a:spcBef>
                <a:spcPts val="1400"/>
              </a:spcBef>
              <a:buSzPct val="123000"/>
              <a:buChar char="•"/>
              <a:defRPr spc="-43" sz="4345">
                <a:solidFill>
                  <a:srgbClr val="FFFFFF"/>
                </a:solidFill>
              </a:defRPr>
            </a:pPr>
            <a:r>
              <a:t>Activate support systems</a:t>
            </a:r>
          </a:p>
        </p:txBody>
      </p:sp>
      <p:pic>
        <p:nvPicPr>
          <p:cNvPr id="290" name="Image" descr="Image"/>
          <p:cNvPicPr>
            <a:picLocks noChangeAspect="1"/>
          </p:cNvPicPr>
          <p:nvPr/>
        </p:nvPicPr>
        <p:blipFill>
          <a:blip r:embed="rId2">
            <a:extLst/>
          </a:blip>
          <a:stretch>
            <a:fillRect/>
          </a:stretch>
        </p:blipFill>
        <p:spPr>
          <a:xfrm>
            <a:off x="11193439" y="3518492"/>
            <a:ext cx="11882461" cy="8921158"/>
          </a:xfrm>
          <a:prstGeom prst="rect">
            <a:avLst/>
          </a:prstGeom>
          <a:ln w="12700">
            <a:miter lim="400000"/>
          </a:ln>
        </p:spPr>
      </p:pic>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92"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293" name="Strateg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Strategies</a:t>
            </a:r>
          </a:p>
        </p:txBody>
      </p:sp>
      <p:sp>
        <p:nvSpPr>
          <p:cNvPr id="294" name="Public Profiles…"/>
          <p:cNvSpPr txBox="1"/>
          <p:nvPr>
            <p:ph type="body" sz="half" idx="1"/>
          </p:nvPr>
        </p:nvSpPr>
        <p:spPr>
          <a:xfrm>
            <a:off x="1064319" y="3273547"/>
            <a:ext cx="13308019" cy="9358449"/>
          </a:xfrm>
          <a:prstGeom prst="rect">
            <a:avLst/>
          </a:prstGeom>
        </p:spPr>
        <p:txBody>
          <a:bodyPr/>
          <a:lstStyle/>
          <a:p>
            <a:pPr defTabSz="528319">
              <a:spcBef>
                <a:spcPts val="1100"/>
              </a:spcBef>
              <a:defRPr spc="-35" sz="3520">
                <a:solidFill>
                  <a:srgbClr val="FFFFFF"/>
                </a:solidFill>
              </a:defRPr>
            </a:pPr>
            <a:r>
              <a:t>Public Profiles</a:t>
            </a:r>
          </a:p>
          <a:p>
            <a:pPr marL="447040" indent="-447040" defTabSz="528319">
              <a:spcBef>
                <a:spcPts val="1100"/>
              </a:spcBef>
              <a:buSzPct val="123000"/>
              <a:buChar char="•"/>
              <a:defRPr spc="-35" sz="3520">
                <a:solidFill>
                  <a:srgbClr val="FFFFFF"/>
                </a:solidFill>
              </a:defRPr>
            </a:pPr>
            <a:r>
              <a:t>Examining intentions around social media</a:t>
            </a:r>
          </a:p>
          <a:p>
            <a:pPr marL="447040" indent="-447040" defTabSz="528319">
              <a:spcBef>
                <a:spcPts val="1100"/>
              </a:spcBef>
              <a:buSzPct val="123000"/>
              <a:buChar char="•"/>
              <a:defRPr spc="-35" sz="3520">
                <a:solidFill>
                  <a:srgbClr val="FFFFFF"/>
                </a:solidFill>
              </a:defRPr>
            </a:pPr>
            <a:r>
              <a:t>Raising self-awareness around your digital-self</a:t>
            </a:r>
          </a:p>
          <a:p>
            <a:pPr lvl="1" marL="837183" indent="-447040" defTabSz="528319">
              <a:spcBef>
                <a:spcPts val="1100"/>
              </a:spcBef>
              <a:buSzPct val="123000"/>
              <a:buChar char="•"/>
              <a:defRPr spc="-35" sz="3520">
                <a:solidFill>
                  <a:srgbClr val="FFFFFF"/>
                </a:solidFill>
              </a:defRPr>
            </a:pPr>
            <a:r>
              <a:t>Public/Private</a:t>
            </a:r>
          </a:p>
          <a:p>
            <a:pPr lvl="2" marL="1227327" indent="-447040" defTabSz="528319">
              <a:spcBef>
                <a:spcPts val="1100"/>
              </a:spcBef>
              <a:buSzPct val="123000"/>
              <a:buChar char="•"/>
              <a:defRPr spc="-35" sz="3520">
                <a:solidFill>
                  <a:srgbClr val="FFFFFF"/>
                </a:solidFill>
              </a:defRPr>
            </a:pPr>
            <a:r>
              <a:t>Understanding what you post and who can see</a:t>
            </a:r>
          </a:p>
          <a:p>
            <a:pPr lvl="2" marL="1227327" indent="-447040" defTabSz="528319">
              <a:spcBef>
                <a:spcPts val="1100"/>
              </a:spcBef>
              <a:buSzPct val="123000"/>
              <a:buChar char="•"/>
              <a:defRPr spc="-35" sz="3520">
                <a:solidFill>
                  <a:srgbClr val="FFFFFF"/>
                </a:solidFill>
              </a:defRPr>
            </a:pPr>
            <a:r>
              <a:t>Learning about the privacy options available to you per platform</a:t>
            </a:r>
          </a:p>
          <a:p>
            <a:pPr lvl="1" marL="837183" indent="-447040" defTabSz="528319">
              <a:spcBef>
                <a:spcPts val="1100"/>
              </a:spcBef>
              <a:buSzPct val="123000"/>
              <a:buChar char="•"/>
              <a:defRPr spc="-35" sz="3520">
                <a:solidFill>
                  <a:srgbClr val="FFFFFF"/>
                </a:solidFill>
              </a:defRPr>
            </a:pPr>
            <a:r>
              <a:t>GeoTagging</a:t>
            </a:r>
          </a:p>
          <a:p>
            <a:pPr lvl="2" marL="1227327" indent="-447040" defTabSz="528319">
              <a:spcBef>
                <a:spcPts val="1100"/>
              </a:spcBef>
              <a:buSzPct val="123000"/>
              <a:buChar char="•"/>
              <a:defRPr spc="-35" sz="3520">
                <a:solidFill>
                  <a:srgbClr val="FFFFFF"/>
                </a:solidFill>
              </a:defRPr>
            </a:pPr>
            <a:r>
              <a:t>being aware of location data posted by you or others</a:t>
            </a:r>
          </a:p>
          <a:p>
            <a:pPr lvl="1" marL="837183" indent="-447040" defTabSz="528319">
              <a:spcBef>
                <a:spcPts val="1100"/>
              </a:spcBef>
              <a:buSzPct val="123000"/>
              <a:buChar char="•"/>
              <a:defRPr spc="-35" sz="3520">
                <a:solidFill>
                  <a:srgbClr val="FFFFFF"/>
                </a:solidFill>
              </a:defRPr>
            </a:pPr>
            <a:r>
              <a:t>Friends/Acquaintances/Blocks</a:t>
            </a:r>
          </a:p>
          <a:p>
            <a:pPr lvl="2" marL="1227327" indent="-447040" defTabSz="528319">
              <a:spcBef>
                <a:spcPts val="1100"/>
              </a:spcBef>
              <a:buSzPct val="123000"/>
              <a:buChar char="•"/>
              <a:defRPr spc="-35" sz="3520">
                <a:solidFill>
                  <a:srgbClr val="FFFFFF"/>
                </a:solidFill>
              </a:defRPr>
            </a:pPr>
            <a:r>
              <a:t>Understanding who follows you</a:t>
            </a:r>
          </a:p>
          <a:p>
            <a:pPr lvl="1" marL="837183" indent="-447040" defTabSz="528319">
              <a:spcBef>
                <a:spcPts val="1100"/>
              </a:spcBef>
              <a:buSzPct val="123000"/>
              <a:buChar char="•"/>
              <a:defRPr spc="-35" sz="3520">
                <a:solidFill>
                  <a:srgbClr val="FFFFFF"/>
                </a:solidFill>
              </a:defRPr>
            </a:pPr>
            <a:r>
              <a:t>Who has access?</a:t>
            </a:r>
          </a:p>
          <a:p>
            <a:pPr defTabSz="528319">
              <a:spcBef>
                <a:spcPts val="1100"/>
              </a:spcBef>
              <a:defRPr spc="-35" sz="3520">
                <a:solidFill>
                  <a:srgbClr val="FFFFFF"/>
                </a:solidFill>
              </a:defRPr>
            </a:pPr>
          </a:p>
          <a:p>
            <a:pPr defTabSz="528319">
              <a:spcBef>
                <a:spcPts val="1100"/>
              </a:spcBef>
              <a:defRPr spc="-35" sz="3520">
                <a:solidFill>
                  <a:srgbClr val="FFFFFF"/>
                </a:solidFill>
              </a:defRPr>
            </a:pPr>
            <a:r>
              <a:t>See: Zebra Crossing guide in resource page for more!</a:t>
            </a:r>
          </a:p>
        </p:txBody>
      </p:sp>
      <p:pic>
        <p:nvPicPr>
          <p:cNvPr id="295" name="76627426d70435e88eda4ae24c2d83e3.png" descr="76627426d70435e88eda4ae24c2d83e3.png"/>
          <p:cNvPicPr>
            <a:picLocks noChangeAspect="1"/>
          </p:cNvPicPr>
          <p:nvPr/>
        </p:nvPicPr>
        <p:blipFill>
          <a:blip r:embed="rId2">
            <a:extLst/>
          </a:blip>
          <a:stretch>
            <a:fillRect/>
          </a:stretch>
        </p:blipFill>
        <p:spPr>
          <a:xfrm>
            <a:off x="14879826" y="3718323"/>
            <a:ext cx="8468897" cy="8468897"/>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97"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298" name="Strateg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Strategies</a:t>
            </a:r>
          </a:p>
        </p:txBody>
      </p:sp>
      <p:sp>
        <p:nvSpPr>
          <p:cNvPr id="299" name="Devices (Phones/laptops/IoT)…"/>
          <p:cNvSpPr txBox="1"/>
          <p:nvPr>
            <p:ph type="body" sz="half" idx="1"/>
          </p:nvPr>
        </p:nvSpPr>
        <p:spPr>
          <a:xfrm>
            <a:off x="1206500" y="4248504"/>
            <a:ext cx="10500713" cy="8256012"/>
          </a:xfrm>
          <a:prstGeom prst="rect">
            <a:avLst/>
          </a:prstGeom>
        </p:spPr>
        <p:txBody>
          <a:bodyPr/>
          <a:lstStyle/>
          <a:p>
            <a:pPr defTabSz="800735">
              <a:spcBef>
                <a:spcPts val="1700"/>
              </a:spcBef>
              <a:defRPr spc="-53" sz="5335">
                <a:solidFill>
                  <a:srgbClr val="FFFFFF"/>
                </a:solidFill>
              </a:defRPr>
            </a:pPr>
            <a:r>
              <a:t>Devices (Phones/laptops/IoT)</a:t>
            </a:r>
          </a:p>
          <a:p>
            <a:pPr lvl="1" marL="1268857" indent="-677545" defTabSz="800735">
              <a:spcBef>
                <a:spcPts val="1700"/>
              </a:spcBef>
              <a:buSzPct val="123000"/>
              <a:buChar char="•"/>
              <a:defRPr spc="-53" sz="5335">
                <a:solidFill>
                  <a:srgbClr val="FFFFFF"/>
                </a:solidFill>
              </a:defRPr>
            </a:pPr>
            <a:r>
              <a:t>Who has access to my devices (physical/digital) ?</a:t>
            </a:r>
          </a:p>
          <a:p>
            <a:pPr lvl="1" marL="1268857" indent="-677545" defTabSz="800735">
              <a:spcBef>
                <a:spcPts val="1700"/>
              </a:spcBef>
              <a:buSzPct val="123000"/>
              <a:buChar char="•"/>
              <a:defRPr spc="-53" sz="5335">
                <a:solidFill>
                  <a:srgbClr val="FFFFFF"/>
                </a:solidFill>
              </a:defRPr>
            </a:pPr>
            <a:r>
              <a:t>Do I recognize the apps on my device?</a:t>
            </a:r>
          </a:p>
          <a:p>
            <a:pPr lvl="1" marL="1268857" indent="-677545" defTabSz="800735">
              <a:spcBef>
                <a:spcPts val="1700"/>
              </a:spcBef>
              <a:buSzPct val="123000"/>
              <a:buChar char="•"/>
              <a:defRPr spc="-53" sz="5335">
                <a:solidFill>
                  <a:srgbClr val="FFFFFF"/>
                </a:solidFill>
              </a:defRPr>
            </a:pPr>
            <a:r>
              <a:t>How should my device act normally? Is it doing anything unusual?</a:t>
            </a:r>
          </a:p>
        </p:txBody>
      </p:sp>
      <p:pic>
        <p:nvPicPr>
          <p:cNvPr id="300" name="phonecat.jpg" descr="phonecat.jpg"/>
          <p:cNvPicPr>
            <a:picLocks noChangeAspect="1"/>
          </p:cNvPicPr>
          <p:nvPr/>
        </p:nvPicPr>
        <p:blipFill>
          <a:blip r:embed="rId2">
            <a:extLst/>
          </a:blip>
          <a:stretch>
            <a:fillRect/>
          </a:stretch>
        </p:blipFill>
        <p:spPr>
          <a:xfrm>
            <a:off x="12358560" y="3849975"/>
            <a:ext cx="11171178" cy="7440005"/>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02"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303" name="Strateg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Strategies</a:t>
            </a:r>
          </a:p>
        </p:txBody>
      </p:sp>
      <p:sp>
        <p:nvSpPr>
          <p:cNvPr id="304" name="Password…"/>
          <p:cNvSpPr txBox="1"/>
          <p:nvPr>
            <p:ph type="body" sz="half" idx="1"/>
          </p:nvPr>
        </p:nvSpPr>
        <p:spPr>
          <a:xfrm>
            <a:off x="1206500" y="4248504"/>
            <a:ext cx="11300041" cy="8256012"/>
          </a:xfrm>
          <a:prstGeom prst="rect">
            <a:avLst/>
          </a:prstGeom>
        </p:spPr>
        <p:txBody>
          <a:bodyPr/>
          <a:lstStyle/>
          <a:p>
            <a:pPr defTabSz="602615">
              <a:spcBef>
                <a:spcPts val="1300"/>
              </a:spcBef>
              <a:defRPr spc="-40" sz="4015">
                <a:solidFill>
                  <a:srgbClr val="FFFFFF"/>
                </a:solidFill>
              </a:defRPr>
            </a:pPr>
            <a:r>
              <a:t>Password</a:t>
            </a:r>
          </a:p>
          <a:p>
            <a:pPr lvl="1" marL="954913" indent="-509905" defTabSz="602615">
              <a:spcBef>
                <a:spcPts val="1300"/>
              </a:spcBef>
              <a:buSzPct val="123000"/>
              <a:buChar char="•"/>
              <a:defRPr spc="-40" sz="4015">
                <a:solidFill>
                  <a:srgbClr val="FFFFFF"/>
                </a:solidFill>
              </a:defRPr>
            </a:pPr>
            <a:r>
              <a:t>Password Manager</a:t>
            </a:r>
          </a:p>
          <a:p>
            <a:pPr lvl="2" marL="1399921" indent="-509905" defTabSz="602615">
              <a:spcBef>
                <a:spcPts val="1300"/>
              </a:spcBef>
              <a:buSzPct val="123000"/>
              <a:buChar char="•"/>
              <a:defRPr spc="-40" sz="4015">
                <a:solidFill>
                  <a:srgbClr val="FFFFFF"/>
                </a:solidFill>
              </a:defRPr>
            </a:pPr>
            <a:r>
              <a:t>Multiple, complex passcodes</a:t>
            </a:r>
          </a:p>
          <a:p>
            <a:pPr lvl="2" marL="1399921" indent="-509905" defTabSz="602615">
              <a:spcBef>
                <a:spcPts val="1300"/>
              </a:spcBef>
              <a:buSzPct val="123000"/>
              <a:buChar char="•"/>
              <a:defRPr spc="-40" sz="4015">
                <a:solidFill>
                  <a:srgbClr val="FFFFFF"/>
                </a:solidFill>
              </a:defRPr>
            </a:pPr>
            <a:r>
              <a:t>I.e. BitWarden, KeepassX</a:t>
            </a:r>
          </a:p>
          <a:p>
            <a:pPr lvl="1" marL="954913" indent="-509905" defTabSz="602615">
              <a:spcBef>
                <a:spcPts val="1300"/>
              </a:spcBef>
              <a:buSzPct val="123000"/>
              <a:buChar char="•"/>
              <a:defRPr spc="-40" sz="4015">
                <a:solidFill>
                  <a:srgbClr val="FFFFFF"/>
                </a:solidFill>
              </a:defRPr>
            </a:pPr>
            <a:r>
              <a:t>2FA</a:t>
            </a:r>
          </a:p>
          <a:p>
            <a:pPr lvl="2" marL="1399921" indent="-509905" defTabSz="602615">
              <a:spcBef>
                <a:spcPts val="1300"/>
              </a:spcBef>
              <a:buSzPct val="123000"/>
              <a:buChar char="•"/>
              <a:defRPr spc="-40" sz="4015">
                <a:solidFill>
                  <a:srgbClr val="FFFFFF"/>
                </a:solidFill>
              </a:defRPr>
            </a:pPr>
            <a:r>
              <a:t>Two Factor Authentication</a:t>
            </a:r>
          </a:p>
          <a:p>
            <a:pPr lvl="2" marL="1399921" indent="-509905" defTabSz="602615">
              <a:spcBef>
                <a:spcPts val="1300"/>
              </a:spcBef>
              <a:buSzPct val="123000"/>
              <a:buChar char="•"/>
              <a:defRPr spc="-40" sz="4015">
                <a:solidFill>
                  <a:srgbClr val="FFFFFF"/>
                </a:solidFill>
              </a:defRPr>
            </a:pPr>
            <a:r>
              <a:t>Allows for second line of defense for your profiles</a:t>
            </a:r>
          </a:p>
          <a:p>
            <a:pPr lvl="2" indent="667512" defTabSz="602615">
              <a:spcBef>
                <a:spcPts val="1300"/>
              </a:spcBef>
              <a:defRPr spc="-40" sz="4015">
                <a:solidFill>
                  <a:srgbClr val="FFFFFF"/>
                </a:solidFill>
              </a:defRPr>
            </a:pPr>
          </a:p>
          <a:p>
            <a:pPr defTabSz="602615">
              <a:spcBef>
                <a:spcPts val="1300"/>
              </a:spcBef>
              <a:defRPr spc="-40" sz="4015">
                <a:solidFill>
                  <a:srgbClr val="FFFFFF"/>
                </a:solidFill>
              </a:defRPr>
            </a:pPr>
            <a:r>
              <a:t>We’ll be talking more about passwords at our next Cypurr Session on March 20th!</a:t>
            </a:r>
          </a:p>
        </p:txBody>
      </p:sp>
      <p:pic>
        <p:nvPicPr>
          <p:cNvPr id="305" name="whats-the-secret-password.jpg" descr="whats-the-secret-password.jpg"/>
          <p:cNvPicPr>
            <a:picLocks noChangeAspect="1"/>
          </p:cNvPicPr>
          <p:nvPr/>
        </p:nvPicPr>
        <p:blipFill>
          <a:blip r:embed="rId2">
            <a:extLst/>
          </a:blip>
          <a:stretch>
            <a:fillRect/>
          </a:stretch>
        </p:blipFill>
        <p:spPr>
          <a:xfrm>
            <a:off x="13301194" y="3965806"/>
            <a:ext cx="10337822" cy="7718907"/>
          </a:xfrm>
          <a:prstGeom prst="rect">
            <a:avLst/>
          </a:prstGeom>
          <a:ln w="12700">
            <a:miter lim="400000"/>
          </a:ln>
        </p:spPr>
      </p:pic>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07"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308" name="Strateg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Strategies</a:t>
            </a:r>
          </a:p>
        </p:txBody>
      </p:sp>
      <p:sp>
        <p:nvSpPr>
          <p:cNvPr id="309" name="Information Awarness…"/>
          <p:cNvSpPr txBox="1"/>
          <p:nvPr>
            <p:ph type="body" sz="half" idx="1"/>
          </p:nvPr>
        </p:nvSpPr>
        <p:spPr>
          <a:xfrm>
            <a:off x="1206500" y="4248504"/>
            <a:ext cx="11047729" cy="8256012"/>
          </a:xfrm>
          <a:prstGeom prst="rect">
            <a:avLst/>
          </a:prstGeom>
        </p:spPr>
        <p:txBody>
          <a:bodyPr/>
          <a:lstStyle/>
          <a:p>
            <a:pPr defTabSz="693419">
              <a:spcBef>
                <a:spcPts val="1500"/>
              </a:spcBef>
              <a:defRPr spc="-46" sz="4619">
                <a:solidFill>
                  <a:srgbClr val="FFFFFF"/>
                </a:solidFill>
              </a:defRPr>
            </a:pPr>
            <a:r>
              <a:t>Information Awarness</a:t>
            </a:r>
          </a:p>
          <a:p>
            <a:pPr lvl="1" marL="1098803" indent="-586739" defTabSz="693419">
              <a:spcBef>
                <a:spcPts val="1500"/>
              </a:spcBef>
              <a:buSzPct val="123000"/>
              <a:buChar char="•"/>
              <a:defRPr spc="-46" sz="4619">
                <a:solidFill>
                  <a:srgbClr val="FFFFFF"/>
                </a:solidFill>
              </a:defRPr>
            </a:pPr>
            <a:r>
              <a:t>Search Engines</a:t>
            </a:r>
          </a:p>
          <a:p>
            <a:pPr lvl="2" marL="1610867" indent="-586739" defTabSz="693419">
              <a:spcBef>
                <a:spcPts val="1500"/>
              </a:spcBef>
              <a:buSzPct val="123000"/>
              <a:buChar char="•"/>
              <a:defRPr spc="-46" sz="4619">
                <a:solidFill>
                  <a:srgbClr val="FFFFFF"/>
                </a:solidFill>
              </a:defRPr>
            </a:pPr>
            <a:r>
              <a:t>What info of your is out there?</a:t>
            </a:r>
          </a:p>
          <a:p>
            <a:pPr lvl="1" marL="1098803" indent="-586739" defTabSz="693419">
              <a:spcBef>
                <a:spcPts val="1500"/>
              </a:spcBef>
              <a:buSzPct val="123000"/>
              <a:buChar char="•"/>
              <a:defRPr spc="-46" sz="4619">
                <a:solidFill>
                  <a:srgbClr val="FFFFFF"/>
                </a:solidFill>
              </a:defRPr>
            </a:pPr>
            <a:r>
              <a:t>Data Brokers</a:t>
            </a:r>
          </a:p>
          <a:p>
            <a:pPr lvl="2" marL="1610867" indent="-586739" defTabSz="693419">
              <a:spcBef>
                <a:spcPts val="1500"/>
              </a:spcBef>
              <a:buSzPct val="123000"/>
              <a:buChar char="•"/>
              <a:defRPr spc="-46" sz="4619">
                <a:solidFill>
                  <a:srgbClr val="FFFFFF"/>
                </a:solidFill>
              </a:defRPr>
            </a:pPr>
            <a:r>
              <a:t>What sites are publishing more personal information of mine?</a:t>
            </a:r>
          </a:p>
          <a:p>
            <a:pPr lvl="2" indent="768095" defTabSz="693419">
              <a:spcBef>
                <a:spcPts val="1500"/>
              </a:spcBef>
              <a:defRPr spc="-46" sz="4619">
                <a:solidFill>
                  <a:srgbClr val="FFFFFF"/>
                </a:solidFill>
              </a:defRPr>
            </a:pPr>
          </a:p>
          <a:p>
            <a:pPr defTabSz="693419">
              <a:spcBef>
                <a:spcPts val="1500"/>
              </a:spcBef>
              <a:defRPr spc="-46" sz="4619">
                <a:solidFill>
                  <a:srgbClr val="FFFFFF"/>
                </a:solidFill>
              </a:defRPr>
            </a:pPr>
            <a:r>
              <a:t>Note: See Big Ass Data Broker Opt Out List in our resources list for more information on sites and removal</a:t>
            </a:r>
          </a:p>
        </p:txBody>
      </p:sp>
      <p:pic>
        <p:nvPicPr>
          <p:cNvPr id="310" name="computer cat.jpg" descr="computer cat.jpg"/>
          <p:cNvPicPr>
            <a:picLocks noChangeAspect="1"/>
          </p:cNvPicPr>
          <p:nvPr/>
        </p:nvPicPr>
        <p:blipFill>
          <a:blip r:embed="rId2">
            <a:extLst/>
          </a:blip>
          <a:stretch>
            <a:fillRect/>
          </a:stretch>
        </p:blipFill>
        <p:spPr>
          <a:xfrm>
            <a:off x="13782222" y="4645031"/>
            <a:ext cx="9493001" cy="632619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09" name="The Cypurr Collective: A group of folks that organize cybersecurity events, looking to spread knowledge and talk about privacy rights!…"/>
          <p:cNvSpPr txBox="1"/>
          <p:nvPr>
            <p:ph type="body" sz="half" idx="1"/>
          </p:nvPr>
        </p:nvSpPr>
        <p:spPr>
          <a:xfrm>
            <a:off x="916380" y="4604934"/>
            <a:ext cx="11713591" cy="9927573"/>
          </a:xfrm>
          <a:prstGeom prst="rect">
            <a:avLst/>
          </a:prstGeom>
        </p:spPr>
        <p:txBody>
          <a:bodyPr/>
          <a:lstStyle/>
          <a:p>
            <a:pPr marR="457200" defTabSz="457200">
              <a:spcBef>
                <a:spcPts val="1000"/>
              </a:spcBef>
              <a:defRPr sz="4600">
                <a:solidFill>
                  <a:srgbClr val="FFFFFF"/>
                </a:solidFill>
                <a:effectLst>
                  <a:outerShdw sx="100000" sy="100000" kx="0" ky="0" algn="b" rotWithShape="0" blurRad="0" dist="25400" dir="2700000">
                    <a:srgbClr val="000000">
                      <a:alpha val="33333"/>
                    </a:srgbClr>
                  </a:outerShdw>
                </a:effectLst>
                <a:latin typeface="+mn-lt"/>
                <a:ea typeface="+mn-ea"/>
                <a:cs typeface="+mn-cs"/>
                <a:sym typeface="Helvetica Neue"/>
              </a:defRPr>
            </a:pPr>
            <a:r>
              <a:t>The Cypurr Collective: A group of folks that organize cybersecurity events, looking to spread knowledge and talk about privacy rights!</a:t>
            </a:r>
          </a:p>
          <a:p>
            <a:pPr marR="457200" defTabSz="457200">
              <a:spcBef>
                <a:spcPts val="1000"/>
              </a:spcBef>
              <a:defRPr sz="4600">
                <a:effectLst>
                  <a:outerShdw sx="100000" sy="100000" kx="0" ky="0" algn="b" rotWithShape="0" blurRad="0" dist="25400" dir="2700000">
                    <a:srgbClr val="000000">
                      <a:alpha val="33333"/>
                    </a:srgbClr>
                  </a:outerShdw>
                </a:effectLst>
                <a:latin typeface="+mn-lt"/>
                <a:ea typeface="+mn-ea"/>
                <a:cs typeface="+mn-cs"/>
                <a:sym typeface="Helvetica Neue"/>
              </a:defRPr>
            </a:pPr>
          </a:p>
          <a:p>
            <a:pPr marR="457200" defTabSz="457200">
              <a:spcBef>
                <a:spcPts val="1000"/>
              </a:spcBef>
              <a:defRPr sz="4600">
                <a:solidFill>
                  <a:srgbClr val="FFFFFF"/>
                </a:solidFill>
                <a:effectLst>
                  <a:outerShdw sx="100000" sy="100000" kx="0" ky="0" algn="b" rotWithShape="0" blurRad="0" dist="25400" dir="2700000">
                    <a:srgbClr val="000000">
                      <a:alpha val="33333"/>
                    </a:srgbClr>
                  </a:outerShdw>
                </a:effectLst>
                <a:latin typeface="+mn-lt"/>
                <a:ea typeface="+mn-ea"/>
                <a:cs typeface="+mn-cs"/>
                <a:sym typeface="Helvetica Neue"/>
              </a:defRPr>
            </a:pPr>
            <a:r>
              <a:t>Established April 2016</a:t>
            </a:r>
          </a:p>
          <a:p>
            <a:pPr marR="457200" defTabSz="457200">
              <a:spcBef>
                <a:spcPts val="1000"/>
              </a:spcBef>
              <a:defRPr sz="4600">
                <a:solidFill>
                  <a:srgbClr val="FFFFFF"/>
                </a:solidFill>
                <a:effectLst>
                  <a:outerShdw sx="100000" sy="100000" kx="0" ky="0" algn="b" rotWithShape="0" blurRad="0" dist="25400" dir="2700000">
                    <a:srgbClr val="000000">
                      <a:alpha val="33333"/>
                    </a:srgbClr>
                  </a:outerShdw>
                </a:effectLst>
                <a:latin typeface="+mn-lt"/>
                <a:ea typeface="+mn-ea"/>
                <a:cs typeface="+mn-cs"/>
                <a:sym typeface="Helvetica Neue"/>
              </a:defRPr>
            </a:pPr>
            <a:r>
              <a:t>Just some folks interested in making safer spaces for others to talk bout their privacy needs</a:t>
            </a:r>
          </a:p>
        </p:txBody>
      </p:sp>
      <p:sp>
        <p:nvSpPr>
          <p:cNvPr id="210" name="Who Are we?"/>
          <p:cNvSpPr txBox="1"/>
          <p:nvPr>
            <p:ph type="title"/>
          </p:nvPr>
        </p:nvSpPr>
        <p:spPr>
          <a:xfrm>
            <a:off x="547843" y="1381489"/>
            <a:ext cx="11442703" cy="2466977"/>
          </a:xfrm>
          <a:prstGeom prst="rect">
            <a:avLst/>
          </a:prstGeom>
        </p:spPr>
        <p:txBody>
          <a:bodyPr/>
          <a:lstStyle>
            <a:lvl1pPr>
              <a:defRPr>
                <a:solidFill>
                  <a:srgbClr val="FFFFFF"/>
                </a:solidFill>
              </a:defRPr>
            </a:lvl1pPr>
          </a:lstStyle>
          <a:p>
            <a:pPr/>
            <a:r>
              <a:t>Who Are we?</a:t>
            </a:r>
          </a:p>
        </p:txBody>
      </p:sp>
      <p:sp>
        <p:nvSpPr>
          <p:cNvPr id="211" name="We are…"/>
          <p:cNvSpPr txBox="1"/>
          <p:nvPr/>
        </p:nvSpPr>
        <p:spPr>
          <a:xfrm>
            <a:off x="915690" y="3331976"/>
            <a:ext cx="2908453" cy="97129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457200" algn="l" defTabSz="457200">
              <a:spcBef>
                <a:spcPts val="1000"/>
              </a:spcBef>
              <a:defRPr b="1" sz="5200">
                <a:solidFill>
                  <a:srgbClr val="FFFFFF"/>
                </a:solidFill>
                <a:effectLst>
                  <a:outerShdw sx="100000" sy="100000" kx="0" ky="0" algn="b" rotWithShape="0" blurRad="0" dist="25400" dir="2700000">
                    <a:srgbClr val="000000">
                      <a:alpha val="33333"/>
                    </a:srgbClr>
                  </a:outerShdw>
                </a:effectLst>
                <a:latin typeface="Graphik"/>
                <a:ea typeface="Graphik"/>
                <a:cs typeface="Graphik"/>
                <a:sym typeface="Graphik"/>
              </a:defRPr>
            </a:lvl1pPr>
          </a:lstStyle>
          <a:p>
            <a:pPr/>
            <a:r>
              <a:t>We are…</a:t>
            </a:r>
          </a:p>
        </p:txBody>
      </p:sp>
      <p:pic>
        <p:nvPicPr>
          <p:cNvPr id="212" name="depositphotos_7794790-stock-photo-christmas-cat-in-red-bag.jpg" descr="depositphotos_7794790-stock-photo-christmas-cat-in-red-bag.jpg"/>
          <p:cNvPicPr>
            <a:picLocks noChangeAspect="1"/>
          </p:cNvPicPr>
          <p:nvPr/>
        </p:nvPicPr>
        <p:blipFill>
          <a:blip r:embed="rId2">
            <a:extLst/>
          </a:blip>
          <a:stretch>
            <a:fillRect/>
          </a:stretch>
        </p:blipFill>
        <p:spPr>
          <a:xfrm>
            <a:off x="13808476" y="-166054"/>
            <a:ext cx="12386505" cy="14048108"/>
          </a:xfrm>
          <a:prstGeom prst="rect">
            <a:avLst/>
          </a:prstGeom>
          <a:ln w="12700">
            <a:miter lim="400000"/>
          </a:ln>
        </p:spPr>
      </p:pic>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12"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313" name="Strateg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Strategies</a:t>
            </a:r>
          </a:p>
        </p:txBody>
      </p:sp>
      <p:sp>
        <p:nvSpPr>
          <p:cNvPr id="314" name="Documentation…"/>
          <p:cNvSpPr txBox="1"/>
          <p:nvPr>
            <p:ph type="body" sz="half" idx="1"/>
          </p:nvPr>
        </p:nvSpPr>
        <p:spPr>
          <a:xfrm>
            <a:off x="1028700" y="3410304"/>
            <a:ext cx="12259675" cy="9835911"/>
          </a:xfrm>
          <a:prstGeom prst="rect">
            <a:avLst/>
          </a:prstGeom>
        </p:spPr>
        <p:txBody>
          <a:bodyPr/>
          <a:lstStyle/>
          <a:p>
            <a:pPr defTabSz="495300">
              <a:spcBef>
                <a:spcPts val="1000"/>
              </a:spcBef>
              <a:defRPr b="1" spc="-33" sz="3300">
                <a:solidFill>
                  <a:srgbClr val="FFFFFF"/>
                </a:solidFill>
              </a:defRPr>
            </a:pPr>
            <a:r>
              <a:t>Documentation</a:t>
            </a:r>
          </a:p>
          <a:p>
            <a:pPr defTabSz="495300">
              <a:spcBef>
                <a:spcPts val="1000"/>
              </a:spcBef>
              <a:defRPr b="1" spc="-33" sz="3300">
                <a:solidFill>
                  <a:srgbClr val="FFFFFF"/>
                </a:solidFill>
              </a:defRPr>
            </a:pPr>
            <a:r>
              <a:t>(via Tech Safety)</a:t>
            </a:r>
          </a:p>
          <a:p>
            <a:pPr marL="419100" indent="-419100" defTabSz="495300">
              <a:spcBef>
                <a:spcPts val="1000"/>
              </a:spcBef>
              <a:buSzPct val="123000"/>
              <a:buChar char="•"/>
              <a:defRPr spc="-33" sz="3300">
                <a:solidFill>
                  <a:srgbClr val="FFFFFF"/>
                </a:solidFill>
              </a:defRPr>
            </a:pPr>
            <a:r>
              <a:t>Keep a log of all incidents,</a:t>
            </a:r>
          </a:p>
          <a:p>
            <a:pPr marL="419100" indent="-419100" defTabSz="495300">
              <a:spcBef>
                <a:spcPts val="1000"/>
              </a:spcBef>
              <a:buSzPct val="123000"/>
              <a:buChar char="•"/>
              <a:defRPr spc="-33" sz="3300">
                <a:solidFill>
                  <a:srgbClr val="FFFFFF"/>
                </a:solidFill>
              </a:defRPr>
            </a:pPr>
            <a:r>
              <a:t>Save everything related to the event or incident.</a:t>
            </a:r>
          </a:p>
          <a:p>
            <a:pPr marL="419100" indent="-419100" defTabSz="495300">
              <a:spcBef>
                <a:spcPts val="1000"/>
              </a:spcBef>
              <a:buSzPct val="123000"/>
              <a:buChar char="•"/>
              <a:defRPr spc="-33" sz="3300">
                <a:solidFill>
                  <a:srgbClr val="FFFFFF"/>
                </a:solidFill>
              </a:defRPr>
            </a:pPr>
            <a:r>
              <a:t>Think about technology that you suspect the abuser could be using.</a:t>
            </a:r>
          </a:p>
          <a:p>
            <a:pPr marL="419100" indent="-419100" defTabSz="495300">
              <a:spcBef>
                <a:spcPts val="1000"/>
              </a:spcBef>
              <a:buSzPct val="123000"/>
              <a:buChar char="•"/>
              <a:defRPr spc="-33" sz="3300">
                <a:solidFill>
                  <a:srgbClr val="FFFFFF"/>
                </a:solidFill>
              </a:defRPr>
            </a:pPr>
            <a:r>
              <a:t>Think about your safety first.</a:t>
            </a:r>
          </a:p>
          <a:p>
            <a:pPr marL="419100" indent="-419100" defTabSz="495300">
              <a:spcBef>
                <a:spcPts val="1000"/>
              </a:spcBef>
              <a:buSzPct val="123000"/>
              <a:buChar char="•"/>
              <a:defRPr spc="-33" sz="3300">
                <a:solidFill>
                  <a:srgbClr val="FFFFFF"/>
                </a:solidFill>
              </a:defRPr>
            </a:pPr>
            <a:r>
              <a:t>Document only relevant information.</a:t>
            </a:r>
          </a:p>
          <a:p>
            <a:pPr defTabSz="274320">
              <a:spcBef>
                <a:spcPts val="700"/>
              </a:spcBef>
              <a:defRPr spc="0" sz="3600">
                <a:solidFill>
                  <a:srgbClr val="FFFFFF"/>
                </a:solidFill>
              </a:defRPr>
            </a:pPr>
          </a:p>
          <a:p>
            <a:pPr defTabSz="274320">
              <a:spcBef>
                <a:spcPts val="700"/>
              </a:spcBef>
              <a:defRPr b="1" spc="0" sz="3600">
                <a:solidFill>
                  <a:srgbClr val="FFFFFF"/>
                </a:solidFill>
              </a:defRPr>
            </a:pPr>
            <a:r>
              <a:t>What to Document</a:t>
            </a:r>
          </a:p>
          <a:p>
            <a:pPr marL="457200" indent="-457200" defTabSz="274320">
              <a:spcBef>
                <a:spcPts val="700"/>
              </a:spcBef>
              <a:buSzPct val="123000"/>
              <a:buChar char="•"/>
              <a:defRPr spc="0" sz="3600">
                <a:solidFill>
                  <a:srgbClr val="FFFFFF"/>
                </a:solidFill>
              </a:defRPr>
            </a:pPr>
            <a:r>
              <a:t>Email</a:t>
            </a:r>
          </a:p>
          <a:p>
            <a:pPr marL="457200" indent="-457200" defTabSz="274320">
              <a:spcBef>
                <a:spcPts val="700"/>
              </a:spcBef>
              <a:buSzPct val="123000"/>
              <a:buChar char="•"/>
              <a:defRPr spc="0" sz="3600">
                <a:solidFill>
                  <a:srgbClr val="FFFFFF"/>
                </a:solidFill>
              </a:defRPr>
            </a:pPr>
            <a:r>
              <a:t>Text Messages</a:t>
            </a:r>
          </a:p>
          <a:p>
            <a:pPr marL="457200" indent="-457200" defTabSz="274320">
              <a:spcBef>
                <a:spcPts val="700"/>
              </a:spcBef>
              <a:buSzPct val="123000"/>
              <a:buChar char="•"/>
              <a:defRPr spc="0" sz="3600">
                <a:solidFill>
                  <a:srgbClr val="FFFFFF"/>
                </a:solidFill>
              </a:defRPr>
            </a:pPr>
            <a:r>
              <a:t>Social Media/Internet Harassment</a:t>
            </a:r>
          </a:p>
          <a:p>
            <a:pPr marL="457200" indent="-457200" defTabSz="274320">
              <a:spcBef>
                <a:spcPts val="700"/>
              </a:spcBef>
              <a:buSzPct val="123000"/>
              <a:buChar char="•"/>
              <a:defRPr spc="0" sz="3600">
                <a:solidFill>
                  <a:srgbClr val="FFFFFF"/>
                </a:solidFill>
              </a:defRPr>
            </a:pPr>
            <a:r>
              <a:t>Harassing Phone Calls</a:t>
            </a:r>
          </a:p>
          <a:p>
            <a:pPr marL="457200" indent="-457200" defTabSz="274320">
              <a:spcBef>
                <a:spcPts val="700"/>
              </a:spcBef>
              <a:buSzPct val="123000"/>
              <a:buChar char="•"/>
              <a:defRPr spc="0" sz="3600">
                <a:solidFill>
                  <a:srgbClr val="FFFFFF"/>
                </a:solidFill>
              </a:defRPr>
            </a:pPr>
            <a:r>
              <a:t>Phone Number/Caller ID Impersonation</a:t>
            </a:r>
          </a:p>
          <a:p>
            <a:pPr marL="91440" indent="-91440" defTabSz="274320">
              <a:spcBef>
                <a:spcPts val="700"/>
              </a:spcBef>
              <a:buSzPct val="123000"/>
              <a:buChar char="•"/>
              <a:defRPr b="1" spc="0" sz="720">
                <a:latin typeface="Times Roman"/>
                <a:ea typeface="Times Roman"/>
                <a:cs typeface="Times Roman"/>
                <a:sym typeface="Times Roman"/>
              </a:defRPr>
            </a:pPr>
          </a:p>
        </p:txBody>
      </p:sp>
      <p:pic>
        <p:nvPicPr>
          <p:cNvPr id="315" name="computer cat.jpg" descr="computer cat.jpg"/>
          <p:cNvPicPr>
            <a:picLocks noChangeAspect="1"/>
          </p:cNvPicPr>
          <p:nvPr/>
        </p:nvPicPr>
        <p:blipFill>
          <a:blip r:embed="rId2">
            <a:extLst/>
          </a:blip>
          <a:stretch>
            <a:fillRect/>
          </a:stretch>
        </p:blipFill>
        <p:spPr>
          <a:xfrm>
            <a:off x="13553622" y="4949831"/>
            <a:ext cx="9493001" cy="6326196"/>
          </a:xfrm>
          <a:prstGeom prst="rect">
            <a:avLst/>
          </a:prstGeom>
          <a:ln w="12700">
            <a:miter lim="400000"/>
          </a:ln>
        </p:spPr>
      </p:pic>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17"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318" name="Online Hate Speech/Troll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Online Hate Speech/Trolling</a:t>
            </a:r>
          </a:p>
        </p:txBody>
      </p:sp>
      <p:sp>
        <p:nvSpPr>
          <p:cNvPr id="319" name="Apps…"/>
          <p:cNvSpPr txBox="1"/>
          <p:nvPr>
            <p:ph type="body" idx="1"/>
          </p:nvPr>
        </p:nvSpPr>
        <p:spPr>
          <a:prstGeom prst="rect">
            <a:avLst/>
          </a:prstGeom>
        </p:spPr>
        <p:txBody>
          <a:bodyPr/>
          <a:lstStyle/>
          <a:p>
            <a:pPr defTabSz="709930">
              <a:spcBef>
                <a:spcPts val="1500"/>
              </a:spcBef>
              <a:defRPr b="1" spc="-47" sz="4730">
                <a:solidFill>
                  <a:srgbClr val="FFFFFF"/>
                </a:solidFill>
              </a:defRPr>
            </a:pPr>
            <a:r>
              <a:t>Apps</a:t>
            </a:r>
          </a:p>
          <a:p>
            <a:pPr lvl="1" marL="1124966" indent="-600709" defTabSz="709930">
              <a:spcBef>
                <a:spcPts val="1500"/>
              </a:spcBef>
              <a:buSzPct val="123000"/>
              <a:buChar char="•"/>
              <a:defRPr spc="-47" sz="4730">
                <a:solidFill>
                  <a:srgbClr val="FFFFFF"/>
                </a:solidFill>
              </a:defRPr>
            </a:pPr>
            <a:r>
              <a:rPr b="1"/>
              <a:t>Block Party-</a:t>
            </a:r>
            <a:r>
              <a:t> “Use Block Party to filter out unwanted @mentions from Twitter, and continue to use Twitter as normal.”</a:t>
            </a:r>
          </a:p>
          <a:p>
            <a:pPr defTabSz="709930">
              <a:spcBef>
                <a:spcPts val="1500"/>
              </a:spcBef>
              <a:defRPr b="1" spc="-47" sz="4730">
                <a:solidFill>
                  <a:srgbClr val="FFFFFF"/>
                </a:solidFill>
              </a:defRPr>
            </a:pPr>
            <a:r>
              <a:t>Services</a:t>
            </a:r>
          </a:p>
          <a:p>
            <a:pPr lvl="1" marL="1124966" indent="-600709" defTabSz="709930">
              <a:spcBef>
                <a:spcPts val="1500"/>
              </a:spcBef>
              <a:buSzPct val="123000"/>
              <a:buChar char="•"/>
              <a:defRPr spc="-47" sz="4730">
                <a:solidFill>
                  <a:srgbClr val="FFFFFF"/>
                </a:solidFill>
              </a:defRPr>
            </a:pPr>
            <a:r>
              <a:rPr b="1"/>
              <a:t>HeartMob</a:t>
            </a:r>
            <a:r>
              <a:t>- “HeartMob... aims to be the place where those facing harassment can easily report abuse across social networks and find support from others who know what they're going through” — The Washington Post</a:t>
            </a:r>
          </a:p>
          <a:p>
            <a:pPr lvl="1" marL="1124966" indent="-600709" defTabSz="709930">
              <a:spcBef>
                <a:spcPts val="1500"/>
              </a:spcBef>
              <a:buSzPct val="123000"/>
              <a:buChar char="•"/>
              <a:defRPr spc="-47" sz="4730">
                <a:solidFill>
                  <a:srgbClr val="FFFFFF"/>
                </a:solidFill>
              </a:defRPr>
            </a:pPr>
            <a:r>
              <a:rPr b="1"/>
              <a:t>Games and Online Harassment Online</a:t>
            </a:r>
            <a:r>
              <a:t>- The Games and Online Harassment Hotline is a free, text message-based, confidential emotional support hotline. </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21"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322" name="Cyberstalk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Cyberstalking</a:t>
            </a:r>
          </a:p>
        </p:txBody>
      </p:sp>
      <p:sp>
        <p:nvSpPr>
          <p:cNvPr id="323" name="Crash Override Network- List of resources in addressing cyber harassment, including the COACH helper tool…"/>
          <p:cNvSpPr txBox="1"/>
          <p:nvPr>
            <p:ph type="body" idx="1"/>
          </p:nvPr>
        </p:nvSpPr>
        <p:spPr>
          <a:xfrm>
            <a:off x="993228" y="3665859"/>
            <a:ext cx="21971001" cy="7271796"/>
          </a:xfrm>
          <a:prstGeom prst="rect">
            <a:avLst/>
          </a:prstGeom>
        </p:spPr>
        <p:txBody>
          <a:bodyPr/>
          <a:lstStyle/>
          <a:p>
            <a:pPr marL="533400" indent="-533400" defTabSz="457200">
              <a:spcBef>
                <a:spcPts val="1200"/>
              </a:spcBef>
              <a:buSzPct val="123000"/>
              <a:buChar char="•"/>
              <a:defRPr spc="0" sz="4200">
                <a:solidFill>
                  <a:srgbClr val="FFFFFF"/>
                </a:solidFill>
              </a:defRPr>
            </a:pPr>
            <a:r>
              <a:rPr b="1"/>
              <a:t>Crash Override Network</a:t>
            </a:r>
            <a:r>
              <a:t>- List of resources in addressing cyber harassment, including the COACH helper tool</a:t>
            </a:r>
          </a:p>
          <a:p>
            <a:pPr marL="533400" indent="-533400" defTabSz="457200">
              <a:spcBef>
                <a:spcPts val="1200"/>
              </a:spcBef>
              <a:buSzPct val="123000"/>
              <a:buChar char="•"/>
              <a:defRPr spc="0" sz="4200">
                <a:solidFill>
                  <a:srgbClr val="FFFFFF"/>
                </a:solidFill>
              </a:defRPr>
            </a:pPr>
            <a:r>
              <a:rPr b="1"/>
              <a:t>HackBlossom- </a:t>
            </a:r>
            <a:r>
              <a:t>Scenario-specific guides on how to navigate cyber harassment by a partner</a:t>
            </a:r>
          </a:p>
          <a:p>
            <a:pPr marL="533400" indent="-533400" defTabSz="457200">
              <a:spcBef>
                <a:spcPts val="1200"/>
              </a:spcBef>
              <a:buSzPct val="123000"/>
              <a:buChar char="•"/>
              <a:defRPr spc="0" sz="4200">
                <a:solidFill>
                  <a:srgbClr val="FFFFFF"/>
                </a:solidFill>
              </a:defRPr>
            </a:pPr>
            <a:r>
              <a:rPr b="1"/>
              <a:t>Online Safety by Feminist Frequency</a:t>
            </a:r>
            <a:r>
              <a:t>- Guides on protecting yourself from harassment online, as well as overviews of strategies and approaches</a:t>
            </a:r>
          </a:p>
          <a:p>
            <a:pPr marL="533400" indent="-533400" defTabSz="457200">
              <a:spcBef>
                <a:spcPts val="1200"/>
              </a:spcBef>
              <a:buSzPct val="123000"/>
              <a:buChar char="•"/>
              <a:defRPr spc="0" sz="4200">
                <a:solidFill>
                  <a:srgbClr val="FFFFFF"/>
                </a:solidFill>
              </a:defRPr>
            </a:pPr>
            <a:r>
              <a:rPr b="1"/>
              <a:t>Tiny Kat Cafe- </a:t>
            </a:r>
            <a:r>
              <a:t>Guide for Handling Online Harassment</a:t>
            </a:r>
          </a:p>
          <a:p>
            <a:pPr marL="533400" indent="-533400" defTabSz="457200">
              <a:spcBef>
                <a:spcPts val="1200"/>
              </a:spcBef>
              <a:buSzPct val="123000"/>
              <a:buChar char="•"/>
              <a:defRPr spc="0" sz="4200">
                <a:solidFill>
                  <a:srgbClr val="FFFFFF"/>
                </a:solidFill>
              </a:defRPr>
            </a:pPr>
            <a:r>
              <a:rPr b="1"/>
              <a:t>Tech Safety </a:t>
            </a:r>
            <a:r>
              <a:t>by</a:t>
            </a:r>
            <a:r>
              <a:rPr b="1"/>
              <a:t> </a:t>
            </a:r>
            <a:r>
              <a:t>National Network to End Domestic Violence</a:t>
            </a:r>
            <a:br/>
          </a:p>
          <a:p>
            <a:pPr defTabSz="457200">
              <a:spcBef>
                <a:spcPts val="1200"/>
              </a:spcBef>
              <a:defRPr spc="0" sz="4200">
                <a:solidFill>
                  <a:srgbClr val="FFFFFF"/>
                </a:solidFill>
              </a:defRPr>
            </a:pPr>
            <a:r>
              <a:t>…check out more on our Resource List for this workshop!</a:t>
            </a:r>
          </a:p>
        </p:txBody>
      </p:sp>
      <p:pic>
        <p:nvPicPr>
          <p:cNvPr id="324" name="cat-heart-disease-1.jpg" descr="cat-heart-disease-1.jpg"/>
          <p:cNvPicPr>
            <a:picLocks noChangeAspect="1"/>
          </p:cNvPicPr>
          <p:nvPr/>
        </p:nvPicPr>
        <p:blipFill>
          <a:blip r:embed="rId2">
            <a:extLst/>
          </a:blip>
          <a:stretch>
            <a:fillRect/>
          </a:stretch>
        </p:blipFill>
        <p:spPr>
          <a:xfrm>
            <a:off x="16948984" y="8008017"/>
            <a:ext cx="6222301" cy="4175856"/>
          </a:xfrm>
          <a:prstGeom prst="rect">
            <a:avLst/>
          </a:prstGeom>
          <a:ln w="12700">
            <a:miter lim="400000"/>
          </a:ln>
        </p:spPr>
      </p:pic>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26"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327" name="Stalkerwa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Stalkerware</a:t>
            </a:r>
          </a:p>
        </p:txBody>
      </p:sp>
      <p:sp>
        <p:nvSpPr>
          <p:cNvPr id="328" name="(via Coalition Against Stalkerware)…"/>
          <p:cNvSpPr txBox="1"/>
          <p:nvPr>
            <p:ph type="body" idx="1"/>
          </p:nvPr>
        </p:nvSpPr>
        <p:spPr>
          <a:xfrm>
            <a:off x="1206500" y="3478353"/>
            <a:ext cx="21971000" cy="9793553"/>
          </a:xfrm>
          <a:prstGeom prst="rect">
            <a:avLst/>
          </a:prstGeom>
        </p:spPr>
        <p:txBody>
          <a:bodyPr/>
          <a:lstStyle/>
          <a:p>
            <a:pPr defTabSz="457200">
              <a:spcBef>
                <a:spcPts val="0"/>
              </a:spcBef>
              <a:defRPr spc="0" sz="4700" u="sng">
                <a:solidFill>
                  <a:srgbClr val="FFFFFF"/>
                </a:solidFill>
              </a:defRPr>
            </a:pPr>
            <a:r>
              <a:rPr u="none"/>
              <a:t>(via </a:t>
            </a:r>
            <a:r>
              <a:rPr b="1" u="none"/>
              <a:t>Coalition Against Stalkerware</a:t>
            </a:r>
            <a:r>
              <a:rPr u="none"/>
              <a:t>)</a:t>
            </a:r>
            <a:endParaRPr b="1" u="none"/>
          </a:p>
          <a:p>
            <a:pPr marL="508000" indent="-508000" defTabSz="457200">
              <a:spcBef>
                <a:spcPts val="0"/>
              </a:spcBef>
              <a:buSzPct val="123000"/>
              <a:buChar char="•"/>
              <a:defRPr spc="0" sz="4700" u="sng">
                <a:solidFill>
                  <a:srgbClr val="FFFFFF"/>
                </a:solidFill>
              </a:defRPr>
            </a:pPr>
            <a:r>
              <a:rPr b="1" u="none"/>
              <a:t>Most likely from someone you know </a:t>
            </a:r>
            <a:r>
              <a:rPr u="none"/>
              <a:t>(i.e. partner, family member)</a:t>
            </a:r>
            <a:endParaRPr b="1" u="none"/>
          </a:p>
          <a:p>
            <a:pPr defTabSz="457200">
              <a:spcBef>
                <a:spcPts val="0"/>
              </a:spcBef>
              <a:defRPr spc="0" sz="4700" u="sng">
                <a:solidFill>
                  <a:srgbClr val="FFFFFF"/>
                </a:solidFill>
              </a:defRPr>
            </a:pPr>
            <a:endParaRPr b="1" u="none"/>
          </a:p>
          <a:p>
            <a:pPr marL="508000" indent="-508000" defTabSz="457200">
              <a:spcBef>
                <a:spcPts val="0"/>
              </a:spcBef>
              <a:buSzPct val="123000"/>
              <a:buChar char="•"/>
              <a:defRPr spc="0" sz="4700" u="sng">
                <a:solidFill>
                  <a:srgbClr val="FFFFFF"/>
                </a:solidFill>
              </a:defRPr>
            </a:pPr>
            <a:r>
              <a:rPr b="1" u="none"/>
              <a:t>Some potential signs of Stalkerware:</a:t>
            </a:r>
            <a:endParaRPr b="1" u="none"/>
          </a:p>
          <a:p>
            <a:pPr lvl="1" marL="1117600" indent="-508000" defTabSz="457200">
              <a:spcBef>
                <a:spcPts val="0"/>
              </a:spcBef>
              <a:buSzPct val="123000"/>
              <a:buChar char="•"/>
              <a:defRPr spc="0" sz="4700">
                <a:solidFill>
                  <a:srgbClr val="FFFFFF"/>
                </a:solidFill>
              </a:defRPr>
            </a:pPr>
            <a:r>
              <a:t>Mobile phone, device or laptop goes missing and reappears</a:t>
            </a:r>
          </a:p>
          <a:p>
            <a:pPr lvl="1" marL="1117600" indent="-508000" defTabSz="457200">
              <a:spcBef>
                <a:spcPts val="0"/>
              </a:spcBef>
              <a:buSzPct val="123000"/>
              <a:buChar char="•"/>
              <a:defRPr spc="0" sz="4700">
                <a:solidFill>
                  <a:srgbClr val="FFFFFF"/>
                </a:solidFill>
              </a:defRPr>
            </a:pPr>
            <a:r>
              <a:t>Lending your device for an extended period of time to someone and noticing changes in settings or unknown apps you do not recognize.</a:t>
            </a:r>
          </a:p>
          <a:p>
            <a:pPr lvl="1" marL="1117600" indent="-508000" defTabSz="457200">
              <a:spcBef>
                <a:spcPts val="0"/>
              </a:spcBef>
              <a:buSzPct val="123000"/>
              <a:buChar char="•"/>
              <a:defRPr spc="0" sz="4700">
                <a:solidFill>
                  <a:srgbClr val="FFFFFF"/>
                </a:solidFill>
              </a:defRPr>
            </a:pPr>
            <a:r>
              <a:t>Unexpected battery drain (Android and iOS devices)</a:t>
            </a:r>
          </a:p>
          <a:p>
            <a:pPr lvl="1" marL="1117600" indent="-508000" defTabSz="457200">
              <a:spcBef>
                <a:spcPts val="0"/>
              </a:spcBef>
              <a:buSzPct val="123000"/>
              <a:buChar char="•"/>
              <a:defRPr spc="0" sz="4700">
                <a:solidFill>
                  <a:srgbClr val="FFFFFF"/>
                </a:solidFill>
              </a:defRPr>
            </a:pPr>
            <a:r>
              <a:t>Unfamiliar app or process is on your device. </a:t>
            </a:r>
          </a:p>
          <a:p>
            <a:pPr defTabSz="457200">
              <a:spcBef>
                <a:spcPts val="0"/>
              </a:spcBef>
              <a:defRPr spc="0" sz="4700">
                <a:solidFill>
                  <a:srgbClr val="FFFFFF"/>
                </a:solidFill>
              </a:defRPr>
            </a:pPr>
          </a:p>
          <a:p>
            <a:pPr defTabSz="457200">
              <a:spcBef>
                <a:spcPts val="0"/>
              </a:spcBef>
              <a:defRPr spc="0" sz="4700">
                <a:solidFill>
                  <a:srgbClr val="FFFFFF"/>
                </a:solidFill>
              </a:defRPr>
            </a:pPr>
            <a:r>
              <a:t>Also possible to keep track of people using shared accounts/cloud accounts (i.e. Google Maps, Find My Phone)</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30"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331" name="Stalkerwa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Stalkerware</a:t>
            </a:r>
          </a:p>
        </p:txBody>
      </p:sp>
      <p:sp>
        <p:nvSpPr>
          <p:cNvPr id="332" name="AntiVirus Companies + Stalkerware…"/>
          <p:cNvSpPr txBox="1"/>
          <p:nvPr>
            <p:ph type="body" sz="quarter" idx="1"/>
          </p:nvPr>
        </p:nvSpPr>
        <p:spPr>
          <a:xfrm>
            <a:off x="901700" y="5459553"/>
            <a:ext cx="11344210" cy="5100450"/>
          </a:xfrm>
          <a:prstGeom prst="rect">
            <a:avLst/>
          </a:prstGeom>
        </p:spPr>
        <p:txBody>
          <a:bodyPr/>
          <a:lstStyle/>
          <a:p>
            <a:pPr defTabSz="457200">
              <a:spcBef>
                <a:spcPts val="0"/>
              </a:spcBef>
              <a:defRPr b="1" spc="0" sz="4700" u="sng">
                <a:solidFill>
                  <a:srgbClr val="FFFFFF"/>
                </a:solidFill>
              </a:defRPr>
            </a:pPr>
            <a:r>
              <a:rPr u="none"/>
              <a:t>AntiVirus Companies + Stalkerware</a:t>
            </a:r>
            <a:endParaRPr u="none"/>
          </a:p>
          <a:p>
            <a:pPr lvl="1" marL="1117600" indent="-508000" defTabSz="457200">
              <a:spcBef>
                <a:spcPts val="0"/>
              </a:spcBef>
              <a:buSzPct val="123000"/>
              <a:buChar char="•"/>
              <a:defRPr spc="0" sz="4700" u="sng">
                <a:solidFill>
                  <a:srgbClr val="FFFFFF"/>
                </a:solidFill>
              </a:defRPr>
            </a:pPr>
            <a:r>
              <a:rPr u="none"/>
              <a:t>Kaspersky</a:t>
            </a:r>
            <a:endParaRPr u="none"/>
          </a:p>
          <a:p>
            <a:pPr lvl="1" marL="1117600" indent="-508000" defTabSz="457200">
              <a:spcBef>
                <a:spcPts val="0"/>
              </a:spcBef>
              <a:buSzPct val="123000"/>
              <a:buChar char="•"/>
              <a:defRPr spc="0" sz="4700" u="sng">
                <a:solidFill>
                  <a:srgbClr val="FFFFFF"/>
                </a:solidFill>
              </a:defRPr>
            </a:pPr>
            <a:r>
              <a:rPr u="none"/>
              <a:t>Avast</a:t>
            </a:r>
            <a:endParaRPr u="none"/>
          </a:p>
          <a:p>
            <a:pPr lvl="1" marL="1117600" indent="-508000" defTabSz="457200">
              <a:spcBef>
                <a:spcPts val="0"/>
              </a:spcBef>
              <a:buSzPct val="123000"/>
              <a:buChar char="•"/>
              <a:defRPr spc="0" sz="4700" u="sng">
                <a:solidFill>
                  <a:srgbClr val="FFFFFF"/>
                </a:solidFill>
              </a:defRPr>
            </a:pPr>
            <a:r>
              <a:rPr u="none"/>
              <a:t>Malwarebytes</a:t>
            </a:r>
            <a:endParaRPr u="none"/>
          </a:p>
          <a:p>
            <a:pPr lvl="1" marL="1117600" indent="-508000" defTabSz="457200">
              <a:spcBef>
                <a:spcPts val="0"/>
              </a:spcBef>
              <a:buSzPct val="123000"/>
              <a:buChar char="•"/>
              <a:defRPr spc="0" sz="4700" u="sng">
                <a:solidFill>
                  <a:srgbClr val="FFFFFF"/>
                </a:solidFill>
              </a:defRPr>
            </a:pPr>
            <a:r>
              <a:rPr u="none"/>
              <a:t>Lookout</a:t>
            </a:r>
          </a:p>
        </p:txBody>
      </p:sp>
      <p:pic>
        <p:nvPicPr>
          <p:cNvPr id="333" name="coalition-against-stalkerware-bulks-up-global-membership.webp" descr="coalition-against-stalkerware-bulks-up-global-membership.webp"/>
          <p:cNvPicPr>
            <a:picLocks noChangeAspect="1"/>
          </p:cNvPicPr>
          <p:nvPr/>
        </p:nvPicPr>
        <p:blipFill>
          <a:blip r:embed="rId2">
            <a:extLst/>
          </a:blip>
          <a:stretch>
            <a:fillRect/>
          </a:stretch>
        </p:blipFill>
        <p:spPr>
          <a:xfrm>
            <a:off x="12554234" y="4767824"/>
            <a:ext cx="10509967" cy="5960284"/>
          </a:xfrm>
          <a:prstGeom prst="rect">
            <a:avLst/>
          </a:prstGeom>
          <a:ln w="12700">
            <a:miter lim="400000"/>
          </a:ln>
        </p:spPr>
      </p:pic>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35" name="“Important to Note: If you delete stalkerware, whoever installed it would know that it’s been disabled. So it’s important to understand that before taking any action, and to have a safety plan ready. One of the points of this plan may be: contact organiz"/>
          <p:cNvSpPr txBox="1"/>
          <p:nvPr>
            <p:ph type="body" sz="half" idx="1"/>
          </p:nvPr>
        </p:nvSpPr>
        <p:spPr>
          <a:xfrm>
            <a:off x="1206500" y="5513263"/>
            <a:ext cx="21971000" cy="3874313"/>
          </a:xfrm>
          <a:prstGeom prst="rect">
            <a:avLst/>
          </a:prstGeom>
        </p:spPr>
        <p:txBody>
          <a:bodyPr/>
          <a:lstStyle/>
          <a:p>
            <a:pPr defTabSz="406908">
              <a:lnSpc>
                <a:spcPct val="100000"/>
              </a:lnSpc>
              <a:defRPr spc="0" sz="4450">
                <a:solidFill>
                  <a:srgbClr val="FFFFFF"/>
                </a:solidFill>
                <a:latin typeface="+mn-lt"/>
                <a:ea typeface="+mn-ea"/>
                <a:cs typeface="+mn-cs"/>
                <a:sym typeface="Helvetica Neue"/>
              </a:defRPr>
            </a:pPr>
            <a:r>
              <a:t>“</a:t>
            </a:r>
            <a:r>
              <a:rPr b="1"/>
              <a:t>Important to Note</a:t>
            </a:r>
            <a:r>
              <a:t>: If you delete stalkerware, whoever installed it would know that it’s been disabled. So it’s important to understand that before taking any action, and to have a safety plan ready. One of the points of this plan may be: contact organizations working with victims of domestic violence.” -Coalition Against Stalkerware</a:t>
            </a:r>
          </a:p>
        </p:txBody>
      </p:sp>
      <p:sp>
        <p:nvSpPr>
          <p:cNvPr id="336" name="See our resource page for more information on organization who work with folks…"/>
          <p:cNvSpPr txBox="1"/>
          <p:nvPr/>
        </p:nvSpPr>
        <p:spPr>
          <a:xfrm>
            <a:off x="3854669" y="10912118"/>
            <a:ext cx="17195992" cy="11809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3500">
                <a:solidFill>
                  <a:srgbClr val="FFFFFF"/>
                </a:solidFill>
              </a:defRPr>
            </a:pPr>
            <a:r>
              <a:t>See our resource page for more information on organization who work with folks</a:t>
            </a:r>
          </a:p>
          <a:p>
            <a:pPr>
              <a:defRPr b="1" sz="3500">
                <a:solidFill>
                  <a:srgbClr val="FFFFFF"/>
                </a:solidFill>
              </a:defRPr>
            </a:pPr>
            <a:r>
              <a:t> in intimate partner violence situations</a:t>
            </a: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38" name="Addressing Cyber Harassment"/>
          <p:cNvSpPr txBox="1"/>
          <p:nvPr>
            <p:ph type="title"/>
          </p:nvPr>
        </p:nvSpPr>
        <p:spPr>
          <a:prstGeom prst="rect">
            <a:avLst/>
          </a:prstGeom>
        </p:spPr>
        <p:txBody>
          <a:bodyPr/>
          <a:lstStyle>
            <a:lvl1pPr defTabSz="635634">
              <a:defRPr cap="all" spc="-385" sz="7854">
                <a:solidFill>
                  <a:srgbClr val="FFFFFF"/>
                </a:solidFill>
                <a:latin typeface="Graphik"/>
                <a:ea typeface="Graphik"/>
                <a:cs typeface="Graphik"/>
                <a:sym typeface="Graphik"/>
              </a:defRPr>
            </a:lvl1pPr>
          </a:lstStyle>
          <a:p>
            <a:pPr/>
            <a:r>
              <a:t>Addressing Cyber Harassment</a:t>
            </a:r>
          </a:p>
        </p:txBody>
      </p:sp>
      <p:sp>
        <p:nvSpPr>
          <p:cNvPr id="339" name="Doxxing"/>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Doxxing</a:t>
            </a:r>
          </a:p>
        </p:txBody>
      </p:sp>
      <p:sp>
        <p:nvSpPr>
          <p:cNvPr id="340" name="Doxxing: Tips To Protect Yourself Online &amp; How to Minimize Harm (EFF)…"/>
          <p:cNvSpPr txBox="1"/>
          <p:nvPr>
            <p:ph type="body" sz="half" idx="1"/>
          </p:nvPr>
        </p:nvSpPr>
        <p:spPr>
          <a:xfrm>
            <a:off x="945835" y="3821962"/>
            <a:ext cx="13253412" cy="8256012"/>
          </a:xfrm>
          <a:prstGeom prst="rect">
            <a:avLst/>
          </a:prstGeom>
        </p:spPr>
        <p:txBody>
          <a:bodyPr/>
          <a:lstStyle/>
          <a:p>
            <a:pPr defTabSz="457200">
              <a:spcBef>
                <a:spcPts val="1600"/>
              </a:spcBef>
              <a:defRPr i="1" spc="0" sz="4200">
                <a:solidFill>
                  <a:srgbClr val="FFFFFF"/>
                </a:solidFill>
              </a:defRPr>
            </a:pPr>
            <a:r>
              <a:t>Doxxing: Tips To Protect Yourself Online &amp; How to Minimize Harm </a:t>
            </a:r>
            <a:r>
              <a:rPr i="0"/>
              <a:t>(EFF)</a:t>
            </a:r>
          </a:p>
          <a:p>
            <a:pPr marL="634999" indent="-634999" defTabSz="457200">
              <a:spcBef>
                <a:spcPts val="0"/>
              </a:spcBef>
              <a:buSzPct val="123000"/>
              <a:buChar char="•"/>
              <a:defRPr spc="0" sz="4000">
                <a:solidFill>
                  <a:srgbClr val="FFFFFF"/>
                </a:solidFill>
              </a:defRPr>
            </a:pPr>
            <a:r>
              <a:t>Plan</a:t>
            </a:r>
          </a:p>
          <a:p>
            <a:pPr lvl="1" marL="1244600" indent="-635000" defTabSz="457200">
              <a:spcBef>
                <a:spcPts val="0"/>
              </a:spcBef>
              <a:buSzPct val="123000"/>
              <a:buChar char="•"/>
              <a:defRPr spc="0" sz="4000">
                <a:solidFill>
                  <a:srgbClr val="FFFFFF"/>
                </a:solidFill>
              </a:defRPr>
            </a:pPr>
            <a:r>
              <a:t>Take a look at the information that is already publicly available about you online</a:t>
            </a:r>
          </a:p>
          <a:p>
            <a:pPr lvl="2" marL="1854200" indent="-635000" defTabSz="457200">
              <a:spcBef>
                <a:spcPts val="0"/>
              </a:spcBef>
              <a:buSzPct val="123000"/>
              <a:buChar char="•"/>
              <a:defRPr spc="0" sz="4000">
                <a:solidFill>
                  <a:srgbClr val="FFFFFF"/>
                </a:solidFill>
              </a:defRPr>
            </a:pPr>
            <a:r>
              <a:t>Make a list of accounts</a:t>
            </a:r>
          </a:p>
          <a:p>
            <a:pPr lvl="1" marL="1244600" indent="-635000" defTabSz="457200">
              <a:spcBef>
                <a:spcPts val="0"/>
              </a:spcBef>
              <a:buSzPct val="123000"/>
              <a:buChar char="•"/>
              <a:defRPr spc="0" sz="4000">
                <a:solidFill>
                  <a:srgbClr val="FFFFFF"/>
                </a:solidFill>
              </a:defRPr>
            </a:pPr>
            <a:r>
              <a:t>Identify who you can trust with your secrets</a:t>
            </a:r>
          </a:p>
          <a:p>
            <a:pPr lvl="1" marL="1244600" indent="-635000" defTabSz="457200">
              <a:spcBef>
                <a:spcPts val="0"/>
              </a:spcBef>
              <a:buSzPct val="123000"/>
              <a:buChar char="•"/>
              <a:defRPr spc="0" sz="4000">
                <a:solidFill>
                  <a:srgbClr val="FFFFFF"/>
                </a:solidFill>
              </a:defRPr>
            </a:pPr>
            <a:r>
              <a:t>Read up on the policies your online accounts have</a:t>
            </a:r>
          </a:p>
          <a:p>
            <a:pPr marL="634999" indent="-634999" defTabSz="457200">
              <a:spcBef>
                <a:spcPts val="1400"/>
              </a:spcBef>
              <a:buSzPct val="123000"/>
              <a:buChar char="•"/>
              <a:defRPr spc="0" sz="4000">
                <a:solidFill>
                  <a:srgbClr val="FFFFFF"/>
                </a:solidFill>
              </a:defRPr>
            </a:pPr>
            <a:r>
              <a:t>Minimizing Your Publicly Available Data</a:t>
            </a:r>
          </a:p>
          <a:p>
            <a:pPr lvl="2" marL="1397000" indent="-177800" defTabSz="457200">
              <a:spcBef>
                <a:spcPts val="1200"/>
              </a:spcBef>
              <a:buSzPct val="123000"/>
              <a:buChar char="•"/>
              <a:defRPr spc="0" sz="4000" u="sng">
                <a:solidFill>
                  <a:srgbClr val="FFFFFF"/>
                </a:solidFill>
              </a:defRPr>
            </a:pPr>
            <a:r>
              <a:rPr b="1" u="none"/>
              <a:t>DeleteMe- </a:t>
            </a:r>
            <a:r>
              <a:rPr>
                <a:hlinkClick r:id="rId2" invalidUrl="" action="" tgtFrame="" tooltip="" history="1" highlightClick="0" endSnd="0"/>
              </a:rPr>
              <a:t>https://joindeleteme.com/</a:t>
            </a:r>
            <a:endParaRPr u="none"/>
          </a:p>
          <a:p>
            <a:pPr lvl="2" marL="1397000" indent="-177800" defTabSz="457200">
              <a:spcBef>
                <a:spcPts val="1200"/>
              </a:spcBef>
              <a:buSzPct val="123000"/>
              <a:buChar char="•"/>
              <a:defRPr spc="0" sz="4000" u="sng">
                <a:solidFill>
                  <a:srgbClr val="FFFFFF"/>
                </a:solidFill>
              </a:defRPr>
            </a:pPr>
            <a:r>
              <a:rPr b="1" u="none"/>
              <a:t>Privacy Duck</a:t>
            </a:r>
            <a:r>
              <a:rPr u="none"/>
              <a:t>- </a:t>
            </a:r>
            <a:r>
              <a:rPr>
                <a:hlinkClick r:id="rId3" invalidUrl="" action="" tgtFrame="" tooltip="" history="1" highlightClick="0" endSnd="0"/>
              </a:rPr>
              <a:t>https://www.privacyduck.com/</a:t>
            </a:r>
          </a:p>
        </p:txBody>
      </p:sp>
      <p:pic>
        <p:nvPicPr>
          <p:cNvPr id="341" name="AccessNow_Helplin_cover.png" descr="AccessNow_Helplin_cover.png"/>
          <p:cNvPicPr>
            <a:picLocks noChangeAspect="1"/>
          </p:cNvPicPr>
          <p:nvPr/>
        </p:nvPicPr>
        <p:blipFill>
          <a:blip r:embed="rId4">
            <a:extLst/>
          </a:blip>
          <a:stretch>
            <a:fillRect/>
          </a:stretch>
        </p:blipFill>
        <p:spPr>
          <a:xfrm>
            <a:off x="14395956" y="4491648"/>
            <a:ext cx="9671572" cy="6916639"/>
          </a:xfrm>
          <a:prstGeom prst="rect">
            <a:avLst/>
          </a:prstGeom>
          <a:ln w="12700">
            <a:miter lim="400000"/>
          </a:ln>
        </p:spPr>
      </p:pic>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43" name="And now…"/>
          <p:cNvSpPr txBox="1"/>
          <p:nvPr>
            <p:ph type="title"/>
          </p:nvPr>
        </p:nvSpPr>
        <p:spPr>
          <a:xfrm>
            <a:off x="1257300" y="5417107"/>
            <a:ext cx="21869400" cy="2881786"/>
          </a:xfrm>
          <a:prstGeom prst="rect">
            <a:avLst/>
          </a:prstGeom>
        </p:spPr>
        <p:txBody>
          <a:bodyPr/>
          <a:lstStyle/>
          <a:p>
            <a:pPr algn="ctr" defTabSz="742950">
              <a:defRPr spc="-450" sz="9180">
                <a:solidFill>
                  <a:srgbClr val="FFFFFF"/>
                </a:solidFill>
              </a:defRPr>
            </a:pPr>
            <a:r>
              <a:t>Further Responses to </a:t>
            </a:r>
          </a:p>
          <a:p>
            <a:pPr algn="ctr" defTabSz="742950">
              <a:defRPr spc="-450" sz="9180">
                <a:solidFill>
                  <a:srgbClr val="FFFFFF"/>
                </a:solidFill>
              </a:defRPr>
            </a:pPr>
            <a:r>
              <a:t>Cyber Harassment</a:t>
            </a: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45" name="Further Responses to Cyber Harassment"/>
          <p:cNvSpPr txBox="1"/>
          <p:nvPr>
            <p:ph type="title"/>
          </p:nvPr>
        </p:nvSpPr>
        <p:spPr>
          <a:prstGeom prst="rect">
            <a:avLst/>
          </a:prstGeom>
        </p:spPr>
        <p:txBody>
          <a:bodyPr/>
          <a:lstStyle>
            <a:lvl1pPr defTabSz="825500">
              <a:defRPr cap="all" spc="-308" sz="6300">
                <a:solidFill>
                  <a:srgbClr val="FFFFFF"/>
                </a:solidFill>
                <a:latin typeface="Graphik"/>
                <a:ea typeface="Graphik"/>
                <a:cs typeface="Graphik"/>
                <a:sym typeface="Graphik"/>
              </a:defRPr>
            </a:lvl1pPr>
          </a:lstStyle>
          <a:p>
            <a:pPr/>
            <a:r>
              <a:t>Further Responses to Cyber Harassment</a:t>
            </a:r>
          </a:p>
        </p:txBody>
      </p:sp>
      <p:sp>
        <p:nvSpPr>
          <p:cNvPr id="346" name="Dealing with Compan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Dealing with Companies</a:t>
            </a:r>
          </a:p>
        </p:txBody>
      </p:sp>
      <p:sp>
        <p:nvSpPr>
          <p:cNvPr id="347" name="Pros…"/>
          <p:cNvSpPr txBox="1"/>
          <p:nvPr>
            <p:ph type="body" sz="half" idx="1"/>
          </p:nvPr>
        </p:nvSpPr>
        <p:spPr>
          <a:xfrm>
            <a:off x="922138" y="3679781"/>
            <a:ext cx="9920226" cy="9826905"/>
          </a:xfrm>
          <a:prstGeom prst="rect">
            <a:avLst/>
          </a:prstGeom>
        </p:spPr>
        <p:txBody>
          <a:bodyPr/>
          <a:lstStyle/>
          <a:p>
            <a:pPr>
              <a:defRPr>
                <a:solidFill>
                  <a:srgbClr val="FFFFFF"/>
                </a:solidFill>
              </a:defRPr>
            </a:pPr>
            <a:r>
              <a:t>Pros </a:t>
            </a:r>
          </a:p>
          <a:p>
            <a:pPr lvl="2" marL="1917700" indent="-698500">
              <a:buSzPct val="123000"/>
              <a:buChar char="•"/>
              <a:defRPr spc="-48" sz="4800">
                <a:solidFill>
                  <a:srgbClr val="FFFFFF"/>
                </a:solidFill>
              </a:defRPr>
            </a:pPr>
            <a:r>
              <a:t>a community effort to report a profile or post can help</a:t>
            </a:r>
          </a:p>
          <a:p>
            <a:pPr lvl="2" marL="1917700" indent="-698500">
              <a:buSzPct val="123000"/>
              <a:buChar char="•"/>
              <a:defRPr spc="-48" sz="4800">
                <a:solidFill>
                  <a:srgbClr val="FFFFFF"/>
                </a:solidFill>
              </a:defRPr>
            </a:pPr>
            <a:r>
              <a:t>More effort into moderation than previously by companies</a:t>
            </a:r>
          </a:p>
          <a:p>
            <a:pPr lvl="2" marL="1917700" indent="-698500">
              <a:buSzPct val="123000"/>
              <a:buChar char="•"/>
              <a:defRPr spc="-48" sz="4800">
                <a:solidFill>
                  <a:srgbClr val="FFFFFF"/>
                </a:solidFill>
              </a:defRPr>
            </a:pPr>
            <a:r>
              <a:t>Guides at </a:t>
            </a:r>
            <a:r>
              <a:rPr u="sng">
                <a:hlinkClick r:id="rId2" invalidUrl="" action="" tgtFrame="" tooltip="" history="1" highlightClick="0" endSnd="0"/>
              </a:rPr>
              <a:t>CyberCivilRights.org/online-removal</a:t>
            </a:r>
          </a:p>
        </p:txBody>
      </p:sp>
      <p:pic>
        <p:nvPicPr>
          <p:cNvPr id="348" name="report.jpg" descr="report.jpg"/>
          <p:cNvPicPr>
            <a:picLocks noChangeAspect="1"/>
          </p:cNvPicPr>
          <p:nvPr/>
        </p:nvPicPr>
        <p:blipFill>
          <a:blip r:embed="rId3">
            <a:extLst/>
          </a:blip>
          <a:stretch>
            <a:fillRect/>
          </a:stretch>
        </p:blipFill>
        <p:spPr>
          <a:xfrm>
            <a:off x="11241879" y="3631136"/>
            <a:ext cx="12052486" cy="8527134"/>
          </a:xfrm>
          <a:prstGeom prst="rect">
            <a:avLst/>
          </a:prstGeom>
          <a:ln w="12700">
            <a:miter lim="400000"/>
          </a:ln>
        </p:spPr>
      </p:pic>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50" name="Further Responses to Cyber Harassment"/>
          <p:cNvSpPr txBox="1"/>
          <p:nvPr>
            <p:ph type="title"/>
          </p:nvPr>
        </p:nvSpPr>
        <p:spPr>
          <a:prstGeom prst="rect">
            <a:avLst/>
          </a:prstGeom>
        </p:spPr>
        <p:txBody>
          <a:bodyPr/>
          <a:lstStyle>
            <a:lvl1pPr defTabSz="825500">
              <a:defRPr cap="all" spc="-308" sz="6300">
                <a:solidFill>
                  <a:srgbClr val="FFFFFF"/>
                </a:solidFill>
                <a:latin typeface="Graphik"/>
                <a:ea typeface="Graphik"/>
                <a:cs typeface="Graphik"/>
                <a:sym typeface="Graphik"/>
              </a:defRPr>
            </a:lvl1pPr>
          </a:lstStyle>
          <a:p>
            <a:pPr/>
            <a:r>
              <a:t>Further Responses to Cyber Harassment</a:t>
            </a:r>
          </a:p>
        </p:txBody>
      </p:sp>
      <p:sp>
        <p:nvSpPr>
          <p:cNvPr id="351" name="Dealing with Compani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Dealing with Companies</a:t>
            </a:r>
          </a:p>
        </p:txBody>
      </p:sp>
      <p:sp>
        <p:nvSpPr>
          <p:cNvPr id="352" name="Cons…"/>
          <p:cNvSpPr txBox="1"/>
          <p:nvPr>
            <p:ph type="body" sz="half" idx="1"/>
          </p:nvPr>
        </p:nvSpPr>
        <p:spPr>
          <a:xfrm>
            <a:off x="922138" y="3679781"/>
            <a:ext cx="10444860" cy="9826905"/>
          </a:xfrm>
          <a:prstGeom prst="rect">
            <a:avLst/>
          </a:prstGeom>
        </p:spPr>
        <p:txBody>
          <a:bodyPr/>
          <a:lstStyle/>
          <a:p>
            <a:pPr>
              <a:defRPr>
                <a:solidFill>
                  <a:srgbClr val="FFFFFF"/>
                </a:solidFill>
              </a:defRPr>
            </a:pPr>
            <a:r>
              <a:t>Cons</a:t>
            </a:r>
          </a:p>
          <a:p>
            <a:pPr lvl="2" marL="1917700" indent="-698500">
              <a:buSzPct val="123000"/>
              <a:buChar char="•"/>
              <a:defRPr spc="-47" sz="4700">
                <a:solidFill>
                  <a:srgbClr val="FFFFFF"/>
                </a:solidFill>
              </a:defRPr>
            </a:pPr>
            <a:r>
              <a:t>lack of transparency and investment in the moderation process may not always bring relief to people receiving harm</a:t>
            </a:r>
          </a:p>
          <a:p>
            <a:pPr lvl="2" marL="1917700" indent="-698500">
              <a:buSzPct val="123000"/>
              <a:buChar char="•"/>
              <a:defRPr spc="-47" sz="4700">
                <a:solidFill>
                  <a:srgbClr val="FFFFFF"/>
                </a:solidFill>
              </a:defRPr>
            </a:pPr>
            <a:r>
              <a:t>Depending on the platform, may be easy for harassers to make new accounts</a:t>
            </a:r>
          </a:p>
        </p:txBody>
      </p:sp>
      <p:pic>
        <p:nvPicPr>
          <p:cNvPr id="353" name="moderators.jpg" descr="moderators.jpg"/>
          <p:cNvPicPr>
            <a:picLocks noChangeAspect="1"/>
          </p:cNvPicPr>
          <p:nvPr/>
        </p:nvPicPr>
        <p:blipFill>
          <a:blip r:embed="rId2">
            <a:extLst/>
          </a:blip>
          <a:stretch>
            <a:fillRect/>
          </a:stretch>
        </p:blipFill>
        <p:spPr>
          <a:xfrm>
            <a:off x="11908366" y="4420800"/>
            <a:ext cx="11951553" cy="6722750"/>
          </a:xfrm>
          <a:prstGeom prst="rect">
            <a:avLst/>
          </a:prstGeom>
          <a:ln w="12700">
            <a:miter lim="400000"/>
          </a:ln>
        </p:spPr>
      </p:pic>
      <p:sp>
        <p:nvSpPr>
          <p:cNvPr id="354" name="llustration by Corey Brickley"/>
          <p:cNvSpPr txBox="1"/>
          <p:nvPr/>
        </p:nvSpPr>
        <p:spPr>
          <a:xfrm>
            <a:off x="19940851" y="11260536"/>
            <a:ext cx="3679445" cy="43667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defRPr sz="2200">
                <a:solidFill>
                  <a:srgbClr val="FFFFFF"/>
                </a:solidFill>
              </a:defRPr>
            </a:pPr>
            <a:r>
              <a:t>llustration by </a:t>
            </a:r>
            <a:r>
              <a:rPr u="sng">
                <a:hlinkClick r:id="rId3" invalidUrl="" action="" tgtFrame="" tooltip="" history="1" highlightClick="0" endSnd="0"/>
              </a:rPr>
              <a:t>Corey Brickley</a:t>
            </a:r>
            <a:r>
              <a:t> </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14" name="Saf(er) Space - We DO NOT tolerate language or behavior purposefully meant to demean or harm folks based on their identities…"/>
          <p:cNvSpPr txBox="1"/>
          <p:nvPr>
            <p:ph type="body" idx="1"/>
          </p:nvPr>
        </p:nvSpPr>
        <p:spPr>
          <a:xfrm>
            <a:off x="820248" y="3073056"/>
            <a:ext cx="13396694" cy="12050853"/>
          </a:xfrm>
          <a:prstGeom prst="rect">
            <a:avLst/>
          </a:prstGeom>
        </p:spPr>
        <p:txBody>
          <a:bodyPr/>
          <a:lstStyle/>
          <a:p>
            <a:pPr marR="310895" defTabSz="310895">
              <a:spcBef>
                <a:spcPts val="700"/>
              </a:spcBef>
              <a:defRPr b="1" sz="5000">
                <a:solidFill>
                  <a:srgbClr val="FFFFFF"/>
                </a:solidFill>
                <a:effectLst>
                  <a:outerShdw sx="100000" sy="100000" kx="0" ky="0" algn="b" rotWithShape="0" blurRad="0" dist="17272" dir="2700000">
                    <a:srgbClr val="000000">
                      <a:alpha val="33333"/>
                    </a:srgbClr>
                  </a:outerShdw>
                </a:effectLst>
                <a:latin typeface="+mn-lt"/>
                <a:ea typeface="+mn-ea"/>
                <a:cs typeface="+mn-cs"/>
                <a:sym typeface="Helvetica Neue"/>
              </a:defRPr>
            </a:pPr>
            <a:r>
              <a:t>Saf(er) Space</a:t>
            </a:r>
            <a:r>
              <a:rPr b="0"/>
              <a:t> - We </a:t>
            </a:r>
            <a:r>
              <a:t>DO NOT</a:t>
            </a:r>
            <a:r>
              <a:rPr b="0"/>
              <a:t> tolerate language or behavior purposefully meant to demean or harm folks based on their identities</a:t>
            </a:r>
            <a:endParaRPr b="0"/>
          </a:p>
          <a:p>
            <a:pPr marR="310895" defTabSz="310895">
              <a:spcBef>
                <a:spcPts val="700"/>
              </a:spcBef>
              <a:defRPr sz="3100">
                <a:solidFill>
                  <a:srgbClr val="FFFFFF"/>
                </a:solidFill>
                <a:effectLst>
                  <a:outerShdw sx="100000" sy="100000" kx="0" ky="0" algn="b" rotWithShape="0" blurRad="0" dist="17272" dir="2700000">
                    <a:srgbClr val="000000">
                      <a:alpha val="33333"/>
                    </a:srgbClr>
                  </a:outerShdw>
                </a:effectLst>
                <a:latin typeface="+mn-lt"/>
                <a:ea typeface="+mn-ea"/>
                <a:cs typeface="+mn-cs"/>
                <a:sym typeface="Helvetica Neue"/>
              </a:defRPr>
            </a:pPr>
          </a:p>
          <a:p>
            <a:pPr marR="310895" defTabSz="310895">
              <a:spcBef>
                <a:spcPts val="700"/>
              </a:spcBef>
              <a:defRPr b="1" sz="5000">
                <a:solidFill>
                  <a:srgbClr val="FFFFFF"/>
                </a:solidFill>
                <a:effectLst>
                  <a:outerShdw sx="100000" sy="100000" kx="0" ky="0" algn="b" rotWithShape="0" blurRad="0" dist="17272" dir="2700000">
                    <a:srgbClr val="000000">
                      <a:alpha val="33333"/>
                    </a:srgbClr>
                  </a:outerShdw>
                </a:effectLst>
                <a:latin typeface="+mn-lt"/>
                <a:ea typeface="+mn-ea"/>
                <a:cs typeface="+mn-cs"/>
                <a:sym typeface="Helvetica Neue"/>
              </a:defRPr>
            </a:pPr>
            <a:r>
              <a:t>Share the space</a:t>
            </a:r>
            <a:r>
              <a:rPr b="0"/>
              <a:t> - Feel free to ask questions in the chat!</a:t>
            </a:r>
            <a:endParaRPr b="0"/>
          </a:p>
          <a:p>
            <a:pPr lvl="1" marL="1244600" marR="310895" indent="-635000" defTabSz="310895">
              <a:spcBef>
                <a:spcPts val="700"/>
              </a:spcBef>
              <a:buSzPct val="123000"/>
              <a:buChar char="•"/>
              <a:defRPr b="1" sz="5000">
                <a:solidFill>
                  <a:srgbClr val="FFFFFF"/>
                </a:solidFill>
                <a:effectLst>
                  <a:outerShdw sx="100000" sy="100000" kx="0" ky="0" algn="b" rotWithShape="0" blurRad="0" dist="17272" dir="2700000">
                    <a:srgbClr val="000000">
                      <a:alpha val="33333"/>
                    </a:srgbClr>
                  </a:outerShdw>
                </a:effectLst>
                <a:latin typeface="+mn-lt"/>
                <a:ea typeface="+mn-ea"/>
                <a:cs typeface="+mn-cs"/>
                <a:sym typeface="Helvetica Neue"/>
              </a:defRPr>
            </a:pPr>
            <a:r>
              <a:rPr b="0"/>
              <a:t>Cypurr folks on standby</a:t>
            </a:r>
            <a:endParaRPr b="0"/>
          </a:p>
          <a:p>
            <a:pPr lvl="1" marL="1244600" marR="310895" indent="-635000" defTabSz="310895">
              <a:spcBef>
                <a:spcPts val="700"/>
              </a:spcBef>
              <a:buSzPct val="123000"/>
              <a:buChar char="•"/>
              <a:defRPr b="1" sz="5000">
                <a:solidFill>
                  <a:srgbClr val="FFFFFF"/>
                </a:solidFill>
                <a:effectLst>
                  <a:outerShdw sx="100000" sy="100000" kx="0" ky="0" algn="b" rotWithShape="0" blurRad="0" dist="17272" dir="2700000">
                    <a:srgbClr val="000000">
                      <a:alpha val="33333"/>
                    </a:srgbClr>
                  </a:outerShdw>
                </a:effectLst>
                <a:latin typeface="+mn-lt"/>
                <a:ea typeface="+mn-ea"/>
                <a:cs typeface="+mn-cs"/>
                <a:sym typeface="Helvetica Neue"/>
              </a:defRPr>
            </a:pPr>
            <a:r>
              <a:rPr b="0"/>
              <a:t>Will answer questions relating to topic on main, private message for other questions</a:t>
            </a:r>
            <a:endParaRPr b="0"/>
          </a:p>
          <a:p>
            <a:pPr lvl="1" marL="1244600" marR="310895" indent="-635000" defTabSz="310895">
              <a:spcBef>
                <a:spcPts val="700"/>
              </a:spcBef>
              <a:buSzPct val="123000"/>
              <a:buChar char="•"/>
              <a:defRPr b="1" sz="5000">
                <a:solidFill>
                  <a:srgbClr val="FFFFFF"/>
                </a:solidFill>
                <a:effectLst>
                  <a:outerShdw sx="100000" sy="100000" kx="0" ky="0" algn="b" rotWithShape="0" blurRad="0" dist="17272" dir="2700000">
                    <a:srgbClr val="000000">
                      <a:alpha val="33333"/>
                    </a:srgbClr>
                  </a:outerShdw>
                </a:effectLst>
                <a:latin typeface="+mn-lt"/>
                <a:ea typeface="+mn-ea"/>
                <a:cs typeface="+mn-cs"/>
                <a:sym typeface="Helvetica Neue"/>
              </a:defRPr>
            </a:pPr>
            <a:r>
              <a:rPr b="0"/>
              <a:t>More time to talk during after hours!</a:t>
            </a:r>
            <a:endParaRPr b="0" sz="4100"/>
          </a:p>
        </p:txBody>
      </p:sp>
      <p:sp>
        <p:nvSpPr>
          <p:cNvPr id="215" name="A Few Rules for the Space"/>
          <p:cNvSpPr txBox="1"/>
          <p:nvPr>
            <p:ph type="title"/>
          </p:nvPr>
        </p:nvSpPr>
        <p:spPr>
          <a:xfrm>
            <a:off x="837340" y="1381489"/>
            <a:ext cx="11442703" cy="2466977"/>
          </a:xfrm>
          <a:prstGeom prst="rect">
            <a:avLst/>
          </a:prstGeom>
        </p:spPr>
        <p:txBody>
          <a:bodyPr/>
          <a:lstStyle>
            <a:lvl1pPr>
              <a:defRPr spc="-300" sz="6500">
                <a:solidFill>
                  <a:srgbClr val="FFFFFF"/>
                </a:solidFill>
              </a:defRPr>
            </a:lvl1pPr>
          </a:lstStyle>
          <a:p>
            <a:pPr/>
            <a:r>
              <a:t>A Few Rules for the Space</a:t>
            </a:r>
          </a:p>
        </p:txBody>
      </p:sp>
      <p:pic>
        <p:nvPicPr>
          <p:cNvPr id="216" name="depositphotos_7794790-stock-photo-christmas-cat-in-red-bag.jpg" descr="depositphotos_7794790-stock-photo-christmas-cat-in-red-bag.jpg"/>
          <p:cNvPicPr>
            <a:picLocks noChangeAspect="1"/>
          </p:cNvPicPr>
          <p:nvPr/>
        </p:nvPicPr>
        <p:blipFill>
          <a:blip r:embed="rId2">
            <a:extLst/>
          </a:blip>
          <a:stretch>
            <a:fillRect/>
          </a:stretch>
        </p:blipFill>
        <p:spPr>
          <a:xfrm>
            <a:off x="13808476" y="-166054"/>
            <a:ext cx="12386505" cy="14048108"/>
          </a:xfrm>
          <a:prstGeom prst="rect">
            <a:avLst/>
          </a:prstGeom>
          <a:ln w="12700">
            <a:miter lim="400000"/>
          </a:ln>
        </p:spPr>
      </p:pic>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56" name="“Roughly half of those who have had untrue information about them posted online have attempted to get it corrected or removed; about seven-in-ten were successful, though many found the process difficult”…"/>
          <p:cNvSpPr txBox="1"/>
          <p:nvPr>
            <p:ph type="body" idx="1"/>
          </p:nvPr>
        </p:nvSpPr>
        <p:spPr>
          <a:xfrm>
            <a:off x="1206500" y="4717643"/>
            <a:ext cx="21971000" cy="6323107"/>
          </a:xfrm>
          <a:prstGeom prst="rect">
            <a:avLst/>
          </a:prstGeom>
        </p:spPr>
        <p:txBody>
          <a:bodyPr/>
          <a:lstStyle/>
          <a:p>
            <a:pPr defTabSz="420623">
              <a:lnSpc>
                <a:spcPct val="100000"/>
              </a:lnSpc>
              <a:spcBef>
                <a:spcPts val="1400"/>
              </a:spcBef>
              <a:defRPr spc="0" sz="6440">
                <a:solidFill>
                  <a:srgbClr val="FFFFFF"/>
                </a:solidFill>
                <a:latin typeface="+mn-lt"/>
                <a:ea typeface="+mn-ea"/>
                <a:cs typeface="+mn-cs"/>
                <a:sym typeface="Helvetica Neue"/>
              </a:defRPr>
            </a:pPr>
            <a:r>
              <a:t>“Roughly half of those who have had untrue information about them posted online have attempted to get it corrected or removed; about seven-in-ten were successful, though many found the process difficult”</a:t>
            </a:r>
          </a:p>
          <a:p>
            <a:pPr defTabSz="420623">
              <a:lnSpc>
                <a:spcPct val="100000"/>
              </a:lnSpc>
              <a:spcBef>
                <a:spcPts val="1400"/>
              </a:spcBef>
              <a:defRPr spc="0" sz="6440">
                <a:solidFill>
                  <a:srgbClr val="FFFFFF"/>
                </a:solidFill>
                <a:latin typeface="+mn-lt"/>
                <a:ea typeface="+mn-ea"/>
                <a:cs typeface="+mn-cs"/>
                <a:sym typeface="Helvetica Neue"/>
              </a:defRPr>
            </a:pPr>
          </a:p>
          <a:p>
            <a:pPr defTabSz="420623">
              <a:lnSpc>
                <a:spcPct val="100000"/>
              </a:lnSpc>
              <a:spcBef>
                <a:spcPts val="1400"/>
              </a:spcBef>
              <a:defRPr spc="0" sz="6440">
                <a:solidFill>
                  <a:srgbClr val="FFFFFF"/>
                </a:solidFill>
                <a:latin typeface="+mn-lt"/>
                <a:ea typeface="+mn-ea"/>
                <a:cs typeface="+mn-cs"/>
                <a:sym typeface="Helvetica Neue"/>
              </a:defRPr>
            </a:pPr>
            <a:r>
              <a:t>-Pew Study</a:t>
            </a: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58" name="Further Responses to Cyber Harassment"/>
          <p:cNvSpPr txBox="1"/>
          <p:nvPr>
            <p:ph type="title"/>
          </p:nvPr>
        </p:nvSpPr>
        <p:spPr>
          <a:prstGeom prst="rect">
            <a:avLst/>
          </a:prstGeom>
        </p:spPr>
        <p:txBody>
          <a:bodyPr/>
          <a:lstStyle>
            <a:lvl1pPr defTabSz="825500">
              <a:defRPr cap="all" spc="-308" sz="6300">
                <a:solidFill>
                  <a:srgbClr val="FFFFFF"/>
                </a:solidFill>
                <a:latin typeface="Graphik"/>
                <a:ea typeface="Graphik"/>
                <a:cs typeface="Graphik"/>
                <a:sym typeface="Graphik"/>
              </a:defRPr>
            </a:lvl1pPr>
          </a:lstStyle>
          <a:p>
            <a:pPr/>
            <a:r>
              <a:t>Further Responses to Cyber Harassment</a:t>
            </a:r>
          </a:p>
        </p:txBody>
      </p:sp>
      <p:sp>
        <p:nvSpPr>
          <p:cNvPr id="359" name="Law Enforceme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Law Enforcement</a:t>
            </a:r>
          </a:p>
        </p:txBody>
      </p:sp>
      <p:sp>
        <p:nvSpPr>
          <p:cNvPr id="360" name="Pros…"/>
          <p:cNvSpPr txBox="1"/>
          <p:nvPr>
            <p:ph type="body" idx="1"/>
          </p:nvPr>
        </p:nvSpPr>
        <p:spPr>
          <a:xfrm>
            <a:off x="1206500" y="4532865"/>
            <a:ext cx="21971000" cy="8256012"/>
          </a:xfrm>
          <a:prstGeom prst="rect">
            <a:avLst/>
          </a:prstGeom>
        </p:spPr>
        <p:txBody>
          <a:bodyPr/>
          <a:lstStyle/>
          <a:p>
            <a:pPr>
              <a:defRPr>
                <a:solidFill>
                  <a:srgbClr val="FFFFFF"/>
                </a:solidFill>
              </a:defRPr>
            </a:pPr>
            <a:r>
              <a:t>Pros</a:t>
            </a:r>
          </a:p>
          <a:p>
            <a:pPr lvl="1" marL="1308100" indent="-698500">
              <a:buSzPct val="123000"/>
              <a:buChar char="•"/>
              <a:defRPr spc="-48" sz="4800">
                <a:solidFill>
                  <a:srgbClr val="FFFFFF"/>
                </a:solidFill>
              </a:defRPr>
            </a:pPr>
            <a:r>
              <a:t>In some cases, individuals who seek help from law enforcement on issues of stalking receive helpful assistance in distancing from harasser</a:t>
            </a:r>
          </a:p>
          <a:p>
            <a:pPr lvl="1" marL="1308100" indent="-698500">
              <a:buSzPct val="123000"/>
              <a:buChar char="•"/>
              <a:defRPr spc="-48" sz="4800">
                <a:solidFill>
                  <a:srgbClr val="FFFFFF"/>
                </a:solidFill>
              </a:defRPr>
            </a:pPr>
            <a:r>
              <a:t>Having a police report may assist in your situation when interacting with sites/platforms</a:t>
            </a: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62" name="Further Responses to Cyber Harassment"/>
          <p:cNvSpPr txBox="1"/>
          <p:nvPr>
            <p:ph type="title"/>
          </p:nvPr>
        </p:nvSpPr>
        <p:spPr>
          <a:prstGeom prst="rect">
            <a:avLst/>
          </a:prstGeom>
        </p:spPr>
        <p:txBody>
          <a:bodyPr/>
          <a:lstStyle>
            <a:lvl1pPr defTabSz="825500">
              <a:defRPr cap="all" spc="-308" sz="6300">
                <a:solidFill>
                  <a:srgbClr val="FFFFFF"/>
                </a:solidFill>
                <a:latin typeface="Graphik"/>
                <a:ea typeface="Graphik"/>
                <a:cs typeface="Graphik"/>
                <a:sym typeface="Graphik"/>
              </a:defRPr>
            </a:lvl1pPr>
          </a:lstStyle>
          <a:p>
            <a:pPr/>
            <a:r>
              <a:t>Further Responses to Cyber Harassment</a:t>
            </a:r>
          </a:p>
        </p:txBody>
      </p:sp>
      <p:sp>
        <p:nvSpPr>
          <p:cNvPr id="363" name="Law Enforcemen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Law Enforcement</a:t>
            </a:r>
          </a:p>
        </p:txBody>
      </p:sp>
      <p:sp>
        <p:nvSpPr>
          <p:cNvPr id="364" name="Cons…"/>
          <p:cNvSpPr txBox="1"/>
          <p:nvPr>
            <p:ph type="body" idx="1"/>
          </p:nvPr>
        </p:nvSpPr>
        <p:spPr>
          <a:xfrm>
            <a:off x="1206500" y="4248504"/>
            <a:ext cx="21971000" cy="9024690"/>
          </a:xfrm>
          <a:prstGeom prst="rect">
            <a:avLst/>
          </a:prstGeom>
        </p:spPr>
        <p:txBody>
          <a:bodyPr/>
          <a:lstStyle/>
          <a:p>
            <a:pPr>
              <a:defRPr>
                <a:solidFill>
                  <a:srgbClr val="FFFFFF"/>
                </a:solidFill>
              </a:defRPr>
            </a:pPr>
            <a:r>
              <a:t>Cons</a:t>
            </a:r>
          </a:p>
          <a:p>
            <a:pPr marL="698500" indent="-698500">
              <a:buSzPct val="123000"/>
              <a:buChar char="•"/>
              <a:defRPr spc="-47" sz="4700">
                <a:solidFill>
                  <a:srgbClr val="FFFFFF"/>
                </a:solidFill>
              </a:defRPr>
            </a:pPr>
            <a:r>
              <a:t>A lot of valid reasons why people don’t go to law enforcement</a:t>
            </a:r>
          </a:p>
          <a:p>
            <a:pPr marL="698500" indent="-698500">
              <a:buSzPct val="123000"/>
              <a:buChar char="•"/>
              <a:defRPr spc="-47" sz="4700">
                <a:solidFill>
                  <a:srgbClr val="FFFFFF"/>
                </a:solidFill>
              </a:defRPr>
            </a:pPr>
            <a:r>
              <a:t>“Around 1/3 of women in the UK (33%), USA and New Zealand (32%), stated the police response to abuse online was inadequate.”- Amnesty International report on women facing online abuse</a:t>
            </a:r>
          </a:p>
          <a:p>
            <a:pPr marL="596900" indent="-596900" defTabSz="457200">
              <a:spcBef>
                <a:spcPts val="0"/>
              </a:spcBef>
              <a:buSzPct val="123000"/>
              <a:buChar char="•"/>
              <a:defRPr spc="0" sz="4700">
                <a:solidFill>
                  <a:srgbClr val="FFFFFF"/>
                </a:solidFill>
              </a:defRPr>
            </a:pPr>
            <a:r>
              <a:t>“Almost half (49%) of those who have experienced some type of harassing behavior – including 55% of those who have experienced severe types of harassment – feel that law enforcement does not take online harassment incidents seriously enough.” -Pew Study</a:t>
            </a: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66" name="“I wish I could say with confidence to a victim, ‘They’ll take you seriously and treat you with respect, and put all of this in a record so they can help you,’”…"/>
          <p:cNvSpPr txBox="1"/>
          <p:nvPr>
            <p:ph type="body" sz="half" idx="1"/>
          </p:nvPr>
        </p:nvSpPr>
        <p:spPr>
          <a:xfrm>
            <a:off x="1206500" y="4175548"/>
            <a:ext cx="21971000" cy="5364903"/>
          </a:xfrm>
          <a:prstGeom prst="rect">
            <a:avLst/>
          </a:prstGeom>
        </p:spPr>
        <p:txBody>
          <a:bodyPr/>
          <a:lstStyle/>
          <a:p>
            <a:pPr defTabSz="825500">
              <a:lnSpc>
                <a:spcPct val="100000"/>
              </a:lnSpc>
              <a:spcBef>
                <a:spcPts val="1800"/>
              </a:spcBef>
              <a:defRPr spc="-57" sz="5700">
                <a:solidFill>
                  <a:srgbClr val="FFFFFF"/>
                </a:solidFill>
                <a:latin typeface="+mn-lt"/>
                <a:ea typeface="+mn-ea"/>
                <a:cs typeface="+mn-cs"/>
                <a:sym typeface="Helvetica Neue"/>
              </a:defRPr>
            </a:pPr>
            <a:r>
              <a:t>“I wish I could say with confidence to a victim, ‘They’ll take you seriously and treat you with respect, and put all of this in a record so they can help you,’” </a:t>
            </a:r>
          </a:p>
          <a:p>
            <a:pPr defTabSz="825500">
              <a:lnSpc>
                <a:spcPct val="100000"/>
              </a:lnSpc>
              <a:spcBef>
                <a:spcPts val="1800"/>
              </a:spcBef>
              <a:defRPr spc="-57" sz="5700">
                <a:solidFill>
                  <a:srgbClr val="FFFFFF"/>
                </a:solidFill>
                <a:latin typeface="+mn-lt"/>
                <a:ea typeface="+mn-ea"/>
                <a:cs typeface="+mn-cs"/>
                <a:sym typeface="Helvetica Neue"/>
              </a:defRPr>
            </a:pPr>
            <a:r>
              <a:t>Dr. Mary Anne Franks, Cyber Civil Rights Initiative Vice-President and Legislative &amp; Tech Policy Director</a:t>
            </a: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68" name="Further Responses to Cyber Harassment"/>
          <p:cNvSpPr txBox="1"/>
          <p:nvPr>
            <p:ph type="title"/>
          </p:nvPr>
        </p:nvSpPr>
        <p:spPr>
          <a:prstGeom prst="rect">
            <a:avLst/>
          </a:prstGeom>
        </p:spPr>
        <p:txBody>
          <a:bodyPr/>
          <a:lstStyle>
            <a:lvl1pPr defTabSz="825500">
              <a:defRPr cap="all" spc="-308" sz="6300">
                <a:solidFill>
                  <a:srgbClr val="FFFFFF"/>
                </a:solidFill>
                <a:latin typeface="Graphik"/>
                <a:ea typeface="Graphik"/>
                <a:cs typeface="Graphik"/>
                <a:sym typeface="Graphik"/>
              </a:defRPr>
            </a:lvl1pPr>
          </a:lstStyle>
          <a:p>
            <a:pPr/>
            <a:r>
              <a:t>Further Responses to Cyber Harassment</a:t>
            </a:r>
          </a:p>
        </p:txBody>
      </p:sp>
      <p:sp>
        <p:nvSpPr>
          <p:cNvPr id="369" name="Legislation/Litig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FFF"/>
                </a:solidFill>
              </a:defRPr>
            </a:lvl1pPr>
          </a:lstStyle>
          <a:p>
            <a:pPr/>
            <a:r>
              <a:t>Legislation/Litigation</a:t>
            </a:r>
          </a:p>
        </p:txBody>
      </p:sp>
      <p:sp>
        <p:nvSpPr>
          <p:cNvPr id="370" name="Pros…"/>
          <p:cNvSpPr txBox="1"/>
          <p:nvPr>
            <p:ph type="body" idx="1"/>
          </p:nvPr>
        </p:nvSpPr>
        <p:spPr>
          <a:prstGeom prst="rect">
            <a:avLst/>
          </a:prstGeom>
        </p:spPr>
        <p:txBody>
          <a:bodyPr/>
          <a:lstStyle/>
          <a:p>
            <a:pPr defTabSz="693419">
              <a:spcBef>
                <a:spcPts val="1500"/>
              </a:spcBef>
              <a:defRPr spc="-46" sz="4619">
                <a:solidFill>
                  <a:srgbClr val="FFFFFF"/>
                </a:solidFill>
              </a:defRPr>
            </a:pPr>
            <a:r>
              <a:t>Pros</a:t>
            </a:r>
          </a:p>
          <a:p>
            <a:pPr lvl="1" marL="1098803" indent="-586739" defTabSz="693419">
              <a:spcBef>
                <a:spcPts val="1500"/>
              </a:spcBef>
              <a:buSzPct val="123000"/>
              <a:buChar char="•"/>
              <a:defRPr spc="-46" sz="4619">
                <a:solidFill>
                  <a:srgbClr val="FFFFFF"/>
                </a:solidFill>
              </a:defRPr>
            </a:pPr>
            <a:r>
              <a:t>Growing understanding from courts/policymakers on the severity of these issues</a:t>
            </a:r>
          </a:p>
          <a:p>
            <a:pPr lvl="1" marL="1098803" indent="-586739" defTabSz="693419">
              <a:spcBef>
                <a:spcPts val="1500"/>
              </a:spcBef>
              <a:buSzPct val="123000"/>
              <a:buChar char="•"/>
              <a:defRPr spc="-46" sz="4619">
                <a:solidFill>
                  <a:srgbClr val="FFFFFF"/>
                </a:solidFill>
              </a:defRPr>
            </a:pPr>
            <a:r>
              <a:t>More states implementing laws to protect citizens from revenge porn and stalkerware</a:t>
            </a:r>
          </a:p>
          <a:p>
            <a:pPr lvl="1" marL="1098803" indent="-586739" defTabSz="693419">
              <a:spcBef>
                <a:spcPts val="1500"/>
              </a:spcBef>
              <a:buSzPct val="123000"/>
              <a:buChar char="•"/>
              <a:defRPr spc="-46" sz="4619">
                <a:solidFill>
                  <a:srgbClr val="FFFFFF"/>
                </a:solidFill>
              </a:defRPr>
            </a:pPr>
            <a:r>
              <a:t>Lawyers can help send DMCA takedown notices to websites, file restraining orders</a:t>
            </a:r>
          </a:p>
          <a:p>
            <a:pPr defTabSz="693419">
              <a:spcBef>
                <a:spcPts val="1500"/>
              </a:spcBef>
              <a:defRPr spc="-46" sz="4619">
                <a:solidFill>
                  <a:srgbClr val="FFFFFF"/>
                </a:solidFill>
              </a:defRPr>
            </a:pPr>
            <a:r>
              <a:t>Cons</a:t>
            </a:r>
          </a:p>
          <a:p>
            <a:pPr lvl="1" marL="1098803" indent="-586739" defTabSz="693419">
              <a:spcBef>
                <a:spcPts val="1500"/>
              </a:spcBef>
              <a:buSzPct val="123000"/>
              <a:buChar char="•"/>
              <a:defRPr spc="-46" sz="4619">
                <a:solidFill>
                  <a:srgbClr val="FFFFFF"/>
                </a:solidFill>
              </a:defRPr>
            </a:pPr>
            <a:r>
              <a:t>Litigation can be costly </a:t>
            </a:r>
          </a:p>
          <a:p>
            <a:pPr lvl="1" marL="1098803" indent="-586739" defTabSz="693419">
              <a:spcBef>
                <a:spcPts val="1500"/>
              </a:spcBef>
              <a:buSzPct val="123000"/>
              <a:buChar char="•"/>
              <a:defRPr spc="-46" sz="4619">
                <a:solidFill>
                  <a:srgbClr val="FFFFFF"/>
                </a:solidFill>
              </a:defRPr>
            </a:pPr>
            <a:r>
              <a:t>Judicial agents (judges, lawyers) still need to be more informed on the effects of cyberharssment, and the technology surrounding it.</a:t>
            </a: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72" name="Summary"/>
          <p:cNvSpPr txBox="1"/>
          <p:nvPr>
            <p:ph type="title"/>
          </p:nvPr>
        </p:nvSpPr>
        <p:spPr>
          <a:prstGeom prst="rect">
            <a:avLst/>
          </a:prstGeom>
        </p:spPr>
        <p:txBody>
          <a:bodyPr/>
          <a:lstStyle>
            <a:lvl1pPr>
              <a:defRPr>
                <a:solidFill>
                  <a:srgbClr val="FFFFFF"/>
                </a:solidFill>
              </a:defRPr>
            </a:lvl1pPr>
          </a:lstStyle>
          <a:p>
            <a:pPr/>
            <a:r>
              <a:t>Summary</a:t>
            </a:r>
          </a:p>
        </p:txBody>
      </p:sp>
      <p:sp>
        <p:nvSpPr>
          <p:cNvPr id="373" name="It’s not your fault- Not a new issue, but also a new issue…"/>
          <p:cNvSpPr txBox="1"/>
          <p:nvPr>
            <p:ph type="body" sz="half" idx="1"/>
          </p:nvPr>
        </p:nvSpPr>
        <p:spPr>
          <a:xfrm>
            <a:off x="910216" y="4057549"/>
            <a:ext cx="12243327" cy="7098289"/>
          </a:xfrm>
          <a:prstGeom prst="rect">
            <a:avLst/>
          </a:prstGeom>
        </p:spPr>
        <p:txBody>
          <a:bodyPr/>
          <a:lstStyle/>
          <a:p>
            <a:pPr marL="698500" indent="-698500">
              <a:buSzPct val="123000"/>
              <a:buChar char="•"/>
              <a:defRPr>
                <a:solidFill>
                  <a:srgbClr val="FFFFFF"/>
                </a:solidFill>
              </a:defRPr>
            </a:pPr>
            <a:r>
              <a:t>It’s not your fault- Not a new issue, but also a new issue</a:t>
            </a:r>
          </a:p>
          <a:p>
            <a:pPr marL="698500" indent="-698500">
              <a:buSzPct val="123000"/>
              <a:buChar char="•"/>
              <a:defRPr>
                <a:solidFill>
                  <a:srgbClr val="FFFFFF"/>
                </a:solidFill>
              </a:defRPr>
            </a:pPr>
            <a:r>
              <a:t>Community Care- You’re not alone</a:t>
            </a:r>
          </a:p>
          <a:p>
            <a:pPr marL="698500" indent="-698500">
              <a:buSzPct val="123000"/>
              <a:buChar char="•"/>
              <a:defRPr>
                <a:solidFill>
                  <a:srgbClr val="FFFFFF"/>
                </a:solidFill>
              </a:defRPr>
            </a:pPr>
            <a:r>
              <a:t>Digital Hygiene- Make a plan</a:t>
            </a:r>
          </a:p>
          <a:p>
            <a:pPr marL="698500" indent="-698500">
              <a:buSzPct val="123000"/>
              <a:buChar char="•"/>
              <a:defRPr>
                <a:solidFill>
                  <a:srgbClr val="FFFFFF"/>
                </a:solidFill>
              </a:defRPr>
            </a:pPr>
            <a:r>
              <a:t>Holistic Security- balancing digital self-defense with emotional and physical defense</a:t>
            </a:r>
          </a:p>
        </p:txBody>
      </p:sp>
      <p:pic>
        <p:nvPicPr>
          <p:cNvPr id="374" name="Love-Cats-1024x655.jpg" descr="Love-Cats-1024x655.jpg"/>
          <p:cNvPicPr>
            <a:picLocks noChangeAspect="1"/>
          </p:cNvPicPr>
          <p:nvPr/>
        </p:nvPicPr>
        <p:blipFill>
          <a:blip r:embed="rId2">
            <a:extLst/>
          </a:blip>
          <a:stretch>
            <a:fillRect/>
          </a:stretch>
        </p:blipFill>
        <p:spPr>
          <a:xfrm>
            <a:off x="13699565" y="4238456"/>
            <a:ext cx="9790595" cy="6262540"/>
          </a:xfrm>
          <a:prstGeom prst="rect">
            <a:avLst/>
          </a:prstGeom>
          <a:ln w="12700">
            <a:miter lim="400000"/>
          </a:ln>
        </p:spPr>
      </p:pic>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76" name="Summary"/>
          <p:cNvSpPr txBox="1"/>
          <p:nvPr>
            <p:ph type="title"/>
          </p:nvPr>
        </p:nvSpPr>
        <p:spPr>
          <a:prstGeom prst="rect">
            <a:avLst/>
          </a:prstGeom>
        </p:spPr>
        <p:txBody>
          <a:bodyPr/>
          <a:lstStyle>
            <a:lvl1pPr>
              <a:defRPr>
                <a:solidFill>
                  <a:srgbClr val="FFFFFF"/>
                </a:solidFill>
              </a:defRPr>
            </a:lvl1pPr>
          </a:lstStyle>
          <a:p>
            <a:pPr/>
            <a:r>
              <a:t>Summary</a:t>
            </a:r>
          </a:p>
        </p:txBody>
      </p:sp>
      <p:sp>
        <p:nvSpPr>
          <p:cNvPr id="377" name="Tiny Kat Cafe…"/>
          <p:cNvSpPr txBox="1"/>
          <p:nvPr>
            <p:ph type="body" sz="half" idx="1"/>
          </p:nvPr>
        </p:nvSpPr>
        <p:spPr>
          <a:xfrm>
            <a:off x="933912" y="3583613"/>
            <a:ext cx="11211095" cy="8256012"/>
          </a:xfrm>
          <a:prstGeom prst="rect">
            <a:avLst/>
          </a:prstGeom>
        </p:spPr>
        <p:txBody>
          <a:bodyPr/>
          <a:lstStyle/>
          <a:p>
            <a:pPr lvl="1" marL="1308100" indent="-698500">
              <a:buSzPct val="123000"/>
              <a:buChar char="•"/>
              <a:defRPr>
                <a:solidFill>
                  <a:srgbClr val="FFFFFF"/>
                </a:solidFill>
              </a:defRPr>
            </a:pPr>
          </a:p>
          <a:p>
            <a:pPr lvl="1" marL="1308100" indent="-698500">
              <a:buSzPct val="123000"/>
              <a:buChar char="•"/>
              <a:defRPr>
                <a:solidFill>
                  <a:srgbClr val="FFFFFF"/>
                </a:solidFill>
              </a:defRPr>
            </a:pPr>
            <a:r>
              <a:t>Tiny Kat Cafe</a:t>
            </a:r>
          </a:p>
          <a:p>
            <a:pPr lvl="2" marL="1917700" indent="-698500">
              <a:buSzPct val="123000"/>
              <a:buChar char="•"/>
              <a:defRPr>
                <a:solidFill>
                  <a:srgbClr val="FFFFFF"/>
                </a:solidFill>
              </a:defRPr>
            </a:pPr>
            <a:r>
              <a:t>What You Can Control</a:t>
            </a:r>
          </a:p>
          <a:p>
            <a:pPr lvl="2" marL="1917700" indent="-698500">
              <a:buSzPct val="123000"/>
              <a:buChar char="•"/>
              <a:defRPr>
                <a:solidFill>
                  <a:srgbClr val="FFFFFF"/>
                </a:solidFill>
              </a:defRPr>
            </a:pPr>
            <a:r>
              <a:t>What You can Get Help With</a:t>
            </a:r>
          </a:p>
          <a:p>
            <a:pPr lvl="2" marL="1917700" indent="-698500">
              <a:buSzPct val="123000"/>
              <a:buChar char="•"/>
              <a:defRPr>
                <a:solidFill>
                  <a:srgbClr val="FFFFFF"/>
                </a:solidFill>
              </a:defRPr>
            </a:pPr>
            <a:r>
              <a:t>What You Can Let Go</a:t>
            </a:r>
          </a:p>
        </p:txBody>
      </p:sp>
      <p:pic>
        <p:nvPicPr>
          <p:cNvPr id="378" name="Screen Shot 2021-02-20 at 11.29.51 AM.png" descr="Screen Shot 2021-02-20 at 11.29.51 AM.png"/>
          <p:cNvPicPr>
            <a:picLocks noChangeAspect="1"/>
          </p:cNvPicPr>
          <p:nvPr/>
        </p:nvPicPr>
        <p:blipFill>
          <a:blip r:embed="rId2">
            <a:extLst/>
          </a:blip>
          <a:stretch>
            <a:fillRect/>
          </a:stretch>
        </p:blipFill>
        <p:spPr>
          <a:xfrm>
            <a:off x="12577166" y="2876550"/>
            <a:ext cx="10934701" cy="7962900"/>
          </a:xfrm>
          <a:prstGeom prst="rect">
            <a:avLst/>
          </a:prstGeom>
          <a:ln w="12700">
            <a:miter lim="400000"/>
          </a:ln>
        </p:spPr>
      </p:pic>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pic>
        <p:nvPicPr>
          <p:cNvPr id="380" name="original.webp" descr="original.webp"/>
          <p:cNvPicPr>
            <a:picLocks noChangeAspect="1"/>
          </p:cNvPicPr>
          <p:nvPr/>
        </p:nvPicPr>
        <p:blipFill>
          <a:blip r:embed="rId2">
            <a:extLst/>
          </a:blip>
          <a:stretch>
            <a:fillRect/>
          </a:stretch>
        </p:blipFill>
        <p:spPr>
          <a:xfrm flipH="1">
            <a:off x="-406709" y="-5473929"/>
            <a:ext cx="25044317" cy="25044317"/>
          </a:xfrm>
          <a:prstGeom prst="rect">
            <a:avLst/>
          </a:prstGeom>
          <a:ln w="12700">
            <a:miter lim="400000"/>
          </a:ln>
        </p:spPr>
      </p:pic>
      <p:sp>
        <p:nvSpPr>
          <p:cNvPr id="381" name="GO FORTH AND DETOX!"/>
          <p:cNvSpPr txBox="1"/>
          <p:nvPr>
            <p:ph type="title"/>
          </p:nvPr>
        </p:nvSpPr>
        <p:spPr>
          <a:xfrm>
            <a:off x="1854200" y="-1448071"/>
            <a:ext cx="21869400" cy="4699001"/>
          </a:xfrm>
          <a:prstGeom prst="rect">
            <a:avLst/>
          </a:prstGeom>
        </p:spPr>
        <p:txBody>
          <a:bodyPr/>
          <a:lstStyle>
            <a:lvl1pPr>
              <a:defRPr spc="-678" sz="12900">
                <a:solidFill>
                  <a:srgbClr val="FFFFFF"/>
                </a:solidFill>
              </a:defRPr>
            </a:lvl1pPr>
          </a:lstStyle>
          <a:p>
            <a:pPr/>
            <a:r>
              <a:t>Thank You for Watching</a:t>
            </a: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383" name="Cypurr Resources…"/>
          <p:cNvSpPr txBox="1"/>
          <p:nvPr>
            <p:ph type="body" idx="1"/>
          </p:nvPr>
        </p:nvSpPr>
        <p:spPr>
          <a:xfrm>
            <a:off x="976422" y="3024962"/>
            <a:ext cx="11442703" cy="11842830"/>
          </a:xfrm>
          <a:prstGeom prst="rect">
            <a:avLst/>
          </a:prstGeom>
        </p:spPr>
        <p:txBody>
          <a:bodyPr/>
          <a:lstStyle/>
          <a:p>
            <a:pPr marR="274320" defTabSz="274320">
              <a:spcBef>
                <a:spcPts val="600"/>
              </a:spcBef>
              <a:defRPr sz="4200">
                <a:effectLst>
                  <a:outerShdw sx="100000" sy="100000" kx="0" ky="0" algn="b" rotWithShape="0" blurRad="0" dist="7620" dir="2700000">
                    <a:srgbClr val="000000">
                      <a:alpha val="33333"/>
                    </a:srgbClr>
                  </a:outerShdw>
                </a:effectLst>
                <a:latin typeface="Graphik"/>
                <a:ea typeface="Graphik"/>
                <a:cs typeface="Graphik"/>
                <a:sym typeface="Graphik"/>
              </a:defRPr>
            </a:pPr>
          </a:p>
          <a:p>
            <a:pPr marR="274320" defTabSz="274320">
              <a:spcBef>
                <a:spcPts val="600"/>
              </a:spcBef>
              <a:defRPr b="1" sz="4200">
                <a:solidFill>
                  <a:srgbClr val="FFFFFF"/>
                </a:solidFill>
                <a:effectLst>
                  <a:outerShdw sx="100000" sy="100000" kx="0" ky="0" algn="b" rotWithShape="0" blurRad="0" dist="7620" dir="2700000">
                    <a:srgbClr val="000000">
                      <a:alpha val="33333"/>
                    </a:srgbClr>
                  </a:outerShdw>
                </a:effectLst>
                <a:latin typeface="Graphik"/>
                <a:ea typeface="Graphik"/>
                <a:cs typeface="Graphik"/>
                <a:sym typeface="Graphik"/>
              </a:defRPr>
            </a:pPr>
            <a:r>
              <a:t>Cypurr Resources</a:t>
            </a:r>
            <a:endParaRPr b="0"/>
          </a:p>
          <a:p>
            <a:pPr lvl="1" marR="274320" indent="137160" defTabSz="274320">
              <a:spcBef>
                <a:spcPts val="600"/>
              </a:spcBef>
              <a:defRPr sz="4200">
                <a:solidFill>
                  <a:srgbClr val="FFFFFF"/>
                </a:solidFill>
                <a:effectLst>
                  <a:outerShdw sx="100000" sy="100000" kx="0" ky="0" algn="b" rotWithShape="0" blurRad="0" dist="7620" dir="2700000">
                    <a:srgbClr val="000000">
                      <a:alpha val="33333"/>
                    </a:srgbClr>
                  </a:outerShdw>
                </a:effectLst>
                <a:latin typeface="Graphik"/>
                <a:ea typeface="Graphik"/>
                <a:cs typeface="Graphik"/>
                <a:sym typeface="Graphik"/>
              </a:defRPr>
            </a:pPr>
            <a:r>
              <a:t>Website- </a:t>
            </a:r>
            <a:r>
              <a:rPr u="sng">
                <a:uFill>
                  <a:solidFill>
                    <a:srgbClr val="0000FF"/>
                  </a:solidFill>
                </a:uFill>
                <a:hlinkClick r:id="rId2" invalidUrl="" action="" tgtFrame="" tooltip="" history="1" highlightClick="0" endSnd="0"/>
              </a:rPr>
              <a:t>https://cypurr.nyc</a:t>
            </a:r>
          </a:p>
          <a:p>
            <a:pPr lvl="1" marR="274320" indent="137160" defTabSz="274320">
              <a:spcBef>
                <a:spcPts val="600"/>
              </a:spcBef>
              <a:defRPr sz="4200">
                <a:solidFill>
                  <a:srgbClr val="FFFFFF"/>
                </a:solidFill>
                <a:effectLst>
                  <a:outerShdw sx="100000" sy="100000" kx="0" ky="0" algn="b" rotWithShape="0" blurRad="0" dist="7620" dir="2700000">
                    <a:srgbClr val="000000">
                      <a:alpha val="33333"/>
                    </a:srgbClr>
                  </a:outerShdw>
                </a:effectLst>
                <a:latin typeface="Graphik"/>
                <a:ea typeface="Graphik"/>
                <a:cs typeface="Graphik"/>
                <a:sym typeface="Graphik"/>
              </a:defRPr>
            </a:pPr>
            <a:r>
              <a:t>Open Collective (Donation/Tshirt)- </a:t>
            </a:r>
            <a:r>
              <a:rPr u="sng">
                <a:uFill>
                  <a:solidFill>
                    <a:srgbClr val="0000FF"/>
                  </a:solidFill>
                </a:uFill>
                <a:hlinkClick r:id="rId3" invalidUrl="" action="" tgtFrame="" tooltip="" history="1" highlightClick="0" endSnd="0"/>
              </a:rPr>
              <a:t>https://opencollective.com/cypurr-collective</a:t>
            </a:r>
          </a:p>
          <a:p>
            <a:pPr marR="274320" defTabSz="274320">
              <a:spcBef>
                <a:spcPts val="500"/>
              </a:spcBef>
              <a:defRPr sz="4200">
                <a:effectLst>
                  <a:outerShdw sx="100000" sy="100000" kx="0" ky="0" algn="b" rotWithShape="0" blurRad="0" dist="7620" dir="2700000">
                    <a:srgbClr val="000000">
                      <a:alpha val="33333"/>
                    </a:srgbClr>
                  </a:outerShdw>
                </a:effectLst>
                <a:latin typeface="Graphik"/>
                <a:ea typeface="Graphik"/>
                <a:cs typeface="Graphik"/>
                <a:sym typeface="Graphik"/>
              </a:defRPr>
            </a:pPr>
          </a:p>
          <a:p>
            <a:pPr marR="274320" defTabSz="274320">
              <a:spcBef>
                <a:spcPts val="500"/>
              </a:spcBef>
              <a:defRPr b="1" sz="4200">
                <a:solidFill>
                  <a:srgbClr val="FFFFFF"/>
                </a:solidFill>
                <a:effectLst>
                  <a:outerShdw sx="100000" sy="100000" kx="0" ky="0" algn="b" rotWithShape="0" blurRad="0" dist="7620" dir="2700000">
                    <a:srgbClr val="000000">
                      <a:alpha val="33333"/>
                    </a:srgbClr>
                  </a:outerShdw>
                </a:effectLst>
                <a:latin typeface="Graphik"/>
                <a:ea typeface="Graphik"/>
                <a:cs typeface="Graphik"/>
                <a:sym typeface="Graphik"/>
              </a:defRPr>
            </a:pPr>
            <a:r>
              <a:t>Questions? Comments? Topic Ideas? </a:t>
            </a:r>
            <a:endParaRPr b="0"/>
          </a:p>
          <a:p>
            <a:pPr marL="246647" marR="274320" indent="-246647" defTabSz="274320">
              <a:spcBef>
                <a:spcPts val="300"/>
              </a:spcBef>
              <a:buSzPct val="100000"/>
              <a:buChar char="•"/>
              <a:defRPr sz="4200">
                <a:solidFill>
                  <a:srgbClr val="FFFFFF"/>
                </a:solidFill>
                <a:effectLst>
                  <a:outerShdw sx="100000" sy="100000" kx="0" ky="0" algn="b" rotWithShape="0" blurRad="0" dist="7620" dir="2700000">
                    <a:srgbClr val="000000">
                      <a:alpha val="33333"/>
                    </a:srgbClr>
                  </a:outerShdw>
                </a:effectLst>
                <a:latin typeface="Graphik"/>
                <a:ea typeface="Graphik"/>
                <a:cs typeface="Graphik"/>
                <a:sym typeface="Graphik"/>
              </a:defRPr>
            </a:pPr>
            <a:r>
              <a:t>Email- cypurr@protonmail.com</a:t>
            </a:r>
          </a:p>
          <a:p>
            <a:pPr marL="246647" marR="274320" indent="-246647" defTabSz="274320">
              <a:spcBef>
                <a:spcPts val="300"/>
              </a:spcBef>
              <a:buSzPct val="100000"/>
              <a:buChar char="•"/>
              <a:defRPr sz="4200">
                <a:solidFill>
                  <a:srgbClr val="FFFFFF"/>
                </a:solidFill>
                <a:effectLst>
                  <a:outerShdw sx="100000" sy="100000" kx="0" ky="0" algn="b" rotWithShape="0" blurRad="0" dist="7620" dir="2700000">
                    <a:srgbClr val="000000">
                      <a:alpha val="33333"/>
                    </a:srgbClr>
                  </a:outerShdw>
                </a:effectLst>
                <a:latin typeface="Graphik"/>
                <a:ea typeface="Graphik"/>
                <a:cs typeface="Graphik"/>
                <a:sym typeface="Graphik"/>
              </a:defRPr>
            </a:pPr>
            <a:r>
              <a:t>Join our email list for updates!</a:t>
            </a:r>
          </a:p>
          <a:p>
            <a:pPr marR="274320" defTabSz="274320">
              <a:spcBef>
                <a:spcPts val="300"/>
              </a:spcBef>
              <a:defRPr sz="4200">
                <a:effectLst>
                  <a:outerShdw sx="100000" sy="100000" kx="0" ky="0" algn="b" rotWithShape="0" blurRad="0" dist="7620" dir="2700000">
                    <a:srgbClr val="000000">
                      <a:alpha val="33333"/>
                    </a:srgbClr>
                  </a:outerShdw>
                </a:effectLst>
                <a:latin typeface="Graphik"/>
                <a:ea typeface="Graphik"/>
                <a:cs typeface="Graphik"/>
                <a:sym typeface="Graphik"/>
              </a:defRPr>
            </a:pPr>
          </a:p>
          <a:p>
            <a:pPr marR="274320" defTabSz="274320">
              <a:spcBef>
                <a:spcPts val="500"/>
              </a:spcBef>
              <a:defRPr b="1" sz="4200">
                <a:solidFill>
                  <a:srgbClr val="FFFFFF"/>
                </a:solidFill>
                <a:effectLst>
                  <a:outerShdw sx="100000" sy="100000" kx="0" ky="0" algn="b" rotWithShape="0" blurRad="0" dist="7620" dir="2700000">
                    <a:srgbClr val="000000">
                      <a:alpha val="33333"/>
                    </a:srgbClr>
                  </a:outerShdw>
                </a:effectLst>
                <a:latin typeface="Graphik"/>
                <a:ea typeface="Graphik"/>
                <a:cs typeface="Graphik"/>
                <a:sym typeface="Graphik"/>
              </a:defRPr>
            </a:pPr>
            <a:r>
              <a:t>Social Media</a:t>
            </a:r>
            <a:r>
              <a:rPr b="0"/>
              <a:t>- FB/Twtitter @cypurrnyc</a:t>
            </a:r>
          </a:p>
        </p:txBody>
      </p:sp>
      <p:sp>
        <p:nvSpPr>
          <p:cNvPr id="384" name="Further Resources"/>
          <p:cNvSpPr txBox="1"/>
          <p:nvPr>
            <p:ph type="title"/>
          </p:nvPr>
        </p:nvSpPr>
        <p:spPr>
          <a:xfrm>
            <a:off x="1280813" y="1561803"/>
            <a:ext cx="11442703" cy="2466977"/>
          </a:xfrm>
          <a:prstGeom prst="rect">
            <a:avLst/>
          </a:prstGeom>
        </p:spPr>
        <p:txBody>
          <a:bodyPr/>
          <a:lstStyle>
            <a:lvl1pPr defTabSz="490727">
              <a:defRPr sz="8400">
                <a:solidFill>
                  <a:srgbClr val="FFFFFF"/>
                </a:solidFill>
              </a:defRPr>
            </a:lvl1pPr>
          </a:lstStyle>
          <a:p>
            <a:pPr/>
            <a:r>
              <a:t>Further Resources</a:t>
            </a:r>
          </a:p>
        </p:txBody>
      </p:sp>
      <p:pic>
        <p:nvPicPr>
          <p:cNvPr id="385" name="cat-British-Shorthair-grey.jpg" descr="cat-British-Shorthair-grey.jpg"/>
          <p:cNvPicPr>
            <a:picLocks noChangeAspect="1"/>
          </p:cNvPicPr>
          <p:nvPr/>
        </p:nvPicPr>
        <p:blipFill>
          <a:blip r:embed="rId4">
            <a:extLst/>
          </a:blip>
          <a:stretch>
            <a:fillRect/>
          </a:stretch>
        </p:blipFill>
        <p:spPr>
          <a:xfrm>
            <a:off x="12912900" y="39859"/>
            <a:ext cx="20371660" cy="1363628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18" name="Photo/Video - Slides/Resources available after! Video available soon.…"/>
          <p:cNvSpPr txBox="1"/>
          <p:nvPr>
            <p:ph type="body" idx="1"/>
          </p:nvPr>
        </p:nvSpPr>
        <p:spPr>
          <a:xfrm>
            <a:off x="820469" y="1630915"/>
            <a:ext cx="12070899" cy="12050853"/>
          </a:xfrm>
          <a:prstGeom prst="rect">
            <a:avLst/>
          </a:prstGeom>
        </p:spPr>
        <p:txBody>
          <a:bodyPr/>
          <a:lstStyle/>
          <a:p>
            <a:pPr marR="448055" defTabSz="448055">
              <a:spcBef>
                <a:spcPts val="1000"/>
              </a:spcBef>
              <a:defRPr sz="6200">
                <a:solidFill>
                  <a:srgbClr val="FFFFFF"/>
                </a:solidFill>
                <a:effectLst>
                  <a:outerShdw sx="100000" sy="100000" kx="0" ky="0" algn="b" rotWithShape="0" blurRad="0" dist="24892" dir="2700000">
                    <a:srgbClr val="000000">
                      <a:alpha val="33333"/>
                    </a:srgbClr>
                  </a:outerShdw>
                </a:effectLst>
                <a:latin typeface="+mn-lt"/>
                <a:ea typeface="+mn-ea"/>
                <a:cs typeface="+mn-cs"/>
                <a:sym typeface="Helvetica Neue"/>
              </a:defRPr>
            </a:pPr>
          </a:p>
          <a:p>
            <a:pPr marR="448055" defTabSz="448055">
              <a:spcBef>
                <a:spcPts val="1000"/>
              </a:spcBef>
              <a:defRPr b="1" i="1" sz="6200">
                <a:solidFill>
                  <a:srgbClr val="FFFFFF"/>
                </a:solidFill>
                <a:effectLst>
                  <a:outerShdw sx="100000" sy="100000" kx="0" ky="0" algn="b" rotWithShape="0" blurRad="0" dist="24892" dir="2700000">
                    <a:srgbClr val="000000">
                      <a:alpha val="33333"/>
                    </a:srgbClr>
                  </a:outerShdw>
                </a:effectLst>
                <a:latin typeface="+mn-lt"/>
                <a:ea typeface="+mn-ea"/>
                <a:cs typeface="+mn-cs"/>
                <a:sym typeface="Helvetica Neue"/>
              </a:defRPr>
            </a:pPr>
            <a:r>
              <a:t>Photo/Video</a:t>
            </a:r>
            <a:r>
              <a:rPr b="0" i="0"/>
              <a:t> - </a:t>
            </a:r>
            <a:r>
              <a:rPr b="0" i="0" sz="4900"/>
              <a:t>Slides/Resources available after! Video available soon.</a:t>
            </a:r>
            <a:endParaRPr b="0"/>
          </a:p>
          <a:p>
            <a:pPr marR="448055" defTabSz="448055">
              <a:spcBef>
                <a:spcPts val="1000"/>
              </a:spcBef>
              <a:defRPr i="1" sz="1800">
                <a:effectLst>
                  <a:outerShdw sx="100000" sy="100000" kx="0" ky="0" algn="b" rotWithShape="0" blurRad="0" dist="24892" dir="2700000">
                    <a:srgbClr val="000000">
                      <a:alpha val="33333"/>
                    </a:srgbClr>
                  </a:outerShdw>
                </a:effectLst>
                <a:latin typeface="+mn-lt"/>
                <a:ea typeface="+mn-ea"/>
                <a:cs typeface="+mn-cs"/>
                <a:sym typeface="Helvetica Neue"/>
              </a:defRPr>
            </a:pPr>
          </a:p>
          <a:p>
            <a:pPr marR="448055" defTabSz="448055">
              <a:spcBef>
                <a:spcPts val="1000"/>
              </a:spcBef>
              <a:defRPr b="1" i="1" sz="6200">
                <a:solidFill>
                  <a:srgbClr val="FFFFFF"/>
                </a:solidFill>
                <a:effectLst>
                  <a:outerShdw sx="100000" sy="100000" kx="0" ky="0" algn="b" rotWithShape="0" blurRad="0" dist="24892" dir="2700000">
                    <a:srgbClr val="000000">
                      <a:alpha val="33333"/>
                    </a:srgbClr>
                  </a:outerShdw>
                </a:effectLst>
                <a:latin typeface="+mn-lt"/>
                <a:ea typeface="+mn-ea"/>
                <a:cs typeface="+mn-cs"/>
                <a:sym typeface="Helvetica Neue"/>
              </a:defRPr>
            </a:pPr>
            <a:r>
              <a:t>A note on voice recording…</a:t>
            </a:r>
          </a:p>
          <a:p>
            <a:pPr marR="448055" defTabSz="448055">
              <a:spcBef>
                <a:spcPts val="1000"/>
              </a:spcBef>
              <a:defRPr sz="4900">
                <a:solidFill>
                  <a:srgbClr val="FFFFFF"/>
                </a:solidFill>
                <a:effectLst>
                  <a:outerShdw sx="100000" sy="100000" kx="0" ky="0" algn="b" rotWithShape="0" blurRad="0" dist="24892" dir="2700000">
                    <a:srgbClr val="000000">
                      <a:alpha val="33333"/>
                    </a:srgbClr>
                  </a:outerShdw>
                </a:effectLst>
                <a:latin typeface="+mn-lt"/>
                <a:ea typeface="+mn-ea"/>
                <a:cs typeface="+mn-cs"/>
                <a:sym typeface="Helvetica Neue"/>
              </a:defRPr>
            </a:pPr>
            <a:r>
              <a:t>We are trying to keep these presentations for posterity, and not to record participants. We will try to anonymize people when possible but please be aware that we are recording and may need to keep voices in the audio for context. </a:t>
            </a:r>
            <a:r>
              <a:rPr b="1"/>
              <a:t>Use the chat if possible for questions and discussions if you do not want your voice on the recording.</a:t>
            </a:r>
          </a:p>
        </p:txBody>
      </p:sp>
      <p:sp>
        <p:nvSpPr>
          <p:cNvPr id="219" name="A Few Rules for the Space"/>
          <p:cNvSpPr txBox="1"/>
          <p:nvPr>
            <p:ph type="title"/>
          </p:nvPr>
        </p:nvSpPr>
        <p:spPr>
          <a:xfrm>
            <a:off x="547843" y="1508196"/>
            <a:ext cx="11442703" cy="2466976"/>
          </a:xfrm>
          <a:prstGeom prst="rect">
            <a:avLst/>
          </a:prstGeom>
        </p:spPr>
        <p:txBody>
          <a:bodyPr/>
          <a:lstStyle>
            <a:lvl1pPr>
              <a:defRPr spc="-300" sz="6500">
                <a:solidFill>
                  <a:srgbClr val="FFFFFF"/>
                </a:solidFill>
              </a:defRPr>
            </a:lvl1pPr>
          </a:lstStyle>
          <a:p>
            <a:pPr/>
            <a:r>
              <a:t>A Few Rules for the Space</a:t>
            </a:r>
          </a:p>
        </p:txBody>
      </p:sp>
      <p:pic>
        <p:nvPicPr>
          <p:cNvPr id="220" name="depositphotos_7794790-stock-photo-christmas-cat-in-red-bag.jpg" descr="depositphotos_7794790-stock-photo-christmas-cat-in-red-bag.jpg"/>
          <p:cNvPicPr>
            <a:picLocks noChangeAspect="1"/>
          </p:cNvPicPr>
          <p:nvPr/>
        </p:nvPicPr>
        <p:blipFill>
          <a:blip r:embed="rId2">
            <a:extLst/>
          </a:blip>
          <a:stretch>
            <a:fillRect/>
          </a:stretch>
        </p:blipFill>
        <p:spPr>
          <a:xfrm>
            <a:off x="13808476" y="-166054"/>
            <a:ext cx="12386505" cy="14048108"/>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22" name="And now…"/>
          <p:cNvSpPr txBox="1"/>
          <p:nvPr>
            <p:ph type="title"/>
          </p:nvPr>
        </p:nvSpPr>
        <p:spPr>
          <a:xfrm>
            <a:off x="1257300" y="5417107"/>
            <a:ext cx="21869400" cy="2881786"/>
          </a:xfrm>
          <a:prstGeom prst="rect">
            <a:avLst/>
          </a:prstGeom>
        </p:spPr>
        <p:txBody>
          <a:bodyPr/>
          <a:lstStyle>
            <a:lvl1pPr>
              <a:defRPr spc="-500">
                <a:solidFill>
                  <a:srgbClr val="FFFFFF"/>
                </a:solidFill>
              </a:defRPr>
            </a:lvl1pPr>
          </a:lstStyle>
          <a:p>
            <a:pPr/>
            <a:r>
              <a:t>And now…</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24" name="Rose…"/>
          <p:cNvSpPr txBox="1"/>
          <p:nvPr>
            <p:ph type="title"/>
          </p:nvPr>
        </p:nvSpPr>
        <p:spPr>
          <a:xfrm>
            <a:off x="1295400" y="2346016"/>
            <a:ext cx="11442700" cy="5334002"/>
          </a:xfrm>
          <a:prstGeom prst="rect">
            <a:avLst/>
          </a:prstGeom>
        </p:spPr>
        <p:txBody>
          <a:bodyPr/>
          <a:lstStyle>
            <a:lvl1pPr defTabSz="1033163">
              <a:defRPr spc="-600" sz="11800">
                <a:solidFill>
                  <a:srgbClr val="FFFFFF"/>
                </a:solidFill>
              </a:defRPr>
            </a:lvl1pPr>
          </a:lstStyle>
          <a:p>
            <a:pPr/>
            <a:r>
              <a:t>Eva Galperin</a:t>
            </a:r>
          </a:p>
        </p:txBody>
      </p:sp>
      <p:sp>
        <p:nvSpPr>
          <p:cNvPr id="225" name="Security researcher with New Design Congress. Since 2011, she has focused on issues of surveillance and digital security for activists, journalists, lawyers, and other human rights defenders. Her experience includes supporting both independent human righ"/>
          <p:cNvSpPr txBox="1"/>
          <p:nvPr>
            <p:ph type="body" sz="quarter" idx="1"/>
          </p:nvPr>
        </p:nvSpPr>
        <p:spPr>
          <a:xfrm>
            <a:off x="1295400" y="7391400"/>
            <a:ext cx="11442700" cy="3877732"/>
          </a:xfrm>
          <a:prstGeom prst="rect">
            <a:avLst/>
          </a:prstGeom>
        </p:spPr>
        <p:txBody>
          <a:bodyPr/>
          <a:lstStyle/>
          <a:p>
            <a:pPr defTabSz="286258">
              <a:spcBef>
                <a:spcPts val="1600"/>
              </a:spcBef>
              <a:defRPr cap="none" spc="0" sz="5100">
                <a:solidFill>
                  <a:srgbClr val="FFFFFF"/>
                </a:solidFill>
                <a:latin typeface="Graphik"/>
                <a:ea typeface="Graphik"/>
                <a:cs typeface="Graphik"/>
                <a:sym typeface="Graphik"/>
              </a:defRPr>
            </a:pPr>
            <a:r>
              <a:t>Director of Cybersecurity at the Electronic Frontier Foundation</a:t>
            </a:r>
          </a:p>
          <a:p>
            <a:pPr defTabSz="286258">
              <a:spcBef>
                <a:spcPts val="1600"/>
              </a:spcBef>
              <a:defRPr cap="none" spc="0" sz="3100">
                <a:solidFill>
                  <a:srgbClr val="FFFFFF"/>
                </a:solidFill>
                <a:latin typeface="Graphik"/>
                <a:ea typeface="Graphik"/>
                <a:cs typeface="Graphik"/>
                <a:sym typeface="Graphik"/>
              </a:defRPr>
            </a:pPr>
          </a:p>
        </p:txBody>
      </p:sp>
      <p:pic>
        <p:nvPicPr>
          <p:cNvPr id="226" name="headshot leather jacket.jpg" descr="headshot leather jacket.jpg"/>
          <p:cNvPicPr>
            <a:picLocks noChangeAspect="1"/>
          </p:cNvPicPr>
          <p:nvPr/>
        </p:nvPicPr>
        <p:blipFill>
          <a:blip r:embed="rId2">
            <a:extLst/>
          </a:blip>
          <a:stretch>
            <a:fillRect/>
          </a:stretch>
        </p:blipFill>
        <p:spPr>
          <a:xfrm>
            <a:off x="13758020" y="762000"/>
            <a:ext cx="10134601" cy="1219200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8" name="cypurrfeb copy.jpg" descr="cypurrfeb copy.jpg"/>
          <p:cNvPicPr>
            <a:picLocks noChangeAspect="1"/>
          </p:cNvPicPr>
          <p:nvPr/>
        </p:nvPicPr>
        <p:blipFill>
          <a:blip r:embed="rId2">
            <a:extLst/>
          </a:blip>
          <a:stretch>
            <a:fillRect/>
          </a:stretch>
        </p:blipFill>
        <p:spPr>
          <a:xfrm>
            <a:off x="-18162" y="11469"/>
            <a:ext cx="24420324" cy="13729729"/>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chemeClr val="accent6">
                <a:satOff val="-20754"/>
                <a:lumOff val="-16738"/>
              </a:schemeClr>
            </a:gs>
            <a:gs pos="100000">
              <a:schemeClr val="accent5">
                <a:lumOff val="-29866"/>
              </a:schemeClr>
            </a:gs>
          </a:gsLst>
          <a:lin ang="5400000" scaled="0"/>
        </a:gradFill>
      </p:bgPr>
    </p:bg>
    <p:spTree>
      <p:nvGrpSpPr>
        <p:cNvPr id="1" name=""/>
        <p:cNvGrpSpPr/>
        <p:nvPr/>
      </p:nvGrpSpPr>
      <p:grpSpPr>
        <a:xfrm>
          <a:off x="0" y="0"/>
          <a:ext cx="0" cy="0"/>
          <a:chOff x="0" y="0"/>
          <a:chExt cx="0" cy="0"/>
        </a:xfrm>
      </p:grpSpPr>
      <p:sp>
        <p:nvSpPr>
          <p:cNvPr id="230" name="Content Warning"/>
          <p:cNvSpPr txBox="1"/>
          <p:nvPr>
            <p:ph type="body" sz="half" idx="1"/>
          </p:nvPr>
        </p:nvSpPr>
        <p:spPr>
          <a:xfrm>
            <a:off x="774700" y="2914243"/>
            <a:ext cx="21971000" cy="3874314"/>
          </a:xfrm>
          <a:prstGeom prst="rect">
            <a:avLst/>
          </a:prstGeom>
        </p:spPr>
        <p:txBody>
          <a:bodyPr/>
          <a:lstStyle>
            <a:lvl1pPr algn="l" defTabSz="457200">
              <a:lnSpc>
                <a:spcPct val="100000"/>
              </a:lnSpc>
              <a:spcBef>
                <a:spcPts val="1200"/>
              </a:spcBef>
              <a:defRPr b="1" spc="0" sz="12800">
                <a:solidFill>
                  <a:srgbClr val="FFFFFF"/>
                </a:solidFill>
                <a:latin typeface="+mn-lt"/>
                <a:ea typeface="+mn-ea"/>
                <a:cs typeface="+mn-cs"/>
                <a:sym typeface="Helvetica Neue"/>
              </a:defRPr>
            </a:lvl1pPr>
          </a:lstStyle>
          <a:p>
            <a:pPr/>
            <a:r>
              <a:t>Content Warning</a:t>
            </a:r>
          </a:p>
        </p:txBody>
      </p:sp>
      <p:sp>
        <p:nvSpPr>
          <p:cNvPr id="231" name="This workshops discusses or mentions issues around intimate partner violence a.k.a domestic violence, as well as stalking and harassment"/>
          <p:cNvSpPr txBox="1"/>
          <p:nvPr/>
        </p:nvSpPr>
        <p:spPr>
          <a:xfrm>
            <a:off x="1206500" y="6179380"/>
            <a:ext cx="21971000" cy="268174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defTabSz="602615">
              <a:defRPr b="1" sz="5548">
                <a:solidFill>
                  <a:srgbClr val="FFFFFF"/>
                </a:solidFill>
              </a:defRPr>
            </a:lvl1pPr>
          </a:lstStyle>
          <a:p>
            <a:pPr/>
            <a:r>
              <a:t>This workshops discusses or mentions issues around intimate partner violence a.k.a domestic violence, as well as stalking and harassment</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