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2"/>
  </p:notesMasterIdLst>
  <p:handoutMasterIdLst>
    <p:handoutMasterId r:id="rId13"/>
  </p:handoutMasterIdLst>
  <p:sldIdLst>
    <p:sldId id="282" r:id="rId2"/>
    <p:sldId id="292" r:id="rId3"/>
    <p:sldId id="283" r:id="rId4"/>
    <p:sldId id="293" r:id="rId5"/>
    <p:sldId id="291" r:id="rId6"/>
    <p:sldId id="297" r:id="rId7"/>
    <p:sldId id="284" r:id="rId8"/>
    <p:sldId id="299" r:id="rId9"/>
    <p:sldId id="298"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B4776-73FB-47DE-8543-72CA9CB10DD7}" v="108" dt="2018-12-06T19:18:30.570"/>
  </p1510:revLst>
</p1510:revInfo>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31" autoAdjust="0"/>
  </p:normalViewPr>
  <p:slideViewPr>
    <p:cSldViewPr snapToGrid="0">
      <p:cViewPr>
        <p:scale>
          <a:sx n="91" d="100"/>
          <a:sy n="91" d="100"/>
        </p:scale>
        <p:origin x="63" y="62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2018/12/17</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2018/12/17</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ZA" dirty="0"/>
              <a:t>Add a footer</a:t>
            </a:r>
          </a:p>
        </p:txBody>
      </p:sp>
    </p:spTree>
    <p:extLst>
      <p:ext uri="{BB962C8B-B14F-4D97-AF65-F5344CB8AC3E}">
        <p14:creationId xmlns:p14="http://schemas.microsoft.com/office/powerpoint/2010/main" val="1505855276"/>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Thank You</a:t>
            </a:r>
            <a:endParaRPr lang="en-ZA" dirty="0"/>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Tree>
    <p:extLst>
      <p:ext uri="{BB962C8B-B14F-4D97-AF65-F5344CB8AC3E}">
        <p14:creationId xmlns:p14="http://schemas.microsoft.com/office/powerpoint/2010/main" val="1632891759"/>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2654388017"/>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083656971"/>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603129692"/>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1552186"/>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1602075"/>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1229498"/>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66184488"/>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334038435"/>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ZA" smtClean="0"/>
              <a:pPr/>
              <a:t>‹#›</a:t>
            </a:fld>
            <a:endParaRPr lang="en-ZA"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9134257"/>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139767039"/>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545171363"/>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2273663"/>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350103997"/>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416292690"/>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Tree>
    <p:extLst>
      <p:ext uri="{BB962C8B-B14F-4D97-AF65-F5344CB8AC3E}">
        <p14:creationId xmlns:p14="http://schemas.microsoft.com/office/powerpoint/2010/main" val="2829556515"/>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509955754"/>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ZA" dirty="0"/>
              <a:t>Enter your caption</a:t>
            </a:r>
          </a:p>
        </p:txBody>
      </p:sp>
    </p:spTree>
    <p:extLst>
      <p:ext uri="{BB962C8B-B14F-4D97-AF65-F5344CB8AC3E}">
        <p14:creationId xmlns:p14="http://schemas.microsoft.com/office/powerpoint/2010/main" val="1987784647"/>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55" r:id="rId21"/>
  </p:sldLayoutIdLst>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10509" y="0"/>
            <a:ext cx="10655455" cy="6858000"/>
          </a:xfrm>
        </p:spPr>
      </p:pic>
      <p:sp>
        <p:nvSpPr>
          <p:cNvPr id="25" name="TextBox 24" descr="Slide accent to title box">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64059"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ZA" dirty="0"/>
              <a:t>Multi-Threading Merge Sort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93692" y="4623547"/>
            <a:ext cx="4000500" cy="690752"/>
          </a:xfrm>
        </p:spPr>
        <p:txBody>
          <a:bodyPr/>
          <a:lstStyle/>
          <a:p>
            <a:r>
              <a:rPr lang="en-ZA" dirty="0"/>
              <a:t>Increasing speed via parallel computation.</a:t>
            </a:r>
          </a:p>
          <a:p>
            <a:endParaRPr lang="en-ZA" dirty="0"/>
          </a:p>
        </p:txBody>
      </p:sp>
      <p:sp>
        <p:nvSpPr>
          <p:cNvPr id="20" name="Isosceles Triangle 19" descr="Slide shadow to title box">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899961691"/>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descr="Accent to title block">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35" name="Isosceles Triangle 34" descr="Shadow to title block">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2" name="Freeform 5" descr="Solid accent block">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33" name="Freeform 5" descr="Hollow accent block">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a:xfrm>
            <a:off x="7425293" y="3694386"/>
            <a:ext cx="4459766" cy="1860610"/>
          </a:xfrm>
        </p:spPr>
        <p:txBody>
          <a:bodyPr/>
          <a:lstStyle/>
          <a:p>
            <a:r>
              <a:rPr lang="en-US" dirty="0"/>
              <a:t>Thank You</a:t>
            </a:r>
            <a:endParaRPr lang="en-ZA" dirty="0"/>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78512" y="4555325"/>
            <a:ext cx="218900" cy="218900"/>
          </a:xfrm>
          <a:prstGeom prst="rect">
            <a:avLst/>
          </a:prstGeom>
        </p:spPr>
      </p:pic>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8034849" y="4555325"/>
            <a:ext cx="3521514" cy="288000"/>
          </a:xfrm>
        </p:spPr>
        <p:txBody>
          <a:bodyPr/>
          <a:lstStyle/>
          <a:p>
            <a:r>
              <a:rPr lang="en-ZA" dirty="0"/>
              <a:t>Matthew Stroble</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678512" y="5063430"/>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8034849" y="5028880"/>
            <a:ext cx="3521514" cy="288000"/>
          </a:xfrm>
        </p:spPr>
        <p:txBody>
          <a:bodyPr/>
          <a:lstStyle/>
          <a:p>
            <a:r>
              <a:rPr lang="en-ZA" dirty="0"/>
              <a:t>mssgwb@mst.edu</a:t>
            </a:r>
          </a:p>
        </p:txBody>
      </p:sp>
    </p:spTree>
    <p:extLst>
      <p:ext uri="{BB962C8B-B14F-4D97-AF65-F5344CB8AC3E}">
        <p14:creationId xmlns:p14="http://schemas.microsoft.com/office/powerpoint/2010/main" val="4153678306"/>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a:xfrm>
            <a:off x="-10510" y="418374"/>
            <a:ext cx="8687356" cy="6439627"/>
          </a:xfrm>
        </p:spPr>
      </p:pic>
      <p:sp>
        <p:nvSpPr>
          <p:cNvPr id="24" name="TextBox 23" descr="Accent piece to title box">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402868"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8" name="Isosceles Triangle 17" descr="Shadow for title box">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ZA" dirty="0"/>
              <a:t>Lets Talk about Merge-Sort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ZA" dirty="0"/>
              <a:t>Lets get Serial…</a:t>
            </a:r>
          </a:p>
        </p:txBody>
      </p:sp>
      <p:sp>
        <p:nvSpPr>
          <p:cNvPr id="15" name="Freeform 5" descr="Accent block">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4091674644"/>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432000"/>
            <a:ext cx="5472000" cy="432000"/>
          </a:xfrm>
        </p:spPr>
        <p:txBody>
          <a:bodyPr/>
          <a:lstStyle/>
          <a:p>
            <a:r>
              <a:rPr lang="en-ZA" dirty="0"/>
              <a:t>Merge-Sort</a:t>
            </a:r>
          </a:p>
        </p:txBody>
      </p:sp>
      <p:pic>
        <p:nvPicPr>
          <p:cNvPr id="7" name="Content Placeholder 6">
            <a:extLst>
              <a:ext uri="{FF2B5EF4-FFF2-40B4-BE49-F238E27FC236}">
                <a16:creationId xmlns:a16="http://schemas.microsoft.com/office/drawing/2014/main" id="{AF284766-87ED-41FC-A29B-16E880AF47BD}"/>
              </a:ext>
            </a:extLst>
          </p:cNvPr>
          <p:cNvPicPr>
            <a:picLocks noGrp="1" noChangeAspect="1"/>
          </p:cNvPicPr>
          <p:nvPr>
            <p:ph sz="half" idx="1"/>
          </p:nvPr>
        </p:nvPicPr>
        <p:blipFill>
          <a:blip r:embed="rId2"/>
          <a:stretch>
            <a:fillRect/>
          </a:stretch>
        </p:blipFill>
        <p:spPr>
          <a:xfrm>
            <a:off x="360180" y="1143457"/>
            <a:ext cx="4900648" cy="2633682"/>
          </a:xfrm>
        </p:spPr>
      </p:pic>
      <p:sp>
        <p:nvSpPr>
          <p:cNvPr id="15" name="Freeform 5" descr="Hollow image accent">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6" name="Freeform 5" descr="Solid image accent">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3</a:t>
            </a:fld>
            <a:endParaRPr lang="en-ZA" dirty="0"/>
          </a:p>
        </p:txBody>
      </p:sp>
      <p:sp>
        <p:nvSpPr>
          <p:cNvPr id="10" name="Text Placeholder 9">
            <a:extLst>
              <a:ext uri="{FF2B5EF4-FFF2-40B4-BE49-F238E27FC236}">
                <a16:creationId xmlns:a16="http://schemas.microsoft.com/office/drawing/2014/main" id="{0E76E337-37C8-4D6C-B5DD-3C45A108749D}"/>
              </a:ext>
            </a:extLst>
          </p:cNvPr>
          <p:cNvSpPr>
            <a:spLocks noGrp="1"/>
          </p:cNvSpPr>
          <p:nvPr>
            <p:ph type="body" sz="quarter" idx="32"/>
          </p:nvPr>
        </p:nvSpPr>
        <p:spPr>
          <a:xfrm>
            <a:off x="432000" y="864000"/>
            <a:ext cx="5472000" cy="360000"/>
          </a:xfrm>
        </p:spPr>
        <p:txBody>
          <a:bodyPr/>
          <a:lstStyle/>
          <a:p>
            <a:r>
              <a:rPr lang="en-US" dirty="0"/>
              <a:t>Serial Processing</a:t>
            </a:r>
          </a:p>
        </p:txBody>
      </p:sp>
      <p:pic>
        <p:nvPicPr>
          <p:cNvPr id="13" name="Content Placeholder 6">
            <a:extLst>
              <a:ext uri="{FF2B5EF4-FFF2-40B4-BE49-F238E27FC236}">
                <a16:creationId xmlns:a16="http://schemas.microsoft.com/office/drawing/2014/main" id="{979D4540-4C2C-413C-A6D4-28CE77483CBD}"/>
              </a:ext>
            </a:extLst>
          </p:cNvPr>
          <p:cNvPicPr>
            <a:picLocks noChangeAspect="1"/>
          </p:cNvPicPr>
          <p:nvPr/>
        </p:nvPicPr>
        <p:blipFill>
          <a:blip r:embed="rId3"/>
          <a:stretch>
            <a:fillRect/>
          </a:stretch>
        </p:blipFill>
        <p:spPr>
          <a:xfrm>
            <a:off x="5424856" y="1143457"/>
            <a:ext cx="5424848" cy="5236322"/>
          </a:xfrm>
          <a:prstGeom prst="rect">
            <a:avLst/>
          </a:prstGeom>
        </p:spPr>
      </p:pic>
      <p:pic>
        <p:nvPicPr>
          <p:cNvPr id="17" name="Content Placeholder 6">
            <a:extLst>
              <a:ext uri="{FF2B5EF4-FFF2-40B4-BE49-F238E27FC236}">
                <a16:creationId xmlns:a16="http://schemas.microsoft.com/office/drawing/2014/main" id="{9E0B9AE4-FA57-410E-8AD7-78877524D24E}"/>
              </a:ext>
            </a:extLst>
          </p:cNvPr>
          <p:cNvPicPr>
            <a:picLocks noChangeAspect="1"/>
          </p:cNvPicPr>
          <p:nvPr/>
        </p:nvPicPr>
        <p:blipFill>
          <a:blip r:embed="rId4"/>
          <a:stretch>
            <a:fillRect/>
          </a:stretch>
        </p:blipFill>
        <p:spPr>
          <a:xfrm>
            <a:off x="360180" y="3907244"/>
            <a:ext cx="4900648" cy="2506504"/>
          </a:xfrm>
          <a:prstGeom prst="rect">
            <a:avLst/>
          </a:prstGeom>
        </p:spPr>
      </p:pic>
    </p:spTree>
    <p:extLst>
      <p:ext uri="{BB962C8B-B14F-4D97-AF65-F5344CB8AC3E}">
        <p14:creationId xmlns:p14="http://schemas.microsoft.com/office/powerpoint/2010/main" val="1329746698"/>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descr="Hollow accent">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31" name="TextBox 30" descr="Flag accent to title">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21" name="Isosceles Triangle 20" descr="Shadow accent to title">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1470509"/>
            <a:ext cx="4459766" cy="3492840"/>
          </a:xfrm>
        </p:spPr>
        <p:txBody>
          <a:bodyPr/>
          <a:lstStyle/>
          <a:p>
            <a:r>
              <a:rPr lang="en-ZA" dirty="0"/>
              <a:t>Dynamic </a:t>
            </a:r>
            <a:br>
              <a:rPr lang="en-ZA" dirty="0"/>
            </a:br>
            <a:r>
              <a:rPr lang="en-ZA" dirty="0"/>
              <a:t>Multi-Threaded Processing</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4059754" y="3429000"/>
            <a:ext cx="4000500" cy="505724"/>
          </a:xfrm>
        </p:spPr>
        <p:txBody>
          <a:bodyPr/>
          <a:lstStyle/>
          <a:p>
            <a:r>
              <a:rPr lang="en-ZA" dirty="0"/>
              <a:t>Allows the programmer to specify parallelism in application without worrying about communication protocols, and load balancing. This is due to the concurrency platform.</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ZA" smtClean="0"/>
              <a:pPr/>
              <a:t>4</a:t>
            </a:fld>
            <a:endParaRPr lang="en-ZA" dirty="0"/>
          </a:p>
        </p:txBody>
      </p:sp>
      <p:sp>
        <p:nvSpPr>
          <p:cNvPr id="17" name="TextBox 16" descr="Accent piece to title box">
            <a:extLst>
              <a:ext uri="{FF2B5EF4-FFF2-40B4-BE49-F238E27FC236}">
                <a16:creationId xmlns:a16="http://schemas.microsoft.com/office/drawing/2014/main" id="{EAD2AE7B-5560-4723-9275-6BFFD0814379}"/>
              </a:ext>
              <a:ext uri="{C183D7F6-B498-43B3-948B-1728B52AA6E4}">
                <adec:decorative xmlns:adec="http://schemas.microsoft.com/office/drawing/2017/decorative" val="1"/>
              </a:ext>
            </a:extLst>
          </p:cNvPr>
          <p:cNvSpPr txBox="1">
            <a:spLocks/>
          </p:cNvSpPr>
          <p:nvPr/>
        </p:nvSpPr>
        <p:spPr>
          <a:xfrm rot="10800000">
            <a:off x="11004" y="5980385"/>
            <a:ext cx="804898" cy="822443"/>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4" name="Title 2">
            <a:extLst>
              <a:ext uri="{FF2B5EF4-FFF2-40B4-BE49-F238E27FC236}">
                <a16:creationId xmlns:a16="http://schemas.microsoft.com/office/drawing/2014/main" id="{00A83125-14A1-499D-B339-74BDD5A52E27}"/>
              </a:ext>
            </a:extLst>
          </p:cNvPr>
          <p:cNvSpPr txBox="1">
            <a:spLocks/>
          </p:cNvSpPr>
          <p:nvPr/>
        </p:nvSpPr>
        <p:spPr>
          <a:xfrm>
            <a:off x="343738" y="5593490"/>
            <a:ext cx="1792013" cy="660373"/>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vert="horz"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6" name="Subtitle 3">
            <a:extLst>
              <a:ext uri="{FF2B5EF4-FFF2-40B4-BE49-F238E27FC236}">
                <a16:creationId xmlns:a16="http://schemas.microsoft.com/office/drawing/2014/main" id="{1663A463-235B-4F84-924D-E78584FCA0AD}"/>
              </a:ext>
            </a:extLst>
          </p:cNvPr>
          <p:cNvSpPr txBox="1">
            <a:spLocks/>
          </p:cNvSpPr>
          <p:nvPr/>
        </p:nvSpPr>
        <p:spPr>
          <a:xfrm>
            <a:off x="468236" y="5788011"/>
            <a:ext cx="4000500" cy="404359"/>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lumMod val="9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ZA" dirty="0"/>
              <a:t>Why so Serial?</a:t>
            </a:r>
          </a:p>
        </p:txBody>
      </p:sp>
      <p:sp>
        <p:nvSpPr>
          <p:cNvPr id="19" name="Isosceles Triangle 18" descr="Shadow accent to title">
            <a:extLst>
              <a:ext uri="{FF2B5EF4-FFF2-40B4-BE49-F238E27FC236}">
                <a16:creationId xmlns:a16="http://schemas.microsoft.com/office/drawing/2014/main" id="{9B763327-175F-4881-988B-E798142F5F77}"/>
              </a:ext>
              <a:ext uri="{C183D7F6-B498-43B3-948B-1728B52AA6E4}">
                <adec:decorative xmlns:adec="http://schemas.microsoft.com/office/drawing/2017/decorative" val="1"/>
              </a:ext>
            </a:extLst>
          </p:cNvPr>
          <p:cNvSpPr/>
          <p:nvPr/>
        </p:nvSpPr>
        <p:spPr>
          <a:xfrm rot="10800000" flipH="1">
            <a:off x="343738" y="6255588"/>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TextBox 19" descr="Accent piece to title box">
            <a:extLst>
              <a:ext uri="{FF2B5EF4-FFF2-40B4-BE49-F238E27FC236}">
                <a16:creationId xmlns:a16="http://schemas.microsoft.com/office/drawing/2014/main" id="{DB4C3572-7A06-4AB4-99E7-DB5C0C950745}"/>
              </a:ext>
              <a:ext uri="{C183D7F6-B498-43B3-948B-1728B52AA6E4}">
                <adec:decorative xmlns:adec="http://schemas.microsoft.com/office/drawing/2017/decorative" val="1"/>
              </a:ext>
            </a:extLst>
          </p:cNvPr>
          <p:cNvSpPr txBox="1">
            <a:spLocks/>
          </p:cNvSpPr>
          <p:nvPr/>
        </p:nvSpPr>
        <p:spPr>
          <a:xfrm>
            <a:off x="11325207" y="546538"/>
            <a:ext cx="804898" cy="788192"/>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22" name="Isosceles Triangle 21" descr="Shadow for title box">
            <a:extLst>
              <a:ext uri="{FF2B5EF4-FFF2-40B4-BE49-F238E27FC236}">
                <a16:creationId xmlns:a16="http://schemas.microsoft.com/office/drawing/2014/main" id="{15AE63CB-C11C-4FED-8FE5-75A7ED337584}"/>
              </a:ext>
              <a:ext uri="{C183D7F6-B498-43B3-948B-1728B52AA6E4}">
                <adec:decorative xmlns:adec="http://schemas.microsoft.com/office/drawing/2017/decorative" val="1"/>
              </a:ext>
            </a:extLst>
          </p:cNvPr>
          <p:cNvSpPr/>
          <p:nvPr/>
        </p:nvSpPr>
        <p:spPr>
          <a:xfrm rot="10800000">
            <a:off x="11314203" y="814031"/>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Title 2">
            <a:extLst>
              <a:ext uri="{FF2B5EF4-FFF2-40B4-BE49-F238E27FC236}">
                <a16:creationId xmlns:a16="http://schemas.microsoft.com/office/drawing/2014/main" id="{FDAF5889-8FBA-430B-A075-22F8EE7A34F3}"/>
              </a:ext>
            </a:extLst>
          </p:cNvPr>
          <p:cNvSpPr txBox="1">
            <a:spLocks/>
          </p:cNvSpPr>
          <p:nvPr/>
        </p:nvSpPr>
        <p:spPr>
          <a:xfrm>
            <a:off x="7343528" y="148924"/>
            <a:ext cx="4459766" cy="660373"/>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vert="horz"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2" name="Subtitle 3">
            <a:extLst>
              <a:ext uri="{FF2B5EF4-FFF2-40B4-BE49-F238E27FC236}">
                <a16:creationId xmlns:a16="http://schemas.microsoft.com/office/drawing/2014/main" id="{41C32A0E-080F-4758-B5C8-569DFE65BA90}"/>
              </a:ext>
            </a:extLst>
          </p:cNvPr>
          <p:cNvSpPr txBox="1">
            <a:spLocks/>
          </p:cNvSpPr>
          <p:nvPr/>
        </p:nvSpPr>
        <p:spPr>
          <a:xfrm>
            <a:off x="7464397" y="310344"/>
            <a:ext cx="4000500" cy="404359"/>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lumMod val="9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ZA" dirty="0"/>
              <a:t>Simply put - It’s a scheduling problem</a:t>
            </a:r>
          </a:p>
        </p:txBody>
      </p:sp>
    </p:spTree>
    <p:extLst>
      <p:ext uri="{BB962C8B-B14F-4D97-AF65-F5344CB8AC3E}">
        <p14:creationId xmlns:p14="http://schemas.microsoft.com/office/powerpoint/2010/main" val="2117695413"/>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ZA" dirty="0"/>
              <a:t>Multithreaded Computation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2000" y="909611"/>
                <a:ext cx="5472000" cy="1890284"/>
              </a:xfrm>
            </p:spPr>
            <p:txBody>
              <a:bodyPr/>
              <a:lstStyle/>
              <a:p>
                <a:r>
                  <a:rPr lang="en-ZA" sz="1950" dirty="0"/>
                  <a:t>A </a:t>
                </a:r>
                <a:r>
                  <a:rPr lang="en-US" sz="1950" dirty="0"/>
                  <a:t>set of runtime instructions executed by a processor on behalf of a multithreaded program – Think of it as a directed acyclic graph </a:t>
                </a:r>
                <a:r>
                  <a:rPr lang="en-US" sz="1950" b="1" i="1" dirty="0"/>
                  <a:t>G = (V, E) </a:t>
                </a:r>
                <a:r>
                  <a:rPr lang="en-US" sz="1950" dirty="0"/>
                  <a:t>the vertices in V are instructions, and the edges in E represent dependencies between instructions, where </a:t>
                </a:r>
                <a:r>
                  <a:rPr lang="en-US" sz="1950" b="1" i="1" dirty="0"/>
                  <a:t>u </a:t>
                </a:r>
                <a14:m>
                  <m:oMath xmlns:m="http://schemas.openxmlformats.org/officeDocument/2006/math">
                    <m:r>
                      <a:rPr lang="en-US" sz="1950" b="1" i="1" dirty="0" smtClean="0">
                        <a:latin typeface="Cambria Math" panose="02040503050406030204" pitchFamily="18" charset="0"/>
                      </a:rPr>
                      <m:t>∈</m:t>
                    </m:r>
                  </m:oMath>
                </a14:m>
                <a:r>
                  <a:rPr lang="en-US" sz="1950" b="1" i="1" dirty="0"/>
                  <a:t> E </a:t>
                </a:r>
                <a:r>
                  <a:rPr lang="en-US" sz="1950" dirty="0"/>
                  <a:t>means that instruction </a:t>
                </a:r>
                <a:r>
                  <a:rPr lang="en-US" sz="1950" b="1" i="1" dirty="0"/>
                  <a:t>u</a:t>
                </a:r>
                <a:r>
                  <a:rPr lang="en-US" sz="1950" dirty="0"/>
                  <a:t> must execute before instruction </a:t>
                </a:r>
                <a:r>
                  <a:rPr lang="en-US" sz="1950" b="1" i="1" dirty="0"/>
                  <a:t>v</a:t>
                </a:r>
                <a:endParaRPr lang="en-ZA" sz="1950" b="1" i="1" dirty="0"/>
              </a:p>
            </p:txBody>
          </p:sp>
        </mc:Choice>
        <mc:Fallback xmlns="">
          <p:sp>
            <p:nvSpPr>
              <p:cNvPr id="3" name="Text Placeholder 2">
                <a:extLst>
                  <a:ext uri="{FF2B5EF4-FFF2-40B4-BE49-F238E27FC236}">
                    <a16:creationId xmlns:a16="http://schemas.microsoft.com/office/drawing/2014/main" id="{97C06D93-65F2-4552-88CF-83318CBE2CFC}"/>
                  </a:ext>
                </a:extLst>
              </p:cNvPr>
              <p:cNvSpPr>
                <a:spLocks noGrp="1" noRot="1" noChangeAspect="1" noMove="1" noResize="1" noEditPoints="1" noAdjustHandles="1" noChangeArrowheads="1" noChangeShapeType="1" noTextEdit="1"/>
              </p:cNvSpPr>
              <p:nvPr>
                <p:ph type="body" sz="quarter" idx="32"/>
              </p:nvPr>
            </p:nvSpPr>
            <p:spPr>
              <a:xfrm>
                <a:off x="432000" y="909611"/>
                <a:ext cx="5472000" cy="1890284"/>
              </a:xfrm>
              <a:blipFill>
                <a:blip r:embed="rId2"/>
                <a:stretch>
                  <a:fillRect l="-2784" t="-5806" r="-2561" b="-7097"/>
                </a:stretch>
              </a:blipFill>
            </p:spPr>
            <p:txBody>
              <a:bodyPr/>
              <a:lstStyle/>
              <a:p>
                <a:r>
                  <a:rPr lang="en-US">
                    <a:noFill/>
                  </a:rPr>
                  <a:t> </a:t>
                </a:r>
              </a:p>
            </p:txBody>
          </p:sp>
        </mc:Fallback>
      </mc:AlternateContent>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2799895"/>
            <a:ext cx="5472000" cy="3477348"/>
          </a:xfrm>
        </p:spPr>
        <p:txBody>
          <a:bodyPr/>
          <a:lstStyle/>
          <a:p>
            <a:pPr marL="0" indent="0">
              <a:buNone/>
            </a:pPr>
            <a:r>
              <a:rPr lang="en-ZA" sz="2800" dirty="0"/>
              <a:t>Some terms you'll need to know. </a:t>
            </a:r>
          </a:p>
          <a:p>
            <a:r>
              <a:rPr lang="en-ZA" b="1" dirty="0"/>
              <a:t>Nested Parallelism: </a:t>
            </a:r>
            <a:r>
              <a:rPr lang="en-ZA" dirty="0"/>
              <a:t>a  subroutine to be “spawned”, allowing the  caller to proceed while the spawned subroutine is computing its result.</a:t>
            </a:r>
          </a:p>
          <a:p>
            <a:r>
              <a:rPr lang="en-ZA" b="1" dirty="0"/>
              <a:t>Nested Loop: </a:t>
            </a:r>
            <a:r>
              <a:rPr lang="en-ZA" dirty="0"/>
              <a:t>like a for loop but the iterations of the loop can have concurrent executions.</a:t>
            </a:r>
          </a:p>
          <a:p>
            <a:r>
              <a:rPr lang="en-ZA" b="1" dirty="0"/>
              <a:t>Parallel:</a:t>
            </a:r>
            <a:r>
              <a:rPr lang="en-ZA" dirty="0"/>
              <a:t> threads processing information concurrently</a:t>
            </a:r>
          </a:p>
          <a:p>
            <a:r>
              <a:rPr lang="en-ZA" b="1" dirty="0"/>
              <a:t>Spawn:</a:t>
            </a:r>
            <a:r>
              <a:rPr lang="en-ZA" dirty="0"/>
              <a:t> generates a new thread to process while the original thread runs concurrently along aide it.</a:t>
            </a:r>
          </a:p>
          <a:p>
            <a:r>
              <a:rPr lang="en-ZA" b="1" dirty="0"/>
              <a:t>Sync:</a:t>
            </a:r>
            <a:r>
              <a:rPr lang="en-ZA" dirty="0"/>
              <a:t> Holds the current processing until all previous spawn threads return.</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5</a:t>
            </a:fld>
            <a:endParaRPr lang="en-ZA" dirty="0"/>
          </a:p>
        </p:txBody>
      </p:sp>
      <p:sp>
        <p:nvSpPr>
          <p:cNvPr id="11" name="TextBox 10" descr="Accent piece to title box">
            <a:extLst>
              <a:ext uri="{FF2B5EF4-FFF2-40B4-BE49-F238E27FC236}">
                <a16:creationId xmlns:a16="http://schemas.microsoft.com/office/drawing/2014/main" id="{BE7B3E2A-224C-4179-93DF-05AD8BB25255}"/>
              </a:ext>
              <a:ext uri="{C183D7F6-B498-43B3-948B-1728B52AA6E4}">
                <adec:decorative xmlns:adec="http://schemas.microsoft.com/office/drawing/2017/decorative" val="1"/>
              </a:ext>
            </a:extLst>
          </p:cNvPr>
          <p:cNvSpPr txBox="1">
            <a:spLocks/>
          </p:cNvSpPr>
          <p:nvPr/>
        </p:nvSpPr>
        <p:spPr>
          <a:xfrm>
            <a:off x="11333794" y="909611"/>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2" name="Isosceles Triangle 11" descr="Shadow for title box">
            <a:extLst>
              <a:ext uri="{FF2B5EF4-FFF2-40B4-BE49-F238E27FC236}">
                <a16:creationId xmlns:a16="http://schemas.microsoft.com/office/drawing/2014/main" id="{A46507FD-B914-487B-A183-AF261994BABF}"/>
              </a:ext>
              <a:ext uri="{C183D7F6-B498-43B3-948B-1728B52AA6E4}">
                <adec:decorative xmlns:adec="http://schemas.microsoft.com/office/drawing/2017/decorative" val="1"/>
              </a:ext>
            </a:extLst>
          </p:cNvPr>
          <p:cNvSpPr/>
          <p:nvPr/>
        </p:nvSpPr>
        <p:spPr>
          <a:xfrm rot="10800000">
            <a:off x="11322790" y="3529061"/>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8" name="Picture Placeholder 7">
            <a:extLst>
              <a:ext uri="{FF2B5EF4-FFF2-40B4-BE49-F238E27FC236}">
                <a16:creationId xmlns:a16="http://schemas.microsoft.com/office/drawing/2014/main" id="{C6CDA85C-88C0-6444-B1E8-D661956A20E8}"/>
              </a:ext>
            </a:extLst>
          </p:cNvPr>
          <p:cNvPicPr>
            <a:picLocks noGrp="1" noChangeAspect="1"/>
          </p:cNvPicPr>
          <p:nvPr>
            <p:ph type="pic" sz="quarter" idx="36"/>
          </p:nvPr>
        </p:nvPicPr>
        <p:blipFill>
          <a:blip r:embed="rId3">
            <a:extLst/>
          </a:blip>
          <a:stretch>
            <a:fillRect/>
          </a:stretch>
        </p:blipFill>
        <p:spPr>
          <a:xfrm>
            <a:off x="6248200" y="432000"/>
            <a:ext cx="5511800" cy="3103142"/>
          </a:xfrm>
        </p:spPr>
      </p:pic>
      <p:sp>
        <p:nvSpPr>
          <p:cNvPr id="66" name="Freeform 5" descr="Hollow accent block">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6096000" y="2722307"/>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7" name="Freeform 5" descr="Solid accent block">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7225188" y="256035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Content Placeholder 28">
            <a:extLst>
              <a:ext uri="{FF2B5EF4-FFF2-40B4-BE49-F238E27FC236}">
                <a16:creationId xmlns:a16="http://schemas.microsoft.com/office/drawing/2014/main" id="{B6D537F2-24A2-4D9D-B2A4-17C768934C7F}"/>
              </a:ext>
            </a:extLst>
          </p:cNvPr>
          <p:cNvSpPr txBox="1">
            <a:spLocks/>
          </p:cNvSpPr>
          <p:nvPr/>
        </p:nvSpPr>
        <p:spPr>
          <a:xfrm>
            <a:off x="6096000" y="4497762"/>
            <a:ext cx="5472000" cy="1656829"/>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ZA" b="1" dirty="0"/>
              <a:t>Concurrency: </a:t>
            </a:r>
            <a:r>
              <a:rPr lang="en-ZA" dirty="0"/>
              <a:t>the ability for an algorithm to process data out of order without affecting the final result. </a:t>
            </a:r>
          </a:p>
          <a:p>
            <a:pPr marL="0" indent="0">
              <a:buFont typeface="Arial" panose="020B0604020202020204" pitchFamily="34" charset="0"/>
              <a:buNone/>
            </a:pPr>
            <a:r>
              <a:rPr lang="en-ZA" b="1" dirty="0"/>
              <a:t>Work: </a:t>
            </a:r>
            <a:r>
              <a:rPr lang="en-ZA" dirty="0"/>
              <a:t>total time to execute the entire computation on one processor.</a:t>
            </a:r>
          </a:p>
          <a:p>
            <a:pPr marL="0" indent="0">
              <a:buFont typeface="Arial" panose="020B0604020202020204" pitchFamily="34" charset="0"/>
              <a:buNone/>
            </a:pPr>
            <a:r>
              <a:rPr lang="en-ZA" b="1" dirty="0"/>
              <a:t>Span: </a:t>
            </a:r>
            <a:r>
              <a:rPr lang="en-ZA" dirty="0"/>
              <a:t>the longest time to execute the strands along any path in the </a:t>
            </a:r>
            <a:r>
              <a:rPr lang="en-ZA" b="1" i="1" dirty="0"/>
              <a:t>DAG</a:t>
            </a:r>
            <a:r>
              <a:rPr lang="en-ZA" i="1" dirty="0"/>
              <a:t>.</a:t>
            </a:r>
            <a:endParaRPr lang="en-ZA" b="1" dirty="0"/>
          </a:p>
        </p:txBody>
      </p:sp>
    </p:spTree>
    <p:extLst>
      <p:ext uri="{BB962C8B-B14F-4D97-AF65-F5344CB8AC3E}">
        <p14:creationId xmlns:p14="http://schemas.microsoft.com/office/powerpoint/2010/main" val="3640701659"/>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6720290" cy="432000"/>
          </a:xfrm>
        </p:spPr>
        <p:txBody>
          <a:bodyPr/>
          <a:lstStyle/>
          <a:p>
            <a:r>
              <a:rPr lang="en-ZA" dirty="0"/>
              <a:t>Multithreaded Computation Continued</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801" y="1008000"/>
            <a:ext cx="5472000" cy="1548000"/>
          </a:xfrm>
        </p:spPr>
        <p:txBody>
          <a:bodyPr/>
          <a:lstStyle/>
          <a:p>
            <a:r>
              <a:rPr lang="en-US" dirty="0"/>
              <a:t>A multithreaded computation depends not only on its work and its span, but also on how many processors are available and how the scheduler allocates strands to processors.</a:t>
            </a:r>
          </a:p>
          <a:p>
            <a:r>
              <a:rPr lang="en-US" dirty="0"/>
              <a:t>Work and Spawn provide the lower bound on running time </a:t>
            </a:r>
            <a:r>
              <a:rPr lang="en-US" b="1" i="1" dirty="0" err="1"/>
              <a:t>Tp</a:t>
            </a:r>
            <a:r>
              <a:rPr lang="en-US" b="1" i="1" dirty="0"/>
              <a:t> </a:t>
            </a:r>
            <a:r>
              <a:rPr lang="en-US" dirty="0"/>
              <a:t>of a multithreaded computation on </a:t>
            </a:r>
            <a:r>
              <a:rPr lang="en-US" b="1" i="1" dirty="0"/>
              <a:t>P</a:t>
            </a:r>
            <a:r>
              <a:rPr lang="en-US" dirty="0"/>
              <a:t> processors.</a:t>
            </a:r>
            <a:endParaRPr lang="en-ZA" baseline="-25000" dirty="0"/>
          </a:p>
        </p:txBody>
      </p:sp>
      <mc:AlternateContent xmlns:mc="http://schemas.openxmlformats.org/markup-compatibility/2006">
        <mc:Choice xmlns:a14="http://schemas.microsoft.com/office/drawing/2010/main" Requires="a14">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2779986"/>
                <a:ext cx="5472000" cy="3376014"/>
              </a:xfrm>
            </p:spPr>
            <p:txBody>
              <a:bodyPr/>
              <a:lstStyle/>
              <a:p>
                <a:pPr marL="0" indent="0">
                  <a:buNone/>
                </a:pPr>
                <a:r>
                  <a:rPr lang="en-ZA" dirty="0"/>
                  <a:t>In an ideal parallel computer with P processors.</a:t>
                </a:r>
              </a:p>
              <a:p>
                <a:pPr marL="0" indent="0">
                  <a:buNone/>
                </a:pPr>
                <a:r>
                  <a:rPr lang="en-ZA" b="1" dirty="0"/>
                  <a:t>Work Law: </a:t>
                </a:r>
                <a:r>
                  <a:rPr lang="en-ZA" dirty="0"/>
                  <a:t>P units of work in </a:t>
                </a:r>
                <a:r>
                  <a:rPr lang="en-ZA" dirty="0" err="1"/>
                  <a:t>Tp</a:t>
                </a:r>
                <a:r>
                  <a:rPr lang="en-ZA" dirty="0"/>
                  <a:t> time can perform </a:t>
                </a:r>
                <a:r>
                  <a:rPr lang="en-ZA" dirty="0" err="1"/>
                  <a:t>PTp</a:t>
                </a:r>
                <a:r>
                  <a:rPr lang="en-ZA" dirty="0"/>
                  <a:t> work since the total work to do is T1 yields </a:t>
                </a:r>
              </a:p>
              <a:p>
                <a:pPr marL="0" indent="0">
                  <a:buNone/>
                </a:pPr>
                <a:r>
                  <a:rPr lang="en-ZA" b="1" dirty="0"/>
                  <a:t>Span Law: </a:t>
                </a:r>
                <a:r>
                  <a:rPr lang="en-ZA" dirty="0"/>
                  <a:t>a machine with an unlimited number of processors can  emulate a P-processor by using just P of its processors </a:t>
                </a:r>
              </a:p>
              <a:p>
                <a:pPr marL="0" indent="0">
                  <a:buNone/>
                </a:pPr>
                <a:r>
                  <a:rPr lang="en-ZA" b="1" dirty="0"/>
                  <a:t>Speedup: </a:t>
                </a:r>
                <a:r>
                  <a:rPr lang="en-ZA" dirty="0"/>
                  <a:t>computation on P processors by T1/</a:t>
                </a:r>
                <a:r>
                  <a:rPr lang="en-ZA" dirty="0" err="1"/>
                  <a:t>Tp</a:t>
                </a:r>
                <a:r>
                  <a:rPr lang="en-ZA" dirty="0"/>
                  <a:t>, how many times faster the computation is on P processors than on 1 processor. When speedup is liner we get T1/</a:t>
                </a:r>
                <a:r>
                  <a:rPr lang="en-ZA" dirty="0" err="1"/>
                  <a:t>Tp</a:t>
                </a:r>
                <a:r>
                  <a:rPr lang="en-ZA" dirty="0"/>
                  <a:t> = </a:t>
                </a:r>
                <a14:m>
                  <m:oMath xmlns:m="http://schemas.openxmlformats.org/officeDocument/2006/math">
                    <m:r>
                      <a:rPr lang="en-ZA" b="1" i="1" dirty="0" smtClean="0">
                        <a:latin typeface="Cambria Math" panose="02040503050406030204" pitchFamily="18" charset="0"/>
                      </a:rPr>
                      <m:t>𝛩</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𝑷</m:t>
                        </m:r>
                      </m:e>
                    </m:d>
                  </m:oMath>
                </a14:m>
                <a:endParaRPr lang="en-US" b="1" dirty="0"/>
              </a:p>
              <a:p>
                <a:pPr marL="0" indent="0">
                  <a:buNone/>
                </a:pPr>
                <a:endParaRPr lang="en-ZA" b="1" dirty="0"/>
              </a:p>
            </p:txBody>
          </p:sp>
        </mc:Choice>
        <mc:Fallback>
          <p:sp>
            <p:nvSpPr>
              <p:cNvPr id="29" name="Content Placeholder 28">
                <a:extLst>
                  <a:ext uri="{FF2B5EF4-FFF2-40B4-BE49-F238E27FC236}">
                    <a16:creationId xmlns:a16="http://schemas.microsoft.com/office/drawing/2014/main" id="{07FF37F8-D747-444C-8664-2DF836965C77}"/>
                  </a:ext>
                </a:extLst>
              </p:cNvPr>
              <p:cNvSpPr>
                <a:spLocks noGrp="1" noRot="1" noChangeAspect="1" noMove="1" noResize="1" noEditPoints="1" noAdjustHandles="1" noChangeArrowheads="1" noChangeShapeType="1" noTextEdit="1"/>
              </p:cNvSpPr>
              <p:nvPr>
                <p:ph sz="half" idx="1"/>
              </p:nvPr>
            </p:nvSpPr>
            <p:spPr>
              <a:xfrm>
                <a:off x="432000" y="2779986"/>
                <a:ext cx="5472000" cy="3376014"/>
              </a:xfrm>
              <a:blipFill>
                <a:blip r:embed="rId2"/>
                <a:stretch>
                  <a:fillRect l="-2673" t="-3069" r="-2116"/>
                </a:stretch>
              </a:blipFill>
            </p:spPr>
            <p:txBody>
              <a:bodyPr/>
              <a:lstStyle/>
              <a:p>
                <a:r>
                  <a:rPr lang="en-US">
                    <a:noFill/>
                  </a:rPr>
                  <a:t> </a:t>
                </a:r>
              </a:p>
            </p:txBody>
          </p:sp>
        </mc:Fallback>
      </mc:AlternateContent>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4" cstate="screen">
            <a:extLst>
              <a:ext uri="{28A0092B-C50C-407E-A947-70E740481C1C}">
                <a14:useLocalDpi xmlns:a14="http://schemas.microsoft.com/office/drawing/2010/main"/>
              </a:ext>
            </a:extLst>
          </a:blip>
          <a:srcRect/>
          <a:stretch>
            <a:fillRect/>
          </a:stretch>
        </p:blipFill>
        <p:spPr/>
      </p:pic>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5" cstate="screen">
            <a:extLst>
              <a:ext uri="{28A0092B-C50C-407E-A947-70E740481C1C}">
                <a14:useLocalDpi xmlns:a14="http://schemas.microsoft.com/office/drawing/2010/main"/>
              </a:ext>
            </a:extLst>
          </a:blip>
          <a:srcRect/>
          <a:stretch>
            <a:fillRect/>
          </a:stretch>
        </p:blipFill>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6</a:t>
            </a:fld>
            <a:endParaRPr lang="en-ZA" dirty="0"/>
          </a:p>
        </p:txBody>
      </p:sp>
      <p:pic>
        <p:nvPicPr>
          <p:cNvPr id="5" name="Picture 4">
            <a:extLst>
              <a:ext uri="{FF2B5EF4-FFF2-40B4-BE49-F238E27FC236}">
                <a16:creationId xmlns:a16="http://schemas.microsoft.com/office/drawing/2014/main" id="{83F01705-68A0-4B11-8D40-F82B20D736B6}"/>
              </a:ext>
            </a:extLst>
          </p:cNvPr>
          <p:cNvPicPr>
            <a:picLocks noChangeAspect="1"/>
          </p:cNvPicPr>
          <p:nvPr/>
        </p:nvPicPr>
        <p:blipFill>
          <a:blip r:embed="rId6"/>
          <a:stretch>
            <a:fillRect/>
          </a:stretch>
        </p:blipFill>
        <p:spPr>
          <a:xfrm>
            <a:off x="4093847" y="3369464"/>
            <a:ext cx="1145466" cy="366550"/>
          </a:xfrm>
          <a:prstGeom prst="rect">
            <a:avLst/>
          </a:prstGeom>
        </p:spPr>
      </p:pic>
      <p:pic>
        <p:nvPicPr>
          <p:cNvPr id="8" name="Picture 7">
            <a:extLst>
              <a:ext uri="{FF2B5EF4-FFF2-40B4-BE49-F238E27FC236}">
                <a16:creationId xmlns:a16="http://schemas.microsoft.com/office/drawing/2014/main" id="{43D5EC34-71B1-4619-9D80-B2C2AEA7C6F0}"/>
              </a:ext>
            </a:extLst>
          </p:cNvPr>
          <p:cNvPicPr>
            <a:picLocks noChangeAspect="1"/>
          </p:cNvPicPr>
          <p:nvPr/>
        </p:nvPicPr>
        <p:blipFill>
          <a:blip r:embed="rId7"/>
          <a:stretch>
            <a:fillRect/>
          </a:stretch>
        </p:blipFill>
        <p:spPr>
          <a:xfrm>
            <a:off x="1514472" y="4240642"/>
            <a:ext cx="782524" cy="326051"/>
          </a:xfrm>
          <a:prstGeom prst="rect">
            <a:avLst/>
          </a:prstGeom>
        </p:spPr>
      </p:pic>
    </p:spTree>
    <p:extLst>
      <p:ext uri="{BB962C8B-B14F-4D97-AF65-F5344CB8AC3E}">
        <p14:creationId xmlns:p14="http://schemas.microsoft.com/office/powerpoint/2010/main" val="2893854554"/>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9">
            <a:extLst>
              <a:ext uri="{FF2B5EF4-FFF2-40B4-BE49-F238E27FC236}">
                <a16:creationId xmlns:a16="http://schemas.microsoft.com/office/drawing/2014/main" id="{D273CBED-CA57-4746-9948-084E5A4FCBC0}"/>
              </a:ext>
            </a:extLst>
          </p:cNvPr>
          <p:cNvPicPr>
            <a:picLocks noChangeAspect="1"/>
          </p:cNvPicPr>
          <p:nvPr/>
        </p:nvPicPr>
        <p:blipFill>
          <a:blip r:embed="rId2"/>
          <a:stretch>
            <a:fillRect/>
          </a:stretch>
        </p:blipFill>
        <p:spPr>
          <a:xfrm>
            <a:off x="3937515" y="1511999"/>
            <a:ext cx="5941364" cy="4684321"/>
          </a:xfrm>
          <a:prstGeom prst="rect">
            <a:avLst/>
          </a:prstGeom>
        </p:spPr>
      </p:pic>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ZA" dirty="0"/>
              <a:t>Multi-Threaded Merge Sort</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endParaRPr lang="en-ZA" dirty="0"/>
          </a:p>
        </p:txBody>
      </p:sp>
      <p:pic>
        <p:nvPicPr>
          <p:cNvPr id="10" name="Content Placeholder 9">
            <a:extLst>
              <a:ext uri="{FF2B5EF4-FFF2-40B4-BE49-F238E27FC236}">
                <a16:creationId xmlns:a16="http://schemas.microsoft.com/office/drawing/2014/main" id="{79F2BF82-B0CC-42C9-9FA4-154F94520AA6}"/>
              </a:ext>
            </a:extLst>
          </p:cNvPr>
          <p:cNvPicPr>
            <a:picLocks noGrp="1" noChangeAspect="1"/>
          </p:cNvPicPr>
          <p:nvPr>
            <p:ph sz="half" idx="2"/>
          </p:nvPr>
        </p:nvPicPr>
        <p:blipFill>
          <a:blip r:embed="rId3"/>
          <a:stretch>
            <a:fillRect/>
          </a:stretch>
        </p:blipFill>
        <p:spPr>
          <a:xfrm>
            <a:off x="431800" y="1512000"/>
            <a:ext cx="3273894" cy="1882775"/>
          </a:xfrm>
        </p:spPr>
      </p:pic>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ZA" smtClean="0"/>
              <a:pPr/>
              <a:t>7</a:t>
            </a:fld>
            <a:endParaRPr lang="en-ZA" dirty="0"/>
          </a:p>
        </p:txBody>
      </p:sp>
      <p:pic>
        <p:nvPicPr>
          <p:cNvPr id="12" name="Content Placeholder 9">
            <a:extLst>
              <a:ext uri="{FF2B5EF4-FFF2-40B4-BE49-F238E27FC236}">
                <a16:creationId xmlns:a16="http://schemas.microsoft.com/office/drawing/2014/main" id="{90BF1D66-11F9-4B59-A45A-185B2A97BA49}"/>
              </a:ext>
            </a:extLst>
          </p:cNvPr>
          <p:cNvPicPr>
            <a:picLocks noChangeAspect="1"/>
          </p:cNvPicPr>
          <p:nvPr/>
        </p:nvPicPr>
        <p:blipFill>
          <a:blip r:embed="rId4"/>
          <a:stretch>
            <a:fillRect/>
          </a:stretch>
        </p:blipFill>
        <p:spPr>
          <a:xfrm>
            <a:off x="431799" y="3523754"/>
            <a:ext cx="3273893" cy="2672567"/>
          </a:xfrm>
          <a:prstGeom prst="rect">
            <a:avLst/>
          </a:prstGeom>
        </p:spPr>
      </p:pic>
    </p:spTree>
    <p:extLst>
      <p:ext uri="{BB962C8B-B14F-4D97-AF65-F5344CB8AC3E}">
        <p14:creationId xmlns:p14="http://schemas.microsoft.com/office/powerpoint/2010/main" val="3188837873"/>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ZA" dirty="0"/>
              <a:t>Multi-Threaded Merge Sort</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ZA" dirty="0"/>
              <a:t>Parallel Merge Operation</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ZA" smtClean="0"/>
              <a:pPr/>
              <a:t>8</a:t>
            </a:fld>
            <a:endParaRPr lang="en-ZA" dirty="0"/>
          </a:p>
        </p:txBody>
      </p:sp>
      <p:pic>
        <p:nvPicPr>
          <p:cNvPr id="6" name="Content Placeholder 5">
            <a:extLst>
              <a:ext uri="{FF2B5EF4-FFF2-40B4-BE49-F238E27FC236}">
                <a16:creationId xmlns:a16="http://schemas.microsoft.com/office/drawing/2014/main" id="{408CF144-3B24-42BB-83DA-52484C7DEA93}"/>
              </a:ext>
            </a:extLst>
          </p:cNvPr>
          <p:cNvPicPr>
            <a:picLocks noGrp="1" noChangeAspect="1"/>
          </p:cNvPicPr>
          <p:nvPr>
            <p:ph sz="half" idx="2"/>
          </p:nvPr>
        </p:nvPicPr>
        <p:blipFill>
          <a:blip r:embed="rId2"/>
          <a:stretch>
            <a:fillRect/>
          </a:stretch>
        </p:blipFill>
        <p:spPr>
          <a:xfrm>
            <a:off x="431800" y="1457934"/>
            <a:ext cx="5472113" cy="1765835"/>
          </a:xfrm>
        </p:spPr>
      </p:pic>
      <p:sp>
        <p:nvSpPr>
          <p:cNvPr id="7" name="TextBox 6">
            <a:extLst>
              <a:ext uri="{FF2B5EF4-FFF2-40B4-BE49-F238E27FC236}">
                <a16:creationId xmlns:a16="http://schemas.microsoft.com/office/drawing/2014/main" id="{4A218B98-092F-4FDC-81CA-5818BBD0C454}"/>
              </a:ext>
            </a:extLst>
          </p:cNvPr>
          <p:cNvSpPr txBox="1"/>
          <p:nvPr/>
        </p:nvSpPr>
        <p:spPr>
          <a:xfrm>
            <a:off x="482958" y="3691920"/>
            <a:ext cx="9742868" cy="1200329"/>
          </a:xfrm>
          <a:prstGeom prst="rect">
            <a:avLst/>
          </a:prstGeom>
          <a:noFill/>
        </p:spPr>
        <p:txBody>
          <a:bodyPr wrap="square" rtlCol="0">
            <a:spAutoFit/>
          </a:bodyPr>
          <a:lstStyle/>
          <a:p>
            <a:r>
              <a:rPr lang="en-US" dirty="0"/>
              <a:t>The idea behind the multithreaded merging of two sorted subarrays is splitting the arrays across multiple processors p1 and p2. This allows the work to be divided and run concurrently. The trick is knowing how to merge back into P3 as you no longer have the advantage of having a single list nor an adjacent list to work from.</a:t>
            </a:r>
          </a:p>
        </p:txBody>
      </p:sp>
    </p:spTree>
    <p:extLst>
      <p:ext uri="{BB962C8B-B14F-4D97-AF65-F5344CB8AC3E}">
        <p14:creationId xmlns:p14="http://schemas.microsoft.com/office/powerpoint/2010/main" val="3410352053"/>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ZA" dirty="0"/>
              <a:t>Multi-Threaded Merge Sort</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ZA" dirty="0"/>
              <a:t>Time Complexity</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ZA" smtClean="0"/>
              <a:pPr/>
              <a:t>9</a:t>
            </a:fld>
            <a:endParaRPr lang="en-ZA"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85B5A02-4753-486D-9D33-6363FFA11152}"/>
                  </a:ext>
                </a:extLst>
              </p:cNvPr>
              <p:cNvSpPr>
                <a:spLocks noGrp="1"/>
              </p:cNvSpPr>
              <p:nvPr>
                <p:ph sz="half" idx="2"/>
              </p:nvPr>
            </p:nvSpPr>
            <p:spPr>
              <a:xfrm>
                <a:off x="431800" y="1754706"/>
                <a:ext cx="5472000" cy="4168332"/>
              </a:xfrm>
            </p:spPr>
            <p:txBody>
              <a:bodyPr/>
              <a:lstStyle/>
              <a:p>
                <a:r>
                  <a:rPr lang="en-US" dirty="0"/>
                  <a:t>Binary Search </a:t>
                </a:r>
                <a14:m>
                  <m:oMath xmlns:m="http://schemas.openxmlformats.org/officeDocument/2006/math">
                    <m:r>
                      <a:rPr lang="en-ZA" b="1" i="1" dirty="0">
                        <a:latin typeface="Cambria Math" panose="02040503050406030204" pitchFamily="18" charset="0"/>
                      </a:rPr>
                      <m:t>𝛩</m:t>
                    </m:r>
                  </m:oMath>
                </a14:m>
                <a:r>
                  <a:rPr lang="en-US" dirty="0"/>
                  <a:t>(lg n)</a:t>
                </a:r>
              </a:p>
              <a:p>
                <a:r>
                  <a:rPr lang="en-US" dirty="0"/>
                  <a:t>Parallel P-merge </a:t>
                </a:r>
                <a14:m>
                  <m:oMath xmlns:m="http://schemas.openxmlformats.org/officeDocument/2006/math">
                    <m:r>
                      <a:rPr lang="en-ZA" b="1" i="1" dirty="0">
                        <a:latin typeface="Cambria Math" panose="02040503050406030204" pitchFamily="18" charset="0"/>
                      </a:rPr>
                      <m:t>𝛩</m:t>
                    </m:r>
                  </m:oMath>
                </a14:m>
                <a:r>
                  <a:rPr lang="en-US" dirty="0"/>
                  <a:t>(n / lg^2 n)</a:t>
                </a:r>
              </a:p>
              <a:p>
                <a:r>
                  <a:rPr lang="en-US" dirty="0"/>
                  <a:t>P-</a:t>
                </a:r>
                <a:r>
                  <a:rPr lang="en-US" dirty="0" err="1"/>
                  <a:t>MergeSort</a:t>
                </a:r>
                <a:r>
                  <a:rPr lang="en-US" dirty="0"/>
                  <a:t> </a:t>
                </a:r>
                <a14:m>
                  <m:oMath xmlns:m="http://schemas.openxmlformats.org/officeDocument/2006/math">
                    <m:r>
                      <a:rPr lang="en-ZA" b="1" i="1" dirty="0">
                        <a:latin typeface="Cambria Math" panose="02040503050406030204" pitchFamily="18" charset="0"/>
                      </a:rPr>
                      <m:t>𝛩</m:t>
                    </m:r>
                  </m:oMath>
                </a14:m>
                <a:r>
                  <a:rPr lang="en-US" dirty="0"/>
                  <a:t>( n / lg^2 n )</a:t>
                </a:r>
              </a:p>
            </p:txBody>
          </p:sp>
        </mc:Choice>
        <mc:Fallback xmlns="">
          <p:sp>
            <p:nvSpPr>
              <p:cNvPr id="5" name="Content Placeholder 4">
                <a:extLst>
                  <a:ext uri="{FF2B5EF4-FFF2-40B4-BE49-F238E27FC236}">
                    <a16:creationId xmlns:a16="http://schemas.microsoft.com/office/drawing/2014/main" id="{385B5A02-4753-486D-9D33-6363FFA11152}"/>
                  </a:ext>
                </a:extLst>
              </p:cNvPr>
              <p:cNvSpPr>
                <a:spLocks noGrp="1" noRot="1" noChangeAspect="1" noMove="1" noResize="1" noEditPoints="1" noAdjustHandles="1" noChangeArrowheads="1" noChangeShapeType="1" noTextEdit="1"/>
              </p:cNvSpPr>
              <p:nvPr>
                <p:ph sz="half" idx="2"/>
              </p:nvPr>
            </p:nvSpPr>
            <p:spPr>
              <a:xfrm>
                <a:off x="431800" y="1754706"/>
                <a:ext cx="5472000" cy="4168332"/>
              </a:xfrm>
              <a:blipFill>
                <a:blip r:embed="rId2"/>
                <a:stretch>
                  <a:fillRect l="-2453" t="-2485"/>
                </a:stretch>
              </a:blipFill>
            </p:spPr>
            <p:txBody>
              <a:bodyPr/>
              <a:lstStyle/>
              <a:p>
                <a:r>
                  <a:rPr lang="en-US">
                    <a:noFill/>
                  </a:rPr>
                  <a:t> </a:t>
                </a:r>
              </a:p>
            </p:txBody>
          </p:sp>
        </mc:Fallback>
      </mc:AlternateContent>
      <p:sp>
        <p:nvSpPr>
          <p:cNvPr id="16" name="TextBox 15" descr="Accent piece to title box">
            <a:extLst>
              <a:ext uri="{FF2B5EF4-FFF2-40B4-BE49-F238E27FC236}">
                <a16:creationId xmlns:a16="http://schemas.microsoft.com/office/drawing/2014/main" id="{86E4AEB4-AA42-4D7F-8AA8-85B2EBD9F53D}"/>
              </a:ext>
              <a:ext uri="{C183D7F6-B498-43B3-948B-1728B52AA6E4}">
                <adec:decorative xmlns:adec="http://schemas.microsoft.com/office/drawing/2017/decorative" val="1"/>
              </a:ext>
            </a:extLst>
          </p:cNvPr>
          <p:cNvSpPr txBox="1">
            <a:spLocks/>
          </p:cNvSpPr>
          <p:nvPr/>
        </p:nvSpPr>
        <p:spPr>
          <a:xfrm>
            <a:off x="11387102" y="5125294"/>
            <a:ext cx="804898" cy="977378"/>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7" name="Isosceles Triangle 16" descr="Shadow for title box">
            <a:extLst>
              <a:ext uri="{FF2B5EF4-FFF2-40B4-BE49-F238E27FC236}">
                <a16:creationId xmlns:a16="http://schemas.microsoft.com/office/drawing/2014/main" id="{B78D0402-CDB9-4489-8AB1-F765277295D6}"/>
              </a:ext>
              <a:ext uri="{C183D7F6-B498-43B3-948B-1728B52AA6E4}">
                <adec:decorative xmlns:adec="http://schemas.microsoft.com/office/drawing/2017/decorative" val="1"/>
              </a:ext>
            </a:extLst>
          </p:cNvPr>
          <p:cNvSpPr/>
          <p:nvPr/>
        </p:nvSpPr>
        <p:spPr>
          <a:xfrm rot="10800000">
            <a:off x="11376098" y="5581973"/>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Title 2">
            <a:extLst>
              <a:ext uri="{FF2B5EF4-FFF2-40B4-BE49-F238E27FC236}">
                <a16:creationId xmlns:a16="http://schemas.microsoft.com/office/drawing/2014/main" id="{7B2332DF-1BA9-4471-B30E-1E1B37F770A6}"/>
              </a:ext>
            </a:extLst>
          </p:cNvPr>
          <p:cNvSpPr txBox="1">
            <a:spLocks/>
          </p:cNvSpPr>
          <p:nvPr/>
        </p:nvSpPr>
        <p:spPr>
          <a:xfrm>
            <a:off x="7405423" y="4430486"/>
            <a:ext cx="4459766" cy="1146753"/>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vert="horz"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9" name="Subtitle 3">
            <a:extLst>
              <a:ext uri="{FF2B5EF4-FFF2-40B4-BE49-F238E27FC236}">
                <a16:creationId xmlns:a16="http://schemas.microsoft.com/office/drawing/2014/main" id="{48FEA707-3F39-4049-9550-0B5033453985}"/>
              </a:ext>
            </a:extLst>
          </p:cNvPr>
          <p:cNvSpPr txBox="1">
            <a:spLocks/>
          </p:cNvSpPr>
          <p:nvPr/>
        </p:nvSpPr>
        <p:spPr>
          <a:xfrm>
            <a:off x="7526292" y="4637314"/>
            <a:ext cx="4000500" cy="845331"/>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lumMod val="9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ZA" dirty="0"/>
              <a:t>Enough with the talking already… GIVE ME DEMO</a:t>
            </a:r>
          </a:p>
        </p:txBody>
      </p:sp>
    </p:spTree>
    <p:extLst>
      <p:ext uri="{BB962C8B-B14F-4D97-AF65-F5344CB8AC3E}">
        <p14:creationId xmlns:p14="http://schemas.microsoft.com/office/powerpoint/2010/main" val="2112717518"/>
      </p:ext>
    </p:extLst>
  </p:cSld>
  <p:clrMapOvr>
    <a:masterClrMapping/>
  </p:clrMapOvr>
  <mc:AlternateContent xmlns:mc="http://schemas.openxmlformats.org/markup-compatibility/2006" xmlns:p14="http://schemas.microsoft.com/office/powerpoint/2010/main">
    <mc:Choice Requires="p14">
      <p:transition spd="slow" p14:dur="1200">
        <p14:glitter pattern="hexagon"/>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ometric Presentation Layout_SB - v5.potx" id="{D23EA009-1275-445B-9B7F-C601617D2B1D}" vid="{30A9F54A-813B-40F2-AB5B-755CECE9C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presentation</Template>
  <TotalTime>0</TotalTime>
  <Words>529</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 Math</vt:lpstr>
      <vt:lpstr>Corbel</vt:lpstr>
      <vt:lpstr>Times New Roman</vt:lpstr>
      <vt:lpstr>Office Theme</vt:lpstr>
      <vt:lpstr>Multi-Threading Merge Sort</vt:lpstr>
      <vt:lpstr>Lets Talk about Merge-Sort</vt:lpstr>
      <vt:lpstr>Merge-Sort</vt:lpstr>
      <vt:lpstr>Dynamic  Multi-Threaded Processing</vt:lpstr>
      <vt:lpstr>Multithreaded Computation</vt:lpstr>
      <vt:lpstr>Multithreaded Computation Continued</vt:lpstr>
      <vt:lpstr>Multi-Threaded Merge Sort</vt:lpstr>
      <vt:lpstr>Multi-Threaded Merge Sort</vt:lpstr>
      <vt:lpstr>Multi-Threaded Merge Sort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2018-12-05T04:42:50Z</dcterms:created>
  <dcterms:modified xsi:type="dcterms:W3CDTF">2018-12-17T06:55:32Z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2018-08-01T18:28:11.6786671Z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