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2.xml" ContentType="application/vnd.openxmlformats-officedocument.presentationml.notesSlide+xml"/>
  <Override PartName="/ppt/theme/themeOverride12.xml" ContentType="application/vnd.openxmlformats-officedocument.themeOverride+xml"/>
  <Override PartName="/ppt/notesSlides/notesSlide3.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2"/>
  </p:notesMasterIdLst>
  <p:sldIdLst>
    <p:sldId id="268" r:id="rId5"/>
    <p:sldId id="310" r:id="rId6"/>
    <p:sldId id="311" r:id="rId7"/>
    <p:sldId id="314" r:id="rId8"/>
    <p:sldId id="324" r:id="rId9"/>
    <p:sldId id="315" r:id="rId10"/>
    <p:sldId id="312" r:id="rId11"/>
    <p:sldId id="313" r:id="rId12"/>
    <p:sldId id="317" r:id="rId13"/>
    <p:sldId id="325" r:id="rId14"/>
    <p:sldId id="318" r:id="rId15"/>
    <p:sldId id="316" r:id="rId16"/>
    <p:sldId id="319" r:id="rId17"/>
    <p:sldId id="320" r:id="rId18"/>
    <p:sldId id="321" r:id="rId19"/>
    <p:sldId id="323"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856" autoAdjust="0"/>
  </p:normalViewPr>
  <p:slideViewPr>
    <p:cSldViewPr snapToGrid="0">
      <p:cViewPr varScale="1">
        <p:scale>
          <a:sx n="64" d="100"/>
          <a:sy n="64" d="100"/>
        </p:scale>
        <p:origin x="3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70B29-2749-4DB6-9BEB-AB0AAB89EF10}"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C44AF-267D-4DA2-83E5-582B261ED067}" type="slidenum">
              <a:rPr lang="en-US" smtClean="0"/>
              <a:t>‹#›</a:t>
            </a:fld>
            <a:endParaRPr lang="en-US"/>
          </a:p>
        </p:txBody>
      </p:sp>
    </p:spTree>
    <p:extLst>
      <p:ext uri="{BB962C8B-B14F-4D97-AF65-F5344CB8AC3E}">
        <p14:creationId xmlns:p14="http://schemas.microsoft.com/office/powerpoint/2010/main" val="68049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5B1C44AF-267D-4DA2-83E5-582B261ED067}" type="slidenum">
              <a:rPr lang="en-US" smtClean="0"/>
              <a:t>3</a:t>
            </a:fld>
            <a:endParaRPr lang="en-US"/>
          </a:p>
        </p:txBody>
      </p:sp>
    </p:spTree>
    <p:extLst>
      <p:ext uri="{BB962C8B-B14F-4D97-AF65-F5344CB8AC3E}">
        <p14:creationId xmlns:p14="http://schemas.microsoft.com/office/powerpoint/2010/main" val="293882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FFFFFF"/>
                </a:solidFill>
              </a:rPr>
              <a:t>Trong</a:t>
            </a:r>
            <a:r>
              <a:rPr lang="en-US" sz="1200" dirty="0">
                <a:solidFill>
                  <a:srgbClr val="FFFFFF"/>
                </a:solidFill>
              </a:rPr>
              <a:t> </a:t>
            </a:r>
            <a:r>
              <a:rPr lang="en-US" sz="1200" dirty="0" err="1">
                <a:solidFill>
                  <a:srgbClr val="FFFFFF"/>
                </a:solidFill>
              </a:rPr>
              <a:t>mô</a:t>
            </a:r>
            <a:r>
              <a:rPr lang="en-US" sz="1200" dirty="0">
                <a:solidFill>
                  <a:srgbClr val="FFFFFF"/>
                </a:solidFill>
              </a:rPr>
              <a:t> </a:t>
            </a:r>
            <a:r>
              <a:rPr lang="en-US" sz="1200" dirty="0" err="1">
                <a:solidFill>
                  <a:srgbClr val="FFFFFF"/>
                </a:solidFill>
              </a:rPr>
              <a:t>hình</a:t>
            </a:r>
            <a:r>
              <a:rPr lang="en-US" sz="1200" dirty="0">
                <a:solidFill>
                  <a:srgbClr val="FFFFFF"/>
                </a:solidFill>
              </a:rPr>
              <a:t> </a:t>
            </a:r>
            <a:r>
              <a:rPr lang="en-US" sz="1200" dirty="0" err="1">
                <a:solidFill>
                  <a:srgbClr val="FFFFFF"/>
                </a:solidFill>
              </a:rPr>
              <a:t>này</a:t>
            </a:r>
            <a:r>
              <a:rPr lang="en-US" sz="1200" dirty="0">
                <a:solidFill>
                  <a:srgbClr val="FFFFFF"/>
                </a:solidFill>
              </a:rPr>
              <a:t>, </a:t>
            </a:r>
            <a:r>
              <a:rPr lang="en-US" sz="1200" dirty="0" err="1">
                <a:solidFill>
                  <a:srgbClr val="FFFFFF"/>
                </a:solidFill>
              </a:rPr>
              <a:t>một</a:t>
            </a:r>
            <a:r>
              <a:rPr lang="en-US" sz="1200" dirty="0">
                <a:solidFill>
                  <a:srgbClr val="FFFFFF"/>
                </a:solidFill>
              </a:rPr>
              <a:t> </a:t>
            </a:r>
            <a:r>
              <a:rPr lang="en-US" sz="1200" dirty="0" err="1">
                <a:solidFill>
                  <a:srgbClr val="FFFFFF"/>
                </a:solidFill>
              </a:rPr>
              <a:t>lớp</a:t>
            </a:r>
            <a:r>
              <a:rPr lang="en-US" sz="1200" dirty="0">
                <a:solidFill>
                  <a:srgbClr val="FFFFFF"/>
                </a:solidFill>
              </a:rPr>
              <a:t> </a:t>
            </a:r>
            <a:r>
              <a:rPr lang="en-US" sz="1200" dirty="0" err="1">
                <a:solidFill>
                  <a:srgbClr val="FFFFFF"/>
                </a:solidFill>
              </a:rPr>
              <a:t>mới</a:t>
            </a:r>
            <a:r>
              <a:rPr lang="en-US" sz="1200" dirty="0">
                <a:solidFill>
                  <a:srgbClr val="FFFFFF"/>
                </a:solidFill>
              </a:rPr>
              <a:t> (Adapter) </a:t>
            </a:r>
            <a:r>
              <a:rPr lang="en-US" sz="1200" dirty="0" err="1">
                <a:solidFill>
                  <a:srgbClr val="FFFFFF"/>
                </a:solidFill>
              </a:rPr>
              <a:t>sẽ</a:t>
            </a:r>
            <a:r>
              <a:rPr lang="en-US" sz="1200" dirty="0">
                <a:solidFill>
                  <a:srgbClr val="FFFFFF"/>
                </a:solidFill>
              </a:rPr>
              <a:t> </a:t>
            </a:r>
            <a:r>
              <a:rPr lang="en-US" sz="1200" dirty="0" err="1">
                <a:solidFill>
                  <a:srgbClr val="FFFFFF"/>
                </a:solidFill>
              </a:rPr>
              <a:t>tham</a:t>
            </a:r>
            <a:r>
              <a:rPr lang="en-US" sz="1200" dirty="0">
                <a:solidFill>
                  <a:srgbClr val="FFFFFF"/>
                </a:solidFill>
              </a:rPr>
              <a:t> </a:t>
            </a:r>
            <a:r>
              <a:rPr lang="en-US" sz="1200" dirty="0" err="1">
                <a:solidFill>
                  <a:srgbClr val="FFFFFF"/>
                </a:solidFill>
              </a:rPr>
              <a:t>chiếu</a:t>
            </a:r>
            <a:r>
              <a:rPr lang="en-US" sz="1200" dirty="0">
                <a:solidFill>
                  <a:srgbClr val="FFFFFF"/>
                </a:solidFill>
              </a:rPr>
              <a:t> </a:t>
            </a:r>
            <a:r>
              <a:rPr lang="en-US" sz="1200" dirty="0" err="1">
                <a:solidFill>
                  <a:srgbClr val="FFFFFF"/>
                </a:solidFill>
              </a:rPr>
              <a:t>đến</a:t>
            </a:r>
            <a:r>
              <a:rPr lang="en-US" sz="1200" dirty="0">
                <a:solidFill>
                  <a:srgbClr val="FFFFFF"/>
                </a:solidFill>
              </a:rPr>
              <a:t> </a:t>
            </a:r>
            <a:r>
              <a:rPr lang="en-US" sz="1200" dirty="0" err="1">
                <a:solidFill>
                  <a:srgbClr val="FFFFFF"/>
                </a:solidFill>
              </a:rPr>
              <a:t>một</a:t>
            </a:r>
            <a:r>
              <a:rPr lang="en-US" sz="1200" dirty="0">
                <a:solidFill>
                  <a:srgbClr val="FFFFFF"/>
                </a:solidFill>
              </a:rPr>
              <a:t> (</a:t>
            </a:r>
            <a:r>
              <a:rPr lang="en-US" sz="1200" dirty="0" err="1">
                <a:solidFill>
                  <a:srgbClr val="FFFFFF"/>
                </a:solidFill>
              </a:rPr>
              <a:t>hoặc</a:t>
            </a:r>
            <a:r>
              <a:rPr lang="en-US" sz="1200" dirty="0">
                <a:solidFill>
                  <a:srgbClr val="FFFFFF"/>
                </a:solidFill>
              </a:rPr>
              <a:t> </a:t>
            </a:r>
            <a:r>
              <a:rPr lang="en-US" sz="1200" dirty="0" err="1">
                <a:solidFill>
                  <a:srgbClr val="FFFFFF"/>
                </a:solidFill>
              </a:rPr>
              <a:t>nhiều</a:t>
            </a:r>
            <a:r>
              <a:rPr lang="en-US" sz="1200" dirty="0">
                <a:solidFill>
                  <a:srgbClr val="FFFFFF"/>
                </a:solidFill>
              </a:rPr>
              <a:t>) </a:t>
            </a:r>
            <a:r>
              <a:rPr lang="en-US" sz="1200" dirty="0" err="1">
                <a:solidFill>
                  <a:srgbClr val="FFFFFF"/>
                </a:solidFill>
              </a:rPr>
              <a:t>đối</a:t>
            </a:r>
            <a:r>
              <a:rPr lang="en-US" sz="1200" dirty="0">
                <a:solidFill>
                  <a:srgbClr val="FFFFFF"/>
                </a:solidFill>
              </a:rPr>
              <a:t> </a:t>
            </a:r>
            <a:r>
              <a:rPr lang="en-US" sz="1200" dirty="0" err="1">
                <a:solidFill>
                  <a:srgbClr val="FFFFFF"/>
                </a:solidFill>
              </a:rPr>
              <a:t>tượng</a:t>
            </a:r>
            <a:r>
              <a:rPr lang="en-US" sz="1200" dirty="0">
                <a:solidFill>
                  <a:srgbClr val="FFFFFF"/>
                </a:solidFill>
              </a:rPr>
              <a:t> </a:t>
            </a:r>
            <a:r>
              <a:rPr lang="en-US" sz="1200" dirty="0" err="1">
                <a:solidFill>
                  <a:srgbClr val="FFFFFF"/>
                </a:solidFill>
              </a:rPr>
              <a:t>của</a:t>
            </a:r>
            <a:r>
              <a:rPr lang="en-US" sz="1200" dirty="0">
                <a:solidFill>
                  <a:srgbClr val="FFFFFF"/>
                </a:solidFill>
              </a:rPr>
              <a:t> </a:t>
            </a:r>
            <a:r>
              <a:rPr lang="en-US" sz="1200" dirty="0" err="1">
                <a:solidFill>
                  <a:srgbClr val="FFFFFF"/>
                </a:solidFill>
              </a:rPr>
              <a:t>lớp</a:t>
            </a:r>
            <a:r>
              <a:rPr lang="en-US" sz="1200" dirty="0">
                <a:solidFill>
                  <a:srgbClr val="FFFFFF"/>
                </a:solidFill>
              </a:rPr>
              <a:t> </a:t>
            </a:r>
            <a:r>
              <a:rPr lang="en-US" sz="1200" dirty="0" err="1">
                <a:solidFill>
                  <a:srgbClr val="FFFFFF"/>
                </a:solidFill>
              </a:rPr>
              <a:t>có</a:t>
            </a:r>
            <a:r>
              <a:rPr lang="en-US" sz="1200" dirty="0">
                <a:solidFill>
                  <a:srgbClr val="FFFFFF"/>
                </a:solidFill>
              </a:rPr>
              <a:t> </a:t>
            </a:r>
            <a:r>
              <a:rPr lang="en-US" sz="1200" dirty="0" err="1">
                <a:solidFill>
                  <a:srgbClr val="FFFFFF"/>
                </a:solidFill>
              </a:rPr>
              <a:t>sẵn</a:t>
            </a:r>
            <a:r>
              <a:rPr lang="en-US" sz="1200" dirty="0">
                <a:solidFill>
                  <a:srgbClr val="FFFFFF"/>
                </a:solidFill>
              </a:rPr>
              <a:t> </a:t>
            </a:r>
            <a:r>
              <a:rPr lang="en-US" sz="1200" dirty="0" err="1">
                <a:solidFill>
                  <a:srgbClr val="FFFFFF"/>
                </a:solidFill>
              </a:rPr>
              <a:t>với</a:t>
            </a:r>
            <a:r>
              <a:rPr lang="en-US" sz="1200" dirty="0">
                <a:solidFill>
                  <a:srgbClr val="FFFFFF"/>
                </a:solidFill>
              </a:rPr>
              <a:t> interface </a:t>
            </a:r>
            <a:r>
              <a:rPr lang="en-US" sz="1200" dirty="0" err="1">
                <a:solidFill>
                  <a:srgbClr val="FFFFFF"/>
                </a:solidFill>
              </a:rPr>
              <a:t>không</a:t>
            </a:r>
            <a:r>
              <a:rPr lang="en-US" sz="1200" dirty="0">
                <a:solidFill>
                  <a:srgbClr val="FFFFFF"/>
                </a:solidFill>
              </a:rPr>
              <a:t> </a:t>
            </a:r>
            <a:r>
              <a:rPr lang="en-US" sz="1200" dirty="0" err="1">
                <a:solidFill>
                  <a:srgbClr val="FFFFFF"/>
                </a:solidFill>
              </a:rPr>
              <a:t>tương</a:t>
            </a:r>
            <a:r>
              <a:rPr lang="en-US" sz="1200" dirty="0">
                <a:solidFill>
                  <a:srgbClr val="FFFFFF"/>
                </a:solidFill>
              </a:rPr>
              <a:t> </a:t>
            </a:r>
            <a:r>
              <a:rPr lang="en-US" sz="1200" dirty="0" err="1">
                <a:solidFill>
                  <a:srgbClr val="FFFFFF"/>
                </a:solidFill>
              </a:rPr>
              <a:t>thích</a:t>
            </a:r>
            <a:r>
              <a:rPr lang="en-US" sz="1200" dirty="0">
                <a:solidFill>
                  <a:srgbClr val="FFFFFF"/>
                </a:solidFill>
              </a:rPr>
              <a:t> (</a:t>
            </a:r>
            <a:r>
              <a:rPr lang="en-US" sz="1200" dirty="0" err="1">
                <a:solidFill>
                  <a:srgbClr val="FFFFFF"/>
                </a:solidFill>
              </a:rPr>
              <a:t>Adaptee</a:t>
            </a:r>
            <a:r>
              <a:rPr lang="en-US" sz="1200" dirty="0">
                <a:solidFill>
                  <a:srgbClr val="FFFFFF"/>
                </a:solidFill>
              </a:rPr>
              <a:t>), </a:t>
            </a:r>
            <a:r>
              <a:rPr lang="en-US" sz="1200" dirty="0" err="1">
                <a:solidFill>
                  <a:srgbClr val="FFFFFF"/>
                </a:solidFill>
              </a:rPr>
              <a:t>đồng</a:t>
            </a:r>
            <a:r>
              <a:rPr lang="en-US" sz="1200" dirty="0">
                <a:solidFill>
                  <a:srgbClr val="FFFFFF"/>
                </a:solidFill>
              </a:rPr>
              <a:t> </a:t>
            </a:r>
            <a:r>
              <a:rPr lang="en-US" sz="1200" dirty="0" err="1">
                <a:solidFill>
                  <a:srgbClr val="FFFFFF"/>
                </a:solidFill>
              </a:rPr>
              <a:t>thời</a:t>
            </a:r>
            <a:r>
              <a:rPr lang="en-US" sz="1200" dirty="0">
                <a:solidFill>
                  <a:srgbClr val="FFFFFF"/>
                </a:solidFill>
              </a:rPr>
              <a:t> </a:t>
            </a:r>
            <a:r>
              <a:rPr lang="en-US" sz="1200" dirty="0" err="1">
                <a:solidFill>
                  <a:srgbClr val="FFFFFF"/>
                </a:solidFill>
              </a:rPr>
              <a:t>cài</a:t>
            </a:r>
            <a:r>
              <a:rPr lang="en-US" sz="1200" dirty="0">
                <a:solidFill>
                  <a:srgbClr val="FFFFFF"/>
                </a:solidFill>
              </a:rPr>
              <a:t> </a:t>
            </a:r>
            <a:r>
              <a:rPr lang="en-US" sz="1200" dirty="0" err="1">
                <a:solidFill>
                  <a:srgbClr val="FFFFFF"/>
                </a:solidFill>
              </a:rPr>
              <a:t>đặt</a:t>
            </a:r>
            <a:r>
              <a:rPr lang="en-US" sz="1200" dirty="0">
                <a:solidFill>
                  <a:srgbClr val="FFFFFF"/>
                </a:solidFill>
              </a:rPr>
              <a:t> interface </a:t>
            </a:r>
            <a:r>
              <a:rPr lang="en-US" sz="1200" dirty="0" err="1">
                <a:solidFill>
                  <a:srgbClr val="FFFFFF"/>
                </a:solidFill>
              </a:rPr>
              <a:t>mà</a:t>
            </a:r>
            <a:r>
              <a:rPr lang="en-US" sz="1200" dirty="0">
                <a:solidFill>
                  <a:srgbClr val="FFFFFF"/>
                </a:solidFill>
              </a:rPr>
              <a:t> </a:t>
            </a:r>
            <a:r>
              <a:rPr lang="en-US" sz="1200" dirty="0" err="1">
                <a:solidFill>
                  <a:srgbClr val="FFFFFF"/>
                </a:solidFill>
              </a:rPr>
              <a:t>người</a:t>
            </a:r>
            <a:r>
              <a:rPr lang="en-US" sz="1200" dirty="0">
                <a:solidFill>
                  <a:srgbClr val="FFFFFF"/>
                </a:solidFill>
              </a:rPr>
              <a:t> </a:t>
            </a:r>
            <a:r>
              <a:rPr lang="en-US" sz="1200" dirty="0" err="1">
                <a:solidFill>
                  <a:srgbClr val="FFFFFF"/>
                </a:solidFill>
              </a:rPr>
              <a:t>dùng</a:t>
            </a:r>
            <a:r>
              <a:rPr lang="en-US" sz="1200" dirty="0">
                <a:solidFill>
                  <a:srgbClr val="FFFFFF"/>
                </a:solidFill>
              </a:rPr>
              <a:t> </a:t>
            </a:r>
            <a:r>
              <a:rPr lang="en-US" sz="1200" dirty="0" err="1">
                <a:solidFill>
                  <a:srgbClr val="FFFFFF"/>
                </a:solidFill>
              </a:rPr>
              <a:t>mong</a:t>
            </a:r>
            <a:r>
              <a:rPr lang="en-US" sz="1200" dirty="0">
                <a:solidFill>
                  <a:srgbClr val="FFFFFF"/>
                </a:solidFill>
              </a:rPr>
              <a:t> </a:t>
            </a:r>
            <a:r>
              <a:rPr lang="en-US" sz="1200" dirty="0" err="1">
                <a:solidFill>
                  <a:srgbClr val="FFFFFF"/>
                </a:solidFill>
              </a:rPr>
              <a:t>muốn</a:t>
            </a:r>
            <a:r>
              <a:rPr lang="en-US" sz="1200" dirty="0">
                <a:solidFill>
                  <a:srgbClr val="FFFFFF"/>
                </a:solidFill>
              </a:rPr>
              <a:t> (Target). </a:t>
            </a:r>
            <a:r>
              <a:rPr lang="en-US" sz="1200" dirty="0" err="1">
                <a:solidFill>
                  <a:srgbClr val="FFFFFF"/>
                </a:solidFill>
              </a:rPr>
              <a:t>Trong</a:t>
            </a:r>
            <a:r>
              <a:rPr lang="en-US" sz="1200" dirty="0">
                <a:solidFill>
                  <a:srgbClr val="FFFFFF"/>
                </a:solidFill>
              </a:rPr>
              <a:t> </a:t>
            </a:r>
            <a:r>
              <a:rPr lang="en-US" sz="1200" dirty="0" err="1">
                <a:solidFill>
                  <a:srgbClr val="FFFFFF"/>
                </a:solidFill>
              </a:rPr>
              <a:t>lớp</a:t>
            </a:r>
            <a:r>
              <a:rPr lang="en-US" sz="1200" dirty="0">
                <a:solidFill>
                  <a:srgbClr val="FFFFFF"/>
                </a:solidFill>
              </a:rPr>
              <a:t> </a:t>
            </a:r>
            <a:r>
              <a:rPr lang="en-US" sz="1200" dirty="0" err="1">
                <a:solidFill>
                  <a:srgbClr val="FFFFFF"/>
                </a:solidFill>
              </a:rPr>
              <a:t>mới</a:t>
            </a:r>
            <a:r>
              <a:rPr lang="en-US" sz="1200" dirty="0">
                <a:solidFill>
                  <a:srgbClr val="FFFFFF"/>
                </a:solidFill>
              </a:rPr>
              <a:t> </a:t>
            </a:r>
            <a:r>
              <a:rPr lang="en-US" sz="1200" dirty="0" err="1">
                <a:solidFill>
                  <a:srgbClr val="FFFFFF"/>
                </a:solidFill>
              </a:rPr>
              <a:t>này</a:t>
            </a:r>
            <a:r>
              <a:rPr lang="en-US" sz="1200" dirty="0">
                <a:solidFill>
                  <a:srgbClr val="FFFFFF"/>
                </a:solidFill>
              </a:rPr>
              <a:t>, </a:t>
            </a:r>
            <a:r>
              <a:rPr lang="en-US" sz="1200" dirty="0" err="1">
                <a:solidFill>
                  <a:srgbClr val="FFFFFF"/>
                </a:solidFill>
              </a:rPr>
              <a:t>khi</a:t>
            </a:r>
            <a:r>
              <a:rPr lang="en-US" sz="1200" dirty="0">
                <a:solidFill>
                  <a:srgbClr val="FFFFFF"/>
                </a:solidFill>
              </a:rPr>
              <a:t> </a:t>
            </a:r>
            <a:r>
              <a:rPr lang="en-US" sz="1200" dirty="0" err="1">
                <a:solidFill>
                  <a:srgbClr val="FFFFFF"/>
                </a:solidFill>
              </a:rPr>
              <a:t>cài</a:t>
            </a:r>
            <a:r>
              <a:rPr lang="en-US" sz="1200" dirty="0">
                <a:solidFill>
                  <a:srgbClr val="FFFFFF"/>
                </a:solidFill>
              </a:rPr>
              <a:t> </a:t>
            </a:r>
            <a:r>
              <a:rPr lang="en-US" sz="1200" dirty="0" err="1">
                <a:solidFill>
                  <a:srgbClr val="FFFFFF"/>
                </a:solidFill>
              </a:rPr>
              <a:t>đặt</a:t>
            </a:r>
            <a:r>
              <a:rPr lang="en-US" sz="1200" dirty="0">
                <a:solidFill>
                  <a:srgbClr val="FFFFFF"/>
                </a:solidFill>
              </a:rPr>
              <a:t> </a:t>
            </a:r>
            <a:r>
              <a:rPr lang="en-US" sz="1200" dirty="0" err="1">
                <a:solidFill>
                  <a:srgbClr val="FFFFFF"/>
                </a:solidFill>
              </a:rPr>
              <a:t>các</a:t>
            </a:r>
            <a:r>
              <a:rPr lang="en-US" sz="1200" dirty="0">
                <a:solidFill>
                  <a:srgbClr val="FFFFFF"/>
                </a:solidFill>
              </a:rPr>
              <a:t> </a:t>
            </a:r>
            <a:r>
              <a:rPr lang="en-US" sz="1200" dirty="0" err="1">
                <a:solidFill>
                  <a:srgbClr val="FFFFFF"/>
                </a:solidFill>
              </a:rPr>
              <a:t>phương</a:t>
            </a:r>
            <a:r>
              <a:rPr lang="en-US" sz="1200" dirty="0">
                <a:solidFill>
                  <a:srgbClr val="FFFFFF"/>
                </a:solidFill>
              </a:rPr>
              <a:t> </a:t>
            </a:r>
            <a:r>
              <a:rPr lang="en-US" sz="1200" dirty="0" err="1">
                <a:solidFill>
                  <a:srgbClr val="FFFFFF"/>
                </a:solidFill>
              </a:rPr>
              <a:t>thức</a:t>
            </a:r>
            <a:r>
              <a:rPr lang="en-US" sz="1200" dirty="0">
                <a:solidFill>
                  <a:srgbClr val="FFFFFF"/>
                </a:solidFill>
              </a:rPr>
              <a:t> </a:t>
            </a:r>
            <a:r>
              <a:rPr lang="en-US" sz="1200" dirty="0" err="1">
                <a:solidFill>
                  <a:srgbClr val="FFFFFF"/>
                </a:solidFill>
              </a:rPr>
              <a:t>của</a:t>
            </a:r>
            <a:r>
              <a:rPr lang="en-US" sz="1200" dirty="0">
                <a:solidFill>
                  <a:srgbClr val="FFFFFF"/>
                </a:solidFill>
              </a:rPr>
              <a:t> interface </a:t>
            </a:r>
            <a:r>
              <a:rPr lang="en-US" sz="1200" dirty="0" err="1">
                <a:solidFill>
                  <a:srgbClr val="FFFFFF"/>
                </a:solidFill>
              </a:rPr>
              <a:t>người</a:t>
            </a:r>
            <a:r>
              <a:rPr lang="en-US" sz="1200" dirty="0">
                <a:solidFill>
                  <a:srgbClr val="FFFFFF"/>
                </a:solidFill>
              </a:rPr>
              <a:t> </a:t>
            </a:r>
            <a:r>
              <a:rPr lang="en-US" sz="1200" dirty="0" err="1">
                <a:solidFill>
                  <a:srgbClr val="FFFFFF"/>
                </a:solidFill>
              </a:rPr>
              <a:t>dùng</a:t>
            </a:r>
            <a:r>
              <a:rPr lang="en-US" sz="1200" dirty="0">
                <a:solidFill>
                  <a:srgbClr val="FFFFFF"/>
                </a:solidFill>
              </a:rPr>
              <a:t> </a:t>
            </a:r>
            <a:r>
              <a:rPr lang="en-US" sz="1200" dirty="0" err="1">
                <a:solidFill>
                  <a:srgbClr val="FFFFFF"/>
                </a:solidFill>
              </a:rPr>
              <a:t>mong</a:t>
            </a:r>
            <a:r>
              <a:rPr lang="en-US" sz="1200" dirty="0">
                <a:solidFill>
                  <a:srgbClr val="FFFFFF"/>
                </a:solidFill>
              </a:rPr>
              <a:t> </a:t>
            </a:r>
            <a:r>
              <a:rPr lang="en-US" sz="1200" dirty="0" err="1">
                <a:solidFill>
                  <a:srgbClr val="FFFFFF"/>
                </a:solidFill>
              </a:rPr>
              <a:t>muốn</a:t>
            </a:r>
            <a:r>
              <a:rPr lang="en-US" sz="1200" dirty="0">
                <a:solidFill>
                  <a:srgbClr val="FFFFFF"/>
                </a:solidFill>
              </a:rPr>
              <a:t>, </a:t>
            </a:r>
            <a:r>
              <a:rPr lang="en-US" sz="1200" dirty="0" err="1">
                <a:solidFill>
                  <a:srgbClr val="FFFFFF"/>
                </a:solidFill>
              </a:rPr>
              <a:t>sẽ</a:t>
            </a:r>
            <a:r>
              <a:rPr lang="en-US" sz="1200" dirty="0">
                <a:solidFill>
                  <a:srgbClr val="FFFFFF"/>
                </a:solidFill>
              </a:rPr>
              <a:t> </a:t>
            </a:r>
            <a:r>
              <a:rPr lang="en-US" sz="1200" dirty="0" err="1">
                <a:solidFill>
                  <a:srgbClr val="FFFFFF"/>
                </a:solidFill>
              </a:rPr>
              <a:t>gọi</a:t>
            </a:r>
            <a:r>
              <a:rPr lang="en-US" sz="1200" dirty="0">
                <a:solidFill>
                  <a:srgbClr val="FFFFFF"/>
                </a:solidFill>
              </a:rPr>
              <a:t> </a:t>
            </a:r>
            <a:r>
              <a:rPr lang="en-US" sz="1200" dirty="0" err="1">
                <a:solidFill>
                  <a:srgbClr val="FFFFFF"/>
                </a:solidFill>
              </a:rPr>
              <a:t>phương</a:t>
            </a:r>
            <a:r>
              <a:rPr lang="en-US" sz="1200" dirty="0">
                <a:solidFill>
                  <a:srgbClr val="FFFFFF"/>
                </a:solidFill>
              </a:rPr>
              <a:t> </a:t>
            </a:r>
            <a:r>
              <a:rPr lang="en-US" sz="1200" dirty="0" err="1">
                <a:solidFill>
                  <a:srgbClr val="FFFFFF"/>
                </a:solidFill>
              </a:rPr>
              <a:t>thức</a:t>
            </a:r>
            <a:r>
              <a:rPr lang="en-US" sz="1200" dirty="0">
                <a:solidFill>
                  <a:srgbClr val="FFFFFF"/>
                </a:solidFill>
              </a:rPr>
              <a:t> </a:t>
            </a:r>
            <a:r>
              <a:rPr lang="en-US" sz="1200" dirty="0" err="1">
                <a:solidFill>
                  <a:srgbClr val="FFFFFF"/>
                </a:solidFill>
              </a:rPr>
              <a:t>cần</a:t>
            </a:r>
            <a:r>
              <a:rPr lang="en-US" sz="1200" dirty="0">
                <a:solidFill>
                  <a:srgbClr val="FFFFFF"/>
                </a:solidFill>
              </a:rPr>
              <a:t> </a:t>
            </a:r>
            <a:r>
              <a:rPr lang="en-US" sz="1200" dirty="0" err="1">
                <a:solidFill>
                  <a:srgbClr val="FFFFFF"/>
                </a:solidFill>
              </a:rPr>
              <a:t>thiết</a:t>
            </a:r>
            <a:r>
              <a:rPr lang="en-US" sz="1200" dirty="0">
                <a:solidFill>
                  <a:srgbClr val="FFFFFF"/>
                </a:solidFill>
              </a:rPr>
              <a:t> </a:t>
            </a:r>
            <a:r>
              <a:rPr lang="en-US" sz="1200" dirty="0" err="1">
                <a:solidFill>
                  <a:srgbClr val="FFFFFF"/>
                </a:solidFill>
              </a:rPr>
              <a:t>thông</a:t>
            </a:r>
            <a:r>
              <a:rPr lang="en-US" sz="1200" dirty="0">
                <a:solidFill>
                  <a:srgbClr val="FFFFFF"/>
                </a:solidFill>
              </a:rPr>
              <a:t> qua </a:t>
            </a:r>
            <a:r>
              <a:rPr lang="en-US" sz="1200" dirty="0" err="1">
                <a:solidFill>
                  <a:srgbClr val="FFFFFF"/>
                </a:solidFill>
              </a:rPr>
              <a:t>đối</a:t>
            </a:r>
            <a:r>
              <a:rPr lang="en-US" sz="1200" dirty="0">
                <a:solidFill>
                  <a:srgbClr val="FFFFFF"/>
                </a:solidFill>
              </a:rPr>
              <a:t> </a:t>
            </a:r>
            <a:r>
              <a:rPr lang="en-US" sz="1200" dirty="0" err="1">
                <a:solidFill>
                  <a:srgbClr val="FFFFFF"/>
                </a:solidFill>
              </a:rPr>
              <a:t>tượng</a:t>
            </a:r>
            <a:r>
              <a:rPr lang="en-US" sz="1200" dirty="0">
                <a:solidFill>
                  <a:srgbClr val="FFFFFF"/>
                </a:solidFill>
              </a:rPr>
              <a:t> </a:t>
            </a:r>
            <a:r>
              <a:rPr lang="en-US" sz="1200" dirty="0" err="1">
                <a:solidFill>
                  <a:srgbClr val="FFFFFF"/>
                </a:solidFill>
              </a:rPr>
              <a:t>thuộc</a:t>
            </a:r>
            <a:r>
              <a:rPr lang="en-US" sz="1200" dirty="0">
                <a:solidFill>
                  <a:srgbClr val="FFFFFF"/>
                </a:solidFill>
              </a:rPr>
              <a:t> </a:t>
            </a:r>
            <a:r>
              <a:rPr lang="en-US" sz="1200" dirty="0" err="1">
                <a:solidFill>
                  <a:srgbClr val="FFFFFF"/>
                </a:solidFill>
              </a:rPr>
              <a:t>lớp</a:t>
            </a:r>
            <a:r>
              <a:rPr lang="en-US" sz="1200" dirty="0">
                <a:solidFill>
                  <a:srgbClr val="FFFFFF"/>
                </a:solidFill>
              </a:rPr>
              <a:t> </a:t>
            </a:r>
            <a:r>
              <a:rPr lang="en-US" sz="1200" dirty="0" err="1">
                <a:solidFill>
                  <a:srgbClr val="FFFFFF"/>
                </a:solidFill>
              </a:rPr>
              <a:t>có</a:t>
            </a:r>
            <a:r>
              <a:rPr lang="en-US" sz="1200" dirty="0">
                <a:solidFill>
                  <a:srgbClr val="FFFFFF"/>
                </a:solidFill>
              </a:rPr>
              <a:t> interface </a:t>
            </a:r>
            <a:r>
              <a:rPr lang="en-US" sz="1200" dirty="0" err="1">
                <a:solidFill>
                  <a:srgbClr val="FFFFFF"/>
                </a:solidFill>
              </a:rPr>
              <a:t>không</a:t>
            </a:r>
            <a:r>
              <a:rPr lang="en-US" sz="1200" dirty="0">
                <a:solidFill>
                  <a:srgbClr val="FFFFFF"/>
                </a:solidFill>
              </a:rPr>
              <a:t> </a:t>
            </a:r>
            <a:r>
              <a:rPr lang="en-US" sz="1200" dirty="0" err="1">
                <a:solidFill>
                  <a:srgbClr val="FFFFFF"/>
                </a:solidFill>
              </a:rPr>
              <a:t>tương</a:t>
            </a:r>
            <a:r>
              <a:rPr lang="en-US" sz="1200" dirty="0">
                <a:solidFill>
                  <a:srgbClr val="FFFFFF"/>
                </a:solidFill>
              </a:rPr>
              <a:t> </a:t>
            </a:r>
            <a:r>
              <a:rPr lang="en-US" sz="1200" dirty="0" err="1">
                <a:solidFill>
                  <a:srgbClr val="FFFFFF"/>
                </a:solidFill>
              </a:rPr>
              <a:t>thích</a:t>
            </a:r>
            <a:r>
              <a:rPr lang="en-US" sz="1200" dirty="0">
                <a:solidFill>
                  <a:srgbClr val="FFFFFF"/>
                </a:solidFill>
              </a:rPr>
              <a:t>.</a:t>
            </a:r>
          </a:p>
        </p:txBody>
      </p:sp>
      <p:sp>
        <p:nvSpPr>
          <p:cNvPr id="4" name="Slide Number Placeholder 3"/>
          <p:cNvSpPr>
            <a:spLocks noGrp="1"/>
          </p:cNvSpPr>
          <p:nvPr>
            <p:ph type="sldNum" sz="quarter" idx="5"/>
          </p:nvPr>
        </p:nvSpPr>
        <p:spPr/>
        <p:txBody>
          <a:bodyPr/>
          <a:lstStyle/>
          <a:p>
            <a:fld id="{5B1C44AF-267D-4DA2-83E5-582B261ED067}" type="slidenum">
              <a:rPr lang="en-US" smtClean="0"/>
              <a:t>15</a:t>
            </a:fld>
            <a:endParaRPr lang="en-US"/>
          </a:p>
        </p:txBody>
      </p:sp>
    </p:spTree>
    <p:extLst>
      <p:ext uri="{BB962C8B-B14F-4D97-AF65-F5344CB8AC3E}">
        <p14:creationId xmlns:p14="http://schemas.microsoft.com/office/powerpoint/2010/main" val="48189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mới</a:t>
            </a:r>
            <a:r>
              <a:rPr lang="en-US" sz="1200" kern="1200" dirty="0">
                <a:solidFill>
                  <a:schemeClr val="tx1"/>
                </a:solidFill>
                <a:effectLst/>
                <a:latin typeface="+mn-lt"/>
                <a:ea typeface="+mn-ea"/>
                <a:cs typeface="+mn-cs"/>
              </a:rPr>
              <a:t> (Adapter)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thừa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sẵn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interface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Adaptee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interface </a:t>
            </a:r>
            <a:r>
              <a:rPr lang="en-US" sz="1200" kern="1200" dirty="0" err="1">
                <a:solidFill>
                  <a:schemeClr val="tx1"/>
                </a:solidFill>
                <a:effectLst/>
                <a:latin typeface="+mn-lt"/>
                <a:ea typeface="+mn-ea"/>
                <a:cs typeface="+mn-cs"/>
              </a:rPr>
              <a:t>mà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muốn</a:t>
            </a:r>
            <a:r>
              <a:rPr lang="en-US" sz="1200" kern="1200" dirty="0">
                <a:solidFill>
                  <a:schemeClr val="tx1"/>
                </a:solidFill>
                <a:effectLst/>
                <a:latin typeface="+mn-lt"/>
                <a:ea typeface="+mn-ea"/>
                <a:cs typeface="+mn-cs"/>
              </a:rPr>
              <a:t> (Target). Trong lớp mới, khi cài đặt các phương thức của interface người dùng mong muốn, phương thức này sẽ gọi các phương thức cần thiết mà nó thừa kế được từ lớp có </a:t>
            </a:r>
            <a:r>
              <a:rPr lang="en-US" sz="1200" kern="1200" dirty="0" err="1" smtClean="0">
                <a:solidFill>
                  <a:schemeClr val="tx1"/>
                </a:solidFill>
                <a:effectLst/>
                <a:latin typeface="+mn-lt"/>
                <a:ea typeface="+mn-ea"/>
                <a:cs typeface="+mn-cs"/>
              </a:rPr>
              <a:t>Adaptee</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B1C44AF-267D-4DA2-83E5-582B261ED067}" type="slidenum">
              <a:rPr lang="en-US" smtClean="0"/>
              <a:t>16</a:t>
            </a:fld>
            <a:endParaRPr lang="en-US"/>
          </a:p>
        </p:txBody>
      </p:sp>
    </p:spTree>
    <p:extLst>
      <p:ext uri="{BB962C8B-B14F-4D97-AF65-F5344CB8AC3E}">
        <p14:creationId xmlns:p14="http://schemas.microsoft.com/office/powerpoint/2010/main" val="226818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Builder Pattern</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5" name="Subtitle 4">
            <a:extLst>
              <a:ext uri="{FF2B5EF4-FFF2-40B4-BE49-F238E27FC236}">
                <a16:creationId xmlns:a16="http://schemas.microsoft.com/office/drawing/2014/main" id="{38C2C321-12A2-4FAE-A0D4-2A10D314E83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CB73-0285-497E-A875-70634A70A289}"/>
              </a:ext>
            </a:extLst>
          </p:cNvPr>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thì</a:t>
            </a:r>
            <a:r>
              <a:rPr lang="en-US" dirty="0"/>
              <a:t> </a:t>
            </a:r>
            <a:r>
              <a:rPr lang="en-US" dirty="0" err="1"/>
              <a:t>sử</a:t>
            </a:r>
            <a:r>
              <a:rPr lang="en-US" dirty="0"/>
              <a:t> </a:t>
            </a:r>
            <a:r>
              <a:rPr lang="en-US" dirty="0" err="1"/>
              <a:t>dụng</a:t>
            </a:r>
            <a:r>
              <a:rPr lang="en-US" dirty="0"/>
              <a:t> Factory?</a:t>
            </a:r>
          </a:p>
        </p:txBody>
      </p:sp>
      <p:sp>
        <p:nvSpPr>
          <p:cNvPr id="3" name="Content Placeholder 2">
            <a:extLst>
              <a:ext uri="{FF2B5EF4-FFF2-40B4-BE49-F238E27FC236}">
                <a16:creationId xmlns:a16="http://schemas.microsoft.com/office/drawing/2014/main" id="{A97E19DB-F157-485B-81AF-D9B4186C0DD4}"/>
              </a:ext>
            </a:extLst>
          </p:cNvPr>
          <p:cNvSpPr>
            <a:spLocks noGrp="1"/>
          </p:cNvSpPr>
          <p:nvPr>
            <p:ph idx="1"/>
          </p:nvPr>
        </p:nvSpPr>
        <p:spPr>
          <a:xfrm>
            <a:off x="1097280" y="2239501"/>
            <a:ext cx="10058400" cy="3592286"/>
          </a:xfrm>
        </p:spPr>
        <p:txBody>
          <a:bodyPr>
            <a:normAutofit/>
          </a:bodyPr>
          <a:lstStyle/>
          <a:p>
            <a:pPr lvl="0"/>
            <a:r>
              <a:rPr lang="en-US" sz="2400" dirty="0" err="1">
                <a:latin typeface="Segoe UI" panose="020B0502040204020203" pitchFamily="34" charset="0"/>
                <a:cs typeface="Segoe UI" panose="020B0502040204020203" pitchFamily="34" charset="0"/>
              </a:rPr>
              <a:t>Khi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chưa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biết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từ</a:t>
            </a:r>
            <a:r>
              <a:rPr lang="en-US" sz="2400" dirty="0">
                <a:latin typeface="Segoe UI" panose="020B0502040204020203" pitchFamily="34" charset="0"/>
                <a:cs typeface="Segoe UI" panose="020B0502040204020203" pitchFamily="34" charset="0"/>
              </a:rPr>
              <a:t> class </a:t>
            </a:r>
            <a:r>
              <a:rPr lang="en-US" sz="2400" dirty="0" err="1">
                <a:latin typeface="Segoe UI" panose="020B0502040204020203" pitchFamily="34" charset="0"/>
                <a:cs typeface="Segoe UI" panose="020B0502040204020203" pitchFamily="34" charset="0"/>
              </a:rPr>
              <a:t>nào</a:t>
            </a:r>
            <a:r>
              <a:rPr lang="en-US" sz="2400" dirty="0">
                <a:latin typeface="Segoe UI" panose="020B0502040204020203" pitchFamily="34" charset="0"/>
                <a:cs typeface="Segoe UI" panose="020B0502040204020203" pitchFamily="34" charset="0"/>
              </a:rPr>
              <a:t>.</a:t>
            </a:r>
          </a:p>
          <a:p>
            <a:pPr lvl="0"/>
            <a:r>
              <a:rPr lang="en-US" sz="2400" dirty="0" err="1">
                <a:latin typeface="Segoe UI" panose="020B0502040204020203" pitchFamily="34" charset="0"/>
                <a:cs typeface="Segoe UI" panose="020B0502040204020203" pitchFamily="34" charset="0"/>
              </a:rPr>
              <a:t>Khi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tập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trung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đoạn</a:t>
            </a:r>
            <a:r>
              <a:rPr lang="en-US" sz="2400" dirty="0">
                <a:latin typeface="Segoe UI" panose="020B0502040204020203" pitchFamily="34" charset="0"/>
                <a:cs typeface="Segoe UI" panose="020B0502040204020203" pitchFamily="34" charset="0"/>
              </a:rPr>
              <a:t> code </a:t>
            </a:r>
            <a:r>
              <a:rPr lang="en-US" sz="2400" dirty="0" err="1">
                <a:latin typeface="Segoe UI" panose="020B0502040204020203" pitchFamily="34" charset="0"/>
                <a:cs typeface="Segoe UI" panose="020B0502040204020203" pitchFamily="34" charset="0"/>
              </a:rPr>
              <a:t>liên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quan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đến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việc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về</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cùng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nơi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dễ</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thao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xử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lý</a:t>
            </a:r>
            <a:r>
              <a:rPr lang="en-US" sz="2400" dirty="0">
                <a:latin typeface="Segoe UI" panose="020B0502040204020203" pitchFamily="34" charset="0"/>
                <a:cs typeface="Segoe UI" panose="020B0502040204020203" pitchFamily="34" charset="0"/>
              </a:rPr>
              <a:t>.</a:t>
            </a:r>
          </a:p>
          <a:p>
            <a:pPr lvl="0"/>
            <a:r>
              <a:rPr lang="en-US" sz="2400" dirty="0" err="1">
                <a:latin typeface="Segoe UI" panose="020B0502040204020203" pitchFamily="34" charset="0"/>
                <a:cs typeface="Segoe UI" panose="020B0502040204020203" pitchFamily="34" charset="0"/>
              </a:rPr>
              <a:t>Khi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không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người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dùng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phải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biết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hết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class </a:t>
            </a:r>
            <a:r>
              <a:rPr lang="en-US" sz="2400" dirty="0" err="1">
                <a:latin typeface="Segoe UI" panose="020B0502040204020203" pitchFamily="34" charset="0"/>
                <a:cs typeface="Segoe UI" panose="020B0502040204020203" pitchFamily="34" charset="0"/>
              </a:rPr>
              <a:t>có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liên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quan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đến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quá</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trình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cũng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như</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che</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giấu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đóng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gói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toàn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bộ</a:t>
            </a:r>
            <a:r>
              <a:rPr lang="en-US" sz="2400" dirty="0">
                <a:latin typeface="Segoe UI" panose="020B0502040204020203" pitchFamily="34" charset="0"/>
                <a:cs typeface="Segoe UI" panose="020B0502040204020203" pitchFamily="34" charset="0"/>
              </a:rPr>
              <a:t> logic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quá</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trình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nào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khỏi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phía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người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dùng</a:t>
            </a:r>
            <a:r>
              <a:rPr lang="en-US" sz="2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68261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2779F603-B669-4AD6-82F9-E09F76165B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097280" y="758952"/>
            <a:ext cx="5536780" cy="3566160"/>
          </a:xfrm>
        </p:spPr>
        <p:txBody>
          <a:bodyPr>
            <a:normAutofit/>
          </a:bodyPr>
          <a:lstStyle/>
          <a:p>
            <a:r>
              <a:rPr lang="en-US" dirty="0"/>
              <a:t>Adapter Pattern</a:t>
            </a:r>
          </a:p>
        </p:txBody>
      </p:sp>
      <p:sp>
        <p:nvSpPr>
          <p:cNvPr id="5" name="Subtitle 4">
            <a:extLst>
              <a:ext uri="{FF2B5EF4-FFF2-40B4-BE49-F238E27FC236}">
                <a16:creationId xmlns:a16="http://schemas.microsoft.com/office/drawing/2014/main" id="{38C2C321-12A2-4FAE-A0D4-2A10D314E838}"/>
              </a:ext>
            </a:extLst>
          </p:cNvPr>
          <p:cNvSpPr>
            <a:spLocks noGrp="1"/>
          </p:cNvSpPr>
          <p:nvPr>
            <p:ph type="subTitle" idx="1"/>
          </p:nvPr>
        </p:nvSpPr>
        <p:spPr>
          <a:xfrm>
            <a:off x="1100050" y="4645152"/>
            <a:ext cx="5534009" cy="1143000"/>
          </a:xfrm>
        </p:spPr>
        <p:txBody>
          <a:bodyPr>
            <a:normAutofit/>
          </a:bodyPr>
          <a:lstStyle/>
          <a:p>
            <a:endParaRPr lang="en-US"/>
          </a:p>
        </p:txBody>
      </p:sp>
      <p:cxnSp>
        <p:nvCxnSpPr>
          <p:cNvPr id="139" name="Straight Connector 138">
            <a:extLst>
              <a:ext uri="{FF2B5EF4-FFF2-40B4-BE49-F238E27FC236}">
                <a16:creationId xmlns:a16="http://schemas.microsoft.com/office/drawing/2014/main" id="{7ABFD994-C2DC-4E7D-9411-C7FF7813EF4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100" name="Picture 4" descr="✅ Adapter icon in trendy design style. adapter icon isolated on white  background. adapter vector icon simple and modern flat symbol. premium  vector in Adobe Illustrator ai ( .ai ) format, Encapsulated">
            <a:extLst>
              <a:ext uri="{FF2B5EF4-FFF2-40B4-BE49-F238E27FC236}">
                <a16:creationId xmlns:a16="http://schemas.microsoft.com/office/drawing/2014/main" id="{77286CF3-3E8D-4191-BB51-09CB5F236EB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8433" y="-7737"/>
            <a:ext cx="5511306" cy="6408495"/>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596FA172-921E-4C46-94E3-3FC0695A7A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645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FAA6B4-BAFB-4474-9B14-DC83A90965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Adapter Pattern </a:t>
            </a:r>
            <a:r>
              <a:rPr lang="en-US" dirty="0" err="1"/>
              <a:t>là</a:t>
            </a:r>
            <a:r>
              <a:rPr lang="en-US" dirty="0"/>
              <a:t> </a:t>
            </a:r>
            <a:r>
              <a:rPr lang="en-US" dirty="0" err="1"/>
              <a:t>gì</a:t>
            </a:r>
            <a:r>
              <a:rPr lang="en-US" dirty="0"/>
              <a:t>?</a:t>
            </a:r>
          </a:p>
        </p:txBody>
      </p:sp>
      <p:cxnSp>
        <p:nvCxnSpPr>
          <p:cNvPr id="73" name="Straight Connector 72">
            <a:extLst>
              <a:ext uri="{FF2B5EF4-FFF2-40B4-BE49-F238E27FC236}">
                <a16:creationId xmlns:a16="http://schemas.microsoft.com/office/drawing/2014/main" id="{4364CDC3-ADB0-4691-9286-5925F160C2D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A3FBB5-B66B-49D2-9C7B-F8D0B9FEDE20}"/>
              </a:ext>
            </a:extLst>
          </p:cNvPr>
          <p:cNvSpPr>
            <a:spLocks noGrp="1"/>
          </p:cNvSpPr>
          <p:nvPr>
            <p:ph idx="1"/>
          </p:nvPr>
        </p:nvSpPr>
        <p:spPr>
          <a:xfrm>
            <a:off x="1097280" y="2108201"/>
            <a:ext cx="5575367" cy="3760891"/>
          </a:xfrm>
        </p:spPr>
        <p:txBody>
          <a:bodyPr>
            <a:normAutofit/>
          </a:bodyPr>
          <a:lstStyle/>
          <a:p>
            <a:pPr lvl="0"/>
            <a:r>
              <a:rPr lang="en-US" sz="2200" dirty="0">
                <a:latin typeface="Segoe UI" panose="020B0502040204020203" pitchFamily="34" charset="0"/>
                <a:cs typeface="Segoe UI" panose="020B0502040204020203" pitchFamily="34" charset="0"/>
              </a:rPr>
              <a:t>Adapter pattern</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là</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một</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loại</a:t>
            </a:r>
            <a:r>
              <a:rPr lang="en-US" sz="2200" b="1" dirty="0">
                <a:latin typeface="Segoe UI" panose="020B0502040204020203" pitchFamily="34" charset="0"/>
                <a:cs typeface="Segoe UI" panose="020B0502040204020203" pitchFamily="34" charset="0"/>
              </a:rPr>
              <a:t> design pattern </a:t>
            </a:r>
            <a:r>
              <a:rPr lang="en-US" sz="2200" b="1" dirty="0" err="1">
                <a:latin typeface="Segoe UI" panose="020B0502040204020203" pitchFamily="34" charset="0"/>
                <a:cs typeface="Segoe UI" panose="020B0502040204020203" pitchFamily="34" charset="0"/>
              </a:rPr>
              <a:t>thuộc</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nhóm</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cấu</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trúc</a:t>
            </a:r>
            <a:r>
              <a:rPr lang="en-US" sz="2200" b="1" dirty="0">
                <a:latin typeface="Segoe UI" panose="020B0502040204020203" pitchFamily="34" charset="0"/>
                <a:cs typeface="Segoe UI" panose="020B0502040204020203" pitchFamily="34" charset="0"/>
              </a:rPr>
              <a:t> (structural patterns)</a:t>
            </a:r>
          </a:p>
          <a:p>
            <a:pPr lvl="0"/>
            <a:r>
              <a:rPr lang="en-US" sz="2200" b="1" dirty="0" err="1">
                <a:latin typeface="Segoe UI" panose="020B0502040204020203" pitchFamily="34" charset="0"/>
                <a:cs typeface="Segoe UI" panose="020B0502040204020203" pitchFamily="34" charset="0"/>
              </a:rPr>
              <a:t>Về</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bản</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chất</a:t>
            </a:r>
            <a:r>
              <a:rPr lang="en-US" sz="2200" b="1" dirty="0">
                <a:latin typeface="Segoe UI" panose="020B0502040204020203" pitchFamily="34" charset="0"/>
                <a:cs typeface="Segoe UI" panose="020B0502040204020203" pitchFamily="34" charset="0"/>
              </a:rPr>
              <a:t>, Adapter pattern </a:t>
            </a:r>
            <a:r>
              <a:rPr lang="en-US" sz="2200" b="1" dirty="0" err="1">
                <a:latin typeface="Segoe UI" panose="020B0502040204020203" pitchFamily="34" charset="0"/>
                <a:cs typeface="Segoe UI" panose="020B0502040204020203" pitchFamily="34" charset="0"/>
              </a:rPr>
              <a:t>là</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loại</a:t>
            </a:r>
            <a:r>
              <a:rPr lang="en-US" sz="2200" b="1" dirty="0">
                <a:latin typeface="Segoe UI" panose="020B0502040204020203" pitchFamily="34" charset="0"/>
                <a:cs typeface="Segoe UI" panose="020B0502040204020203" pitchFamily="34" charset="0"/>
              </a:rPr>
              <a:t> design pattern </a:t>
            </a:r>
            <a:r>
              <a:rPr lang="en-US" sz="2200" dirty="0" err="1">
                <a:latin typeface="Segoe UI" panose="020B0502040204020203" pitchFamily="34" charset="0"/>
                <a:cs typeface="Segoe UI" panose="020B0502040204020203" pitchFamily="34" charset="0"/>
              </a:rPr>
              <a:t>sử</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dụng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một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thành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phần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trung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gian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được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gọi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Adapter</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đối</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tượng</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này</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có</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nhiệm</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vụ</a:t>
            </a:r>
            <a:r>
              <a:rPr lang="en-US" sz="2200" b="1"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chuyển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đổi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từ</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một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giao</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diện</a:t>
            </a:r>
            <a:r>
              <a:rPr lang="en-US" sz="2200" dirty="0">
                <a:latin typeface="Segoe UI" panose="020B0502040204020203" pitchFamily="34" charset="0"/>
                <a:cs typeface="Segoe UI" panose="020B0502040204020203" pitchFamily="34" charset="0"/>
              </a:rPr>
              <a:t> (interface) </a:t>
            </a:r>
            <a:r>
              <a:rPr lang="en-US" sz="2200" dirty="0" err="1">
                <a:latin typeface="Segoe UI" panose="020B0502040204020203" pitchFamily="34" charset="0"/>
                <a:cs typeface="Segoe UI" panose="020B0502040204020203" pitchFamily="34" charset="0"/>
              </a:rPr>
              <a:t>có</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sẵn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thành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một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giao</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diện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khác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đảm</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bảo</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thích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hợp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với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lớp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đang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viết</a:t>
            </a:r>
            <a:r>
              <a:rPr lang="en-US" sz="2200" b="1" dirty="0">
                <a:latin typeface="Segoe UI" panose="020B0502040204020203" pitchFamily="34" charset="0"/>
                <a:cs typeface="Segoe UI" panose="020B0502040204020203" pitchFamily="34" charset="0"/>
              </a:rPr>
              <a:t>.</a:t>
            </a:r>
          </a:p>
          <a:p>
            <a:endParaRPr lang="en-US" dirty="0"/>
          </a:p>
        </p:txBody>
      </p:sp>
      <p:pic>
        <p:nvPicPr>
          <p:cNvPr id="5122" name="Picture 2" descr="Electrical Wiring Solid Icon. Car Adapter Vector Illustration.. Royalty  Free Cliparts, Vectors, And Stock Illustration. Image 111825095.">
            <a:extLst>
              <a:ext uri="{FF2B5EF4-FFF2-40B4-BE49-F238E27FC236}">
                <a16:creationId xmlns:a16="http://schemas.microsoft.com/office/drawing/2014/main" id="{2AB87677-3F3E-4E51-A14B-805F58EEE7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 r="5" b="417"/>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04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AAC7DD0D-892C-41CA-ABD0-0F7FFE01AA70}"/>
              </a:ext>
            </a:extLst>
          </p:cNvPr>
          <p:cNvSpPr>
            <a:spLocks noGrp="1"/>
          </p:cNvSpPr>
          <p:nvPr>
            <p:ph idx="1"/>
          </p:nvPr>
        </p:nvSpPr>
        <p:spPr>
          <a:xfrm>
            <a:off x="1097280" y="1972493"/>
            <a:ext cx="10058400" cy="4820193"/>
          </a:xfrm>
        </p:spPr>
        <p:txBody>
          <a:bodyPr>
            <a:normAutofit/>
          </a:bodyPr>
          <a:lstStyle/>
          <a:p>
            <a:r>
              <a:rPr lang="en-US" sz="2200" dirty="0">
                <a:latin typeface="Segoe UI" panose="020B0502040204020203" pitchFamily="34" charset="0"/>
                <a:cs typeface="Segoe UI" panose="020B0502040204020203" pitchFamily="34" charset="0"/>
              </a:rPr>
              <a:t>Adapter Pattern bao </a:t>
            </a:r>
            <a:r>
              <a:rPr lang="en-US" sz="2200" dirty="0" err="1">
                <a:latin typeface="Segoe UI" panose="020B0502040204020203" pitchFamily="34" charset="0"/>
                <a:cs typeface="Segoe UI" panose="020B0502040204020203" pitchFamily="34" charset="0"/>
              </a:rPr>
              <a:t>gồm</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bốn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thành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phần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cơ</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bản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Adaptee</a:t>
            </a:r>
            <a:r>
              <a:rPr lang="en-US" sz="2200" b="1" dirty="0">
                <a:latin typeface="Segoe UI" panose="020B0502040204020203" pitchFamily="34" charset="0"/>
                <a:cs typeface="Segoe UI" panose="020B0502040204020203" pitchFamily="34" charset="0"/>
              </a:rPr>
              <a:t>,</a:t>
            </a:r>
            <a:r>
              <a:rPr lang="en-US" sz="2200" dirty="0">
                <a:latin typeface="Segoe UI" panose="020B0502040204020203" pitchFamily="34" charset="0"/>
                <a:cs typeface="Segoe UI" panose="020B0502040204020203" pitchFamily="34" charset="0"/>
              </a:rPr>
              <a:t> </a:t>
            </a:r>
            <a:r>
              <a:rPr lang="en-US" sz="2200" b="1" dirty="0">
                <a:latin typeface="Segoe UI" panose="020B0502040204020203" pitchFamily="34" charset="0"/>
                <a:cs typeface="Segoe UI" panose="020B0502040204020203" pitchFamily="34" charset="0"/>
              </a:rPr>
              <a:t>Adapter</a:t>
            </a:r>
            <a:r>
              <a:rPr lang="en-US" sz="2200" dirty="0">
                <a:latin typeface="Segoe UI" panose="020B0502040204020203" pitchFamily="34" charset="0"/>
                <a:cs typeface="Segoe UI" panose="020B0502040204020203" pitchFamily="34" charset="0"/>
              </a:rPr>
              <a:t>, </a:t>
            </a:r>
            <a:r>
              <a:rPr lang="en-US" sz="2200" b="1" dirty="0">
                <a:latin typeface="Segoe UI" panose="020B0502040204020203" pitchFamily="34" charset="0"/>
                <a:cs typeface="Segoe UI" panose="020B0502040204020203" pitchFamily="34" charset="0"/>
              </a:rPr>
              <a:t>Target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và</a:t>
            </a:r>
            <a:r>
              <a:rPr lang="en-US" sz="2200" dirty="0">
                <a:latin typeface="Segoe UI" panose="020B0502040204020203" pitchFamily="34" charset="0"/>
                <a:cs typeface="Segoe UI" panose="020B0502040204020203" pitchFamily="34" charset="0"/>
              </a:rPr>
              <a:t> </a:t>
            </a:r>
            <a:r>
              <a:rPr lang="en-US" sz="2200" b="1" dirty="0">
                <a:latin typeface="Segoe UI" panose="020B0502040204020203" pitchFamily="34" charset="0"/>
                <a:cs typeface="Segoe UI" panose="020B0502040204020203" pitchFamily="34" charset="0"/>
              </a:rPr>
              <a:t>Client</a:t>
            </a:r>
            <a:r>
              <a:rPr lang="en-US" sz="2200" dirty="0">
                <a:latin typeface="Segoe UI" panose="020B0502040204020203" pitchFamily="34" charset="0"/>
                <a:cs typeface="Segoe UI" panose="020B0502040204020203" pitchFamily="34" charset="0"/>
              </a:rPr>
              <a:t>.</a:t>
            </a:r>
          </a:p>
          <a:p>
            <a:r>
              <a:rPr lang="en-US" sz="2200" b="1" dirty="0" err="1">
                <a:latin typeface="Segoe UI" panose="020B0502040204020203" pitchFamily="34" charset="0"/>
                <a:cs typeface="Segoe UI" panose="020B0502040204020203" pitchFamily="34" charset="0"/>
              </a:rPr>
              <a:t>Trong</a:t>
            </a:r>
            <a:r>
              <a:rPr lang="en-US" sz="2200" b="1" dirty="0">
                <a:latin typeface="Segoe UI" panose="020B0502040204020203" pitchFamily="34" charset="0"/>
                <a:cs typeface="Segoe UI" panose="020B0502040204020203" pitchFamily="34" charset="0"/>
              </a:rPr>
              <a:t> </a:t>
            </a:r>
            <a:r>
              <a:rPr lang="en-US" sz="2200" b="1" dirty="0" err="1">
                <a:latin typeface="Segoe UI" panose="020B0502040204020203" pitchFamily="34" charset="0"/>
                <a:cs typeface="Segoe UI" panose="020B0502040204020203" pitchFamily="34" charset="0"/>
              </a:rPr>
              <a:t>đó</a:t>
            </a:r>
            <a:r>
              <a:rPr lang="en-US" sz="2200" b="1" dirty="0">
                <a:latin typeface="Segoe UI" panose="020B0502040204020203" pitchFamily="34" charset="0"/>
                <a:cs typeface="Segoe UI" panose="020B0502040204020203" pitchFamily="34" charset="0"/>
              </a:rPr>
              <a:t>:</a:t>
            </a:r>
            <a:endParaRPr lang="en-US" sz="2200" dirty="0">
              <a:latin typeface="Segoe UI" panose="020B0502040204020203" pitchFamily="34" charset="0"/>
              <a:cs typeface="Segoe UI" panose="020B0502040204020203" pitchFamily="34" charset="0"/>
            </a:endParaRPr>
          </a:p>
          <a:p>
            <a:pPr lvl="0"/>
            <a:r>
              <a:rPr lang="en-US" sz="2200" b="1" dirty="0" err="1">
                <a:latin typeface="Segoe UI" panose="020B0502040204020203" pitchFamily="34" charset="0"/>
                <a:cs typeface="Segoe UI" panose="020B0502040204020203" pitchFamily="34" charset="0"/>
              </a:rPr>
              <a:t>Adaptee</a:t>
            </a:r>
            <a:r>
              <a:rPr lang="en-US" sz="2200" b="1"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Định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nghĩa</a:t>
            </a:r>
            <a:r>
              <a:rPr lang="en-US" sz="2200" dirty="0">
                <a:latin typeface="Segoe UI" panose="020B0502040204020203" pitchFamily="34" charset="0"/>
                <a:cs typeface="Segoe UI" panose="020B0502040204020203" pitchFamily="34" charset="0"/>
              </a:rPr>
              <a:t> interface </a:t>
            </a:r>
            <a:r>
              <a:rPr lang="en-US" sz="2200" dirty="0" err="1">
                <a:latin typeface="Segoe UI" panose="020B0502040204020203" pitchFamily="34" charset="0"/>
                <a:cs typeface="Segoe UI" panose="020B0502040204020203" pitchFamily="34" charset="0"/>
              </a:rPr>
              <a:t>không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tương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thích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cần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được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tích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hợp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vào</a:t>
            </a:r>
            <a:r>
              <a:rPr lang="en-US" sz="2200" dirty="0">
                <a:latin typeface="Segoe UI" panose="020B0502040204020203" pitchFamily="34" charset="0"/>
                <a:cs typeface="Segoe UI" panose="020B0502040204020203" pitchFamily="34" charset="0"/>
              </a:rPr>
              <a:t>.</a:t>
            </a:r>
          </a:p>
          <a:p>
            <a:pPr lvl="0"/>
            <a:r>
              <a:rPr lang="en-US" sz="2200" b="1" dirty="0">
                <a:latin typeface="Segoe UI" panose="020B0502040204020203" pitchFamily="34" charset="0"/>
                <a:cs typeface="Segoe UI" panose="020B0502040204020203" pitchFamily="34" charset="0"/>
              </a:rPr>
              <a:t>Adapter: </a:t>
            </a:r>
            <a:r>
              <a:rPr lang="en-US" sz="2200" dirty="0" err="1">
                <a:latin typeface="Segoe UI" panose="020B0502040204020203" pitchFamily="34" charset="0"/>
                <a:cs typeface="Segoe UI" panose="020B0502040204020203" pitchFamily="34" charset="0"/>
              </a:rPr>
              <a:t>Lớp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tích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hợp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giúp</a:t>
            </a:r>
            <a:r>
              <a:rPr lang="en-US" sz="2200" dirty="0">
                <a:latin typeface="Segoe UI" panose="020B0502040204020203" pitchFamily="34" charset="0"/>
                <a:cs typeface="Segoe UI" panose="020B0502040204020203" pitchFamily="34" charset="0"/>
              </a:rPr>
              <a:t> interface </a:t>
            </a:r>
            <a:r>
              <a:rPr lang="en-US" sz="2200" dirty="0" err="1">
                <a:latin typeface="Segoe UI" panose="020B0502040204020203" pitchFamily="34" charset="0"/>
                <a:cs typeface="Segoe UI" panose="020B0502040204020203" pitchFamily="34" charset="0"/>
              </a:rPr>
              <a:t>không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tương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thích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tích</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hợp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được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với</a:t>
            </a:r>
            <a:r>
              <a:rPr lang="en-US" sz="2200" dirty="0">
                <a:latin typeface="Segoe UI" panose="020B0502040204020203" pitchFamily="34" charset="0"/>
                <a:cs typeface="Segoe UI" panose="020B0502040204020203" pitchFamily="34" charset="0"/>
              </a:rPr>
              <a:t> interface </a:t>
            </a:r>
            <a:r>
              <a:rPr lang="en-US" sz="2200" dirty="0" err="1">
                <a:latin typeface="Segoe UI" panose="020B0502040204020203" pitchFamily="34" charset="0"/>
                <a:cs typeface="Segoe UI" panose="020B0502040204020203" pitchFamily="34" charset="0"/>
              </a:rPr>
              <a:t>đang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làm</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việc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Thực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hiện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việc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chuyển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đổi</a:t>
            </a:r>
            <a:r>
              <a:rPr lang="en-US" sz="2200" dirty="0">
                <a:latin typeface="Segoe UI" panose="020B0502040204020203" pitchFamily="34" charset="0"/>
                <a:cs typeface="Segoe UI" panose="020B0502040204020203" pitchFamily="34" charset="0"/>
              </a:rPr>
              <a:t> interface </a:t>
            </a:r>
            <a:r>
              <a:rPr lang="en-US" sz="2200" dirty="0" err="1">
                <a:latin typeface="Segoe UI" panose="020B0502040204020203" pitchFamily="34" charset="0"/>
                <a:cs typeface="Segoe UI" panose="020B0502040204020203" pitchFamily="34" charset="0"/>
              </a:rPr>
              <a:t>cho</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Adaptee</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và</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kết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nối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Adaptee</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với</a:t>
            </a:r>
            <a:r>
              <a:rPr lang="en-US" sz="2200" dirty="0">
                <a:latin typeface="Segoe UI" panose="020B0502040204020203" pitchFamily="34" charset="0"/>
                <a:cs typeface="Segoe UI" panose="020B0502040204020203" pitchFamily="34" charset="0"/>
              </a:rPr>
              <a:t> Client.</a:t>
            </a:r>
          </a:p>
          <a:p>
            <a:pPr lvl="0"/>
            <a:r>
              <a:rPr lang="en-US" sz="2200" b="1" dirty="0">
                <a:latin typeface="Segoe UI" panose="020B0502040204020203" pitchFamily="34" charset="0"/>
                <a:cs typeface="Segoe UI" panose="020B0502040204020203" pitchFamily="34" charset="0"/>
              </a:rPr>
              <a:t>Target: </a:t>
            </a:r>
            <a:r>
              <a:rPr lang="en-US" sz="2200" dirty="0" err="1">
                <a:latin typeface="Segoe UI" panose="020B0502040204020203" pitchFamily="34" charset="0"/>
                <a:cs typeface="Segoe UI" panose="020B0502040204020203" pitchFamily="34" charset="0"/>
              </a:rPr>
              <a:t>Một</a:t>
            </a:r>
            <a:r>
              <a:rPr lang="en-US" sz="2200" dirty="0">
                <a:latin typeface="Segoe UI" panose="020B0502040204020203" pitchFamily="34" charset="0"/>
                <a:cs typeface="Segoe UI" panose="020B0502040204020203" pitchFamily="34" charset="0"/>
              </a:rPr>
              <a:t> interface </a:t>
            </a:r>
            <a:r>
              <a:rPr lang="en-US" sz="2200" dirty="0" err="1">
                <a:latin typeface="Segoe UI" panose="020B0502040204020203" pitchFamily="34" charset="0"/>
                <a:cs typeface="Segoe UI" panose="020B0502040204020203" pitchFamily="34" charset="0"/>
              </a:rPr>
              <a:t>chứa</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các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phương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thức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mà</a:t>
            </a:r>
            <a:r>
              <a:rPr lang="en-US" sz="2200" dirty="0">
                <a:latin typeface="Segoe UI" panose="020B0502040204020203" pitchFamily="34" charset="0"/>
                <a:cs typeface="Segoe UI" panose="020B0502040204020203" pitchFamily="34" charset="0"/>
              </a:rPr>
              <a:t> Client </a:t>
            </a:r>
            <a:r>
              <a:rPr lang="en-US" sz="2200" dirty="0" err="1">
                <a:latin typeface="Segoe UI" panose="020B0502040204020203" pitchFamily="34" charset="0"/>
                <a:cs typeface="Segoe UI" panose="020B0502040204020203" pitchFamily="34" charset="0"/>
              </a:rPr>
              <a:t>cần</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sử</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dụng</a:t>
            </a:r>
            <a:r>
              <a:rPr lang="en-US" sz="2200" dirty="0">
                <a:latin typeface="Segoe UI" panose="020B0502040204020203" pitchFamily="34" charset="0"/>
                <a:cs typeface="Segoe UI" panose="020B0502040204020203" pitchFamily="34" charset="0"/>
              </a:rPr>
              <a:t>.</a:t>
            </a:r>
          </a:p>
          <a:p>
            <a:pPr lvl="0"/>
            <a:r>
              <a:rPr lang="en-US" sz="2200" b="1" dirty="0">
                <a:latin typeface="Segoe UI" panose="020B0502040204020203" pitchFamily="34" charset="0"/>
                <a:cs typeface="Segoe UI" panose="020B0502040204020203" pitchFamily="34" charset="0"/>
              </a:rPr>
              <a:t>Client: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Đây</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lớp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sẽ</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sử</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dụng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các</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đối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tượng</a:t>
            </a:r>
            <a:r>
              <a:rPr lang="en-US" sz="2200" dirty="0">
                <a:latin typeface="Segoe UI" panose="020B0502040204020203" pitchFamily="34" charset="0"/>
                <a:cs typeface="Segoe UI" panose="020B0502040204020203" pitchFamily="34" charset="0"/>
              </a:rPr>
              <a:t> implements </a:t>
            </a:r>
            <a:r>
              <a:rPr lang="en-US" sz="2200" dirty="0" err="1">
                <a:latin typeface="Segoe UI" panose="020B0502040204020203" pitchFamily="34" charset="0"/>
                <a:cs typeface="Segoe UI" panose="020B0502040204020203" pitchFamily="34" charset="0"/>
              </a:rPr>
              <a:t>từ</a:t>
            </a:r>
            <a:r>
              <a:rPr lang="en-US" sz="2200" dirty="0">
                <a:latin typeface="Segoe UI" panose="020B0502040204020203" pitchFamily="34" charset="0"/>
                <a:cs typeface="Segoe UI" panose="020B0502040204020203" pitchFamily="34" charset="0"/>
              </a:rPr>
              <a:t> interface Target.</a:t>
            </a:r>
          </a:p>
          <a:p>
            <a:pPr marL="0" indent="0">
              <a:buNone/>
            </a:pPr>
            <a:endParaRPr lang="en-US" dirty="0"/>
          </a:p>
        </p:txBody>
      </p:sp>
    </p:spTree>
    <p:extLst>
      <p:ext uri="{BB962C8B-B14F-4D97-AF65-F5344CB8AC3E}">
        <p14:creationId xmlns:p14="http://schemas.microsoft.com/office/powerpoint/2010/main" val="56115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35C00592-9D39-411A-AA52-201CD867EA56}"/>
              </a:ext>
            </a:extLst>
          </p:cNvPr>
          <p:cNvSpPr>
            <a:spLocks noGrp="1"/>
          </p:cNvSpPr>
          <p:nvPr>
            <p:ph idx="1"/>
          </p:nvPr>
        </p:nvSpPr>
        <p:spPr/>
        <p:txBody>
          <a:bodyPr/>
          <a:lstStyle/>
          <a:p>
            <a:endParaRPr lang="en-US" dirty="0"/>
          </a:p>
        </p:txBody>
      </p:sp>
      <p:pic>
        <p:nvPicPr>
          <p:cNvPr id="6146" name="Picture 2" descr="Object Icon of Line style - Available in SVG, PNG, EPS, AI &amp; Icon fonts">
            <a:extLst>
              <a:ext uri="{FF2B5EF4-FFF2-40B4-BE49-F238E27FC236}">
                <a16:creationId xmlns:a16="http://schemas.microsoft.com/office/drawing/2014/main" id="{013F4AE2-F85F-4445-B94F-AE4DA74FC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977" y="259839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rackets, code, coding, development, programming icon">
            <a:extLst>
              <a:ext uri="{FF2B5EF4-FFF2-40B4-BE49-F238E27FC236}">
                <a16:creationId xmlns:a16="http://schemas.microsoft.com/office/drawing/2014/main" id="{DE44C6AC-A6D7-40F2-9680-AE11F8CCD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927" y="2858646"/>
            <a:ext cx="1917896" cy="19178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78BBF35-C2F0-46DC-8781-A410153EFDB9}"/>
              </a:ext>
            </a:extLst>
          </p:cNvPr>
          <p:cNvSpPr/>
          <p:nvPr/>
        </p:nvSpPr>
        <p:spPr>
          <a:xfrm>
            <a:off x="1637271" y="4916549"/>
            <a:ext cx="2095189" cy="461665"/>
          </a:xfrm>
          <a:prstGeom prst="rect">
            <a:avLst/>
          </a:prstGeom>
        </p:spPr>
        <p:txBody>
          <a:bodyPr wrap="none">
            <a:spAutoFit/>
          </a:bodyPr>
          <a:lstStyle/>
          <a:p>
            <a:r>
              <a:rPr lang="en-US" sz="2400" dirty="0"/>
              <a:t>Object Adapter</a:t>
            </a:r>
          </a:p>
        </p:txBody>
      </p:sp>
      <p:sp>
        <p:nvSpPr>
          <p:cNvPr id="5" name="Rectangle 4">
            <a:extLst>
              <a:ext uri="{FF2B5EF4-FFF2-40B4-BE49-F238E27FC236}">
                <a16:creationId xmlns:a16="http://schemas.microsoft.com/office/drawing/2014/main" id="{F0F59399-1C78-40FC-9019-27C9DA47DBA1}"/>
              </a:ext>
            </a:extLst>
          </p:cNvPr>
          <p:cNvSpPr/>
          <p:nvPr/>
        </p:nvSpPr>
        <p:spPr>
          <a:xfrm>
            <a:off x="7577066" y="4916550"/>
            <a:ext cx="1973617" cy="461665"/>
          </a:xfrm>
          <a:prstGeom prst="rect">
            <a:avLst/>
          </a:prstGeom>
        </p:spPr>
        <p:txBody>
          <a:bodyPr wrap="none">
            <a:spAutoFit/>
          </a:bodyPr>
          <a:lstStyle/>
          <a:p>
            <a:r>
              <a:rPr lang="en-US" sz="2400" dirty="0"/>
              <a:t>Class Adapter</a:t>
            </a:r>
          </a:p>
        </p:txBody>
      </p:sp>
    </p:spTree>
    <p:extLst>
      <p:ext uri="{BB962C8B-B14F-4D97-AF65-F5344CB8AC3E}">
        <p14:creationId xmlns:p14="http://schemas.microsoft.com/office/powerpoint/2010/main" val="22657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Object Adapter</a:t>
            </a:r>
          </a:p>
        </p:txBody>
      </p:sp>
      <p:cxnSp>
        <p:nvCxnSpPr>
          <p:cNvPr id="7" name="Straight Connector 13">
            <a:extLst>
              <a:ext uri="{FF2B5EF4-FFF2-40B4-BE49-F238E27FC236}">
                <a16:creationId xmlns:a16="http://schemas.microsoft.com/office/drawing/2014/main" id="{E04A321A-A039-4720-87B4-66A4210E0D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5AAC4D-DF16-47AE-9603-83EAE9A06429}"/>
              </a:ext>
            </a:extLst>
          </p:cNvPr>
          <p:cNvSpPr>
            <a:spLocks noGrp="1"/>
          </p:cNvSpPr>
          <p:nvPr>
            <p:ph idx="1"/>
          </p:nvPr>
        </p:nvSpPr>
        <p:spPr>
          <a:xfrm>
            <a:off x="571752" y="2799654"/>
            <a:ext cx="3005462" cy="3189665"/>
          </a:xfrm>
        </p:spPr>
        <p:txBody>
          <a:bodyPr>
            <a:normAutofit/>
          </a:bodyPr>
          <a:lstStyle/>
          <a:p>
            <a:pPr>
              <a:lnSpc>
                <a:spcPct val="100000"/>
              </a:lnSpc>
            </a:pPr>
            <a:endParaRPr lang="en-US" sz="1500" dirty="0">
              <a:solidFill>
                <a:srgbClr val="FFFFFF"/>
              </a:solidFill>
            </a:endParaRPr>
          </a:p>
        </p:txBody>
      </p:sp>
      <p:pic>
        <p:nvPicPr>
          <p:cNvPr id="5" name="Picture 4" descr="the Adapter Pattern">
            <a:extLst>
              <a:ext uri="{FF2B5EF4-FFF2-40B4-BE49-F238E27FC236}">
                <a16:creationId xmlns:a16="http://schemas.microsoft.com/office/drawing/2014/main" id="{95C739A7-F8A6-401D-970B-178B0980F8C6}"/>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3577213" y="1497392"/>
            <a:ext cx="8637493" cy="3052538"/>
          </a:xfrm>
          <a:prstGeom prst="rect">
            <a:avLst/>
          </a:prstGeom>
          <a:noFill/>
        </p:spPr>
      </p:pic>
    </p:spTree>
    <p:extLst>
      <p:ext uri="{BB962C8B-B14F-4D97-AF65-F5344CB8AC3E}">
        <p14:creationId xmlns:p14="http://schemas.microsoft.com/office/powerpoint/2010/main" val="78814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Class Adapter</a:t>
            </a:r>
          </a:p>
        </p:txBody>
      </p:sp>
      <p:cxnSp>
        <p:nvCxnSpPr>
          <p:cNvPr id="7" name="Straight Connector 13">
            <a:extLst>
              <a:ext uri="{FF2B5EF4-FFF2-40B4-BE49-F238E27FC236}">
                <a16:creationId xmlns:a16="http://schemas.microsoft.com/office/drawing/2014/main" id="{E04A321A-A039-4720-87B4-66A4210E0D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5AAC4D-DF16-47AE-9603-83EAE9A06429}"/>
              </a:ext>
            </a:extLst>
          </p:cNvPr>
          <p:cNvSpPr>
            <a:spLocks noGrp="1"/>
          </p:cNvSpPr>
          <p:nvPr>
            <p:ph idx="1"/>
          </p:nvPr>
        </p:nvSpPr>
        <p:spPr>
          <a:xfrm>
            <a:off x="571752" y="2799654"/>
            <a:ext cx="3005462" cy="3189665"/>
          </a:xfrm>
        </p:spPr>
        <p:txBody>
          <a:bodyPr>
            <a:normAutofit/>
          </a:bodyPr>
          <a:lstStyle/>
          <a:p>
            <a:pPr>
              <a:lnSpc>
                <a:spcPct val="100000"/>
              </a:lnSpc>
            </a:pPr>
            <a:endParaRPr lang="en-US" sz="1500" dirty="0">
              <a:solidFill>
                <a:srgbClr val="FFFFFF"/>
              </a:solidFill>
            </a:endParaRPr>
          </a:p>
        </p:txBody>
      </p:sp>
      <p:pic>
        <p:nvPicPr>
          <p:cNvPr id="8" name="Picture 7" descr="the Adapter Pattern">
            <a:extLst>
              <a:ext uri="{FF2B5EF4-FFF2-40B4-BE49-F238E27FC236}">
                <a16:creationId xmlns:a16="http://schemas.microsoft.com/office/drawing/2014/main" id="{3074B90C-E9B0-420A-90C5-36182621915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81482" y="1634905"/>
            <a:ext cx="8710518" cy="3033055"/>
          </a:xfrm>
          <a:prstGeom prst="rect">
            <a:avLst/>
          </a:prstGeom>
          <a:noFill/>
          <a:ln>
            <a:noFill/>
          </a:ln>
        </p:spPr>
      </p:pic>
    </p:spTree>
    <p:extLst>
      <p:ext uri="{BB962C8B-B14F-4D97-AF65-F5344CB8AC3E}">
        <p14:creationId xmlns:p14="http://schemas.microsoft.com/office/powerpoint/2010/main" val="192294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err="1"/>
              <a:t>Khi</a:t>
            </a:r>
            <a:r>
              <a:rPr lang="en-US" dirty="0"/>
              <a:t> </a:t>
            </a:r>
            <a:r>
              <a:rPr lang="en-US" dirty="0" err="1"/>
              <a:t>nào</a:t>
            </a:r>
            <a:r>
              <a:rPr lang="en-US" dirty="0"/>
              <a:t> </a:t>
            </a:r>
            <a:r>
              <a:rPr lang="en-US" dirty="0" err="1"/>
              <a:t>thì</a:t>
            </a:r>
            <a:r>
              <a:rPr lang="en-US" dirty="0"/>
              <a:t> </a:t>
            </a:r>
            <a:r>
              <a:rPr lang="en-US" dirty="0" err="1"/>
              <a:t>sử</a:t>
            </a:r>
            <a:r>
              <a:rPr lang="en-US" dirty="0"/>
              <a:t> </a:t>
            </a:r>
            <a:r>
              <a:rPr lang="en-US" dirty="0" err="1"/>
              <a:t>dụng</a:t>
            </a:r>
            <a:r>
              <a:rPr lang="en-US" dirty="0"/>
              <a:t> Adapter?</a:t>
            </a:r>
          </a:p>
        </p:txBody>
      </p:sp>
      <p:sp>
        <p:nvSpPr>
          <p:cNvPr id="3" name="Content Placeholder 2">
            <a:extLst>
              <a:ext uri="{FF2B5EF4-FFF2-40B4-BE49-F238E27FC236}">
                <a16:creationId xmlns:a16="http://schemas.microsoft.com/office/drawing/2014/main" id="{2BF79B17-9864-4B8D-8E0B-5B4E0722F983}"/>
              </a:ext>
            </a:extLst>
          </p:cNvPr>
          <p:cNvSpPr>
            <a:spLocks noGrp="1"/>
          </p:cNvSpPr>
          <p:nvPr>
            <p:ph idx="1"/>
          </p:nvPr>
        </p:nvSpPr>
        <p:spPr>
          <a:xfrm>
            <a:off x="1097280" y="1997365"/>
            <a:ext cx="10058400" cy="4463196"/>
          </a:xfrm>
        </p:spPr>
        <p:txBody>
          <a:bodyPr>
            <a:normAutofit lnSpcReduction="10000"/>
          </a:bodyPr>
          <a:lstStyle/>
          <a:p>
            <a:pPr lvl="0"/>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Adapter Pattern </a:t>
            </a:r>
            <a:r>
              <a:rPr lang="en-US" sz="2400" dirty="0" err="1">
                <a:latin typeface="Segoe UI" panose="020B0502040204020203" pitchFamily="34" charset="0"/>
                <a:cs typeface="Segoe UI" panose="020B0502040204020203" pitchFamily="34" charset="0"/>
              </a:rPr>
              <a:t>khi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lớp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đã</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tồn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trước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nhưng</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interface </a:t>
            </a:r>
            <a:r>
              <a:rPr lang="en-US" sz="2400" b="1" dirty="0" err="1">
                <a:latin typeface="Segoe UI" panose="020B0502040204020203" pitchFamily="34" charset="0"/>
                <a:cs typeface="Segoe UI" panose="020B0502040204020203" pitchFamily="34" charset="0"/>
              </a:rPr>
              <a:t>của</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nó</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lại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không</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phù</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hợp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cầu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a:t>
            </a:r>
          </a:p>
          <a:p>
            <a:pPr lvl="0"/>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Adapter Pattern </a:t>
            </a:r>
            <a:r>
              <a:rPr lang="en-US" sz="2400" dirty="0" err="1">
                <a:latin typeface="Segoe UI" panose="020B0502040204020203" pitchFamily="34" charset="0"/>
                <a:cs typeface="Segoe UI" panose="020B0502040204020203" pitchFamily="34" charset="0"/>
              </a:rPr>
              <a:t>khi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code </a:t>
            </a:r>
            <a:r>
              <a:rPr lang="en-US" sz="2400" b="1" dirty="0" err="1">
                <a:latin typeface="Segoe UI" panose="020B0502040204020203" pitchFamily="34" charset="0"/>
                <a:cs typeface="Segoe UI" panose="020B0502040204020203" pitchFamily="34" charset="0"/>
              </a:rPr>
              <a:t>của</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mình</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không</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bị</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ảnh</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hưởng</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từ</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các</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thay</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đổi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hoặc</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các</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lần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cập</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nhật</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phiên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bản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mới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từ</a:t>
            </a:r>
            <a:r>
              <a:rPr lang="en-US" sz="2400" b="1" dirty="0">
                <a:latin typeface="Segoe UI" panose="020B0502040204020203" pitchFamily="34" charset="0"/>
                <a:cs typeface="Segoe UI" panose="020B0502040204020203" pitchFamily="34" charset="0"/>
              </a:rPr>
              <a:t> API </a:t>
            </a:r>
            <a:r>
              <a:rPr lang="en-US" sz="2400" b="1" dirty="0" err="1">
                <a:latin typeface="Segoe UI" panose="020B0502040204020203" pitchFamily="34" charset="0"/>
                <a:cs typeface="Segoe UI" panose="020B0502040204020203" pitchFamily="34" charset="0"/>
              </a:rPr>
              <a:t>hoặc</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dịch</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vụ</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từ</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bên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thứ</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ba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thay</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đổi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hàm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lớp</a:t>
            </a:r>
            <a:r>
              <a:rPr lang="en-US" sz="2400" dirty="0">
                <a:latin typeface="Segoe UI" panose="020B0502040204020203" pitchFamily="34" charset="0"/>
                <a:cs typeface="Segoe UI" panose="020B0502040204020203" pitchFamily="34" charset="0"/>
              </a:rPr>
              <a:t>, …)</a:t>
            </a:r>
          </a:p>
          <a:p>
            <a:pPr lvl="0"/>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Adapter Pattern </a:t>
            </a:r>
            <a:r>
              <a:rPr lang="en-US" sz="2400" dirty="0" err="1">
                <a:latin typeface="Segoe UI" panose="020B0502040204020203" pitchFamily="34" charset="0"/>
                <a:cs typeface="Segoe UI" panose="020B0502040204020203" pitchFamily="34" charset="0"/>
              </a:rPr>
              <a:t>khi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thành</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phần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trung</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gian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vừa</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đảm</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bảo</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kết</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nối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và</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phối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hợp</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với</a:t>
            </a:r>
            <a:r>
              <a:rPr lang="en-US" sz="2400" b="1" dirty="0">
                <a:latin typeface="Segoe UI" panose="020B0502040204020203" pitchFamily="34" charset="0"/>
                <a:cs typeface="Segoe UI" panose="020B0502040204020203" pitchFamily="34" charset="0"/>
              </a:rPr>
              <a:t> API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hoặc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dịch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vụ</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từ</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bên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thứ</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vừa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cung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cấp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hàm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tiện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ích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đáp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ứng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phù</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hợp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cầu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mình</a:t>
            </a:r>
            <a:r>
              <a:rPr lang="en-US" sz="2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7755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69426B45-4C4F-4D52-8537-76E9A5B89E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36320" y="286603"/>
            <a:ext cx="10058400" cy="1450757"/>
          </a:xfrm>
        </p:spPr>
        <p:txBody>
          <a:bodyPr>
            <a:normAutofit/>
          </a:bodyPr>
          <a:lstStyle/>
          <a:p>
            <a:r>
              <a:rPr lang="en-US" dirty="0"/>
              <a:t>Builder Pattern </a:t>
            </a:r>
            <a:r>
              <a:rPr lang="en-US" dirty="0" err="1"/>
              <a:t>là</a:t>
            </a:r>
            <a:r>
              <a:rPr lang="en-US" dirty="0"/>
              <a:t> </a:t>
            </a:r>
            <a:r>
              <a:rPr lang="en-US" dirty="0" err="1"/>
              <a:t>gì</a:t>
            </a:r>
            <a:r>
              <a:rPr lang="en-US" dirty="0"/>
              <a:t>?</a:t>
            </a:r>
          </a:p>
        </p:txBody>
      </p:sp>
      <p:cxnSp>
        <p:nvCxnSpPr>
          <p:cNvPr id="1029" name="Straight Connector 136">
            <a:extLst>
              <a:ext uri="{FF2B5EF4-FFF2-40B4-BE49-F238E27FC236}">
                <a16:creationId xmlns:a16="http://schemas.microsoft.com/office/drawing/2014/main" id="{CF117E1C-E964-4433-B1A8-BB2301D0FF1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Builder Design Concept Icon Stock Illustration - Download Image Now - iStock">
            <a:extLst>
              <a:ext uri="{FF2B5EF4-FFF2-40B4-BE49-F238E27FC236}">
                <a16:creationId xmlns:a16="http://schemas.microsoft.com/office/drawing/2014/main" id="{BB557C17-C787-4A21-AEC3-322ECEAF27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 r="346" b="5"/>
          <a:stretch/>
        </p:blipFill>
        <p:spPr bwMode="auto">
          <a:xfrm>
            <a:off x="1161535" y="2108200"/>
            <a:ext cx="3495807" cy="36006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F5081F4-7C16-4FF3-8655-B1DE39B77BDE}"/>
              </a:ext>
            </a:extLst>
          </p:cNvPr>
          <p:cNvSpPr>
            <a:spLocks noGrp="1"/>
          </p:cNvSpPr>
          <p:nvPr>
            <p:ph idx="1"/>
          </p:nvPr>
        </p:nvSpPr>
        <p:spPr>
          <a:xfrm>
            <a:off x="5248657" y="2108200"/>
            <a:ext cx="5846063" cy="4292593"/>
          </a:xfrm>
        </p:spPr>
        <p:txBody>
          <a:bodyPr>
            <a:normAutofit/>
          </a:bodyPr>
          <a:lstStyle/>
          <a:p>
            <a:r>
              <a:rPr lang="en-US" sz="2800" dirty="0">
                <a:latin typeface="Segoe UI" panose="020B0502040204020203" pitchFamily="34" charset="0"/>
                <a:cs typeface="Segoe UI" panose="020B0502040204020203" pitchFamily="34" charset="0"/>
              </a:rPr>
              <a:t>Builder pattern là </a:t>
            </a:r>
            <a:r>
              <a:rPr lang="en-US" sz="2800" dirty="0" err="1">
                <a:latin typeface="Segoe UI" panose="020B0502040204020203" pitchFamily="34" charset="0"/>
                <a:cs typeface="Segoe UI" panose="020B0502040204020203" pitchFamily="34" charset="0"/>
              </a:rPr>
              <a:t>mẫu</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thiết</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kê</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thuộc</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nhóm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khởi</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tạo</a:t>
            </a:r>
            <a:r>
              <a:rPr lang="en-US" sz="2800" dirty="0">
                <a:latin typeface="Segoe UI" panose="020B0502040204020203" pitchFamily="34" charset="0"/>
                <a:cs typeface="Segoe UI" panose="020B0502040204020203" pitchFamily="34" charset="0"/>
              </a:rPr>
              <a:t> (Creational patterns) </a:t>
            </a:r>
            <a:r>
              <a:rPr lang="en-US" sz="2800" dirty="0" err="1">
                <a:latin typeface="Segoe UI" panose="020B0502040204020203" pitchFamily="34" charset="0"/>
                <a:cs typeface="Segoe UI" panose="020B0502040204020203" pitchFamily="34" charset="0"/>
              </a:rPr>
              <a:t>được</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tạo</a:t>
            </a:r>
            <a:r>
              <a:rPr lang="en-US" sz="2800" dirty="0">
                <a:latin typeface="Segoe UI" panose="020B0502040204020203" pitchFamily="34" charset="0"/>
                <a:cs typeface="Segoe UI" panose="020B0502040204020203" pitchFamily="34" charset="0"/>
              </a:rPr>
              <a:t> ra </a:t>
            </a:r>
            <a:r>
              <a:rPr lang="en-US" sz="2800" dirty="0" err="1">
                <a:latin typeface="Segoe UI" panose="020B0502040204020203" pitchFamily="34" charset="0"/>
                <a:cs typeface="Segoe UI" panose="020B0502040204020203" pitchFamily="34" charset="0"/>
              </a:rPr>
              <a:t>nhằm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giải</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quyết</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vấn</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đề</a:t>
            </a:r>
            <a:r>
              <a:rPr lang="en-US" sz="2800"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khởi</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tạo</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các</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đối</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tượng</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phức</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tạp</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bằng</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việc</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cung</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cấp</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một</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cách</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xây</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dựng</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đối</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tượng</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theo</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từng</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bước</a:t>
            </a:r>
            <a:r>
              <a:rPr lang="en-US" sz="2800" b="1" dirty="0">
                <a:latin typeface="Segoe UI" panose="020B0502040204020203" pitchFamily="34" charset="0"/>
                <a:cs typeface="Segoe UI" panose="020B0502040204020203" pitchFamily="34" charset="0"/>
              </a:rPr>
              <a:t> </a:t>
            </a:r>
            <a:r>
              <a:rPr lang="en-US" sz="2800" b="1" dirty="0" err="1">
                <a:latin typeface="Segoe UI" panose="020B0502040204020203" pitchFamily="34" charset="0"/>
                <a:cs typeface="Segoe UI" panose="020B0502040204020203" pitchFamily="34" charset="0"/>
              </a:rPr>
              <a:t>một</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và</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cung</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cấp</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một</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phương</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thức</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để</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trả</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về</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đối</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tượng</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cuối</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cùng</a:t>
            </a:r>
            <a:r>
              <a:rPr lang="en-US" sz="2800" dirty="0">
                <a:latin typeface="Segoe UI" panose="020B0502040204020203" pitchFamily="34" charset="0"/>
                <a:cs typeface="Segoe UI" panose="020B0502040204020203" pitchFamily="34" charset="0"/>
              </a:rPr>
              <a:t>.</a:t>
            </a:r>
          </a:p>
        </p:txBody>
      </p:sp>
      <p:sp>
        <p:nvSpPr>
          <p:cNvPr id="139" name="Rectangle 138">
            <a:extLst>
              <a:ext uri="{FF2B5EF4-FFF2-40B4-BE49-F238E27FC236}">
                <a16:creationId xmlns:a16="http://schemas.microsoft.com/office/drawing/2014/main" id="{67E6FB20-7663-466F-A928-9371C34F9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427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 name="Rectangle 13">
            <a:extLst>
              <a:ext uri="{FF2B5EF4-FFF2-40B4-BE49-F238E27FC236}">
                <a16:creationId xmlns:a16="http://schemas.microsoft.com/office/drawing/2014/main" id="{B4D0E555-16F6-44D0-BF56-AF5FF5BDE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9E79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5400" dirty="0" err="1">
                <a:solidFill>
                  <a:srgbClr val="FFFFFF"/>
                </a:solidFill>
              </a:rPr>
              <a:t>Cấu</a:t>
            </a:r>
            <a:r>
              <a:rPr lang="en-US" sz="5400" dirty="0">
                <a:solidFill>
                  <a:srgbClr val="FFFFFF"/>
                </a:solidFill>
              </a:rPr>
              <a:t> </a:t>
            </a:r>
            <a:r>
              <a:rPr lang="en-US" sz="5400" dirty="0" err="1">
                <a:solidFill>
                  <a:srgbClr val="FFFFFF"/>
                </a:solidFill>
              </a:rPr>
              <a:t>trúc</a:t>
            </a:r>
            <a:endParaRPr lang="en-US" sz="5400" dirty="0">
              <a:solidFill>
                <a:srgbClr val="FFFFFF"/>
              </a:solidFill>
            </a:endParaRP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ấu trúc của Builder Pattern ">
            <a:extLst>
              <a:ext uri="{FF2B5EF4-FFF2-40B4-BE49-F238E27FC236}">
                <a16:creationId xmlns:a16="http://schemas.microsoft.com/office/drawing/2014/main" id="{70FBF9FE-9D10-4123-B7EE-9E75F7D6B641}"/>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5615672" y="230411"/>
            <a:ext cx="5595749" cy="6544736"/>
          </a:xfrm>
          <a:prstGeom prst="rect">
            <a:avLst/>
          </a:prstGeom>
          <a:noFill/>
        </p:spPr>
      </p:pic>
      <p:sp>
        <p:nvSpPr>
          <p:cNvPr id="4" name="Rectangle 3">
            <a:extLst>
              <a:ext uri="{FF2B5EF4-FFF2-40B4-BE49-F238E27FC236}">
                <a16:creationId xmlns:a16="http://schemas.microsoft.com/office/drawing/2014/main" id="{AB0F25F8-8A64-4E23-AA54-195AEB0ADFD5}"/>
              </a:ext>
            </a:extLst>
          </p:cNvPr>
          <p:cNvSpPr/>
          <p:nvPr/>
        </p:nvSpPr>
        <p:spPr>
          <a:xfrm>
            <a:off x="96178" y="3920743"/>
            <a:ext cx="4603038" cy="1107996"/>
          </a:xfrm>
          <a:prstGeom prst="rect">
            <a:avLst/>
          </a:prstGeom>
        </p:spPr>
        <p:txBody>
          <a:bodyPr wrap="square">
            <a:spAutoFit/>
          </a:bodyPr>
          <a:lstStyle/>
          <a:p>
            <a:r>
              <a:rPr lang="en-US" sz="2200" dirty="0">
                <a:solidFill>
                  <a:srgbClr val="FFFFFF"/>
                </a:solidFill>
                <a:latin typeface="Segoe UI" panose="020B0502040204020203" pitchFamily="34" charset="0"/>
                <a:cs typeface="Segoe UI" panose="020B0502040204020203" pitchFamily="34" charset="0"/>
              </a:rPr>
              <a:t>Bao </a:t>
            </a:r>
            <a:r>
              <a:rPr lang="en-US" sz="2200" dirty="0" err="1">
                <a:solidFill>
                  <a:srgbClr val="FFFFFF"/>
                </a:solidFill>
                <a:latin typeface="Segoe UI" panose="020B0502040204020203" pitchFamily="34" charset="0"/>
                <a:cs typeface="Segoe UI" panose="020B0502040204020203" pitchFamily="34" charset="0"/>
              </a:rPr>
              <a:t>gồm</a:t>
            </a:r>
            <a:r>
              <a:rPr lang="en-US" sz="2200" dirty="0">
                <a:solidFill>
                  <a:srgbClr val="FFFFFF"/>
                </a:solidFill>
                <a:latin typeface="Segoe UI" panose="020B0502040204020203" pitchFamily="34" charset="0"/>
                <a:cs typeface="Segoe UI" panose="020B0502040204020203" pitchFamily="34" charset="0"/>
              </a:rPr>
              <a:t> </a:t>
            </a:r>
            <a:r>
              <a:rPr lang="en-US" sz="2200" dirty="0" err="1">
                <a:solidFill>
                  <a:srgbClr val="FFFFFF"/>
                </a:solidFill>
                <a:latin typeface="Segoe UI" panose="020B0502040204020203" pitchFamily="34" charset="0"/>
                <a:cs typeface="Segoe UI" panose="020B0502040204020203" pitchFamily="34" charset="0"/>
              </a:rPr>
              <a:t>các</a:t>
            </a:r>
            <a:r>
              <a:rPr lang="en-US" sz="2200" dirty="0">
                <a:solidFill>
                  <a:srgbClr val="FFFFFF"/>
                </a:solidFill>
                <a:latin typeface="Segoe UI" panose="020B0502040204020203" pitchFamily="34" charset="0"/>
                <a:cs typeface="Segoe UI" panose="020B0502040204020203" pitchFamily="34" charset="0"/>
              </a:rPr>
              <a:t> </a:t>
            </a:r>
            <a:r>
              <a:rPr lang="en-US" sz="2200" dirty="0" err="1">
                <a:solidFill>
                  <a:srgbClr val="FFFFFF"/>
                </a:solidFill>
                <a:latin typeface="Segoe UI" panose="020B0502040204020203" pitchFamily="34" charset="0"/>
                <a:cs typeface="Segoe UI" panose="020B0502040204020203" pitchFamily="34" charset="0"/>
              </a:rPr>
              <a:t>thành</a:t>
            </a:r>
            <a:r>
              <a:rPr lang="en-US" sz="2200" dirty="0">
                <a:solidFill>
                  <a:srgbClr val="FFFFFF"/>
                </a:solidFill>
                <a:latin typeface="Segoe UI" panose="020B0502040204020203" pitchFamily="34" charset="0"/>
                <a:cs typeface="Segoe UI" panose="020B0502040204020203" pitchFamily="34" charset="0"/>
              </a:rPr>
              <a:t> </a:t>
            </a:r>
            <a:r>
              <a:rPr lang="en-US" sz="2200" dirty="0" err="1">
                <a:solidFill>
                  <a:srgbClr val="FFFFFF"/>
                </a:solidFill>
                <a:latin typeface="Segoe UI" panose="020B0502040204020203" pitchFamily="34" charset="0"/>
                <a:cs typeface="Segoe UI" panose="020B0502040204020203" pitchFamily="34" charset="0"/>
              </a:rPr>
              <a:t>phần</a:t>
            </a:r>
            <a:r>
              <a:rPr lang="en-US" sz="2200" dirty="0">
                <a:solidFill>
                  <a:srgbClr val="FFFFFF"/>
                </a:solidFill>
                <a:latin typeface="Segoe UI" panose="020B0502040204020203" pitchFamily="34" charset="0"/>
                <a:cs typeface="Segoe UI" panose="020B0502040204020203" pitchFamily="34" charset="0"/>
              </a:rPr>
              <a:t> c</a:t>
            </a:r>
            <a:r>
              <a:rPr lang="vi-VN" sz="2200" dirty="0">
                <a:solidFill>
                  <a:srgbClr val="FFFFFF"/>
                </a:solidFill>
                <a:latin typeface="Segoe UI" panose="020B0502040204020203" pitchFamily="34" charset="0"/>
                <a:cs typeface="Segoe UI" panose="020B0502040204020203" pitchFamily="34" charset="0"/>
              </a:rPr>
              <a:t>ơ</a:t>
            </a:r>
            <a:r>
              <a:rPr lang="en-US" sz="2200" dirty="0">
                <a:solidFill>
                  <a:srgbClr val="FFFFFF"/>
                </a:solidFill>
                <a:latin typeface="Segoe UI" panose="020B0502040204020203" pitchFamily="34" charset="0"/>
                <a:cs typeface="Segoe UI" panose="020B0502040204020203" pitchFamily="34" charset="0"/>
              </a:rPr>
              <a:t> </a:t>
            </a:r>
            <a:r>
              <a:rPr lang="en-US" sz="2200" dirty="0" err="1">
                <a:solidFill>
                  <a:srgbClr val="FFFFFF"/>
                </a:solidFill>
                <a:latin typeface="Segoe UI" panose="020B0502040204020203" pitchFamily="34" charset="0"/>
                <a:cs typeface="Segoe UI" panose="020B0502040204020203" pitchFamily="34" charset="0"/>
              </a:rPr>
              <a:t>bản</a:t>
            </a:r>
            <a:r>
              <a:rPr lang="en-US" sz="2200" dirty="0">
                <a:solidFill>
                  <a:srgbClr val="FFFFFF"/>
                </a:solidFill>
                <a:latin typeface="Segoe UI" panose="020B0502040204020203" pitchFamily="34" charset="0"/>
                <a:cs typeface="Segoe UI" panose="020B0502040204020203" pitchFamily="34" charset="0"/>
              </a:rPr>
              <a:t> </a:t>
            </a:r>
            <a:r>
              <a:rPr lang="en-US" sz="2200" dirty="0" err="1">
                <a:solidFill>
                  <a:srgbClr val="FFFFFF"/>
                </a:solidFill>
                <a:latin typeface="Segoe UI" panose="020B0502040204020203" pitchFamily="34" charset="0"/>
                <a:cs typeface="Segoe UI" panose="020B0502040204020203" pitchFamily="34" charset="0"/>
              </a:rPr>
              <a:t>là</a:t>
            </a:r>
            <a:r>
              <a:rPr lang="en-US" sz="2200" dirty="0">
                <a:solidFill>
                  <a:srgbClr val="FFFFFF"/>
                </a:solidFill>
                <a:latin typeface="Segoe UI" panose="020B0502040204020203" pitchFamily="34" charset="0"/>
                <a:cs typeface="Segoe UI" panose="020B0502040204020203" pitchFamily="34" charset="0"/>
              </a:rPr>
              <a:t>: Builder, Concrete Builder, Product, Director, Client</a:t>
            </a: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0719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CB73-0285-497E-A875-70634A70A289}"/>
              </a:ext>
            </a:extLst>
          </p:cNvPr>
          <p:cNvSpPr>
            <a:spLocks noGrp="1"/>
          </p:cNvSpPr>
          <p:nvPr>
            <p:ph type="title"/>
          </p:nvPr>
        </p:nvSpPr>
        <p:spPr/>
        <p:txBody>
          <a:bodyPr/>
          <a:lstStyle/>
          <a:p>
            <a:r>
              <a:rPr lang="en-US" dirty="0" err="1"/>
              <a:t>Trong</a:t>
            </a:r>
            <a:r>
              <a:rPr lang="en-US" dirty="0"/>
              <a:t> </a:t>
            </a:r>
            <a:r>
              <a:rPr lang="en-US" dirty="0" err="1"/>
              <a:t>đó</a:t>
            </a:r>
            <a:r>
              <a:rPr lang="en-US" dirty="0"/>
              <a:t>:</a:t>
            </a:r>
          </a:p>
        </p:txBody>
      </p:sp>
      <p:sp>
        <p:nvSpPr>
          <p:cNvPr id="3" name="Content Placeholder 2">
            <a:extLst>
              <a:ext uri="{FF2B5EF4-FFF2-40B4-BE49-F238E27FC236}">
                <a16:creationId xmlns:a16="http://schemas.microsoft.com/office/drawing/2014/main" id="{A97E19DB-F157-485B-81AF-D9B4186C0DD4}"/>
              </a:ext>
            </a:extLst>
          </p:cNvPr>
          <p:cNvSpPr>
            <a:spLocks noGrp="1"/>
          </p:cNvSpPr>
          <p:nvPr>
            <p:ph idx="1"/>
          </p:nvPr>
        </p:nvSpPr>
        <p:spPr>
          <a:xfrm>
            <a:off x="1097280" y="1894114"/>
            <a:ext cx="10058400" cy="4493623"/>
          </a:xfrm>
        </p:spPr>
        <p:txBody>
          <a:bodyPr>
            <a:normAutofit fontScale="92500"/>
          </a:bodyPr>
          <a:lstStyle/>
          <a:p>
            <a:pPr marL="0" lvl="0" indent="0">
              <a:buNone/>
            </a:pPr>
            <a:r>
              <a:rPr lang="en-US" sz="2400" b="1" dirty="0">
                <a:latin typeface="Segoe UI" panose="020B0502040204020203" pitchFamily="34" charset="0"/>
                <a:cs typeface="Segoe UI" panose="020B0502040204020203" pitchFamily="34" charset="0"/>
              </a:rPr>
              <a:t>Builder:</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định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nghĩa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lớp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trừu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(abstract class) </a:t>
            </a:r>
            <a:r>
              <a:rPr lang="en-US" sz="2400" dirty="0" err="1">
                <a:latin typeface="Segoe UI" panose="020B0502040204020203" pitchFamily="34" charset="0"/>
                <a:cs typeface="Segoe UI" panose="020B0502040204020203" pitchFamily="34" charset="0"/>
              </a:rPr>
              <a:t>để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hoặc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nhiều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Product.</a:t>
            </a:r>
          </a:p>
          <a:p>
            <a:pPr marL="0" lvl="0" indent="0">
              <a:buNone/>
            </a:pPr>
            <a:r>
              <a:rPr lang="en-US" sz="2400" b="1" dirty="0">
                <a:latin typeface="Segoe UI" panose="020B0502040204020203" pitchFamily="34" charset="0"/>
                <a:cs typeface="Segoe UI" panose="020B0502040204020203" pitchFamily="34" charset="0"/>
              </a:rPr>
              <a:t>Concrete Builder:</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triển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khai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cụ</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hóa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lớp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trừu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tập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hợp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nhau</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này</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xác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định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nắm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giữ</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hiện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Đồng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thời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cũng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cung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cấp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phương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thức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trả</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hiện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đã</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trước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đó</a:t>
            </a:r>
            <a:r>
              <a:rPr lang="en-US" sz="2400" dirty="0">
                <a:latin typeface="Segoe UI" panose="020B0502040204020203" pitchFamily="34" charset="0"/>
                <a:cs typeface="Segoe UI" panose="020B0502040204020203" pitchFamily="34" charset="0"/>
              </a:rPr>
              <a:t>.</a:t>
            </a:r>
          </a:p>
          <a:p>
            <a:pPr marL="0" lvl="0" indent="0">
              <a:buNone/>
            </a:pPr>
            <a:r>
              <a:rPr lang="en-US" sz="2400" b="1" dirty="0">
                <a:latin typeface="Segoe UI" panose="020B0502040204020203" pitchFamily="34" charset="0"/>
                <a:cs typeface="Segoe UI" panose="020B0502040204020203" pitchFamily="34" charset="0"/>
              </a:rPr>
              <a:t>Product: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đại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diện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phức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tạp</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phải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ra.</a:t>
            </a:r>
          </a:p>
          <a:p>
            <a:pPr marL="0" lvl="0" indent="0">
              <a:buNone/>
            </a:pPr>
            <a:r>
              <a:rPr lang="en-US" sz="2400" b="1" dirty="0">
                <a:latin typeface="Segoe UI" panose="020B0502040204020203" pitchFamily="34" charset="0"/>
                <a:cs typeface="Segoe UI" panose="020B0502040204020203" pitchFamily="34" charset="0"/>
              </a:rPr>
              <a:t>Director:</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Builder (</a:t>
            </a:r>
            <a:r>
              <a:rPr lang="en-US" sz="2400" dirty="0" err="1">
                <a:latin typeface="Segoe UI" panose="020B0502040204020203" pitchFamily="34" charset="0"/>
                <a:cs typeface="Segoe UI" panose="020B0502040204020203" pitchFamily="34" charset="0"/>
              </a:rPr>
              <a:t>Có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thể</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có</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hoặc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không</a:t>
            </a:r>
            <a:r>
              <a:rPr lang="en-US" sz="2400" dirty="0">
                <a:latin typeface="Segoe UI" panose="020B0502040204020203" pitchFamily="34" charset="0"/>
                <a:cs typeface="Segoe UI" panose="020B0502040204020203" pitchFamily="34" charset="0"/>
              </a:rPr>
              <a:t>).</a:t>
            </a:r>
          </a:p>
          <a:p>
            <a:pPr marL="0" lvl="0" indent="0">
              <a:buNone/>
            </a:pPr>
            <a:r>
              <a:rPr lang="en-US" sz="2400" b="1" dirty="0">
                <a:latin typeface="Segoe UI" panose="020B0502040204020203" pitchFamily="34" charset="0"/>
                <a:cs typeface="Segoe UI" panose="020B0502040204020203" pitchFamily="34" charset="0"/>
              </a:rPr>
              <a:t>Client: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Là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thành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sử</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dụng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ConcreteBuilder</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và</a:t>
            </a:r>
            <a:r>
              <a:rPr lang="en-US" sz="2400" dirty="0">
                <a:latin typeface="Segoe UI" panose="020B0502040204020203" pitchFamily="34" charset="0"/>
                <a:cs typeface="Segoe UI" panose="020B0502040204020203" pitchFamily="34" charset="0"/>
              </a:rPr>
              <a:t> Director.</a:t>
            </a:r>
          </a:p>
        </p:txBody>
      </p:sp>
    </p:spTree>
    <p:extLst>
      <p:ext uri="{BB962C8B-B14F-4D97-AF65-F5344CB8AC3E}">
        <p14:creationId xmlns:p14="http://schemas.microsoft.com/office/powerpoint/2010/main" val="187253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CB73-0285-497E-A875-70634A70A289}"/>
              </a:ext>
            </a:extLst>
          </p:cNvPr>
          <p:cNvSpPr>
            <a:spLocks noGrp="1"/>
          </p:cNvSpPr>
          <p:nvPr>
            <p:ph type="title"/>
          </p:nvPr>
        </p:nvSpPr>
        <p:spPr/>
        <p:txBody>
          <a:bodyPr/>
          <a:lstStyle/>
          <a:p>
            <a:r>
              <a:rPr lang="en-US" dirty="0" err="1"/>
              <a:t>Khi</a:t>
            </a:r>
            <a:r>
              <a:rPr lang="en-US" dirty="0"/>
              <a:t> </a:t>
            </a:r>
            <a:r>
              <a:rPr lang="en-US" dirty="0" err="1"/>
              <a:t>nào</a:t>
            </a:r>
            <a:r>
              <a:rPr lang="en-US" dirty="0"/>
              <a:t> </a:t>
            </a:r>
            <a:r>
              <a:rPr lang="en-US" dirty="0" err="1"/>
              <a:t>nên</a:t>
            </a:r>
            <a:r>
              <a:rPr lang="en-US" dirty="0"/>
              <a:t> </a:t>
            </a:r>
            <a:r>
              <a:rPr lang="en-US" dirty="0" err="1"/>
              <a:t>sử</a:t>
            </a:r>
            <a:r>
              <a:rPr lang="en-US" dirty="0"/>
              <a:t> </a:t>
            </a:r>
            <a:r>
              <a:rPr lang="en-US" dirty="0" err="1"/>
              <a:t>dụng</a:t>
            </a:r>
            <a:r>
              <a:rPr lang="en-US" dirty="0"/>
              <a:t> Builder?</a:t>
            </a:r>
          </a:p>
        </p:txBody>
      </p:sp>
      <p:sp>
        <p:nvSpPr>
          <p:cNvPr id="3" name="Content Placeholder 2">
            <a:extLst>
              <a:ext uri="{FF2B5EF4-FFF2-40B4-BE49-F238E27FC236}">
                <a16:creationId xmlns:a16="http://schemas.microsoft.com/office/drawing/2014/main" id="{A97E19DB-F157-485B-81AF-D9B4186C0DD4}"/>
              </a:ext>
            </a:extLst>
          </p:cNvPr>
          <p:cNvSpPr>
            <a:spLocks noGrp="1"/>
          </p:cNvSpPr>
          <p:nvPr>
            <p:ph idx="1"/>
          </p:nvPr>
        </p:nvSpPr>
        <p:spPr>
          <a:xfrm>
            <a:off x="1097280" y="2151810"/>
            <a:ext cx="10058400" cy="2968831"/>
          </a:xfrm>
        </p:spPr>
        <p:txBody>
          <a:bodyPr>
            <a:normAutofit/>
          </a:bodyPr>
          <a:lstStyle/>
          <a:p>
            <a:pPr lvl="0"/>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class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chứa</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quá</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nhiều</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hàm</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khởi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tạo</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hoặc</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những</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hàm</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khởi</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tạo</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quá</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cồng</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kềnh</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và</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phức</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tạp</a:t>
            </a:r>
            <a:r>
              <a:rPr lang="en-US" sz="2400" dirty="0">
                <a:latin typeface="Segoe UI" panose="020B0502040204020203" pitchFamily="34" charset="0"/>
                <a:cs typeface="Segoe UI" panose="020B0502040204020203" pitchFamily="34" charset="0"/>
              </a:rPr>
              <a:t>.</a:t>
            </a:r>
          </a:p>
          <a:p>
            <a:r>
              <a:rPr lang="en-US" sz="2400" dirty="0" err="1">
                <a:latin typeface="Segoe UI" panose="020B0502040204020203" pitchFamily="34" charset="0"/>
                <a:cs typeface="Segoe UI" panose="020B0502040204020203" pitchFamily="34" charset="0"/>
              </a:rPr>
              <a:t>Bạn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không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muốn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việc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gán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giá</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trị</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tham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số</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của</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hàm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phải</a:t>
            </a:r>
            <a:r>
              <a:rPr lang="en-US" sz="2400"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tuân</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theo</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một</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trật</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tự</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cố</a:t>
            </a:r>
            <a:r>
              <a:rPr lang="en-US" sz="2400" b="1" dirty="0">
                <a:latin typeface="Segoe UI" panose="020B0502040204020203" pitchFamily="34" charset="0"/>
                <a:cs typeface="Segoe UI" panose="020B0502040204020203" pitchFamily="34" charset="0"/>
              </a:rPr>
              <a:t> </a:t>
            </a:r>
            <a:r>
              <a:rPr lang="en-US" sz="2400" b="1" dirty="0" err="1">
                <a:latin typeface="Segoe UI" panose="020B0502040204020203" pitchFamily="34" charset="0"/>
                <a:cs typeface="Segoe UI" panose="020B0502040204020203" pitchFamily="34" charset="0"/>
              </a:rPr>
              <a:t>định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nào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đó</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933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779F603-B669-4AD6-82F9-E09F76165B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097280" y="758952"/>
            <a:ext cx="5536780" cy="3566160"/>
          </a:xfrm>
        </p:spPr>
        <p:txBody>
          <a:bodyPr>
            <a:normAutofit/>
          </a:bodyPr>
          <a:lstStyle/>
          <a:p>
            <a:r>
              <a:rPr lang="en-US"/>
              <a:t>Factory Pattern</a:t>
            </a:r>
          </a:p>
        </p:txBody>
      </p:sp>
      <p:sp>
        <p:nvSpPr>
          <p:cNvPr id="5" name="Subtitle 4">
            <a:extLst>
              <a:ext uri="{FF2B5EF4-FFF2-40B4-BE49-F238E27FC236}">
                <a16:creationId xmlns:a16="http://schemas.microsoft.com/office/drawing/2014/main" id="{38C2C321-12A2-4FAE-A0D4-2A10D314E838}"/>
              </a:ext>
            </a:extLst>
          </p:cNvPr>
          <p:cNvSpPr>
            <a:spLocks noGrp="1"/>
          </p:cNvSpPr>
          <p:nvPr>
            <p:ph type="subTitle" idx="1"/>
          </p:nvPr>
        </p:nvSpPr>
        <p:spPr>
          <a:xfrm>
            <a:off x="1100050" y="4645152"/>
            <a:ext cx="5534009" cy="1143000"/>
          </a:xfrm>
        </p:spPr>
        <p:txBody>
          <a:bodyPr>
            <a:normAutofit/>
          </a:bodyPr>
          <a:lstStyle/>
          <a:p>
            <a:endParaRPr lang="en-US"/>
          </a:p>
        </p:txBody>
      </p:sp>
      <p:cxnSp>
        <p:nvCxnSpPr>
          <p:cNvPr id="73" name="Straight Connector 72">
            <a:extLst>
              <a:ext uri="{FF2B5EF4-FFF2-40B4-BE49-F238E27FC236}">
                <a16:creationId xmlns:a16="http://schemas.microsoft.com/office/drawing/2014/main" id="{7ABFD994-C2DC-4E7D-9411-C7FF7813EF4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Factory Icons - Free Download, PNG and SVG">
            <a:extLst>
              <a:ext uri="{FF2B5EF4-FFF2-40B4-BE49-F238E27FC236}">
                <a16:creationId xmlns:a16="http://schemas.microsoft.com/office/drawing/2014/main" id="{6493655B-3D7B-480C-8BDA-81C9C6D300A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1052" y="758952"/>
            <a:ext cx="4671161" cy="467116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596FA172-921E-4C46-94E3-3FC0695A7A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772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FAA6B4-BAFB-4474-9B14-DC83A90965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Factory Pattern </a:t>
            </a:r>
            <a:r>
              <a:rPr lang="en-US" dirty="0" err="1"/>
              <a:t>là</a:t>
            </a:r>
            <a:r>
              <a:rPr lang="en-US" dirty="0"/>
              <a:t> </a:t>
            </a:r>
            <a:r>
              <a:rPr lang="en-US" dirty="0" err="1"/>
              <a:t>gì</a:t>
            </a:r>
            <a:r>
              <a:rPr lang="en-US" dirty="0"/>
              <a:t>?</a:t>
            </a:r>
          </a:p>
        </p:txBody>
      </p:sp>
      <p:cxnSp>
        <p:nvCxnSpPr>
          <p:cNvPr id="73" name="Straight Connector 72">
            <a:extLst>
              <a:ext uri="{FF2B5EF4-FFF2-40B4-BE49-F238E27FC236}">
                <a16:creationId xmlns:a16="http://schemas.microsoft.com/office/drawing/2014/main" id="{4364CDC3-ADB0-4691-9286-5925F160C2D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7342DC-081B-4EAD-84F4-5F53562CBBB0}"/>
              </a:ext>
            </a:extLst>
          </p:cNvPr>
          <p:cNvSpPr>
            <a:spLocks noGrp="1"/>
          </p:cNvSpPr>
          <p:nvPr>
            <p:ph idx="1"/>
          </p:nvPr>
        </p:nvSpPr>
        <p:spPr>
          <a:xfrm>
            <a:off x="1036320" y="2268645"/>
            <a:ext cx="6689187" cy="3760891"/>
          </a:xfrm>
        </p:spPr>
        <p:txBody>
          <a:bodyPr>
            <a:normAutofit/>
          </a:bodyPr>
          <a:lstStyle/>
          <a:p>
            <a:r>
              <a:rPr lang="en-US" sz="2400" dirty="0" err="1">
                <a:latin typeface="Segoe UI" panose="020B0502040204020203" pitchFamily="34" charset="0"/>
                <a:cs typeface="Segoe UI" panose="020B0502040204020203" pitchFamily="34" charset="0"/>
              </a:rPr>
              <a:t>Là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design pattern </a:t>
            </a:r>
            <a:r>
              <a:rPr lang="en-US" sz="2400" dirty="0" err="1">
                <a:latin typeface="Segoe UI" panose="020B0502040204020203" pitchFamily="34" charset="0"/>
                <a:cs typeface="Segoe UI" panose="020B0502040204020203" pitchFamily="34" charset="0"/>
              </a:rPr>
              <a:t>thuộc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nhóm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(Creational patterns). Pattern </a:t>
            </a:r>
            <a:r>
              <a:rPr lang="en-US" sz="2400" dirty="0" err="1">
                <a:latin typeface="Segoe UI" panose="020B0502040204020203" pitchFamily="34" charset="0"/>
                <a:cs typeface="Segoe UI" panose="020B0502040204020203" pitchFamily="34" charset="0"/>
              </a:rPr>
              <a:t>này</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được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sinh</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nhằm</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mục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đích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đối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tượng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mới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mà</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không</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cần</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thiết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phải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chỉ</a:t>
            </a:r>
            <a:r>
              <a:rPr lang="en-US" sz="2400" dirty="0">
                <a:latin typeface="Segoe UI" panose="020B0502040204020203" pitchFamily="34" charset="0"/>
                <a:cs typeface="Segoe UI" panose="020B0502040204020203" pitchFamily="34" charset="0"/>
              </a:rPr>
              <a:t> ra </a:t>
            </a:r>
            <a:r>
              <a:rPr lang="en-US" sz="2400" dirty="0" err="1">
                <a:latin typeface="Segoe UI" panose="020B0502040204020203" pitchFamily="34" charset="0"/>
                <a:cs typeface="Segoe UI" panose="020B0502040204020203" pitchFamily="34" charset="0"/>
              </a:rPr>
              <a:t>một</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cách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chính</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xác</a:t>
            </a:r>
            <a:r>
              <a:rPr lang="en-US" sz="2400" dirty="0">
                <a:latin typeface="Segoe UI" panose="020B0502040204020203" pitchFamily="34" charset="0"/>
                <a:cs typeface="Segoe UI" panose="020B0502040204020203" pitchFamily="34" charset="0"/>
              </a:rPr>
              <a:t> class </a:t>
            </a:r>
            <a:r>
              <a:rPr lang="en-US" sz="2400" dirty="0" err="1">
                <a:latin typeface="Segoe UI" panose="020B0502040204020203" pitchFamily="34" charset="0"/>
                <a:cs typeface="Segoe UI" panose="020B0502040204020203" pitchFamily="34" charset="0"/>
              </a:rPr>
              <a:t>nào</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sẽ</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được</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khởi</a:t>
            </a:r>
            <a:r>
              <a:rPr lang="en-US" sz="2400" dirty="0">
                <a:latin typeface="Segoe UI" panose="020B0502040204020203" pitchFamily="34" charset="0"/>
                <a:cs typeface="Segoe UI" panose="020B0502040204020203" pitchFamily="34" charset="0"/>
              </a:rPr>
              <a:t> </a:t>
            </a:r>
            <a:r>
              <a:rPr lang="en-US" sz="2400" dirty="0" err="1">
                <a:latin typeface="Segoe UI" panose="020B0502040204020203" pitchFamily="34" charset="0"/>
                <a:cs typeface="Segoe UI" panose="020B0502040204020203" pitchFamily="34" charset="0"/>
              </a:rPr>
              <a:t>tạo</a:t>
            </a:r>
            <a:r>
              <a:rPr lang="en-US" sz="2400" dirty="0">
                <a:latin typeface="Segoe UI" panose="020B0502040204020203" pitchFamily="34" charset="0"/>
                <a:cs typeface="Segoe UI" panose="020B0502040204020203" pitchFamily="34" charset="0"/>
              </a:rPr>
              <a:t>. </a:t>
            </a:r>
            <a:endParaRPr lang="en-US" dirty="0"/>
          </a:p>
        </p:txBody>
      </p:sp>
      <p:pic>
        <p:nvPicPr>
          <p:cNvPr id="3074" name="Picture 2" descr="✅ A factory design emitting smoke, icon design of factory pollution premium  vector in Adobe Illustrator ai ( .ai ) format, Encapsulated PostScript eps  ( .eps ) format">
            <a:extLst>
              <a:ext uri="{FF2B5EF4-FFF2-40B4-BE49-F238E27FC236}">
                <a16:creationId xmlns:a16="http://schemas.microsoft.com/office/drawing/2014/main" id="{25AFFCCE-621B-499C-8D2F-75EE077EDE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535"/>
          <a:stretch/>
        </p:blipFill>
        <p:spPr bwMode="auto">
          <a:xfrm>
            <a:off x="7534656" y="2108200"/>
            <a:ext cx="3621024" cy="3600613"/>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DB148495-5F82-48E2-A76C-C8E1C89499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624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A67D7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Cấu trúc</a:t>
            </a:r>
          </a:p>
        </p:txBody>
      </p:sp>
      <p:cxnSp>
        <p:nvCxnSpPr>
          <p:cNvPr id="7" name="Straight Connector 13">
            <a:extLst>
              <a:ext uri="{FF2B5EF4-FFF2-40B4-BE49-F238E27FC236}">
                <a16:creationId xmlns:a16="http://schemas.microsoft.com/office/drawing/2014/main" id="{E04A321A-A039-4720-87B4-66A4210E0D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B9D02B-FA04-4EB3-9CF2-03EB381C137E}"/>
              </a:ext>
            </a:extLst>
          </p:cNvPr>
          <p:cNvSpPr>
            <a:spLocks noGrp="1"/>
          </p:cNvSpPr>
          <p:nvPr>
            <p:ph idx="1"/>
          </p:nvPr>
        </p:nvSpPr>
        <p:spPr>
          <a:xfrm>
            <a:off x="571752" y="2799654"/>
            <a:ext cx="3005462" cy="3189665"/>
          </a:xfrm>
        </p:spPr>
        <p:txBody>
          <a:bodyPr>
            <a:normAutofit/>
          </a:bodyPr>
          <a:lstStyle/>
          <a:p>
            <a:r>
              <a:rPr lang="en-US" sz="1800" dirty="0">
                <a:solidFill>
                  <a:srgbClr val="FFFFFF"/>
                </a:solidFill>
                <a:latin typeface="Segoe UI" panose="020B0502040204020203" pitchFamily="34" charset="0"/>
                <a:cs typeface="Segoe UI" panose="020B0502040204020203" pitchFamily="34" charset="0"/>
              </a:rPr>
              <a:t>4 </a:t>
            </a:r>
            <a:r>
              <a:rPr lang="en-US" sz="1800" dirty="0" err="1">
                <a:solidFill>
                  <a:srgbClr val="FFFFFF"/>
                </a:solidFill>
                <a:latin typeface="Segoe UI" panose="020B0502040204020203" pitchFamily="34" charset="0"/>
                <a:cs typeface="Segoe UI" panose="020B0502040204020203" pitchFamily="34" charset="0"/>
              </a:rPr>
              <a:t>thành</a:t>
            </a:r>
            <a:r>
              <a:rPr lang="en-US" sz="1800" dirty="0">
                <a:solidFill>
                  <a:srgbClr val="FFFFFF"/>
                </a:solidFill>
                <a:latin typeface="Segoe UI" panose="020B0502040204020203" pitchFamily="34" charset="0"/>
                <a:cs typeface="Segoe UI" panose="020B0502040204020203" pitchFamily="34" charset="0"/>
              </a:rPr>
              <a:t> </a:t>
            </a:r>
            <a:r>
              <a:rPr lang="en-US" sz="1800" dirty="0" err="1">
                <a:solidFill>
                  <a:srgbClr val="FFFFFF"/>
                </a:solidFill>
                <a:latin typeface="Segoe UI" panose="020B0502040204020203" pitchFamily="34" charset="0"/>
                <a:cs typeface="Segoe UI" panose="020B0502040204020203" pitchFamily="34" charset="0"/>
              </a:rPr>
              <a:t>phần</a:t>
            </a:r>
            <a:r>
              <a:rPr lang="en-US" sz="1800" dirty="0">
                <a:solidFill>
                  <a:srgbClr val="FFFFFF"/>
                </a:solidFill>
                <a:latin typeface="Segoe UI" panose="020B0502040204020203" pitchFamily="34" charset="0"/>
                <a:cs typeface="Segoe UI" panose="020B0502040204020203" pitchFamily="34" charset="0"/>
              </a:rPr>
              <a:t> </a:t>
            </a:r>
            <a:r>
              <a:rPr lang="en-US" sz="1800" dirty="0" err="1">
                <a:solidFill>
                  <a:srgbClr val="FFFFFF"/>
                </a:solidFill>
                <a:latin typeface="Segoe UI" panose="020B0502040204020203" pitchFamily="34" charset="0"/>
                <a:cs typeface="Segoe UI" panose="020B0502040204020203" pitchFamily="34" charset="0"/>
              </a:rPr>
              <a:t>của</a:t>
            </a:r>
            <a:r>
              <a:rPr lang="en-US" sz="1800" dirty="0">
                <a:solidFill>
                  <a:srgbClr val="FFFFFF"/>
                </a:solidFill>
                <a:latin typeface="Segoe UI" panose="020B0502040204020203" pitchFamily="34" charset="0"/>
                <a:cs typeface="Segoe UI" panose="020B0502040204020203" pitchFamily="34" charset="0"/>
              </a:rPr>
              <a:t> Factory:</a:t>
            </a:r>
          </a:p>
          <a:p>
            <a:r>
              <a:rPr lang="en-US" sz="1800" dirty="0">
                <a:solidFill>
                  <a:srgbClr val="FFFFFF"/>
                </a:solidFill>
                <a:latin typeface="Segoe UI" panose="020B0502040204020203" pitchFamily="34" charset="0"/>
                <a:cs typeface="Segoe UI" panose="020B0502040204020203" pitchFamily="34" charset="0"/>
              </a:rPr>
              <a:t>- Product</a:t>
            </a:r>
          </a:p>
          <a:p>
            <a:r>
              <a:rPr lang="en-US" sz="1800" dirty="0">
                <a:solidFill>
                  <a:srgbClr val="FFFFFF"/>
                </a:solidFill>
                <a:latin typeface="Segoe UI" panose="020B0502040204020203" pitchFamily="34" charset="0"/>
                <a:cs typeface="Segoe UI" panose="020B0502040204020203" pitchFamily="34" charset="0"/>
              </a:rPr>
              <a:t>- Concrete Product</a:t>
            </a:r>
          </a:p>
          <a:p>
            <a:r>
              <a:rPr lang="en-US" sz="1800" dirty="0">
                <a:solidFill>
                  <a:srgbClr val="FFFFFF"/>
                </a:solidFill>
                <a:latin typeface="Segoe UI" panose="020B0502040204020203" pitchFamily="34" charset="0"/>
                <a:cs typeface="Segoe UI" panose="020B0502040204020203" pitchFamily="34" charset="0"/>
              </a:rPr>
              <a:t>- Creator</a:t>
            </a:r>
          </a:p>
          <a:p>
            <a:r>
              <a:rPr lang="en-US" sz="1800" dirty="0">
                <a:solidFill>
                  <a:srgbClr val="FFFFFF"/>
                </a:solidFill>
                <a:latin typeface="Segoe UI" panose="020B0502040204020203" pitchFamily="34" charset="0"/>
                <a:cs typeface="Segoe UI" panose="020B0502040204020203" pitchFamily="34" charset="0"/>
              </a:rPr>
              <a:t>- Concrete Creator</a:t>
            </a:r>
          </a:p>
        </p:txBody>
      </p:sp>
      <p:pic>
        <p:nvPicPr>
          <p:cNvPr id="5" name="Picture 4" descr="Cấu trúc tổng quan của Factory Method Pattern">
            <a:extLst>
              <a:ext uri="{FF2B5EF4-FFF2-40B4-BE49-F238E27FC236}">
                <a16:creationId xmlns:a16="http://schemas.microsoft.com/office/drawing/2014/main" id="{9476FCD2-5408-4158-A861-9002CC41403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204450" y="1111357"/>
            <a:ext cx="7843035" cy="4431313"/>
          </a:xfrm>
          <a:prstGeom prst="rect">
            <a:avLst/>
          </a:prstGeom>
          <a:noFill/>
        </p:spPr>
      </p:pic>
    </p:spTree>
    <p:extLst>
      <p:ext uri="{BB962C8B-B14F-4D97-AF65-F5344CB8AC3E}">
        <p14:creationId xmlns:p14="http://schemas.microsoft.com/office/powerpoint/2010/main" val="73657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CB73-0285-497E-A875-70634A70A289}"/>
              </a:ext>
            </a:extLst>
          </p:cNvPr>
          <p:cNvSpPr>
            <a:spLocks noGrp="1"/>
          </p:cNvSpPr>
          <p:nvPr>
            <p:ph type="title"/>
          </p:nvPr>
        </p:nvSpPr>
        <p:spPr/>
        <p:txBody>
          <a:bodyPr/>
          <a:lstStyle/>
          <a:p>
            <a:r>
              <a:rPr lang="en-US" dirty="0" err="1"/>
              <a:t>Trong</a:t>
            </a:r>
            <a:r>
              <a:rPr lang="en-US" dirty="0"/>
              <a:t> </a:t>
            </a:r>
            <a:r>
              <a:rPr lang="en-US" dirty="0" err="1"/>
              <a:t>đó</a:t>
            </a:r>
            <a:r>
              <a:rPr lang="en-US" dirty="0"/>
              <a:t>:</a:t>
            </a:r>
          </a:p>
        </p:txBody>
      </p:sp>
      <p:sp>
        <p:nvSpPr>
          <p:cNvPr id="3" name="Content Placeholder 2">
            <a:extLst>
              <a:ext uri="{FF2B5EF4-FFF2-40B4-BE49-F238E27FC236}">
                <a16:creationId xmlns:a16="http://schemas.microsoft.com/office/drawing/2014/main" id="{A97E19DB-F157-485B-81AF-D9B4186C0DD4}"/>
              </a:ext>
            </a:extLst>
          </p:cNvPr>
          <p:cNvSpPr>
            <a:spLocks noGrp="1"/>
          </p:cNvSpPr>
          <p:nvPr>
            <p:ph idx="1"/>
          </p:nvPr>
        </p:nvSpPr>
        <p:spPr>
          <a:xfrm>
            <a:off x="1097280" y="2239501"/>
            <a:ext cx="10058400" cy="3592286"/>
          </a:xfrm>
        </p:spPr>
        <p:txBody>
          <a:bodyPr>
            <a:normAutofit/>
          </a:bodyPr>
          <a:lstStyle/>
          <a:p>
            <a:pPr lvl="0"/>
            <a:r>
              <a:rPr lang="en-US" sz="2200" b="1" dirty="0">
                <a:latin typeface="Segoe UI" panose="020B0502040204020203" pitchFamily="34" charset="0"/>
                <a:cs typeface="Segoe UI" panose="020B0502040204020203" pitchFamily="34" charset="0"/>
              </a:rPr>
              <a:t>Product </a:t>
            </a:r>
            <a:r>
              <a:rPr lang="en-US" sz="2200" dirty="0">
                <a:latin typeface="Segoe UI" panose="020B0502040204020203" pitchFamily="34" charset="0"/>
                <a:cs typeface="Segoe UI" panose="020B0502040204020203" pitchFamily="34" charset="0"/>
              </a:rPr>
              <a:t>là một </a:t>
            </a:r>
            <a:r>
              <a:rPr lang="en-US" sz="2200" dirty="0" smtClean="0">
                <a:latin typeface="Segoe UI" panose="020B0502040204020203" pitchFamily="34" charset="0"/>
                <a:cs typeface="Segoe UI" panose="020B0502040204020203" pitchFamily="34" charset="0"/>
              </a:rPr>
              <a:t> lớp </a:t>
            </a:r>
            <a:r>
              <a:rPr lang="en-US" sz="2200" dirty="0">
                <a:latin typeface="Segoe UI" panose="020B0502040204020203" pitchFamily="34" charset="0"/>
                <a:cs typeface="Segoe UI" panose="020B0502040204020203" pitchFamily="34" charset="0"/>
              </a:rPr>
              <a:t>chung mà tất cả các product con đều phải implements.</a:t>
            </a:r>
          </a:p>
          <a:p>
            <a:pPr lvl="0"/>
            <a:r>
              <a:rPr lang="en-US" sz="2200" dirty="0" err="1">
                <a:latin typeface="Segoe UI" panose="020B0502040204020203" pitchFamily="34" charset="0"/>
                <a:cs typeface="Segoe UI" panose="020B0502040204020203" pitchFamily="34" charset="0"/>
              </a:rPr>
              <a:t>Mỗi</a:t>
            </a:r>
            <a:r>
              <a:rPr lang="en-US" sz="2200">
                <a:latin typeface="Segoe UI" panose="020B0502040204020203" pitchFamily="34" charset="0"/>
                <a:cs typeface="Segoe UI" panose="020B0502040204020203" pitchFamily="34" charset="0"/>
              </a:rPr>
              <a:t> </a:t>
            </a:r>
            <a:r>
              <a:rPr lang="en-US" sz="2200" b="1" smtClean="0">
                <a:latin typeface="Segoe UI" panose="020B0502040204020203" pitchFamily="34" charset="0"/>
                <a:cs typeface="Segoe UI" panose="020B0502040204020203" pitchFamily="34" charset="0"/>
              </a:rPr>
              <a:t>Concrete </a:t>
            </a:r>
            <a:r>
              <a:rPr lang="en-US" sz="2200" b="1" dirty="0">
                <a:latin typeface="Segoe UI" panose="020B0502040204020203" pitchFamily="34" charset="0"/>
                <a:cs typeface="Segoe UI" panose="020B0502040204020203" pitchFamily="34" charset="0"/>
              </a:rPr>
              <a:t>product</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một</a:t>
            </a:r>
            <a:r>
              <a:rPr lang="en-US" sz="2200" dirty="0">
                <a:latin typeface="Segoe UI" panose="020B0502040204020203" pitchFamily="34" charset="0"/>
                <a:cs typeface="Segoe UI" panose="020B0502040204020203" pitchFamily="34" charset="0"/>
              </a:rPr>
              <a:t> product con </a:t>
            </a:r>
            <a:r>
              <a:rPr lang="en-US" sz="2200" dirty="0" err="1">
                <a:latin typeface="Segoe UI" panose="020B0502040204020203" pitchFamily="34" charset="0"/>
                <a:cs typeface="Segoe UI" panose="020B0502040204020203" pitchFamily="34" charset="0"/>
              </a:rPr>
              <a:t>cụ</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thể</a:t>
            </a:r>
            <a:r>
              <a:rPr lang="en-US" sz="2200" dirty="0">
                <a:latin typeface="Segoe UI" panose="020B0502040204020203" pitchFamily="34" charset="0"/>
                <a:cs typeface="Segoe UI" panose="020B0502040204020203" pitchFamily="34" charset="0"/>
              </a:rPr>
              <a:t> implements </a:t>
            </a:r>
            <a:r>
              <a:rPr lang="en-US" sz="2200" dirty="0" err="1">
                <a:latin typeface="Segoe UI" panose="020B0502040204020203" pitchFamily="34" charset="0"/>
                <a:cs typeface="Segoe UI" panose="020B0502040204020203" pitchFamily="34" charset="0"/>
              </a:rPr>
              <a:t>từ</a:t>
            </a:r>
            <a:r>
              <a:rPr lang="en-US" sz="2200" dirty="0">
                <a:latin typeface="Segoe UI" panose="020B0502040204020203" pitchFamily="34" charset="0"/>
                <a:cs typeface="Segoe UI" panose="020B0502040204020203" pitchFamily="34" charset="0"/>
              </a:rPr>
              <a:t> interface </a:t>
            </a:r>
            <a:r>
              <a:rPr lang="en-US" sz="2200" b="1" dirty="0">
                <a:latin typeface="Segoe UI" panose="020B0502040204020203" pitchFamily="34" charset="0"/>
                <a:cs typeface="Segoe UI" panose="020B0502040204020203" pitchFamily="34" charset="0"/>
              </a:rPr>
              <a:t>Product</a:t>
            </a:r>
            <a:r>
              <a:rPr lang="en-US" sz="2200" dirty="0">
                <a:latin typeface="Segoe UI" panose="020B0502040204020203" pitchFamily="34" charset="0"/>
                <a:cs typeface="Segoe UI" panose="020B0502040204020203" pitchFamily="34" charset="0"/>
              </a:rPr>
              <a:t>.</a:t>
            </a:r>
          </a:p>
          <a:p>
            <a:pPr lvl="0"/>
            <a:r>
              <a:rPr lang="en-US" sz="2200" dirty="0">
                <a:latin typeface="Segoe UI" panose="020B0502040204020203" pitchFamily="34" charset="0"/>
                <a:cs typeface="Segoe UI" panose="020B0502040204020203" pitchFamily="34" charset="0"/>
              </a:rPr>
              <a:t>Class </a:t>
            </a:r>
            <a:r>
              <a:rPr lang="en-US" sz="2200" b="1" dirty="0">
                <a:latin typeface="Segoe UI" panose="020B0502040204020203" pitchFamily="34" charset="0"/>
                <a:cs typeface="Segoe UI" panose="020B0502040204020203" pitchFamily="34" charset="0"/>
              </a:rPr>
              <a:t>Creator</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nơi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khai</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báo</a:t>
            </a:r>
            <a:r>
              <a:rPr lang="en-US" sz="2200" dirty="0">
                <a:latin typeface="Segoe UI" panose="020B0502040204020203" pitchFamily="34" charset="0"/>
                <a:cs typeface="Segoe UI" panose="020B0502040204020203" pitchFamily="34" charset="0"/>
              </a:rPr>
              <a:t> factory method </a:t>
            </a:r>
            <a:r>
              <a:rPr lang="en-US" sz="2200" dirty="0" err="1">
                <a:latin typeface="Segoe UI" panose="020B0502040204020203" pitchFamily="34" charset="0"/>
                <a:cs typeface="Segoe UI" panose="020B0502040204020203" pitchFamily="34" charset="0"/>
              </a:rPr>
              <a:t>có</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kiểu</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dữ</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liệu</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trả</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về</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t>
            </a:r>
            <a:r>
              <a:rPr lang="en-US" sz="2200" b="1" dirty="0">
                <a:latin typeface="Segoe UI" panose="020B0502040204020203" pitchFamily="34" charset="0"/>
                <a:cs typeface="Segoe UI" panose="020B0502040204020203" pitchFamily="34" charset="0"/>
              </a:rPr>
              <a:t>Product </a:t>
            </a:r>
            <a:r>
              <a:rPr lang="en-US" sz="2200" dirty="0" err="1">
                <a:latin typeface="Segoe UI" panose="020B0502040204020203" pitchFamily="34" charset="0"/>
                <a:cs typeface="Segoe UI" panose="020B0502040204020203" pitchFamily="34" charset="0"/>
              </a:rPr>
              <a:t>cho</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phép</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trả</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về</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các</a:t>
            </a:r>
            <a:r>
              <a:rPr lang="en-US" sz="2200" dirty="0">
                <a:latin typeface="Segoe UI" panose="020B0502040204020203" pitchFamily="34" charset="0"/>
                <a:cs typeface="Segoe UI" panose="020B0502040204020203" pitchFamily="34" charset="0"/>
              </a:rPr>
              <a:t> product </a:t>
            </a:r>
            <a:r>
              <a:rPr lang="en-US" sz="2200" dirty="0" err="1">
                <a:latin typeface="Segoe UI" panose="020B0502040204020203" pitchFamily="34" charset="0"/>
                <a:cs typeface="Segoe UI" panose="020B0502040204020203" pitchFamily="34" charset="0"/>
              </a:rPr>
              <a:t>mới</a:t>
            </a:r>
            <a:r>
              <a:rPr lang="en-US" sz="2200" dirty="0">
                <a:latin typeface="Segoe UI" panose="020B0502040204020203" pitchFamily="34" charset="0"/>
                <a:cs typeface="Segoe UI" panose="020B0502040204020203" pitchFamily="34" charset="0"/>
              </a:rPr>
              <a:t>.</a:t>
            </a:r>
          </a:p>
          <a:p>
            <a:pPr lvl="0"/>
            <a:r>
              <a:rPr lang="en-US" sz="2200" dirty="0" err="1">
                <a:latin typeface="Segoe UI" panose="020B0502040204020203" pitchFamily="34" charset="0"/>
                <a:cs typeface="Segoe UI" panose="020B0502040204020203" pitchFamily="34" charset="0"/>
              </a:rPr>
              <a:t>Mỗi</a:t>
            </a:r>
            <a:r>
              <a:rPr lang="en-US" sz="2200" dirty="0">
                <a:latin typeface="Segoe UI" panose="020B0502040204020203" pitchFamily="34" charset="0"/>
                <a:cs typeface="Segoe UI" panose="020B0502040204020203" pitchFamily="34" charset="0"/>
              </a:rPr>
              <a:t> </a:t>
            </a:r>
            <a:r>
              <a:rPr lang="en-US" sz="2200" b="1" dirty="0">
                <a:latin typeface="Segoe UI" panose="020B0502040204020203" pitchFamily="34" charset="0"/>
                <a:cs typeface="Segoe UI" panose="020B0502040204020203" pitchFamily="34" charset="0"/>
              </a:rPr>
              <a:t>Concrete Creator</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là</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một</a:t>
            </a:r>
            <a:r>
              <a:rPr lang="en-US" sz="2200" dirty="0">
                <a:latin typeface="Segoe UI" panose="020B0502040204020203" pitchFamily="34" charset="0"/>
                <a:cs typeface="Segoe UI" panose="020B0502040204020203" pitchFamily="34" charset="0"/>
              </a:rPr>
              <a:t> class </a:t>
            </a:r>
            <a:r>
              <a:rPr lang="en-US" sz="2200" dirty="0" err="1">
                <a:latin typeface="Segoe UI" panose="020B0502040204020203" pitchFamily="34" charset="0"/>
                <a:cs typeface="Segoe UI" panose="020B0502040204020203" pitchFamily="34" charset="0"/>
              </a:rPr>
              <a:t>kế</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thừa</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từ</a:t>
            </a:r>
            <a:r>
              <a:rPr lang="en-US" sz="2200" dirty="0">
                <a:latin typeface="Segoe UI" panose="020B0502040204020203" pitchFamily="34" charset="0"/>
                <a:cs typeface="Segoe UI" panose="020B0502040204020203" pitchFamily="34" charset="0"/>
              </a:rPr>
              <a:t> </a:t>
            </a:r>
            <a:r>
              <a:rPr lang="en-US" sz="2200" b="1" dirty="0">
                <a:latin typeface="Segoe UI" panose="020B0502040204020203" pitchFamily="34" charset="0"/>
                <a:cs typeface="Segoe UI" panose="020B0502040204020203" pitchFamily="34" charset="0"/>
              </a:rPr>
              <a:t>Creator</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có</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nhiệm</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vụ</a:t>
            </a:r>
            <a:r>
              <a:rPr lang="en-US" sz="2200" dirty="0">
                <a:latin typeface="Segoe UI" panose="020B0502040204020203" pitchFamily="34" charset="0"/>
                <a:cs typeface="Segoe UI" panose="020B0502040204020203" pitchFamily="34" charset="0"/>
              </a:rPr>
              <a:t> override factory method </a:t>
            </a:r>
            <a:r>
              <a:rPr lang="en-US" sz="2200" dirty="0" err="1">
                <a:latin typeface="Segoe UI" panose="020B0502040204020203" pitchFamily="34" charset="0"/>
                <a:cs typeface="Segoe UI" panose="020B0502040204020203" pitchFamily="34" charset="0"/>
              </a:rPr>
              <a:t>và</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trả</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về</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loại</a:t>
            </a:r>
            <a:r>
              <a:rPr lang="en-US" sz="2200" dirty="0">
                <a:latin typeface="Segoe UI" panose="020B0502040204020203" pitchFamily="34" charset="0"/>
                <a:cs typeface="Segoe UI" panose="020B0502040204020203" pitchFamily="34" charset="0"/>
              </a:rPr>
              <a:t> product </a:t>
            </a:r>
            <a:r>
              <a:rPr lang="en-US" sz="2200" dirty="0" err="1">
                <a:latin typeface="Segoe UI" panose="020B0502040204020203" pitchFamily="34" charset="0"/>
                <a:cs typeface="Segoe UI" panose="020B0502040204020203" pitchFamily="34" charset="0"/>
              </a:rPr>
              <a:t>tương</a:t>
            </a:r>
            <a:r>
              <a:rPr lang="en-US" sz="2200" dirty="0">
                <a:latin typeface="Segoe UI" panose="020B0502040204020203" pitchFamily="34" charset="0"/>
                <a:cs typeface="Segoe UI" panose="020B0502040204020203" pitchFamily="34" charset="0"/>
              </a:rPr>
              <a:t> </a:t>
            </a:r>
            <a:r>
              <a:rPr lang="en-US" sz="2200" dirty="0" err="1">
                <a:latin typeface="Segoe UI" panose="020B0502040204020203" pitchFamily="34" charset="0"/>
                <a:cs typeface="Segoe UI" panose="020B0502040204020203" pitchFamily="34" charset="0"/>
              </a:rPr>
              <a:t>ứng</a:t>
            </a:r>
            <a:r>
              <a:rPr lang="en-US"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65956282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purl.org/dc/dcmitype/"/>
    <ds:schemaRef ds:uri="http://schemas.microsoft.com/office/infopath/2007/PartnerControls"/>
    <ds:schemaRef ds:uri="71af3243-3dd4-4a8d-8c0d-dd76da1f02a5"/>
    <ds:schemaRef ds:uri="http://purl.org/dc/elements/1.1/"/>
    <ds:schemaRef ds:uri="http://schemas.microsoft.com/office/2006/metadata/properties"/>
    <ds:schemaRef ds:uri="http://schemas.microsoft.com/office/2006/documentManagement/types"/>
    <ds:schemaRef ds:uri="16c05727-aa75-4e4a-9b5f-8a80a116589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424</Words>
  <Application>Microsoft Office PowerPoint</Application>
  <PresentationFormat>Widescreen</PresentationFormat>
  <Paragraphs>57</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Segoe UI</vt:lpstr>
      <vt:lpstr>1_RetrospectVTI</vt:lpstr>
      <vt:lpstr>Builder Pattern</vt:lpstr>
      <vt:lpstr>Builder Pattern là gì?</vt:lpstr>
      <vt:lpstr>Cấu trúc</vt:lpstr>
      <vt:lpstr>Trong đó:</vt:lpstr>
      <vt:lpstr>Khi nào nên sử dụng Builder?</vt:lpstr>
      <vt:lpstr>Factory Pattern</vt:lpstr>
      <vt:lpstr>Factory Pattern là gì?</vt:lpstr>
      <vt:lpstr>Cấu trúc</vt:lpstr>
      <vt:lpstr>Trong đó:</vt:lpstr>
      <vt:lpstr>Khi nào thì sử dụng Factory?</vt:lpstr>
      <vt:lpstr>Adapter Pattern</vt:lpstr>
      <vt:lpstr>Adapter Pattern là gì?</vt:lpstr>
      <vt:lpstr>Cấu trúc</vt:lpstr>
      <vt:lpstr>Phân loại</vt:lpstr>
      <vt:lpstr>Object Adapter</vt:lpstr>
      <vt:lpstr>Class Adapter</vt:lpstr>
      <vt:lpstr>Khi nào thì sử dụng Adapter?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2020-09-24T08:54:01Z</dcterms:created>
  <dcterms:modified xsi:type="dcterms:W3CDTF">2020-09-25T05:19:15Z</dcterms:modified>
</cp:coreProperties>
</file>