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4"/>
  </p:notesMasterIdLst>
  <p:sldIdLst>
    <p:sldId id="256" r:id="rId2"/>
    <p:sldId id="257" r:id="rId3"/>
    <p:sldId id="267" r:id="rId4"/>
    <p:sldId id="258" r:id="rId5"/>
    <p:sldId id="259" r:id="rId6"/>
    <p:sldId id="266" r:id="rId7"/>
    <p:sldId id="264" r:id="rId8"/>
    <p:sldId id="265" r:id="rId9"/>
    <p:sldId id="263"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884" autoAdjust="0"/>
  </p:normalViewPr>
  <p:slideViewPr>
    <p:cSldViewPr snapToGrid="0">
      <p:cViewPr varScale="1">
        <p:scale>
          <a:sx n="50" d="100"/>
          <a:sy n="50" d="100"/>
        </p:scale>
        <p:origin x="8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11E7D-7E08-401F-98E5-4B3E4ABC0EA2}" type="datetimeFigureOut">
              <a:rPr lang="vi-VN" smtClean="0"/>
              <a:t>16/10/2020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7C22B-FA5E-43C1-ADF2-A670D8485AED}" type="slidenum">
              <a:rPr lang="vi-VN" smtClean="0"/>
              <a:t>‹#›</a:t>
            </a:fld>
            <a:endParaRPr lang="vi-VN"/>
          </a:p>
        </p:txBody>
      </p:sp>
    </p:spTree>
    <p:extLst>
      <p:ext uri="{BB962C8B-B14F-4D97-AF65-F5344CB8AC3E}">
        <p14:creationId xmlns:p14="http://schemas.microsoft.com/office/powerpoint/2010/main" val="224678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app is a program that saves client data from the activities of one session for use in the next session. </a:t>
            </a:r>
            <a:r>
              <a:rPr lang="en-US" sz="1200" b="0" i="0" kern="1200" smtClean="0">
                <a:solidFill>
                  <a:schemeClr val="tx1"/>
                </a:solidFill>
                <a:effectLst/>
                <a:latin typeface="+mn-lt"/>
                <a:ea typeface="+mn-ea"/>
                <a:cs typeface="+mn-cs"/>
              </a:rPr>
              <a:t>The data that is saved is called the application’s state</a:t>
            </a:r>
            <a:endParaRPr lang="vi-VN"/>
          </a:p>
        </p:txBody>
      </p:sp>
      <p:sp>
        <p:nvSpPr>
          <p:cNvPr id="4" name="Slide Number Placeholder 3"/>
          <p:cNvSpPr>
            <a:spLocks noGrp="1"/>
          </p:cNvSpPr>
          <p:nvPr>
            <p:ph type="sldNum" sz="quarter" idx="10"/>
          </p:nvPr>
        </p:nvSpPr>
        <p:spPr/>
        <p:txBody>
          <a:bodyPr/>
          <a:lstStyle/>
          <a:p>
            <a:fld id="{B7F7C22B-FA5E-43C1-ADF2-A670D8485AED}" type="slidenum">
              <a:rPr lang="vi-VN" smtClean="0"/>
              <a:t>5</a:t>
            </a:fld>
            <a:endParaRPr lang="vi-VN"/>
          </a:p>
        </p:txBody>
      </p:sp>
    </p:spTree>
    <p:extLst>
      <p:ext uri="{BB962C8B-B14F-4D97-AF65-F5344CB8AC3E}">
        <p14:creationId xmlns:p14="http://schemas.microsoft.com/office/powerpoint/2010/main" val="391076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October 16,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dirty="0"/>
          </a:p>
        </p:txBody>
      </p:sp>
    </p:spTree>
    <p:extLst>
      <p:ext uri="{BB962C8B-B14F-4D97-AF65-F5344CB8AC3E}">
        <p14:creationId xmlns:p14="http://schemas.microsoft.com/office/powerpoint/2010/main" val="377581969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October 16,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dirty="0"/>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175843872"/>
      </p:ext>
    </p:extLst>
  </p:cSld>
  <p:clrMap bg1="dk1" tx1="lt1" bg2="dk2" tx2="lt2" accent1="accent1" accent2="accent2" accent3="accent3" accent4="accent4" accent5="accent5" accent6="accent6" hlink="hlink" folHlink="folHlink"/>
  <p:sldLayoutIdLst>
    <p:sldLayoutId id="2147483746" r:id="rId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74E3E963-7ADC-4469-A079-F78B0BC6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C864DEA4-D6B8-4DEF-B1D0-6D5672FA8D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BC01AE-67E8-468C-A46F-9EED5CFC422F}"/>
              </a:ext>
            </a:extLst>
          </p:cNvPr>
          <p:cNvSpPr>
            <a:spLocks noGrp="1"/>
          </p:cNvSpPr>
          <p:nvPr>
            <p:ph type="ctrTitle"/>
          </p:nvPr>
        </p:nvSpPr>
        <p:spPr>
          <a:xfrm>
            <a:off x="6591652" y="1438572"/>
            <a:ext cx="5015638" cy="1990428"/>
          </a:xfrm>
        </p:spPr>
        <p:txBody>
          <a:bodyPr>
            <a:normAutofit/>
          </a:bodyPr>
          <a:lstStyle/>
          <a:p>
            <a:r>
              <a:rPr lang="en-US" b="1" dirty="0"/>
              <a:t>Flyweight pattern</a:t>
            </a:r>
          </a:p>
        </p:txBody>
      </p:sp>
      <p:pic>
        <p:nvPicPr>
          <p:cNvPr id="1026" name="Picture 2" descr="Flyweight design&amp;nbsp;pattern">
            <a:extLst>
              <a:ext uri="{FF2B5EF4-FFF2-40B4-BE49-F238E27FC236}">
                <a16:creationId xmlns:a16="http://schemas.microsoft.com/office/drawing/2014/main" id="{916D8245-14AB-489F-B7A3-3C86653903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7" r="5587" b="2"/>
          <a:stretch/>
        </p:blipFill>
        <p:spPr bwMode="auto">
          <a:xfrm>
            <a:off x="719999" y="1350499"/>
            <a:ext cx="5982204" cy="4097944"/>
          </a:xfrm>
          <a:custGeom>
            <a:avLst/>
            <a:gdLst/>
            <a:ahLst/>
            <a:cxnLst/>
            <a:rect l="l" t="t" r="r" b="b"/>
            <a:pathLst>
              <a:path w="5014800" h="5409338">
                <a:moveTo>
                  <a:pt x="0" y="0"/>
                </a:moveTo>
                <a:lnTo>
                  <a:pt x="5014800" y="0"/>
                </a:lnTo>
                <a:lnTo>
                  <a:pt x="50148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grpSp>
        <p:nvGrpSpPr>
          <p:cNvPr id="139" name="Group 138">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40"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41"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42"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grpSp>
        <p:nvGrpSpPr>
          <p:cNvPr id="144" name="Group 143">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145"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46"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47"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Tree>
    <p:extLst>
      <p:ext uri="{BB962C8B-B14F-4D97-AF65-F5344CB8AC3E}">
        <p14:creationId xmlns:p14="http://schemas.microsoft.com/office/powerpoint/2010/main" val="1306798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3F5E-E9D9-483A-8755-E18CA44062FB}"/>
              </a:ext>
            </a:extLst>
          </p:cNvPr>
          <p:cNvSpPr>
            <a:spLocks noGrp="1"/>
          </p:cNvSpPr>
          <p:nvPr>
            <p:ph type="ctrTitle"/>
          </p:nvPr>
        </p:nvSpPr>
        <p:spPr>
          <a:xfrm>
            <a:off x="404948" y="484479"/>
            <a:ext cx="11390811" cy="1109190"/>
          </a:xfrm>
        </p:spPr>
        <p:txBody>
          <a:bodyPr>
            <a:normAutofit/>
          </a:bodyPr>
          <a:lstStyle/>
          <a:p>
            <a:r>
              <a:rPr lang="en-US" dirty="0" err="1">
                <a:solidFill>
                  <a:schemeClr val="bg1"/>
                </a:solidFill>
              </a:rPr>
              <a:t>Khi</a:t>
            </a:r>
            <a:r>
              <a:rPr lang="en-US" dirty="0">
                <a:solidFill>
                  <a:schemeClr val="bg1"/>
                </a:solidFill>
              </a:rPr>
              <a:t> </a:t>
            </a:r>
            <a:r>
              <a:rPr lang="en-US" dirty="0" err="1">
                <a:solidFill>
                  <a:schemeClr val="bg1"/>
                </a:solidFill>
              </a:rPr>
              <a:t>nào</a:t>
            </a:r>
            <a:r>
              <a:rPr lang="en-US" dirty="0">
                <a:solidFill>
                  <a:schemeClr val="bg1"/>
                </a:solidFill>
              </a:rPr>
              <a:t> </a:t>
            </a:r>
            <a:r>
              <a:rPr lang="en-US" dirty="0" err="1">
                <a:solidFill>
                  <a:schemeClr val="bg1"/>
                </a:solidFill>
              </a:rPr>
              <a:t>thì</a:t>
            </a:r>
            <a:r>
              <a:rPr lang="en-US" dirty="0">
                <a:solidFill>
                  <a:schemeClr val="bg1"/>
                </a:solidFill>
              </a:rPr>
              <a:t> </a:t>
            </a:r>
            <a:r>
              <a:rPr lang="en-US" dirty="0" err="1">
                <a:solidFill>
                  <a:schemeClr val="bg1"/>
                </a:solidFill>
              </a:rPr>
              <a:t>sử</a:t>
            </a:r>
            <a:r>
              <a:rPr lang="en-US" dirty="0">
                <a:solidFill>
                  <a:schemeClr val="bg1"/>
                </a:solidFill>
              </a:rPr>
              <a:t> </a:t>
            </a:r>
            <a:r>
              <a:rPr lang="en-US" dirty="0" err="1">
                <a:solidFill>
                  <a:schemeClr val="bg1"/>
                </a:solidFill>
              </a:rPr>
              <a:t>dụng</a:t>
            </a:r>
            <a:r>
              <a:rPr lang="en-US" dirty="0">
                <a:solidFill>
                  <a:schemeClr val="bg1"/>
                </a:solidFill>
              </a:rPr>
              <a:t> Flyweight?</a:t>
            </a:r>
          </a:p>
        </p:txBody>
      </p:sp>
      <p:sp>
        <p:nvSpPr>
          <p:cNvPr id="3" name="Subtitle 2">
            <a:extLst>
              <a:ext uri="{FF2B5EF4-FFF2-40B4-BE49-F238E27FC236}">
                <a16:creationId xmlns:a16="http://schemas.microsoft.com/office/drawing/2014/main" id="{0DB79B26-C7E2-4BED-B274-3277D9AB3CD3}"/>
              </a:ext>
            </a:extLst>
          </p:cNvPr>
          <p:cNvSpPr>
            <a:spLocks noGrp="1"/>
          </p:cNvSpPr>
          <p:nvPr>
            <p:ph type="subTitle" idx="1"/>
          </p:nvPr>
        </p:nvSpPr>
        <p:spPr>
          <a:xfrm>
            <a:off x="796834" y="1841863"/>
            <a:ext cx="10659292" cy="4531658"/>
          </a:xfrm>
        </p:spPr>
        <p:txBody>
          <a:bodyPr>
            <a:normAutofit/>
          </a:bodyPr>
          <a:lstStyle/>
          <a:p>
            <a:pPr lvl="0" algn="l"/>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có</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một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số</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lượng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lớn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các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được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ứng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dụng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tạo</a:t>
            </a:r>
            <a:r>
              <a:rPr lang="en-US" dirty="0">
                <a:solidFill>
                  <a:schemeClr val="bg1"/>
                </a:solidFill>
                <a:latin typeface="Calibri" panose="020F0502020204030204" pitchFamily="34" charset="0"/>
                <a:cs typeface="Calibri" panose="020F0502020204030204" pitchFamily="34" charset="0"/>
              </a:rPr>
              <a:t> ra </a:t>
            </a:r>
            <a:r>
              <a:rPr lang="en-US" dirty="0" err="1">
                <a:solidFill>
                  <a:schemeClr val="bg1"/>
                </a:solidFill>
                <a:latin typeface="Calibri" panose="020F0502020204030204" pitchFamily="34" charset="0"/>
                <a:cs typeface="Calibri" panose="020F0502020204030204" pitchFamily="34" charset="0"/>
              </a:rPr>
              <a:t>một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cách</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lặp</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lặp</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lại</a:t>
            </a:r>
            <a:r>
              <a:rPr lang="en-US" dirty="0">
                <a:solidFill>
                  <a:schemeClr val="bg1"/>
                </a:solidFill>
                <a:latin typeface="Calibri" panose="020F0502020204030204" pitchFamily="34" charset="0"/>
                <a:cs typeface="Calibri" panose="020F0502020204030204" pitchFamily="34" charset="0"/>
              </a:rPr>
              <a:t>.</a:t>
            </a:r>
          </a:p>
          <a:p>
            <a:pPr lvl="0" algn="l"/>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việc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tạo</a:t>
            </a:r>
            <a:r>
              <a:rPr lang="en-US" dirty="0">
                <a:solidFill>
                  <a:schemeClr val="bg1"/>
                </a:solidFill>
                <a:latin typeface="Calibri" panose="020F0502020204030204" pitchFamily="34" charset="0"/>
                <a:cs typeface="Calibri" panose="020F0502020204030204" pitchFamily="34" charset="0"/>
              </a:rPr>
              <a:t> ra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đòi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hỏi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nhiều</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bộ</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nhớ</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và</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thời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gian</a:t>
            </a:r>
            <a:r>
              <a:rPr lang="en-US" dirty="0">
                <a:solidFill>
                  <a:schemeClr val="bg1"/>
                </a:solidFill>
                <a:latin typeface="Calibri" panose="020F0502020204030204" pitchFamily="34" charset="0"/>
                <a:cs typeface="Calibri" panose="020F0502020204030204" pitchFamily="34" charset="0"/>
              </a:rPr>
              <a:t>.</a:t>
            </a:r>
          </a:p>
          <a:p>
            <a:pPr lvl="0" algn="l"/>
            <a:r>
              <a:rPr lang="en-US" dirty="0" err="1">
                <a:solidFill>
                  <a:schemeClr val="bg1"/>
                </a:solidFill>
                <a:latin typeface="Calibri" panose="020F0502020204030204" pitchFamily="34" charset="0"/>
                <a:cs typeface="Calibri" panose="020F0502020204030204" pitchFamily="34" charset="0"/>
              </a:rPr>
              <a:t>Khi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muốn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tái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sử</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dụng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đã</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tồn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thay</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vì</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phải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tốn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thời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gian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để</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mới</a:t>
            </a:r>
            <a:r>
              <a:rPr lang="en-US" dirty="0">
                <a:solidFill>
                  <a:schemeClr val="bg1"/>
                </a:solidFill>
                <a:latin typeface="Calibri" panose="020F0502020204030204" pitchFamily="34" charset="0"/>
                <a:cs typeface="Calibri" panose="020F0502020204030204" pitchFamily="34" charset="0"/>
              </a:rPr>
              <a:t>.</a:t>
            </a:r>
          </a:p>
          <a:p>
            <a:pPr lvl="0" algn="l"/>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nhóm</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chứa</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nhiều</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tương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tự</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nhau</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và</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hai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trong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nhóm</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không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khác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nhau</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nhiều</a:t>
            </a:r>
            <a:r>
              <a:rPr lang="en-US"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1127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3F5E-E9D9-483A-8755-E18CA44062FB}"/>
              </a:ext>
            </a:extLst>
          </p:cNvPr>
          <p:cNvSpPr>
            <a:spLocks noGrp="1"/>
          </p:cNvSpPr>
          <p:nvPr>
            <p:ph type="ctrTitle"/>
          </p:nvPr>
        </p:nvSpPr>
        <p:spPr>
          <a:xfrm>
            <a:off x="404948" y="484479"/>
            <a:ext cx="11390811" cy="1109190"/>
          </a:xfrm>
        </p:spPr>
        <p:txBody>
          <a:bodyPr>
            <a:normAutofit/>
          </a:bodyPr>
          <a:lstStyle/>
          <a:p>
            <a:r>
              <a:rPr lang="en-US" dirty="0">
                <a:solidFill>
                  <a:schemeClr val="bg1"/>
                </a:solidFill>
              </a:rPr>
              <a:t>Lợi ích khi sử dụng Flyweight?</a:t>
            </a:r>
          </a:p>
        </p:txBody>
      </p:sp>
      <p:sp>
        <p:nvSpPr>
          <p:cNvPr id="3" name="Subtitle 2">
            <a:extLst>
              <a:ext uri="{FF2B5EF4-FFF2-40B4-BE49-F238E27FC236}">
                <a16:creationId xmlns:a16="http://schemas.microsoft.com/office/drawing/2014/main" id="{0DB79B26-C7E2-4BED-B274-3277D9AB3CD3}"/>
              </a:ext>
            </a:extLst>
          </p:cNvPr>
          <p:cNvSpPr>
            <a:spLocks noGrp="1"/>
          </p:cNvSpPr>
          <p:nvPr>
            <p:ph type="subTitle" idx="1"/>
          </p:nvPr>
        </p:nvSpPr>
        <p:spPr>
          <a:xfrm>
            <a:off x="796834" y="1841863"/>
            <a:ext cx="10659292" cy="3927112"/>
          </a:xfrm>
        </p:spPr>
        <p:txBody>
          <a:bodyPr>
            <a:normAutofit/>
          </a:bodyPr>
          <a:lstStyle/>
          <a:p>
            <a:pPr lvl="0" algn="l"/>
            <a:r>
              <a:rPr lang="en-US" dirty="0">
                <a:solidFill>
                  <a:schemeClr val="bg1"/>
                </a:solidFill>
                <a:latin typeface="Calibri" panose="020F0502020204030204" pitchFamily="34" charset="0"/>
                <a:cs typeface="Calibri" panose="020F0502020204030204" pitchFamily="34" charset="0"/>
              </a:rPr>
              <a:t>- Giảm số lượng đối tượng được tạo ra bằng cách chia sẻ đối tượng. Vì vậy, tiết kiệm được bộ nhớ và các thiết bị lưu trữ cần thiết.</a:t>
            </a:r>
          </a:p>
          <a:p>
            <a:pPr lvl="0" algn="l"/>
            <a:r>
              <a:rPr lang="en-US" dirty="0">
                <a:solidFill>
                  <a:schemeClr val="bg1"/>
                </a:solidFill>
                <a:latin typeface="Calibri" panose="020F0502020204030204" pitchFamily="34" charset="0"/>
                <a:cs typeface="Calibri" panose="020F0502020204030204" pitchFamily="34" charset="0"/>
              </a:rPr>
              <a:t>- Cải thiện được khả năng cache dữ liệu vì thời gian đáp ứng nhanh.</a:t>
            </a:r>
          </a:p>
          <a:p>
            <a:pPr lvl="0" algn="l"/>
            <a:r>
              <a:rPr lang="en-US" dirty="0">
                <a:solidFill>
                  <a:schemeClr val="bg1"/>
                </a:solidFill>
                <a:latin typeface="Calibri" panose="020F0502020204030204" pitchFamily="34" charset="0"/>
                <a:cs typeface="Calibri" panose="020F0502020204030204" pitchFamily="34" charset="0"/>
              </a:rPr>
              <a:t>- Tăng performance.</a:t>
            </a:r>
          </a:p>
        </p:txBody>
      </p:sp>
    </p:spTree>
    <p:extLst>
      <p:ext uri="{BB962C8B-B14F-4D97-AF65-F5344CB8AC3E}">
        <p14:creationId xmlns:p14="http://schemas.microsoft.com/office/powerpoint/2010/main" val="311845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3F5E-E9D9-483A-8755-E18CA44062FB}"/>
              </a:ext>
            </a:extLst>
          </p:cNvPr>
          <p:cNvSpPr>
            <a:spLocks noGrp="1"/>
          </p:cNvSpPr>
          <p:nvPr>
            <p:ph type="ctrTitle"/>
          </p:nvPr>
        </p:nvSpPr>
        <p:spPr>
          <a:xfrm>
            <a:off x="404948" y="484479"/>
            <a:ext cx="11390811" cy="1109190"/>
          </a:xfrm>
        </p:spPr>
        <p:txBody>
          <a:bodyPr>
            <a:normAutofit/>
          </a:bodyPr>
          <a:lstStyle/>
          <a:p>
            <a:r>
              <a:rPr lang="en-US" dirty="0">
                <a:solidFill>
                  <a:schemeClr val="bg1"/>
                </a:solidFill>
              </a:rPr>
              <a:t>Mối quan hệ với các mẫu khác</a:t>
            </a:r>
          </a:p>
        </p:txBody>
      </p:sp>
      <p:sp>
        <p:nvSpPr>
          <p:cNvPr id="3" name="Subtitle 2">
            <a:extLst>
              <a:ext uri="{FF2B5EF4-FFF2-40B4-BE49-F238E27FC236}">
                <a16:creationId xmlns:a16="http://schemas.microsoft.com/office/drawing/2014/main" id="{0DB79B26-C7E2-4BED-B274-3277D9AB3CD3}"/>
              </a:ext>
            </a:extLst>
          </p:cNvPr>
          <p:cNvSpPr>
            <a:spLocks noGrp="1"/>
          </p:cNvSpPr>
          <p:nvPr>
            <p:ph type="subTitle" idx="1"/>
          </p:nvPr>
        </p:nvSpPr>
        <p:spPr>
          <a:xfrm>
            <a:off x="796834" y="1841863"/>
            <a:ext cx="10659292" cy="4846320"/>
          </a:xfrm>
        </p:spPr>
        <p:txBody>
          <a:bodyPr>
            <a:normAutofit fontScale="92500" lnSpcReduction="20000"/>
          </a:bodyPr>
          <a:lstStyle/>
          <a:p>
            <a:pPr lvl="0" algn="l"/>
            <a:r>
              <a:rPr lang="en-US" dirty="0">
                <a:solidFill>
                  <a:schemeClr val="bg1"/>
                </a:solidFill>
                <a:latin typeface="Calibri" panose="020F0502020204030204" pitchFamily="34" charset="0"/>
                <a:cs typeface="Calibri" panose="020F0502020204030204" pitchFamily="34" charset="0"/>
              </a:rPr>
              <a:t>- Bạn có thể triển khai các nút lá chia sẻ của cây </a:t>
            </a:r>
            <a:r>
              <a:rPr lang="en-US" b="1" dirty="0">
                <a:solidFill>
                  <a:schemeClr val="bg1"/>
                </a:solidFill>
                <a:latin typeface="Calibri" panose="020F0502020204030204" pitchFamily="34" charset="0"/>
                <a:cs typeface="Calibri" panose="020F0502020204030204" pitchFamily="34" charset="0"/>
              </a:rPr>
              <a:t>Composite </a:t>
            </a:r>
            <a:r>
              <a:rPr lang="en-US" dirty="0">
                <a:solidFill>
                  <a:schemeClr val="bg1"/>
                </a:solidFill>
                <a:latin typeface="Calibri" panose="020F0502020204030204" pitchFamily="34" charset="0"/>
                <a:cs typeface="Calibri" panose="020F0502020204030204" pitchFamily="34" charset="0"/>
              </a:rPr>
              <a:t>dưới dạng </a:t>
            </a:r>
            <a:r>
              <a:rPr lang="en-US" b="1" dirty="0">
                <a:solidFill>
                  <a:schemeClr val="bg1"/>
                </a:solidFill>
                <a:latin typeface="Calibri" panose="020F0502020204030204" pitchFamily="34" charset="0"/>
                <a:cs typeface="Calibri" panose="020F0502020204030204" pitchFamily="34" charset="0"/>
              </a:rPr>
              <a:t>Flyweight </a:t>
            </a:r>
            <a:r>
              <a:rPr lang="en-US" dirty="0">
                <a:solidFill>
                  <a:schemeClr val="bg1"/>
                </a:solidFill>
                <a:latin typeface="Calibri" panose="020F0502020204030204" pitchFamily="34" charset="0"/>
                <a:cs typeface="Calibri" panose="020F0502020204030204" pitchFamily="34" charset="0"/>
              </a:rPr>
              <a:t>để tiết kiệm RAM.</a:t>
            </a:r>
          </a:p>
          <a:p>
            <a:pPr lvl="0" algn="l"/>
            <a:r>
              <a:rPr lang="en-US" b="1" dirty="0">
                <a:solidFill>
                  <a:schemeClr val="bg1"/>
                </a:solidFill>
                <a:latin typeface="Calibri" panose="020F0502020204030204" pitchFamily="34" charset="0"/>
                <a:cs typeface="Calibri" panose="020F0502020204030204" pitchFamily="34" charset="0"/>
              </a:rPr>
              <a:t>- Flyweight </a:t>
            </a:r>
            <a:r>
              <a:rPr lang="en-US" dirty="0">
                <a:solidFill>
                  <a:schemeClr val="bg1"/>
                </a:solidFill>
                <a:latin typeface="Calibri" panose="020F0502020204030204" pitchFamily="34" charset="0"/>
                <a:cs typeface="Calibri" panose="020F0502020204030204" pitchFamily="34" charset="0"/>
              </a:rPr>
              <a:t>cho thấy cách tạo ra những đối tượng nhỏ, trong khi </a:t>
            </a:r>
            <a:r>
              <a:rPr lang="en-US" b="1" dirty="0">
                <a:solidFill>
                  <a:schemeClr val="bg1"/>
                </a:solidFill>
                <a:latin typeface="Calibri" panose="020F0502020204030204" pitchFamily="34" charset="0"/>
                <a:cs typeface="Calibri" panose="020F0502020204030204" pitchFamily="34" charset="0"/>
              </a:rPr>
              <a:t>Facade </a:t>
            </a:r>
            <a:r>
              <a:rPr lang="en-US" dirty="0">
                <a:solidFill>
                  <a:schemeClr val="bg1"/>
                </a:solidFill>
                <a:latin typeface="Calibri" panose="020F0502020204030204" pitchFamily="34" charset="0"/>
                <a:cs typeface="Calibri" panose="020F0502020204030204" pitchFamily="34" charset="0"/>
              </a:rPr>
              <a:t>cho thấy cách tạo ra một đối tượng duy nhất đại diện cho toàn bộ hệ thống con.</a:t>
            </a:r>
          </a:p>
          <a:p>
            <a:pPr lvl="0" algn="l"/>
            <a:r>
              <a:rPr lang="en-US" b="1" dirty="0">
                <a:solidFill>
                  <a:schemeClr val="bg1"/>
                </a:solidFill>
                <a:latin typeface="Calibri" panose="020F0502020204030204" pitchFamily="34" charset="0"/>
                <a:cs typeface="Calibri" panose="020F0502020204030204" pitchFamily="34" charset="0"/>
              </a:rPr>
              <a:t>- Flyweight </a:t>
            </a:r>
            <a:r>
              <a:rPr lang="en-US" dirty="0">
                <a:solidFill>
                  <a:schemeClr val="bg1"/>
                </a:solidFill>
                <a:latin typeface="Calibri" panose="020F0502020204030204" pitchFamily="34" charset="0"/>
                <a:cs typeface="Calibri" panose="020F0502020204030204" pitchFamily="34" charset="0"/>
              </a:rPr>
              <a:t>sẽ giống như </a:t>
            </a:r>
            <a:r>
              <a:rPr lang="en-US" b="1" dirty="0">
                <a:solidFill>
                  <a:schemeClr val="bg1"/>
                </a:solidFill>
                <a:latin typeface="Calibri" panose="020F0502020204030204" pitchFamily="34" charset="0"/>
                <a:cs typeface="Calibri" panose="020F0502020204030204" pitchFamily="34" charset="0"/>
              </a:rPr>
              <a:t>Singleton </a:t>
            </a:r>
            <a:r>
              <a:rPr lang="en-US" dirty="0">
                <a:solidFill>
                  <a:schemeClr val="bg1"/>
                </a:solidFill>
                <a:latin typeface="Calibri" panose="020F0502020204030204" pitchFamily="34" charset="0"/>
                <a:cs typeface="Calibri" panose="020F0502020204030204" pitchFamily="34" charset="0"/>
              </a:rPr>
              <a:t>nếu bằng một cách nào đó có thể giảm được tất cả các trạng thái chia sẻ của các đối tượng xuống chỉ còn một đối tượng </a:t>
            </a:r>
            <a:r>
              <a:rPr lang="en-US" b="1" dirty="0">
                <a:solidFill>
                  <a:schemeClr val="bg1"/>
                </a:solidFill>
                <a:latin typeface="Calibri" panose="020F0502020204030204" pitchFamily="34" charset="0"/>
                <a:cs typeface="Calibri" panose="020F0502020204030204" pitchFamily="34" charset="0"/>
              </a:rPr>
              <a:t>Flyweight</a:t>
            </a:r>
            <a:r>
              <a:rPr lang="en-US" dirty="0">
                <a:solidFill>
                  <a:schemeClr val="bg1"/>
                </a:solidFill>
                <a:latin typeface="Calibri" panose="020F0502020204030204" pitchFamily="34" charset="0"/>
                <a:cs typeface="Calibri" panose="020F0502020204030204" pitchFamily="34" charset="0"/>
              </a:rPr>
              <a:t>. Nhưng có hai điểm khác biệt giữa hai mẫu này:</a:t>
            </a:r>
          </a:p>
          <a:p>
            <a:pPr algn="l"/>
            <a:r>
              <a:rPr lang="en-US" b="1" dirty="0">
                <a:solidFill>
                  <a:schemeClr val="bg1"/>
                </a:solidFill>
                <a:latin typeface="Calibri" panose="020F0502020204030204" pitchFamily="34" charset="0"/>
                <a:cs typeface="Calibri" panose="020F0502020204030204" pitchFamily="34" charset="0"/>
              </a:rPr>
              <a:t>+ Singleton </a:t>
            </a:r>
            <a:r>
              <a:rPr lang="en-US" dirty="0">
                <a:solidFill>
                  <a:schemeClr val="bg1"/>
                </a:solidFill>
                <a:latin typeface="Calibri" panose="020F0502020204030204" pitchFamily="34" charset="0"/>
                <a:cs typeface="Calibri" panose="020F0502020204030204" pitchFamily="34" charset="0"/>
              </a:rPr>
              <a:t>chỉ tồn tại một thể hiện duy nhất, trong khi </a:t>
            </a:r>
            <a:r>
              <a:rPr lang="en-US" b="1" dirty="0">
                <a:solidFill>
                  <a:schemeClr val="bg1"/>
                </a:solidFill>
                <a:latin typeface="Calibri" panose="020F0502020204030204" pitchFamily="34" charset="0"/>
                <a:cs typeface="Calibri" panose="020F0502020204030204" pitchFamily="34" charset="0"/>
              </a:rPr>
              <a:t>Flyweight </a:t>
            </a:r>
            <a:r>
              <a:rPr lang="en-US" dirty="0">
                <a:solidFill>
                  <a:schemeClr val="bg1"/>
                </a:solidFill>
                <a:latin typeface="Calibri" panose="020F0502020204030204" pitchFamily="34" charset="0"/>
                <a:cs typeface="Calibri" panose="020F0502020204030204" pitchFamily="34" charset="0"/>
              </a:rPr>
              <a:t>có thể có nhiều instance với các trạng thái nội tại khác nhau.</a:t>
            </a:r>
          </a:p>
          <a:p>
            <a:pPr algn="l"/>
            <a:r>
              <a:rPr lang="en-US" b="1" dirty="0">
                <a:solidFill>
                  <a:schemeClr val="bg1"/>
                </a:solidFill>
                <a:latin typeface="Calibri" panose="020F0502020204030204" pitchFamily="34" charset="0"/>
                <a:cs typeface="Calibri" panose="020F0502020204030204" pitchFamily="34" charset="0"/>
              </a:rPr>
              <a:t>+ Singleton </a:t>
            </a:r>
            <a:r>
              <a:rPr lang="en-US" dirty="0">
                <a:solidFill>
                  <a:schemeClr val="bg1"/>
                </a:solidFill>
                <a:latin typeface="Calibri" panose="020F0502020204030204" pitchFamily="34" charset="0"/>
                <a:cs typeface="Calibri" panose="020F0502020204030204" pitchFamily="34" charset="0"/>
              </a:rPr>
              <a:t>có thể thay đổi được, </a:t>
            </a:r>
            <a:r>
              <a:rPr lang="en-US" b="1" dirty="0">
                <a:solidFill>
                  <a:schemeClr val="bg1"/>
                </a:solidFill>
                <a:latin typeface="Calibri" panose="020F0502020204030204" pitchFamily="34" charset="0"/>
                <a:cs typeface="Calibri" panose="020F0502020204030204" pitchFamily="34" charset="0"/>
              </a:rPr>
              <a:t>Flyweight </a:t>
            </a:r>
            <a:r>
              <a:rPr lang="en-US" dirty="0">
                <a:solidFill>
                  <a:schemeClr val="bg1"/>
                </a:solidFill>
                <a:latin typeface="Calibri" panose="020F0502020204030204" pitchFamily="34" charset="0"/>
                <a:cs typeface="Calibri" panose="020F0502020204030204" pitchFamily="34" charset="0"/>
              </a:rPr>
              <a:t>là bất biến.</a:t>
            </a:r>
          </a:p>
        </p:txBody>
      </p:sp>
    </p:spTree>
    <p:extLst>
      <p:ext uri="{BB962C8B-B14F-4D97-AF65-F5344CB8AC3E}">
        <p14:creationId xmlns:p14="http://schemas.microsoft.com/office/powerpoint/2010/main" val="232933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8398-4F41-4DA8-B647-C67E8E4EB2DB}"/>
              </a:ext>
            </a:extLst>
          </p:cNvPr>
          <p:cNvSpPr>
            <a:spLocks noGrp="1"/>
          </p:cNvSpPr>
          <p:nvPr>
            <p:ph type="ctrTitle"/>
          </p:nvPr>
        </p:nvSpPr>
        <p:spPr>
          <a:xfrm>
            <a:off x="2431007" y="388362"/>
            <a:ext cx="6911974" cy="1401328"/>
          </a:xfrm>
        </p:spPr>
        <p:txBody>
          <a:bodyPr/>
          <a:lstStyle/>
          <a:p>
            <a:r>
              <a:rPr lang="en-US" dirty="0">
                <a:solidFill>
                  <a:schemeClr val="bg1"/>
                </a:solidFill>
                <a:cs typeface="Calibri" panose="020F0502020204030204" pitchFamily="34" charset="0"/>
              </a:rPr>
              <a:t>Khái niệm</a:t>
            </a:r>
          </a:p>
        </p:txBody>
      </p:sp>
      <p:sp>
        <p:nvSpPr>
          <p:cNvPr id="3" name="Subtitle 2">
            <a:extLst>
              <a:ext uri="{FF2B5EF4-FFF2-40B4-BE49-F238E27FC236}">
                <a16:creationId xmlns:a16="http://schemas.microsoft.com/office/drawing/2014/main" id="{5D5CA128-6980-424E-8D18-985EA8DE8199}"/>
              </a:ext>
            </a:extLst>
          </p:cNvPr>
          <p:cNvSpPr>
            <a:spLocks noGrp="1"/>
          </p:cNvSpPr>
          <p:nvPr>
            <p:ph type="subTitle" idx="1"/>
          </p:nvPr>
        </p:nvSpPr>
        <p:spPr>
          <a:xfrm>
            <a:off x="1336430" y="2169957"/>
            <a:ext cx="10100603" cy="3599017"/>
          </a:xfrm>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Flyweight </a:t>
            </a:r>
            <a:r>
              <a:rPr lang="en-US" dirty="0">
                <a:solidFill>
                  <a:schemeClr val="bg1"/>
                </a:solidFill>
                <a:latin typeface="Calibri" panose="020F0502020204030204" pitchFamily="34" charset="0"/>
                <a:cs typeface="Calibri" panose="020F0502020204030204" pitchFamily="34" charset="0"/>
              </a:rPr>
              <a:t>là một trong những pattern thuộc nhóm cấu trúc (structural pattern). Nó cho phép tái sử dụng đối tượng tương tự đã tồn tại bằng cách lưu trữ chúng hoặc tạo đối tượng mới khi không tìm thấy đối tượng phù hợp.</a:t>
            </a:r>
          </a:p>
        </p:txBody>
      </p:sp>
      <p:sp>
        <p:nvSpPr>
          <p:cNvPr id="4" name="Rectangle 3"/>
          <p:cNvSpPr/>
          <p:nvPr/>
        </p:nvSpPr>
        <p:spPr>
          <a:xfrm>
            <a:off x="1306045" y="4543850"/>
            <a:ext cx="10161372" cy="1200329"/>
          </a:xfrm>
          <a:prstGeom prst="rect">
            <a:avLst/>
          </a:prstGeom>
        </p:spPr>
        <p:txBody>
          <a:bodyPr wrap="square">
            <a:spAutoFit/>
          </a:bodyPr>
          <a:lstStyle/>
          <a:p>
            <a:r>
              <a:rPr lang="en-US" b="1" dirty="0" smtClean="0">
                <a:solidFill>
                  <a:schemeClr val="bg1"/>
                </a:solidFill>
                <a:latin typeface="Calibri" panose="020F0502020204030204" pitchFamily="34" charset="0"/>
                <a:cs typeface="Calibri" panose="020F0502020204030204" pitchFamily="34" charset="0"/>
              </a:rPr>
              <a:t>“Flyweight </a:t>
            </a:r>
            <a:r>
              <a:rPr lang="en-US" dirty="0">
                <a:solidFill>
                  <a:schemeClr val="bg1"/>
                </a:solidFill>
                <a:latin typeface="Calibri" panose="020F0502020204030204" pitchFamily="34" charset="0"/>
                <a:cs typeface="Calibri" panose="020F0502020204030204" pitchFamily="34" charset="0"/>
              </a:rPr>
              <a:t>is a structural design pattern that lets you </a:t>
            </a:r>
            <a:r>
              <a:rPr lang="en-US" dirty="0" smtClean="0">
                <a:solidFill>
                  <a:schemeClr val="bg1"/>
                </a:solidFill>
                <a:latin typeface="Calibri" panose="020F0502020204030204" pitchFamily="34" charset="0"/>
                <a:cs typeface="Calibri" panose="020F0502020204030204" pitchFamily="34" charset="0"/>
              </a:rPr>
              <a:t>fit </a:t>
            </a:r>
            <a:r>
              <a:rPr lang="en-US" dirty="0">
                <a:solidFill>
                  <a:schemeClr val="bg1"/>
                </a:solidFill>
                <a:latin typeface="Calibri" panose="020F0502020204030204" pitchFamily="34" charset="0"/>
                <a:cs typeface="Calibri" panose="020F0502020204030204" pitchFamily="34" charset="0"/>
              </a:rPr>
              <a:t>more objects into the available amount of RAM by sharing common parts of state between multiple objects instead of keeping all of the data in each object</a:t>
            </a:r>
            <a:r>
              <a:rPr lang="en-US" dirty="0" smtClean="0">
                <a:solidFill>
                  <a:schemeClr val="bg1"/>
                </a:solidFill>
                <a:latin typeface="Calibri" panose="020F0502020204030204" pitchFamily="34" charset="0"/>
                <a:cs typeface="Calibri" panose="020F0502020204030204" pitchFamily="34" charset="0"/>
              </a:rPr>
              <a:t>.”</a:t>
            </a:r>
          </a:p>
          <a:p>
            <a:r>
              <a:rPr lang="en-US" dirty="0">
                <a:solidFill>
                  <a:schemeClr val="bg1"/>
                </a:solidFill>
                <a:latin typeface="Calibri" panose="020F0502020204030204" pitchFamily="34" charset="0"/>
                <a:cs typeface="Calibri" panose="020F0502020204030204" pitchFamily="34" charset="0"/>
              </a:rPr>
              <a:t>	</a:t>
            </a:r>
            <a:r>
              <a:rPr lang="en-US" dirty="0" smtClean="0">
                <a:solidFill>
                  <a:schemeClr val="bg1"/>
                </a:solidFill>
                <a:latin typeface="Calibri" panose="020F0502020204030204" pitchFamily="34" charset="0"/>
                <a:cs typeface="Calibri" panose="020F0502020204030204" pitchFamily="34" charset="0"/>
              </a:rPr>
              <a:t>							Drive in to Design pattern </a:t>
            </a:r>
            <a:r>
              <a:rPr lang="en-US" dirty="0">
                <a:solidFill>
                  <a:schemeClr val="bg1"/>
                </a:solidFill>
                <a:latin typeface="Calibri" panose="020F0502020204030204" pitchFamily="34" charset="0"/>
                <a:cs typeface="Calibri" panose="020F0502020204030204" pitchFamily="34" charset="0"/>
              </a:rPr>
              <a:t/>
            </a:r>
            <a:br>
              <a:rPr lang="en-US" dirty="0">
                <a:solidFill>
                  <a:schemeClr val="bg1"/>
                </a:solidFill>
                <a:latin typeface="Calibri" panose="020F0502020204030204" pitchFamily="34" charset="0"/>
                <a:cs typeface="Calibri" panose="020F0502020204030204" pitchFamily="34" charset="0"/>
              </a:rPr>
            </a:br>
            <a:endParaRPr lang="vi-VN" dirty="0">
              <a:solidFill>
                <a:schemeClr val="bg1"/>
              </a:solidFill>
              <a:latin typeface="Calibri" panose="020F0502020204030204" pitchFamily="34" charset="0"/>
              <a:cs typeface="Calibri" panose="020F0502020204030204" pitchFamily="34" charset="0"/>
            </a:endParaRPr>
          </a:p>
        </p:txBody>
      </p:sp>
      <p:sp>
        <p:nvSpPr>
          <p:cNvPr id="5" name="Rectangle 4"/>
          <p:cNvSpPr/>
          <p:nvPr/>
        </p:nvSpPr>
        <p:spPr>
          <a:xfrm>
            <a:off x="4215554" y="5687576"/>
            <a:ext cx="7881711" cy="923330"/>
          </a:xfrm>
          <a:prstGeom prst="rect">
            <a:avLst/>
          </a:prstGeom>
        </p:spPr>
        <p:txBody>
          <a:bodyPr wrap="square">
            <a:spAutoFit/>
          </a:bodyPr>
          <a:lstStyle/>
          <a:p>
            <a:r>
              <a:rPr lang="en-US" dirty="0" smtClean="0">
                <a:solidFill>
                  <a:srgbClr val="000000"/>
                </a:solidFill>
                <a:latin typeface="Calibri" panose="020F0502020204030204" pitchFamily="34" charset="0"/>
                <a:cs typeface="Calibri" panose="020F0502020204030204" pitchFamily="34" charset="0"/>
              </a:rPr>
              <a:t>“Use sharing to support large numbers of fine-grained objects efficiently”</a:t>
            </a:r>
          </a:p>
          <a:p>
            <a:r>
              <a:rPr lang="en-US" dirty="0" smtClean="0">
                <a:solidFill>
                  <a:srgbClr val="000000"/>
                </a:solidFill>
                <a:latin typeface="Calibri" panose="020F0502020204030204" pitchFamily="34" charset="0"/>
                <a:cs typeface="Calibri" panose="020F0502020204030204" pitchFamily="34" charset="0"/>
              </a:rPr>
              <a:t>							GOF</a:t>
            </a:r>
            <a:r>
              <a:rPr lang="en-US" dirty="0" smtClean="0">
                <a:latin typeface="Calibri" panose="020F0502020204030204" pitchFamily="34" charset="0"/>
                <a:cs typeface="Calibri" panose="020F0502020204030204" pitchFamily="34" charset="0"/>
              </a:rPr>
              <a:t> </a:t>
            </a:r>
            <a:br>
              <a:rPr lang="en-US" dirty="0" smtClean="0">
                <a:latin typeface="Calibri" panose="020F0502020204030204" pitchFamily="34" charset="0"/>
                <a:cs typeface="Calibri" panose="020F0502020204030204" pitchFamily="34" charset="0"/>
              </a:rPr>
            </a:br>
            <a:endParaRPr lang="vi-V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006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alpha val="9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8398-4F41-4DA8-B647-C67E8E4EB2DB}"/>
              </a:ext>
            </a:extLst>
          </p:cNvPr>
          <p:cNvSpPr>
            <a:spLocks noGrp="1"/>
          </p:cNvSpPr>
          <p:nvPr>
            <p:ph type="ctrTitle"/>
          </p:nvPr>
        </p:nvSpPr>
        <p:spPr>
          <a:xfrm>
            <a:off x="0" y="-295141"/>
            <a:ext cx="11338559" cy="1401328"/>
          </a:xfrm>
        </p:spPr>
        <p:txBody>
          <a:bodyPr>
            <a:normAutofit/>
          </a:bodyPr>
          <a:lstStyle/>
          <a:p>
            <a:r>
              <a:rPr lang="en-US" dirty="0">
                <a:solidFill>
                  <a:schemeClr val="bg1"/>
                </a:solidFill>
                <a:cs typeface="Calibri" panose="020F0502020204030204" pitchFamily="34" charset="0"/>
              </a:rPr>
              <a:t>Hai trạng thái của Flyweight Object</a:t>
            </a:r>
          </a:p>
        </p:txBody>
      </p:sp>
      <p:sp>
        <p:nvSpPr>
          <p:cNvPr id="3" name="Subtitle 2">
            <a:extLst>
              <a:ext uri="{FF2B5EF4-FFF2-40B4-BE49-F238E27FC236}">
                <a16:creationId xmlns:a16="http://schemas.microsoft.com/office/drawing/2014/main" id="{5D5CA128-6980-424E-8D18-985EA8DE8199}"/>
              </a:ext>
            </a:extLst>
          </p:cNvPr>
          <p:cNvSpPr>
            <a:spLocks noGrp="1"/>
          </p:cNvSpPr>
          <p:nvPr>
            <p:ph type="subTitle" idx="1"/>
          </p:nvPr>
        </p:nvSpPr>
        <p:spPr>
          <a:xfrm>
            <a:off x="1336430" y="2169957"/>
            <a:ext cx="10100603" cy="3599017"/>
          </a:xfrm>
        </p:spPr>
        <p:txBody>
          <a:bodyPr>
            <a:normAutofit/>
          </a:bodyPr>
          <a:lstStyle/>
          <a:p>
            <a:pPr algn="l"/>
            <a:endParaRPr lang="en-US" dirty="0">
              <a:solidFill>
                <a:schemeClr val="bg1"/>
              </a:solidFill>
              <a:latin typeface="Calibri" panose="020F0502020204030204" pitchFamily="34" charset="0"/>
              <a:cs typeface="Calibri" panose="020F0502020204030204" pitchFamily="34" charset="0"/>
            </a:endParaRPr>
          </a:p>
        </p:txBody>
      </p:sp>
      <p:pic>
        <p:nvPicPr>
          <p:cNvPr id="2052" name="Picture 4" descr="Differences Between And Intrinsic - Intrinsic Motivation And Extrinsic  Motivation - 653x393 PNG Download - PNGkit">
            <a:extLst>
              <a:ext uri="{FF2B5EF4-FFF2-40B4-BE49-F238E27FC236}">
                <a16:creationId xmlns:a16="http://schemas.microsoft.com/office/drawing/2014/main" id="{E0BA7F5D-16D4-407C-B01F-A1825026F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315" y="1509625"/>
            <a:ext cx="8528832" cy="4919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89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0E4EF1-6AA9-4634-A88F-4930378065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D0558E7-61D4-43D8-ADB8-96DE971186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90E5F4-60B1-44AC-A82A-57DE839BC5EE}"/>
              </a:ext>
            </a:extLst>
          </p:cNvPr>
          <p:cNvSpPr>
            <a:spLocks noGrp="1"/>
          </p:cNvSpPr>
          <p:nvPr>
            <p:ph type="ctrTitle"/>
          </p:nvPr>
        </p:nvSpPr>
        <p:spPr>
          <a:xfrm>
            <a:off x="1340300" y="401967"/>
            <a:ext cx="9492866" cy="1100377"/>
          </a:xfrm>
        </p:spPr>
        <p:txBody>
          <a:bodyPr wrap="square" anchor="t">
            <a:normAutofit/>
          </a:bodyPr>
          <a:lstStyle/>
          <a:p>
            <a:r>
              <a:rPr lang="en-US" sz="6600" dirty="0"/>
              <a:t>Cấu trúc</a:t>
            </a:r>
          </a:p>
        </p:txBody>
      </p:sp>
      <p:grpSp>
        <p:nvGrpSpPr>
          <p:cNvPr id="13" name="Group 12">
            <a:extLst>
              <a:ext uri="{FF2B5EF4-FFF2-40B4-BE49-F238E27FC236}">
                <a16:creationId xmlns:a16="http://schemas.microsoft.com/office/drawing/2014/main" id="{C8F3AECA-1E28-4DB0-901D-747B827596E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5"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6"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grpSp>
        <p:nvGrpSpPr>
          <p:cNvPr id="18" name="Group 17">
            <a:extLst>
              <a:ext uri="{FF2B5EF4-FFF2-40B4-BE49-F238E27FC236}">
                <a16:creationId xmlns:a16="http://schemas.microsoft.com/office/drawing/2014/main" id="{3214C51D-3B74-4CCB-82B8-A184460FCA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19"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20"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21"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pic>
        <p:nvPicPr>
          <p:cNvPr id="4" name="Picture 3">
            <a:extLst>
              <a:ext uri="{FF2B5EF4-FFF2-40B4-BE49-F238E27FC236}">
                <a16:creationId xmlns:a16="http://schemas.microsoft.com/office/drawing/2014/main" id="{0E75E906-2FA1-49F7-8A21-191379A70D9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713461" y="1714795"/>
            <a:ext cx="8765078" cy="4363678"/>
          </a:xfrm>
          <a:custGeom>
            <a:avLst/>
            <a:gdLst/>
            <a:ahLst/>
            <a:cxnLst/>
            <a:rect l="l" t="t" r="r" b="b"/>
            <a:pathLst>
              <a:path w="10728325" h="3132136">
                <a:moveTo>
                  <a:pt x="0" y="0"/>
                </a:moveTo>
                <a:lnTo>
                  <a:pt x="10728325" y="0"/>
                </a:lnTo>
                <a:lnTo>
                  <a:pt x="10728325" y="3132136"/>
                </a:lnTo>
                <a:lnTo>
                  <a:pt x="0" y="3132136"/>
                </a:lnTo>
                <a:close/>
              </a:path>
            </a:pathLst>
          </a:custGeom>
          <a:noFill/>
        </p:spPr>
      </p:pic>
      <p:sp useBgFill="1">
        <p:nvSpPr>
          <p:cNvPr id="23" name="Freeform: Shape 22">
            <a:extLst>
              <a:ext uri="{FF2B5EF4-FFF2-40B4-BE49-F238E27FC236}">
                <a16:creationId xmlns:a16="http://schemas.microsoft.com/office/drawing/2014/main" id="{61DBDC3E-EFBF-429B-957B-6C76FFB449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dirty="0"/>
          </a:p>
        </p:txBody>
      </p:sp>
    </p:spTree>
    <p:extLst>
      <p:ext uri="{BB962C8B-B14F-4D97-AF65-F5344CB8AC3E}">
        <p14:creationId xmlns:p14="http://schemas.microsoft.com/office/powerpoint/2010/main" val="3384200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1508-3512-47EE-AB40-F00669886DB1}"/>
              </a:ext>
            </a:extLst>
          </p:cNvPr>
          <p:cNvSpPr>
            <a:spLocks noGrp="1"/>
          </p:cNvSpPr>
          <p:nvPr>
            <p:ph type="ctrTitle"/>
          </p:nvPr>
        </p:nvSpPr>
        <p:spPr>
          <a:xfrm>
            <a:off x="2640013" y="105709"/>
            <a:ext cx="6911974" cy="983317"/>
          </a:xfrm>
        </p:spPr>
        <p:txBody>
          <a:bodyPr/>
          <a:lstStyle/>
          <a:p>
            <a:r>
              <a:rPr lang="en-US" dirty="0">
                <a:solidFill>
                  <a:schemeClr val="bg1"/>
                </a:solidFill>
              </a:rPr>
              <a:t>Trong đó:</a:t>
            </a:r>
          </a:p>
        </p:txBody>
      </p:sp>
      <p:sp>
        <p:nvSpPr>
          <p:cNvPr id="3" name="Subtitle 2">
            <a:extLst>
              <a:ext uri="{FF2B5EF4-FFF2-40B4-BE49-F238E27FC236}">
                <a16:creationId xmlns:a16="http://schemas.microsoft.com/office/drawing/2014/main" id="{5BDAB113-E698-4CAE-992B-A351B83CAF8F}"/>
              </a:ext>
            </a:extLst>
          </p:cNvPr>
          <p:cNvSpPr>
            <a:spLocks noGrp="1"/>
          </p:cNvSpPr>
          <p:nvPr>
            <p:ph type="subTitle" idx="1"/>
          </p:nvPr>
        </p:nvSpPr>
        <p:spPr>
          <a:xfrm>
            <a:off x="613954" y="1410789"/>
            <a:ext cx="11025052" cy="5107577"/>
          </a:xfrm>
        </p:spPr>
        <p:txBody>
          <a:bodyPr>
            <a:normAutofit fontScale="92500" lnSpcReduction="10000"/>
          </a:bodyPr>
          <a:lstStyle/>
          <a:p>
            <a:pPr algn="l"/>
            <a:r>
              <a:rPr lang="en-US" b="1" dirty="0">
                <a:solidFill>
                  <a:schemeClr val="bg1"/>
                </a:solidFill>
                <a:latin typeface="Calibri" panose="020F0502020204030204" pitchFamily="34" charset="0"/>
                <a:cs typeface="Calibri" panose="020F0502020204030204" pitchFamily="34" charset="0"/>
              </a:rPr>
              <a:t>Flyweight: </a:t>
            </a:r>
            <a:r>
              <a:rPr lang="en-US" dirty="0">
                <a:solidFill>
                  <a:schemeClr val="bg1"/>
                </a:solidFill>
                <a:latin typeface="Calibri" panose="020F0502020204030204" pitchFamily="34" charset="0"/>
                <a:cs typeface="Calibri" panose="020F0502020204030204" pitchFamily="34" charset="0"/>
              </a:rPr>
              <a:t>là một interface/ abstract class, định nghĩa các thành phần của một đối tượng.</a:t>
            </a:r>
          </a:p>
          <a:p>
            <a:pPr algn="l"/>
            <a:r>
              <a:rPr lang="en-US" b="1" dirty="0" err="1">
                <a:solidFill>
                  <a:schemeClr val="bg1"/>
                </a:solidFill>
                <a:latin typeface="Calibri" panose="020F0502020204030204" pitchFamily="34" charset="0"/>
                <a:cs typeface="Calibri" panose="020F0502020204030204" pitchFamily="34" charset="0"/>
              </a:rPr>
              <a:t>ConcreteFlyweight</a:t>
            </a:r>
            <a:r>
              <a:rPr lang="en-US" b="1"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Triển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khai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các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phương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thức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đã</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được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định</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nghĩa</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trong</a:t>
            </a:r>
            <a:r>
              <a:rPr lang="en-US" dirty="0">
                <a:solidFill>
                  <a:schemeClr val="bg1"/>
                </a:solidFill>
                <a:latin typeface="Calibri" panose="020F0502020204030204" pitchFamily="34" charset="0"/>
                <a:cs typeface="Calibri" panose="020F0502020204030204" pitchFamily="34" charset="0"/>
              </a:rPr>
              <a:t> Flyweight.</a:t>
            </a:r>
          </a:p>
          <a:p>
            <a:pPr algn="l"/>
            <a:r>
              <a:rPr lang="en-US" b="1" dirty="0" err="1">
                <a:solidFill>
                  <a:schemeClr val="bg1"/>
                </a:solidFill>
                <a:latin typeface="Calibri" panose="020F0502020204030204" pitchFamily="34" charset="0"/>
                <a:cs typeface="Calibri" panose="020F0502020204030204" pitchFamily="34" charset="0"/>
              </a:rPr>
              <a:t>UnshareFlyweight</a:t>
            </a:r>
            <a:r>
              <a:rPr lang="en-US" b="1" dirty="0">
                <a:solidFill>
                  <a:schemeClr val="bg1"/>
                </a:solidFill>
                <a:latin typeface="Calibri" panose="020F0502020204030204" pitchFamily="34" charset="0"/>
                <a:cs typeface="Calibri" panose="020F0502020204030204" pitchFamily="34" charset="0"/>
              </a:rPr>
              <a: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mặc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dù</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mẫu</a:t>
            </a:r>
            <a:r>
              <a:rPr lang="en-US" dirty="0">
                <a:solidFill>
                  <a:schemeClr val="bg1"/>
                </a:solidFill>
                <a:latin typeface="Calibri" panose="020F0502020204030204" pitchFamily="34" charset="0"/>
                <a:cs typeface="Calibri" panose="020F0502020204030204" pitchFamily="34" charset="0"/>
              </a:rPr>
              <a:t> Flyweight </a:t>
            </a:r>
            <a:r>
              <a:rPr lang="en-US" dirty="0" err="1">
                <a:solidFill>
                  <a:schemeClr val="bg1"/>
                </a:solidFill>
                <a:latin typeface="Calibri" panose="020F0502020204030204" pitchFamily="34" charset="0"/>
                <a:cs typeface="Calibri" panose="020F0502020204030204" pitchFamily="34" charset="0"/>
              </a:rPr>
              <a:t>cho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phép</a:t>
            </a:r>
            <a:r>
              <a:rPr lang="en-US" dirty="0">
                <a:solidFill>
                  <a:schemeClr val="bg1"/>
                </a:solidFill>
                <a:latin typeface="Calibri" panose="020F0502020204030204" pitchFamily="34" charset="0"/>
                <a:cs typeface="Calibri" panose="020F0502020204030204" pitchFamily="34" charset="0"/>
              </a:rPr>
              <a:t> chia </a:t>
            </a:r>
            <a:r>
              <a:rPr lang="en-US" dirty="0" err="1">
                <a:solidFill>
                  <a:schemeClr val="bg1"/>
                </a:solidFill>
                <a:latin typeface="Calibri" panose="020F0502020204030204" pitchFamily="34" charset="0"/>
                <a:cs typeface="Calibri" panose="020F0502020204030204" pitchFamily="34" charset="0"/>
              </a:rPr>
              <a:t>sẻ</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thông</a:t>
            </a:r>
            <a:r>
              <a:rPr lang="en-US" dirty="0">
                <a:solidFill>
                  <a:schemeClr val="bg1"/>
                </a:solidFill>
                <a:latin typeface="Calibri" panose="020F0502020204030204" pitchFamily="34" charset="0"/>
                <a:cs typeface="Calibri" panose="020F0502020204030204" pitchFamily="34" charset="0"/>
              </a:rPr>
              <a:t> tin, </a:t>
            </a:r>
            <a:r>
              <a:rPr lang="en-US" dirty="0" err="1">
                <a:solidFill>
                  <a:schemeClr val="bg1"/>
                </a:solidFill>
                <a:latin typeface="Calibri" panose="020F0502020204030204" pitchFamily="34" charset="0"/>
                <a:cs typeface="Calibri" panose="020F0502020204030204" pitchFamily="34" charset="0"/>
              </a:rPr>
              <a:t>nhưng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có</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thể</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tạo</a:t>
            </a:r>
            <a:r>
              <a:rPr lang="en-US" dirty="0">
                <a:solidFill>
                  <a:schemeClr val="bg1"/>
                </a:solidFill>
                <a:latin typeface="Calibri" panose="020F0502020204030204" pitchFamily="34" charset="0"/>
                <a:cs typeface="Calibri" panose="020F0502020204030204" pitchFamily="34" charset="0"/>
              </a:rPr>
              <a:t> ra </a:t>
            </a:r>
            <a:r>
              <a:rPr lang="en-US" dirty="0" err="1">
                <a:solidFill>
                  <a:schemeClr val="bg1"/>
                </a:solidFill>
                <a:latin typeface="Calibri" panose="020F0502020204030204" pitchFamily="34" charset="0"/>
                <a:cs typeface="Calibri" panose="020F0502020204030204" pitchFamily="34" charset="0"/>
              </a:rPr>
              <a:t>các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thể</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hiện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không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được</a:t>
            </a:r>
            <a:r>
              <a:rPr lang="en-US" dirty="0">
                <a:solidFill>
                  <a:schemeClr val="bg1"/>
                </a:solidFill>
                <a:latin typeface="Calibri" panose="020F0502020204030204" pitchFamily="34" charset="0"/>
                <a:cs typeface="Calibri" panose="020F0502020204030204" pitchFamily="34" charset="0"/>
              </a:rPr>
              <a:t> chia </a:t>
            </a:r>
            <a:r>
              <a:rPr lang="en-US" dirty="0" err="1">
                <a:solidFill>
                  <a:schemeClr val="bg1"/>
                </a:solidFill>
                <a:latin typeface="Calibri" panose="020F0502020204030204" pitchFamily="34" charset="0"/>
                <a:cs typeface="Calibri" panose="020F0502020204030204" pitchFamily="34" charset="0"/>
              </a:rPr>
              <a:t>sẻ</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Trong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những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trường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hợp</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này</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thông</a:t>
            </a:r>
            <a:r>
              <a:rPr lang="en-US" dirty="0">
                <a:solidFill>
                  <a:schemeClr val="bg1"/>
                </a:solidFill>
                <a:latin typeface="Calibri" panose="020F0502020204030204" pitchFamily="34" charset="0"/>
                <a:cs typeface="Calibri" panose="020F0502020204030204" pitchFamily="34" charset="0"/>
              </a:rPr>
              <a:t> tin </a:t>
            </a:r>
            <a:r>
              <a:rPr lang="en-US" dirty="0" err="1">
                <a:solidFill>
                  <a:schemeClr val="bg1"/>
                </a:solidFill>
                <a:latin typeface="Calibri" panose="020F0502020204030204" pitchFamily="34" charset="0"/>
                <a:cs typeface="Calibri" panose="020F0502020204030204" pitchFamily="34" charset="0"/>
              </a:rPr>
              <a:t>của</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các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có</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thể</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là</a:t>
            </a:r>
            <a:r>
              <a:rPr lang="en-US" dirty="0">
                <a:solidFill>
                  <a:schemeClr val="bg1"/>
                </a:solidFill>
                <a:latin typeface="Calibri" panose="020F0502020204030204" pitchFamily="34" charset="0"/>
                <a:cs typeface="Calibri" panose="020F0502020204030204" pitchFamily="34" charset="0"/>
              </a:rPr>
              <a:t> stateful.</a:t>
            </a:r>
          </a:p>
          <a:p>
            <a:pPr algn="l"/>
            <a:r>
              <a:rPr lang="en-US" b="1" dirty="0" err="1">
                <a:solidFill>
                  <a:schemeClr val="bg1"/>
                </a:solidFill>
                <a:latin typeface="Calibri" panose="020F0502020204030204" pitchFamily="34" charset="0"/>
                <a:cs typeface="Calibri" panose="020F0502020204030204" pitchFamily="34" charset="0"/>
              </a:rPr>
              <a:t>FlyweightFactory</a:t>
            </a:r>
            <a:r>
              <a:rPr lang="en-US" b="1" dirty="0">
                <a:solidFill>
                  <a:schemeClr val="bg1"/>
                </a:solidFill>
                <a:latin typeface="Calibri" panose="020F0502020204030204" pitchFamily="34" charset="0"/>
                <a:cs typeface="Calibri" panose="020F0502020204030204" pitchFamily="34" charset="0"/>
              </a:rPr>
              <a: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lớp</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này</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có</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thể</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là</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một</a:t>
            </a:r>
            <a:r>
              <a:rPr lang="en-US" dirty="0">
                <a:solidFill>
                  <a:schemeClr val="bg1"/>
                </a:solidFill>
                <a:latin typeface="Calibri" panose="020F0502020204030204" pitchFamily="34" charset="0"/>
                <a:cs typeface="Calibri" panose="020F0502020204030204" pitchFamily="34" charset="0"/>
              </a:rPr>
              <a:t> Factory pattern </a:t>
            </a:r>
            <a:r>
              <a:rPr lang="en-US" dirty="0" err="1">
                <a:solidFill>
                  <a:schemeClr val="bg1"/>
                </a:solidFill>
                <a:latin typeface="Calibri" panose="020F0502020204030204" pitchFamily="34" charset="0"/>
                <a:cs typeface="Calibri" panose="020F0502020204030204" pitchFamily="34" charset="0"/>
              </a:rPr>
              <a:t>được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sử</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dụng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để</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giữ</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tham</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chiếu</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đến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Flyweight </a:t>
            </a:r>
            <a:r>
              <a:rPr lang="en-US" dirty="0" err="1">
                <a:solidFill>
                  <a:schemeClr val="bg1"/>
                </a:solidFill>
                <a:latin typeface="Calibri" panose="020F0502020204030204" pitchFamily="34" charset="0"/>
                <a:cs typeface="Calibri" panose="020F0502020204030204" pitchFamily="34" charset="0"/>
              </a:rPr>
              <a:t>đã</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được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tạo</a:t>
            </a:r>
            <a:r>
              <a:rPr lang="en-US" dirty="0">
                <a:solidFill>
                  <a:schemeClr val="bg1"/>
                </a:solidFill>
                <a:latin typeface="Calibri" panose="020F0502020204030204" pitchFamily="34" charset="0"/>
                <a:cs typeface="Calibri" panose="020F0502020204030204" pitchFamily="34" charset="0"/>
              </a:rPr>
              <a:t> ra. </a:t>
            </a:r>
          </a:p>
          <a:p>
            <a:pPr algn="l"/>
            <a:r>
              <a:rPr lang="en-US" b="1" dirty="0">
                <a:solidFill>
                  <a:schemeClr val="bg1"/>
                </a:solidFill>
                <a:latin typeface="Calibri" panose="020F0502020204030204" pitchFamily="34" charset="0"/>
                <a:cs typeface="Calibri" panose="020F0502020204030204" pitchFamily="34" charset="0"/>
              </a:rPr>
              <a:t>Client: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sử</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dụng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FlyweightFactory</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để</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khởi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Flyweight</a:t>
            </a:r>
          </a:p>
        </p:txBody>
      </p:sp>
    </p:spTree>
    <p:extLst>
      <p:ext uri="{BB962C8B-B14F-4D97-AF65-F5344CB8AC3E}">
        <p14:creationId xmlns:p14="http://schemas.microsoft.com/office/powerpoint/2010/main" val="328861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1508-3512-47EE-AB40-F00669886DB1}"/>
              </a:ext>
            </a:extLst>
          </p:cNvPr>
          <p:cNvSpPr>
            <a:spLocks noGrp="1"/>
          </p:cNvSpPr>
          <p:nvPr>
            <p:ph type="ctrTitle"/>
          </p:nvPr>
        </p:nvSpPr>
        <p:spPr>
          <a:xfrm>
            <a:off x="2640013" y="105709"/>
            <a:ext cx="6911974" cy="983317"/>
          </a:xfrm>
        </p:spPr>
        <p:txBody>
          <a:bodyPr/>
          <a:lstStyle/>
          <a:p>
            <a:r>
              <a:rPr lang="en-US" dirty="0">
                <a:solidFill>
                  <a:schemeClr val="bg1"/>
                </a:solidFill>
              </a:rPr>
              <a:t>How to implement?</a:t>
            </a:r>
          </a:p>
        </p:txBody>
      </p:sp>
      <p:sp>
        <p:nvSpPr>
          <p:cNvPr id="3" name="Subtitle 2">
            <a:extLst>
              <a:ext uri="{FF2B5EF4-FFF2-40B4-BE49-F238E27FC236}">
                <a16:creationId xmlns:a16="http://schemas.microsoft.com/office/drawing/2014/main" id="{5BDAB113-E698-4CAE-992B-A351B83CAF8F}"/>
              </a:ext>
            </a:extLst>
          </p:cNvPr>
          <p:cNvSpPr>
            <a:spLocks noGrp="1"/>
          </p:cNvSpPr>
          <p:nvPr>
            <p:ph type="subTitle" idx="1"/>
          </p:nvPr>
        </p:nvSpPr>
        <p:spPr>
          <a:xfrm>
            <a:off x="613954" y="1410789"/>
            <a:ext cx="11025052" cy="5107577"/>
          </a:xfrm>
        </p:spPr>
        <p:txBody>
          <a:bodyPr>
            <a:normAutofit/>
          </a:bodyPr>
          <a:lstStyle/>
          <a:p>
            <a:pPr algn="l"/>
            <a:endParaRPr lang="en-US" dirty="0">
              <a:solidFill>
                <a:schemeClr val="bg1"/>
              </a:solidFill>
              <a:latin typeface="Calibri" panose="020F0502020204030204" pitchFamily="34" charset="0"/>
              <a:cs typeface="Calibri" panose="020F0502020204030204" pitchFamily="34" charset="0"/>
            </a:endParaRPr>
          </a:p>
        </p:txBody>
      </p:sp>
      <p:pic>
        <p:nvPicPr>
          <p:cNvPr id="1026" name="Picture 2" descr="Implementation">
            <a:extLst>
              <a:ext uri="{FF2B5EF4-FFF2-40B4-BE49-F238E27FC236}">
                <a16:creationId xmlns:a16="http://schemas.microsoft.com/office/drawing/2014/main" id="{919468BF-B7BF-4893-84B5-58393152B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902" y="1658983"/>
            <a:ext cx="7730196" cy="422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89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1508-3512-47EE-AB40-F00669886DB1}"/>
              </a:ext>
            </a:extLst>
          </p:cNvPr>
          <p:cNvSpPr>
            <a:spLocks noGrp="1"/>
          </p:cNvSpPr>
          <p:nvPr>
            <p:ph type="ctrTitle"/>
          </p:nvPr>
        </p:nvSpPr>
        <p:spPr>
          <a:xfrm>
            <a:off x="613954" y="218251"/>
            <a:ext cx="5482046" cy="983317"/>
          </a:xfrm>
        </p:spPr>
        <p:txBody>
          <a:bodyPr>
            <a:normAutofit/>
          </a:bodyPr>
          <a:lstStyle/>
          <a:p>
            <a:r>
              <a:rPr lang="en-US" dirty="0" err="1">
                <a:solidFill>
                  <a:schemeClr val="bg1"/>
                </a:solidFill>
              </a:rPr>
              <a:t>Cách</a:t>
            </a:r>
            <a:r>
              <a:rPr lang="en-US" dirty="0">
                <a:solidFill>
                  <a:schemeClr val="bg1"/>
                </a:solidFill>
              </a:rPr>
              <a:t> </a:t>
            </a:r>
            <a:r>
              <a:rPr lang="en-US" dirty="0" err="1">
                <a:solidFill>
                  <a:schemeClr val="bg1"/>
                </a:solidFill>
              </a:rPr>
              <a:t>triển</a:t>
            </a:r>
            <a:r>
              <a:rPr lang="en-US" dirty="0">
                <a:solidFill>
                  <a:schemeClr val="bg1"/>
                </a:solidFill>
              </a:rPr>
              <a:t> </a:t>
            </a:r>
            <a:r>
              <a:rPr lang="en-US" dirty="0" err="1">
                <a:solidFill>
                  <a:schemeClr val="bg1"/>
                </a:solidFill>
              </a:rPr>
              <a:t>khai</a:t>
            </a:r>
            <a:endParaRPr lang="en-US" dirty="0">
              <a:solidFill>
                <a:schemeClr val="bg1"/>
              </a:solidFill>
            </a:endParaRPr>
          </a:p>
        </p:txBody>
      </p:sp>
      <p:sp>
        <p:nvSpPr>
          <p:cNvPr id="3" name="Subtitle 2">
            <a:extLst>
              <a:ext uri="{FF2B5EF4-FFF2-40B4-BE49-F238E27FC236}">
                <a16:creationId xmlns:a16="http://schemas.microsoft.com/office/drawing/2014/main" id="{5BDAB113-E698-4CAE-992B-A351B83CAF8F}"/>
              </a:ext>
            </a:extLst>
          </p:cNvPr>
          <p:cNvSpPr>
            <a:spLocks noGrp="1"/>
          </p:cNvSpPr>
          <p:nvPr>
            <p:ph type="subTitle" idx="1"/>
          </p:nvPr>
        </p:nvSpPr>
        <p:spPr>
          <a:xfrm>
            <a:off x="613954" y="1410789"/>
            <a:ext cx="11025052" cy="5107577"/>
          </a:xfrm>
        </p:spPr>
        <p:txBody>
          <a:bodyPr>
            <a:normAutofit/>
          </a:bodyPr>
          <a:lstStyle/>
          <a:p>
            <a:pPr lvl="0" algn="l"/>
            <a:r>
              <a:rPr lang="en-US" dirty="0">
                <a:solidFill>
                  <a:schemeClr val="bg1"/>
                </a:solidFill>
                <a:latin typeface="Calibri" panose="020F0502020204030204" pitchFamily="34" charset="0"/>
                <a:cs typeface="Calibri" panose="020F0502020204030204" pitchFamily="34" charset="0"/>
              </a:rPr>
              <a:t>- Chia </a:t>
            </a:r>
            <a:r>
              <a:rPr lang="en-US" dirty="0" err="1">
                <a:solidFill>
                  <a:schemeClr val="bg1"/>
                </a:solidFill>
                <a:latin typeface="Calibri" panose="020F0502020204030204" pitchFamily="34" charset="0"/>
                <a:cs typeface="Calibri" panose="020F0502020204030204" pitchFamily="34" charset="0"/>
              </a:rPr>
              <a:t>các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thuộc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tính</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của</a:t>
            </a:r>
            <a:r>
              <a:rPr lang="en-US" dirty="0">
                <a:solidFill>
                  <a:schemeClr val="bg1"/>
                </a:solidFill>
                <a:latin typeface="Calibri" panose="020F0502020204030204" pitchFamily="34" charset="0"/>
                <a:cs typeface="Calibri" panose="020F0502020204030204" pitchFamily="34" charset="0"/>
              </a:rPr>
              <a:t> class </a:t>
            </a:r>
            <a:r>
              <a:rPr lang="en-US" dirty="0" err="1">
                <a:solidFill>
                  <a:schemeClr val="bg1"/>
                </a:solidFill>
                <a:latin typeface="Calibri" panose="020F0502020204030204" pitchFamily="34" charset="0"/>
                <a:cs typeface="Calibri" panose="020F0502020204030204" pitchFamily="34" charset="0"/>
              </a:rPr>
              <a:t>thành</a:t>
            </a:r>
            <a:r>
              <a:rPr lang="en-US" dirty="0">
                <a:solidFill>
                  <a:schemeClr val="bg1"/>
                </a:solidFill>
                <a:latin typeface="Calibri" panose="020F0502020204030204" pitchFamily="34" charset="0"/>
                <a:cs typeface="Calibri" panose="020F0502020204030204" pitchFamily="34" charset="0"/>
              </a:rPr>
              <a:t> 2 </a:t>
            </a:r>
            <a:r>
              <a:rPr lang="en-US" dirty="0" err="1">
                <a:solidFill>
                  <a:schemeClr val="bg1"/>
                </a:solidFill>
                <a:latin typeface="Calibri" panose="020F0502020204030204" pitchFamily="34" charset="0"/>
                <a:cs typeface="Calibri" panose="020F0502020204030204" pitchFamily="34" charset="0"/>
              </a:rPr>
              <a:t>phần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của</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flyweight:</a:t>
            </a:r>
          </a:p>
          <a:p>
            <a:pPr algn="l"/>
            <a:r>
              <a:rPr lang="en-US" dirty="0">
                <a:solidFill>
                  <a:schemeClr val="bg1"/>
                </a:solidFill>
                <a:latin typeface="Calibri" panose="020F0502020204030204" pitchFamily="34" charset="0"/>
                <a:cs typeface="Calibri" panose="020F0502020204030204" pitchFamily="34" charset="0"/>
              </a:rPr>
              <a:t>+ Intrinsic state: </a:t>
            </a:r>
            <a:r>
              <a:rPr lang="en-US" dirty="0" err="1">
                <a:solidFill>
                  <a:schemeClr val="bg1"/>
                </a:solidFill>
                <a:latin typeface="Calibri" panose="020F0502020204030204" pitchFamily="34" charset="0"/>
                <a:cs typeface="Calibri" panose="020F0502020204030204" pitchFamily="34" charset="0"/>
              </a:rPr>
              <a:t>chứa</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dữ</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liệu</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không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thể</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thay</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đổi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và</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có</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thể</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được</a:t>
            </a:r>
            <a:r>
              <a:rPr lang="en-US" dirty="0">
                <a:solidFill>
                  <a:schemeClr val="bg1"/>
                </a:solidFill>
                <a:latin typeface="Calibri" panose="020F0502020204030204" pitchFamily="34" charset="0"/>
                <a:cs typeface="Calibri" panose="020F0502020204030204" pitchFamily="34" charset="0"/>
              </a:rPr>
              <a:t> chia </a:t>
            </a:r>
            <a:r>
              <a:rPr lang="en-US" dirty="0" err="1">
                <a:solidFill>
                  <a:schemeClr val="bg1"/>
                </a:solidFill>
                <a:latin typeface="Calibri" panose="020F0502020204030204" pitchFamily="34" charset="0"/>
                <a:cs typeface="Calibri" panose="020F0502020204030204" pitchFamily="34" charset="0"/>
              </a:rPr>
              <a:t>sẻ</a:t>
            </a:r>
            <a:endParaRPr lang="en-US" dirty="0">
              <a:solidFill>
                <a:schemeClr val="bg1"/>
              </a:solidFill>
              <a:latin typeface="Calibri" panose="020F0502020204030204" pitchFamily="34" charset="0"/>
              <a:cs typeface="Calibri" panose="020F0502020204030204" pitchFamily="34" charset="0"/>
            </a:endParaRPr>
          </a:p>
          <a:p>
            <a:pPr algn="l"/>
            <a:r>
              <a:rPr lang="en-US" dirty="0">
                <a:solidFill>
                  <a:schemeClr val="bg1"/>
                </a:solidFill>
                <a:latin typeface="Calibri" panose="020F0502020204030204" pitchFamily="34" charset="0"/>
                <a:cs typeface="Calibri" panose="020F0502020204030204" pitchFamily="34" charset="0"/>
              </a:rPr>
              <a:t>+ Extrinsic state: </a:t>
            </a:r>
            <a:r>
              <a:rPr lang="en-US" dirty="0" err="1">
                <a:solidFill>
                  <a:schemeClr val="bg1"/>
                </a:solidFill>
                <a:latin typeface="Calibri" panose="020F0502020204030204" pitchFamily="34" charset="0"/>
                <a:cs typeface="Calibri" panose="020F0502020204030204" pitchFamily="34" charset="0"/>
              </a:rPr>
              <a:t>chứa</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dữ</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liệu</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thay</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đổi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theo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ngữ</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cảnh</a:t>
            </a:r>
            <a:endParaRPr lang="en-US" dirty="0">
              <a:solidFill>
                <a:schemeClr val="bg1"/>
              </a:solidFill>
              <a:latin typeface="Calibri" panose="020F0502020204030204" pitchFamily="34" charset="0"/>
              <a:cs typeface="Calibri" panose="020F0502020204030204" pitchFamily="34" charset="0"/>
            </a:endParaRPr>
          </a:p>
          <a:p>
            <a:pPr lvl="0" algn="l"/>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Lọc</a:t>
            </a:r>
            <a:r>
              <a:rPr lang="en-US" dirty="0">
                <a:solidFill>
                  <a:schemeClr val="bg1"/>
                </a:solidFill>
                <a:latin typeface="Calibri" panose="020F0502020204030204" pitchFamily="34" charset="0"/>
                <a:cs typeface="Calibri" panose="020F0502020204030204" pitchFamily="34" charset="0"/>
              </a:rPr>
              <a:t> ra </a:t>
            </a:r>
            <a:r>
              <a:rPr lang="en-US" dirty="0" err="1">
                <a:solidFill>
                  <a:schemeClr val="bg1"/>
                </a:solidFill>
                <a:latin typeface="Calibri" panose="020F0502020204030204" pitchFamily="34" charset="0"/>
                <a:cs typeface="Calibri" panose="020F0502020204030204" pitchFamily="34" charset="0"/>
              </a:rPr>
              <a:t>những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trường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là</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bất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biến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trong</a:t>
            </a:r>
            <a:r>
              <a:rPr lang="en-US" dirty="0">
                <a:solidFill>
                  <a:schemeClr val="bg1"/>
                </a:solidFill>
                <a:latin typeface="Calibri" panose="020F0502020204030204" pitchFamily="34" charset="0"/>
                <a:cs typeface="Calibri" panose="020F0502020204030204" pitchFamily="34" charset="0"/>
              </a:rPr>
              <a:t> class. </a:t>
            </a:r>
            <a:r>
              <a:rPr lang="en-US" dirty="0" err="1">
                <a:solidFill>
                  <a:schemeClr val="bg1"/>
                </a:solidFill>
                <a:latin typeface="Calibri" panose="020F0502020204030204" pitchFamily="34" charset="0"/>
                <a:cs typeface="Calibri" panose="020F0502020204030204" pitchFamily="34" charset="0"/>
              </a:rPr>
              <a:t>Chúng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chỉ</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nên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được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khai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báo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trong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hàm</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khởi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tạo</a:t>
            </a:r>
            <a:endParaRPr lang="en-US" dirty="0">
              <a:solidFill>
                <a:schemeClr val="bg1"/>
              </a:solidFill>
              <a:latin typeface="Calibri" panose="020F0502020204030204" pitchFamily="34" charset="0"/>
              <a:cs typeface="Calibri" panose="020F0502020204030204" pitchFamily="34" charset="0"/>
            </a:endParaRPr>
          </a:p>
          <a:p>
            <a:pPr lvl="0" algn="l"/>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Xem</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xét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những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phương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thức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sử</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dụng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các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trường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của</a:t>
            </a:r>
            <a:r>
              <a:rPr lang="en-US" dirty="0">
                <a:solidFill>
                  <a:schemeClr val="bg1"/>
                </a:solidFill>
                <a:latin typeface="Calibri" panose="020F0502020204030204" pitchFamily="34" charset="0"/>
                <a:cs typeface="Calibri" panose="020F0502020204030204" pitchFamily="34" charset="0"/>
              </a:rPr>
              <a:t> extrinsic state (</a:t>
            </a:r>
            <a:r>
              <a:rPr lang="en-US" dirty="0" err="1">
                <a:solidFill>
                  <a:schemeClr val="bg1"/>
                </a:solidFill>
                <a:latin typeface="Calibri" panose="020F0502020204030204" pitchFamily="34" charset="0"/>
                <a:cs typeface="Calibri" panose="020F0502020204030204" pitchFamily="34" charset="0"/>
              </a:rPr>
              <a:t>trạng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thái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bên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ngoài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với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mỗi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trường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được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sử</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dụng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trong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phương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thức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khai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báo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một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tham</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số</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mới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và</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sử</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dụng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nó</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thay</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cho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trường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đó</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8032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1508-3512-47EE-AB40-F00669886DB1}"/>
              </a:ext>
            </a:extLst>
          </p:cNvPr>
          <p:cNvSpPr>
            <a:spLocks noGrp="1"/>
          </p:cNvSpPr>
          <p:nvPr>
            <p:ph type="ctrTitle"/>
          </p:nvPr>
        </p:nvSpPr>
        <p:spPr>
          <a:xfrm>
            <a:off x="613954" y="218251"/>
            <a:ext cx="5482046" cy="983317"/>
          </a:xfrm>
        </p:spPr>
        <p:txBody>
          <a:bodyPr>
            <a:normAutofit/>
          </a:bodyPr>
          <a:lstStyle/>
          <a:p>
            <a:r>
              <a:rPr lang="en-US" dirty="0" err="1">
                <a:solidFill>
                  <a:schemeClr val="bg1"/>
                </a:solidFill>
              </a:rPr>
              <a:t>Cách</a:t>
            </a:r>
            <a:r>
              <a:rPr lang="en-US" dirty="0">
                <a:solidFill>
                  <a:schemeClr val="bg1"/>
                </a:solidFill>
              </a:rPr>
              <a:t> </a:t>
            </a:r>
            <a:r>
              <a:rPr lang="en-US" dirty="0" err="1">
                <a:solidFill>
                  <a:schemeClr val="bg1"/>
                </a:solidFill>
              </a:rPr>
              <a:t>triển</a:t>
            </a:r>
            <a:r>
              <a:rPr lang="en-US" dirty="0">
                <a:solidFill>
                  <a:schemeClr val="bg1"/>
                </a:solidFill>
              </a:rPr>
              <a:t> </a:t>
            </a:r>
            <a:r>
              <a:rPr lang="en-US" dirty="0" err="1">
                <a:solidFill>
                  <a:schemeClr val="bg1"/>
                </a:solidFill>
              </a:rPr>
              <a:t>khai</a:t>
            </a:r>
            <a:endParaRPr lang="en-US" dirty="0">
              <a:solidFill>
                <a:schemeClr val="bg1"/>
              </a:solidFill>
            </a:endParaRPr>
          </a:p>
        </p:txBody>
      </p:sp>
      <p:sp>
        <p:nvSpPr>
          <p:cNvPr id="3" name="Subtitle 2">
            <a:extLst>
              <a:ext uri="{FF2B5EF4-FFF2-40B4-BE49-F238E27FC236}">
                <a16:creationId xmlns:a16="http://schemas.microsoft.com/office/drawing/2014/main" id="{5BDAB113-E698-4CAE-992B-A351B83CAF8F}"/>
              </a:ext>
            </a:extLst>
          </p:cNvPr>
          <p:cNvSpPr>
            <a:spLocks noGrp="1"/>
          </p:cNvSpPr>
          <p:nvPr>
            <p:ph type="subTitle" idx="1"/>
          </p:nvPr>
        </p:nvSpPr>
        <p:spPr>
          <a:xfrm>
            <a:off x="613954" y="1410789"/>
            <a:ext cx="11025052" cy="5107577"/>
          </a:xfrm>
        </p:spPr>
        <p:txBody>
          <a:bodyPr>
            <a:normAutofit/>
          </a:bodyPr>
          <a:lstStyle/>
          <a:p>
            <a:pPr lvl="0" algn="l"/>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một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lớp</a:t>
            </a:r>
            <a:r>
              <a:rPr lang="en-US" dirty="0">
                <a:solidFill>
                  <a:schemeClr val="bg1"/>
                </a:solidFill>
                <a:latin typeface="Calibri" panose="020F0502020204030204" pitchFamily="34" charset="0"/>
                <a:cs typeface="Calibri" panose="020F0502020204030204" pitchFamily="34" charset="0"/>
              </a:rPr>
              <a:t> Factory </a:t>
            </a:r>
            <a:r>
              <a:rPr lang="en-US" dirty="0" err="1">
                <a:solidFill>
                  <a:schemeClr val="bg1"/>
                </a:solidFill>
                <a:latin typeface="Calibri" panose="020F0502020204030204" pitchFamily="34" charset="0"/>
                <a:cs typeface="Calibri" panose="020F0502020204030204" pitchFamily="34" charset="0"/>
              </a:rPr>
              <a:t>để</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quản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lý</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một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nhóm</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các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Flyweight. </a:t>
            </a:r>
            <a:r>
              <a:rPr lang="en-US" dirty="0" err="1">
                <a:solidFill>
                  <a:schemeClr val="bg1"/>
                </a:solidFill>
                <a:latin typeface="Calibri" panose="020F0502020204030204" pitchFamily="34" charset="0"/>
                <a:cs typeface="Calibri" panose="020F0502020204030204" pitchFamily="34" charset="0"/>
              </a:rPr>
              <a:t>Nó</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sẽ</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kiểm</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tra</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có</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Flyweight </a:t>
            </a:r>
            <a:r>
              <a:rPr lang="en-US" dirty="0" err="1">
                <a:solidFill>
                  <a:schemeClr val="bg1"/>
                </a:solidFill>
                <a:latin typeface="Calibri" panose="020F0502020204030204" pitchFamily="34" charset="0"/>
                <a:cs typeface="Calibri" panose="020F0502020204030204" pitchFamily="34" charset="0"/>
              </a:rPr>
              <a:t>nào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tồn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trước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một</a:t>
            </a:r>
            <a:r>
              <a:rPr lang="en-US" dirty="0">
                <a:solidFill>
                  <a:schemeClr val="bg1"/>
                </a:solidFill>
                <a:latin typeface="Calibri" panose="020F0502020204030204" pitchFamily="34" charset="0"/>
                <a:cs typeface="Calibri" panose="020F0502020204030204" pitchFamily="34" charset="0"/>
              </a:rPr>
              <a:t> Flyweight </a:t>
            </a:r>
            <a:r>
              <a:rPr lang="en-US" dirty="0" err="1">
                <a:solidFill>
                  <a:schemeClr val="bg1"/>
                </a:solidFill>
                <a:latin typeface="Calibri" panose="020F0502020204030204" pitchFamily="34" charset="0"/>
                <a:cs typeface="Calibri" panose="020F0502020204030204" pitchFamily="34" charset="0"/>
              </a:rPr>
              <a:t>mới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Một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khi</a:t>
            </a:r>
            <a:r>
              <a:rPr lang="en-US" dirty="0">
                <a:solidFill>
                  <a:schemeClr val="bg1"/>
                </a:solidFill>
                <a:latin typeface="Calibri" panose="020F0502020204030204" pitchFamily="34" charset="0"/>
                <a:cs typeface="Calibri" panose="020F0502020204030204" pitchFamily="34" charset="0"/>
              </a:rPr>
              <a:t> factory </a:t>
            </a:r>
            <a:r>
              <a:rPr lang="en-US" dirty="0" err="1">
                <a:solidFill>
                  <a:schemeClr val="bg1"/>
                </a:solidFill>
                <a:latin typeface="Calibri" panose="020F0502020204030204" pitchFamily="34" charset="0"/>
                <a:cs typeface="Calibri" panose="020F0502020204030204" pitchFamily="34" charset="0"/>
              </a:rPr>
              <a:t>đã</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vào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hoạt</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động</a:t>
            </a:r>
            <a:r>
              <a:rPr lang="en-US" dirty="0">
                <a:solidFill>
                  <a:schemeClr val="bg1"/>
                </a:solidFill>
                <a:latin typeface="Calibri" panose="020F0502020204030204" pitchFamily="34" charset="0"/>
                <a:cs typeface="Calibri" panose="020F0502020204030204" pitchFamily="34" charset="0"/>
              </a:rPr>
              <a:t>, Client </a:t>
            </a:r>
            <a:r>
              <a:rPr lang="en-US" dirty="0" err="1">
                <a:solidFill>
                  <a:schemeClr val="bg1"/>
                </a:solidFill>
                <a:latin typeface="Calibri" panose="020F0502020204030204" pitchFamily="34" charset="0"/>
                <a:cs typeface="Calibri" panose="020F0502020204030204" pitchFamily="34" charset="0"/>
              </a:rPr>
              <a:t>chỉ</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phải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yêu</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cầu</a:t>
            </a:r>
            <a:r>
              <a:rPr lang="en-US" dirty="0">
                <a:solidFill>
                  <a:schemeClr val="bg1"/>
                </a:solidFill>
                <a:latin typeface="Calibri" panose="020F0502020204030204" pitchFamily="34" charset="0"/>
                <a:cs typeface="Calibri" panose="020F0502020204030204" pitchFamily="34" charset="0"/>
              </a:rPr>
              <a:t> flyweight </a:t>
            </a:r>
            <a:r>
              <a:rPr lang="en-US" dirty="0" err="1">
                <a:solidFill>
                  <a:schemeClr val="bg1"/>
                </a:solidFill>
                <a:latin typeface="Calibri" panose="020F0502020204030204" pitchFamily="34" charset="0"/>
                <a:cs typeface="Calibri" panose="020F0502020204030204" pitchFamily="34" charset="0"/>
              </a:rPr>
              <a:t>thông</a:t>
            </a:r>
            <a:r>
              <a:rPr lang="en-US" dirty="0">
                <a:solidFill>
                  <a:schemeClr val="bg1"/>
                </a:solidFill>
                <a:latin typeface="Calibri" panose="020F0502020204030204" pitchFamily="34" charset="0"/>
                <a:cs typeface="Calibri" panose="020F0502020204030204" pitchFamily="34" charset="0"/>
              </a:rPr>
              <a:t> qua </a:t>
            </a:r>
            <a:r>
              <a:rPr lang="en-US" dirty="0" err="1">
                <a:solidFill>
                  <a:schemeClr val="bg1"/>
                </a:solidFill>
                <a:latin typeface="Calibri" panose="020F0502020204030204" pitchFamily="34" charset="0"/>
                <a:cs typeface="Calibri" panose="020F0502020204030204" pitchFamily="34" charset="0"/>
              </a:rPr>
              <a:t>nó</a:t>
            </a:r>
            <a:r>
              <a:rPr lang="en-US" dirty="0">
                <a:solidFill>
                  <a:schemeClr val="bg1"/>
                </a:solidFill>
                <a:latin typeface="Calibri" panose="020F0502020204030204" pitchFamily="34" charset="0"/>
                <a:cs typeface="Calibri" panose="020F0502020204030204" pitchFamily="34" charset="0"/>
              </a:rPr>
              <a:t>. Factory </a:t>
            </a:r>
            <a:r>
              <a:rPr lang="en-US" dirty="0" err="1">
                <a:solidFill>
                  <a:schemeClr val="bg1"/>
                </a:solidFill>
                <a:latin typeface="Calibri" panose="020F0502020204030204" pitchFamily="34" charset="0"/>
                <a:cs typeface="Calibri" panose="020F0502020204030204" pitchFamily="34" charset="0"/>
              </a:rPr>
              <a:t>nên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mô</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tả</a:t>
            </a:r>
            <a:r>
              <a:rPr lang="en-US" dirty="0">
                <a:solidFill>
                  <a:schemeClr val="bg1"/>
                </a:solidFill>
                <a:latin typeface="Calibri" panose="020F0502020204030204" pitchFamily="34" charset="0"/>
                <a:cs typeface="Calibri" panose="020F0502020204030204" pitchFamily="34" charset="0"/>
              </a:rPr>
              <a:t> flyweight </a:t>
            </a:r>
            <a:r>
              <a:rPr lang="en-US" dirty="0" err="1">
                <a:solidFill>
                  <a:schemeClr val="bg1"/>
                </a:solidFill>
                <a:latin typeface="Calibri" panose="020F0502020204030204" pitchFamily="34" charset="0"/>
                <a:cs typeface="Calibri" panose="020F0502020204030204" pitchFamily="34" charset="0"/>
              </a:rPr>
              <a:t>mong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muốn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bằng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cách</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chuyển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trạng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thái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nội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tại</a:t>
            </a:r>
            <a:r>
              <a:rPr lang="en-US" dirty="0">
                <a:solidFill>
                  <a:schemeClr val="bg1"/>
                </a:solidFill>
                <a:latin typeface="Calibri" panose="020F0502020204030204" pitchFamily="34" charset="0"/>
                <a:cs typeface="Calibri" panose="020F0502020204030204" pitchFamily="34" charset="0"/>
              </a:rPr>
              <a:t> (intrinsic state) </a:t>
            </a:r>
            <a:r>
              <a:rPr lang="en-US" dirty="0" err="1">
                <a:solidFill>
                  <a:schemeClr val="bg1"/>
                </a:solidFill>
                <a:latin typeface="Calibri" panose="020F0502020204030204" pitchFamily="34" charset="0"/>
                <a:cs typeface="Calibri" panose="020F0502020204030204" pitchFamily="34" charset="0"/>
              </a:rPr>
              <a:t>vào</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trong</a:t>
            </a:r>
            <a:r>
              <a:rPr lang="en-US" dirty="0">
                <a:solidFill>
                  <a:schemeClr val="bg1"/>
                </a:solidFill>
                <a:latin typeface="Calibri" panose="020F0502020204030204" pitchFamily="34" charset="0"/>
                <a:cs typeface="Calibri" panose="020F0502020204030204" pitchFamily="34" charset="0"/>
              </a:rPr>
              <a:t> factory</a:t>
            </a:r>
          </a:p>
          <a:p>
            <a:pPr algn="l"/>
            <a:r>
              <a:rPr lang="en-US" dirty="0">
                <a:solidFill>
                  <a:schemeClr val="bg1"/>
                </a:solidFill>
                <a:latin typeface="Calibri" panose="020F0502020204030204" pitchFamily="34" charset="0"/>
                <a:cs typeface="Calibri" panose="020F0502020204030204" pitchFamily="34" charset="0"/>
              </a:rPr>
              <a:t>- Client </a:t>
            </a:r>
            <a:r>
              <a:rPr lang="en-US" dirty="0" err="1">
                <a:solidFill>
                  <a:schemeClr val="bg1"/>
                </a:solidFill>
                <a:latin typeface="Calibri" panose="020F0502020204030204" pitchFamily="34" charset="0"/>
                <a:cs typeface="Calibri" panose="020F0502020204030204" pitchFamily="34" charset="0"/>
              </a:rPr>
              <a:t>phải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lưu</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trữ</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hoặc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tính</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toán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các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giá</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trị</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của</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trạng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thái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bên</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ngoài</a:t>
            </a:r>
            <a:r>
              <a:rPr lang="en-US" dirty="0">
                <a:solidFill>
                  <a:schemeClr val="bg1"/>
                </a:solidFill>
                <a:latin typeface="Calibri" panose="020F0502020204030204" pitchFamily="34" charset="0"/>
                <a:cs typeface="Calibri" panose="020F0502020204030204" pitchFamily="34" charset="0"/>
              </a:rPr>
              <a:t> (extrinsic state) </a:t>
            </a:r>
            <a:r>
              <a:rPr lang="en-US" dirty="0" err="1">
                <a:solidFill>
                  <a:schemeClr val="bg1"/>
                </a:solidFill>
                <a:latin typeface="Calibri" panose="020F0502020204030204" pitchFamily="34" charset="0"/>
                <a:cs typeface="Calibri" panose="020F0502020204030204" pitchFamily="34" charset="0"/>
              </a:rPr>
              <a:t>để</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gọi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các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phương</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thức</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của</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đối</a:t>
            </a:r>
            <a:r>
              <a:rPr lang="en-US" dirty="0">
                <a:solidFill>
                  <a:schemeClr val="bg1"/>
                </a:solidFill>
                <a:latin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cs typeface="Calibri" panose="020F0502020204030204" pitchFamily="34" charset="0"/>
              </a:rPr>
              <a:t>tượng</a:t>
            </a:r>
            <a:r>
              <a:rPr lang="en-US" dirty="0">
                <a:solidFill>
                  <a:schemeClr val="bg1"/>
                </a:solidFill>
                <a:latin typeface="Calibri" panose="020F0502020204030204" pitchFamily="34" charset="0"/>
                <a:cs typeface="Calibri" panose="020F0502020204030204" pitchFamily="34" charset="0"/>
              </a:rPr>
              <a:t> flyweight.</a:t>
            </a:r>
          </a:p>
        </p:txBody>
      </p:sp>
    </p:spTree>
    <p:extLst>
      <p:ext uri="{BB962C8B-B14F-4D97-AF65-F5344CB8AC3E}">
        <p14:creationId xmlns:p14="http://schemas.microsoft.com/office/powerpoint/2010/main" val="377571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42DFF2D-EA41-4CBE-9659-C2917E4882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F3F5E-E9D9-483A-8755-E18CA44062FB}"/>
              </a:ext>
            </a:extLst>
          </p:cNvPr>
          <p:cNvSpPr>
            <a:spLocks noGrp="1"/>
          </p:cNvSpPr>
          <p:nvPr>
            <p:ph type="ctrTitle"/>
          </p:nvPr>
        </p:nvSpPr>
        <p:spPr>
          <a:xfrm>
            <a:off x="433065" y="2567494"/>
            <a:ext cx="5662935" cy="1723011"/>
          </a:xfrm>
        </p:spPr>
        <p:txBody>
          <a:bodyPr>
            <a:normAutofit/>
          </a:bodyPr>
          <a:lstStyle/>
          <a:p>
            <a:r>
              <a:rPr lang="en-US" dirty="0" err="1"/>
              <a:t>Khi</a:t>
            </a:r>
            <a:r>
              <a:rPr lang="en-US" dirty="0"/>
              <a:t> </a:t>
            </a:r>
            <a:r>
              <a:rPr lang="en-US" dirty="0" err="1"/>
              <a:t>nào</a:t>
            </a:r>
            <a:r>
              <a:rPr lang="en-US" dirty="0"/>
              <a:t> </a:t>
            </a:r>
            <a:r>
              <a:rPr lang="en-US" dirty="0" err="1"/>
              <a:t>thì</a:t>
            </a:r>
            <a:r>
              <a:rPr lang="en-US" dirty="0"/>
              <a:t> </a:t>
            </a:r>
            <a:r>
              <a:rPr lang="en-US" dirty="0" err="1"/>
              <a:t>sử</a:t>
            </a:r>
            <a:r>
              <a:rPr lang="en-US" dirty="0"/>
              <a:t> </a:t>
            </a:r>
            <a:r>
              <a:rPr lang="en-US" dirty="0" err="1"/>
              <a:t>dụng</a:t>
            </a:r>
            <a:r>
              <a:rPr lang="en-US" dirty="0"/>
              <a:t> Flyweight?</a:t>
            </a:r>
          </a:p>
        </p:txBody>
      </p:sp>
      <p:pic>
        <p:nvPicPr>
          <p:cNvPr id="2050" name="Picture 2">
            <a:extLst>
              <a:ext uri="{FF2B5EF4-FFF2-40B4-BE49-F238E27FC236}">
                <a16:creationId xmlns:a16="http://schemas.microsoft.com/office/drawing/2014/main" id="{26857E21-55AD-41AC-B9B4-520E466B3C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35" r="11184"/>
          <a:stretch/>
        </p:blipFill>
        <p:spPr bwMode="auto">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409815"/>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753</Words>
  <Application>Microsoft Office PowerPoint</Application>
  <PresentationFormat>Widescreen</PresentationFormat>
  <Paragraphs>43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Sagona Book</vt:lpstr>
      <vt:lpstr>The Hand Extrablack</vt:lpstr>
      <vt:lpstr>BlobVTI</vt:lpstr>
      <vt:lpstr>Flyweight pattern</vt:lpstr>
      <vt:lpstr>Khái niệm</vt:lpstr>
      <vt:lpstr>Hai trạng thái của Flyweight Object</vt:lpstr>
      <vt:lpstr>Cấu trúc</vt:lpstr>
      <vt:lpstr>Trong đó:</vt:lpstr>
      <vt:lpstr>How to implement?</vt:lpstr>
      <vt:lpstr>Cách triển khai</vt:lpstr>
      <vt:lpstr>Cách triển khai</vt:lpstr>
      <vt:lpstr>Khi nào thì sử dụng Flyweight?</vt:lpstr>
      <vt:lpstr>Khi nào thì sử dụng Flyweight?</vt:lpstr>
      <vt:lpstr>Lợi ích khi sử dụng Flyweight?</vt:lpstr>
      <vt:lpstr>Mối quan hệ với các mẫu khác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Flyweight pattern</dc:title>
  <dc:creator>ĐOÀN QUANG NHẬT</dc:creator>
  <cp:lastModifiedBy>Trường Phạm</cp:lastModifiedBy>
  <cp:revision>7</cp:revision>
  <dcterms:created xsi:type="dcterms:W3CDTF">2020-10-15T07:51:18Z</dcterms:created>
  <dcterms:modified xsi:type="dcterms:W3CDTF">2020-10-16T05:23:47Z</dcterms:modified>
</cp:coreProperties>
</file>